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 r:id="rId2"/>
    <p:sldId id="279" r:id="rId3"/>
    <p:sldId id="278" r:id="rId4"/>
    <p:sldId id="276" r:id="rId5"/>
    <p:sldId id="280"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A78"/>
    <a:srgbClr val="FD8508"/>
    <a:srgbClr val="A7A7A7"/>
    <a:srgbClr val="D0D0D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7"/>
    <p:restoredTop sz="94602"/>
  </p:normalViewPr>
  <p:slideViewPr>
    <p:cSldViewPr>
      <p:cViewPr varScale="1">
        <p:scale>
          <a:sx n="111" d="100"/>
          <a:sy n="111" d="100"/>
        </p:scale>
        <p:origin x="208"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21/03/2015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86800" y="6076950"/>
            <a:ext cx="381000" cy="476250"/>
          </a:xfrm>
          <a:prstGeom prst="rect">
            <a:avLst/>
          </a:prstGeom>
        </p:spPr>
        <p:txBody>
          <a:bodyPr/>
          <a:lstStyle>
            <a:lvl1pPr>
              <a:defRPr>
                <a:solidFill>
                  <a:schemeClr val="tx1"/>
                </a:solidFill>
              </a:defRPr>
            </a:lvl1pPr>
          </a:lstStyle>
          <a:p>
            <a:fld id="{C7283286-CD7B-4B7F-9981-AE1369D12653}" type="slidenum">
              <a:rPr lang="en-US" smtClean="0"/>
              <a:pPr/>
              <a:t>‹#›</a:t>
            </a:fld>
            <a:endParaRPr lang="en-US" dirty="0" smtClean="0"/>
          </a:p>
        </p:txBody>
      </p:sp>
      <p:sp>
        <p:nvSpPr>
          <p:cNvPr id="6" name="Text Placeholder 5"/>
          <p:cNvSpPr>
            <a:spLocks noGrp="1"/>
          </p:cNvSpPr>
          <p:nvPr>
            <p:ph type="body" sz="quarter" idx="11"/>
          </p:nvPr>
        </p:nvSpPr>
        <p:spPr>
          <a:xfrm>
            <a:off x="457200" y="1828800"/>
            <a:ext cx="8275638" cy="4479925"/>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220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21/03/2015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21/03/2015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21/03/2015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21/03/2015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Home Buyer/Owner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Home Buyer/Owner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Beth</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35</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984" y="1268413"/>
            <a:ext cx="4464942" cy="5816977"/>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Beth is a 35 year old woman interested in buying a new home. She wants to make an informed decision about her purchase, including information about the surrounding area</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Beth wants to buy a home based on several criteria. Since she wants to live in a well developed area, but also one that is environmentally safe.</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US" sz="1200" dirty="0">
                <a:latin typeface="Roboto Light"/>
                <a:cs typeface="Roboto Light"/>
              </a:rPr>
              <a:t>Technology Skill Level</a:t>
            </a:r>
          </a:p>
          <a:p>
            <a:pPr eaLnBrk="1" hangingPunct="1"/>
            <a:r>
              <a:rPr lang="en-US" sz="1200" dirty="0">
                <a:solidFill>
                  <a:schemeClr val="bg1">
                    <a:lumMod val="50000"/>
                  </a:schemeClr>
                </a:solidFill>
                <a:latin typeface="Roboto Light"/>
                <a:cs typeface="Roboto Light"/>
              </a:rPr>
              <a:t>This user is very comfortable using web technologies, and has high bandwidth access, allowing for an unimpeded browsing experience</a:t>
            </a:r>
            <a:r>
              <a:rPr lang="en-US" sz="1200" dirty="0" smtClean="0">
                <a:solidFill>
                  <a:schemeClr val="bg1">
                    <a:lumMod val="50000"/>
                  </a:schemeClr>
                </a:solidFill>
                <a:latin typeface="Roboto Light"/>
                <a:cs typeface="Roboto Light"/>
              </a:rPr>
              <a:t>. This user is likely to use either mobile or desktop devices to access the product.</a:t>
            </a:r>
            <a:endParaRPr lang="en-GB" sz="1200" dirty="0">
              <a:solidFill>
                <a:schemeClr val="bg1">
                  <a:lumMod val="50000"/>
                </a:schemeClr>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t>
            </a:r>
          </a:p>
          <a:p>
            <a:pPr eaLnBrk="1" hangingPunct="1">
              <a:buFont typeface="Wingdings" charset="0"/>
              <a:buChar char="§"/>
            </a:pP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purchase a home that is </a:t>
            </a:r>
            <a:r>
              <a:rPr lang="en-GB" sz="1200" dirty="0" err="1" smtClean="0">
                <a:solidFill>
                  <a:srgbClr val="7F7F7F"/>
                </a:solidFill>
                <a:latin typeface="Roboto Light"/>
                <a:cs typeface="Roboto Light"/>
              </a:rPr>
              <a:t>livable</a:t>
            </a:r>
            <a:r>
              <a:rPr lang="en-GB" sz="1200" dirty="0" smtClean="0">
                <a:solidFill>
                  <a:srgbClr val="7F7F7F"/>
                </a:solidFill>
                <a:latin typeface="Roboto Light"/>
                <a:cs typeface="Roboto Light"/>
              </a:rPr>
              <a:t> according to Beth’s criteria, as well as in an area that will provide a strong long-term investment</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c55-06-Studio-headshot-on-white-background-of-smiling-black-woman-with-short-afro-and-red-shirt(Shamara-Lora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36304"/>
            <a:ext cx="3836200" cy="3068960"/>
          </a:xfrm>
          <a:prstGeom prst="rect">
            <a:avLst/>
          </a:prstGeom>
        </p:spPr>
      </p:pic>
    </p:spTree>
    <p:extLst>
      <p:ext uri="{BB962C8B-B14F-4D97-AF65-F5344CB8AC3E}">
        <p14:creationId xmlns:p14="http://schemas.microsoft.com/office/powerpoint/2010/main" val="489730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381635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Agency Researcher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Agency Researcher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Blake</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32</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4427538" y="1268413"/>
            <a:ext cx="4464942" cy="5816977"/>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Blake is a 32 year old researcher working for a federal agency. He is tasked with compiling reports about regions of the country involving the aggregation about environmental quality data, unemployment, and crime rates.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To provide reports to his leadership with high level information about multiple counties within the United States to inform senior decision makers about the allocation of resources, or analysis of correlation of </a:t>
            </a:r>
            <a:r>
              <a:rPr lang="en-US" sz="1200" dirty="0" smtClean="0">
                <a:solidFill>
                  <a:srgbClr val="7F7F7F"/>
                </a:solidFill>
                <a:latin typeface="Roboto Light"/>
                <a:cs typeface="Roboto Light"/>
              </a:rPr>
              <a:t>data</a:t>
            </a:r>
          </a:p>
          <a:p>
            <a:pPr eaLnBrk="1" hangingPunct="1"/>
            <a:endParaRPr lang="en-US" sz="1200" dirty="0">
              <a:solidFill>
                <a:srgbClr val="7F7F7F"/>
              </a:solidFill>
              <a:latin typeface="Roboto Light"/>
              <a:cs typeface="Roboto Light"/>
            </a:endParaRPr>
          </a:p>
          <a:p>
            <a:pPr eaLnBrk="1" hangingPunct="1"/>
            <a:r>
              <a:rPr lang="en-US" sz="1200" dirty="0" smtClean="0">
                <a:latin typeface="Roboto Light"/>
                <a:cs typeface="Roboto Light"/>
              </a:rPr>
              <a:t>Technology Skill Level</a:t>
            </a:r>
          </a:p>
          <a:p>
            <a:pPr eaLnBrk="1" hangingPunct="1"/>
            <a:r>
              <a:rPr lang="en-US" sz="1200" dirty="0" smtClean="0">
                <a:solidFill>
                  <a:schemeClr val="bg1">
                    <a:lumMod val="50000"/>
                  </a:schemeClr>
                </a:solidFill>
                <a:latin typeface="Roboto Light"/>
                <a:cs typeface="Roboto Light"/>
              </a:rPr>
              <a:t>This user is very comfortable using web technologies, and has high bandwidth access, allowing for an unimpeded browsing experience. This user is more likely to use a desktop platform to access the product.</a:t>
            </a:r>
            <a:endParaRPr lang="en-GB" sz="1200" dirty="0" smtClean="0">
              <a:solidFill>
                <a:schemeClr val="bg1">
                  <a:lumMod val="50000"/>
                </a:schemeClr>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about people in a 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gather sufficient data to provide intelligent reports enabling informed decision making to his supervisors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images-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25" y="2119108"/>
            <a:ext cx="2324100" cy="3492500"/>
          </a:xfrm>
          <a:prstGeom prst="rect">
            <a:avLst/>
          </a:prstGeom>
        </p:spPr>
      </p:pic>
    </p:spTree>
    <p:extLst>
      <p:ext uri="{BB962C8B-B14F-4D97-AF65-F5344CB8AC3E}">
        <p14:creationId xmlns:p14="http://schemas.microsoft.com/office/powerpoint/2010/main" val="13504900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44" y="2348880"/>
            <a:ext cx="2451100" cy="3314700"/>
          </a:xfrm>
          <a:prstGeom prst="rect">
            <a:avLst/>
          </a:prstGeom>
        </p:spPr>
      </p:pic>
      <p:sp>
        <p:nvSpPr>
          <p:cNvPr id="1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Explorer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Explorer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Barbara</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 68</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sp>
        <p:nvSpPr>
          <p:cNvPr id="12" name="TextBox 12"/>
          <p:cNvSpPr txBox="1">
            <a:spLocks noChangeArrowheads="1"/>
          </p:cNvSpPr>
          <p:nvPr/>
        </p:nvSpPr>
        <p:spPr bwMode="auto">
          <a:xfrm>
            <a:off x="4427984" y="1268760"/>
            <a:ext cx="4464942" cy="563231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Barbara is a 68 year old woman who is interested in exploring the living quality data of her county, as well as comparison against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Barbara wants to discover data about the quality of her county across several dimensions primarily for informational purposes. She also would like to compare the data of her own county against that of </a:t>
            </a:r>
            <a:r>
              <a:rPr lang="en-US" sz="1200" dirty="0" smtClean="0">
                <a:solidFill>
                  <a:srgbClr val="7F7F7F"/>
                </a:solidFill>
                <a:latin typeface="Roboto Light"/>
                <a:cs typeface="Roboto Light"/>
              </a:rPr>
              <a:t>others</a:t>
            </a:r>
          </a:p>
          <a:p>
            <a:pPr eaLnBrk="1" hangingPunct="1"/>
            <a:endParaRPr lang="en-US" sz="1200" dirty="0">
              <a:solidFill>
                <a:srgbClr val="7F7F7F"/>
              </a:solidFill>
              <a:latin typeface="Roboto Light"/>
              <a:cs typeface="Roboto Light"/>
            </a:endParaRPr>
          </a:p>
          <a:p>
            <a:pPr eaLnBrk="1" hangingPunct="1"/>
            <a:r>
              <a:rPr lang="en-US" sz="1200" dirty="0">
                <a:latin typeface="Roboto Light"/>
                <a:cs typeface="Roboto Light"/>
              </a:rPr>
              <a:t>Technology Skill Level</a:t>
            </a:r>
          </a:p>
          <a:p>
            <a:pPr eaLnBrk="1" hangingPunct="1"/>
            <a:r>
              <a:rPr lang="en-US" sz="1200" dirty="0">
                <a:solidFill>
                  <a:schemeClr val="bg1">
                    <a:lumMod val="50000"/>
                  </a:schemeClr>
                </a:solidFill>
                <a:latin typeface="Roboto Light"/>
                <a:cs typeface="Roboto Light"/>
              </a:rPr>
              <a:t>This user is </a:t>
            </a:r>
            <a:r>
              <a:rPr lang="en-US" sz="1200" dirty="0" smtClean="0">
                <a:solidFill>
                  <a:schemeClr val="bg1">
                    <a:lumMod val="50000"/>
                  </a:schemeClr>
                </a:solidFill>
                <a:latin typeface="Roboto Light"/>
                <a:cs typeface="Roboto Light"/>
              </a:rPr>
              <a:t>not a new adopter, but is comfortable using web browsers. This users is likely to access the product via both desktop and mobile devices.</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a:solidFill>
                  <a:srgbClr val="7F7F7F"/>
                </a:solidFill>
                <a:latin typeface="Roboto Light"/>
                <a:cs typeface="Roboto Light"/>
              </a:rPr>
              <a:t>View demographic information about people in a </a:t>
            </a:r>
            <a:r>
              <a:rPr lang="en-GB" sz="1200" dirty="0" smtClean="0">
                <a:solidFill>
                  <a:srgbClr val="7F7F7F"/>
                </a:solidFill>
                <a:latin typeface="Roboto Light"/>
                <a:cs typeface="Roboto Light"/>
              </a:rPr>
              <a:t>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discover more information about her county, and how it compares to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spTree>
    <p:extLst>
      <p:ext uri="{BB962C8B-B14F-4D97-AF65-F5344CB8AC3E}">
        <p14:creationId xmlns:p14="http://schemas.microsoft.com/office/powerpoint/2010/main" val="1189641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3707000" y="1412776"/>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User navigates to Search page</a:t>
            </a:r>
            <a:endParaRPr lang="en-US" sz="1300" dirty="0">
              <a:solidFill>
                <a:srgbClr val="FFFFFF"/>
              </a:solidFill>
              <a:latin typeface="Roboto Light"/>
              <a:cs typeface="Roboto Light"/>
            </a:endParaRP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DBDBDB"/>
              </a:solidFill>
              <a:cs typeface="Arial" charset="0"/>
            </a:endParaRPr>
          </a:p>
        </p:txBody>
      </p:sp>
      <p:sp>
        <p:nvSpPr>
          <p:cNvPr id="116" name="TextBox 5"/>
          <p:cNvSpPr txBox="1">
            <a:spLocks noChangeArrowheads="1"/>
          </p:cNvSpPr>
          <p:nvPr/>
        </p:nvSpPr>
        <p:spPr bwMode="auto">
          <a:xfrm>
            <a:off x="3669258" y="167007"/>
            <a:ext cx="194458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Workflow</a:t>
            </a:r>
            <a:endParaRPr lang="en-GB" sz="3200" dirty="0">
              <a:solidFill>
                <a:schemeClr val="bg1"/>
              </a:solidFill>
              <a:latin typeface="Roboto Black"/>
              <a:cs typeface="Roboto Black"/>
            </a:endParaRPr>
          </a:p>
        </p:txBody>
      </p:sp>
      <p:sp>
        <p:nvSpPr>
          <p:cNvPr id="125" name="TextBox 124"/>
          <p:cNvSpPr txBox="1"/>
          <p:nvPr/>
        </p:nvSpPr>
        <p:spPr>
          <a:xfrm>
            <a:off x="3707904" y="216565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enters a </a:t>
            </a:r>
            <a:r>
              <a:rPr lang="en-US" sz="1400" dirty="0">
                <a:solidFill>
                  <a:srgbClr val="FFFFFF"/>
                </a:solidFill>
                <a:latin typeface="Roboto Light"/>
                <a:cs typeface="Roboto Light"/>
              </a:rPr>
              <a:t>c</a:t>
            </a:r>
            <a:r>
              <a:rPr lang="en-US" sz="1400" dirty="0" smtClean="0">
                <a:solidFill>
                  <a:srgbClr val="FFFFFF"/>
                </a:solidFill>
                <a:latin typeface="Roboto Light"/>
                <a:cs typeface="Roboto Light"/>
              </a:rPr>
              <a:t>ounty into Search field</a:t>
            </a:r>
            <a:endParaRPr lang="en-US" sz="1400" dirty="0">
              <a:solidFill>
                <a:srgbClr val="FFFFFF"/>
              </a:solidFill>
              <a:latin typeface="Roboto Light"/>
              <a:cs typeface="Roboto Light"/>
            </a:endParaRPr>
          </a:p>
        </p:txBody>
      </p:sp>
      <p:sp>
        <p:nvSpPr>
          <p:cNvPr id="126" name="TextBox 125"/>
          <p:cNvSpPr txBox="1"/>
          <p:nvPr/>
        </p:nvSpPr>
        <p:spPr>
          <a:xfrm>
            <a:off x="3707904" y="293054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data for County</a:t>
            </a:r>
            <a:endParaRPr lang="en-US" sz="1400" dirty="0">
              <a:solidFill>
                <a:srgbClr val="FFFFFF"/>
              </a:solidFill>
              <a:latin typeface="Roboto Light"/>
              <a:cs typeface="Roboto Light"/>
            </a:endParaRPr>
          </a:p>
        </p:txBody>
      </p:sp>
      <p:sp>
        <p:nvSpPr>
          <p:cNvPr id="127" name="TextBox 126"/>
          <p:cNvSpPr txBox="1"/>
          <p:nvPr/>
        </p:nvSpPr>
        <p:spPr>
          <a:xfrm>
            <a:off x="3707904" y="3695439"/>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navigates to Detail view</a:t>
            </a:r>
            <a:endParaRPr lang="en-US" sz="1400" dirty="0">
              <a:solidFill>
                <a:srgbClr val="FFFFFF"/>
              </a:solidFill>
              <a:latin typeface="Roboto Light"/>
              <a:cs typeface="Roboto Light"/>
            </a:endParaRPr>
          </a:p>
        </p:txBody>
      </p:sp>
      <p:sp>
        <p:nvSpPr>
          <p:cNvPr id="129" name="TextBox 128"/>
          <p:cNvSpPr txBox="1"/>
          <p:nvPr/>
        </p:nvSpPr>
        <p:spPr>
          <a:xfrm>
            <a:off x="3707904" y="4460330"/>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Reviews Information</a:t>
            </a:r>
            <a:endParaRPr lang="en-US" sz="1400" dirty="0">
              <a:solidFill>
                <a:srgbClr val="FFFFFF"/>
              </a:solidFill>
              <a:latin typeface="Roboto Light"/>
              <a:cs typeface="Roboto Light"/>
            </a:endParaRPr>
          </a:p>
        </p:txBody>
      </p:sp>
      <p:cxnSp>
        <p:nvCxnSpPr>
          <p:cNvPr id="3" name="Straight Arrow Connector 2"/>
          <p:cNvCxnSpPr>
            <a:stCxn id="126" idx="2"/>
            <a:endCxn id="127" idx="0"/>
          </p:cNvCxnSpPr>
          <p:nvPr/>
        </p:nvCxnSpPr>
        <p:spPr>
          <a:xfrm>
            <a:off x="4644008" y="3453768"/>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7" idx="2"/>
            <a:endCxn id="129" idx="0"/>
          </p:cNvCxnSpPr>
          <p:nvPr/>
        </p:nvCxnSpPr>
        <p:spPr>
          <a:xfrm>
            <a:off x="4644008" y="421865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9" idx="2"/>
          </p:cNvCxnSpPr>
          <p:nvPr/>
        </p:nvCxnSpPr>
        <p:spPr>
          <a:xfrm>
            <a:off x="4644008" y="4983550"/>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644008" y="2688877"/>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44008" y="1923986"/>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707000" y="5225221"/>
            <a:ext cx="1873112" cy="1044892"/>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Roboto Light"/>
                <a:cs typeface="Roboto Light"/>
              </a:rPr>
              <a:t>User conducts additional searches as necessary</a:t>
            </a:r>
            <a:endParaRPr lang="en-US" sz="1400" dirty="0">
              <a:solidFill>
                <a:srgbClr val="FFFFFF"/>
              </a:solidFill>
              <a:latin typeface="Roboto Light"/>
              <a:cs typeface="Roboto Light"/>
            </a:endParaRPr>
          </a:p>
        </p:txBody>
      </p:sp>
      <p:sp>
        <p:nvSpPr>
          <p:cNvPr id="2" name="TextBox 1"/>
          <p:cNvSpPr txBox="1"/>
          <p:nvPr/>
        </p:nvSpPr>
        <p:spPr>
          <a:xfrm>
            <a:off x="5568522" y="2163245"/>
            <a:ext cx="2963917" cy="276999"/>
          </a:xfrm>
          <a:prstGeom prst="rect">
            <a:avLst/>
          </a:prstGeom>
          <a:noFill/>
        </p:spPr>
        <p:txBody>
          <a:bodyPr wrap="square" rtlCol="0">
            <a:spAutoFit/>
          </a:bodyPr>
          <a:lstStyle/>
          <a:p>
            <a:r>
              <a:rPr lang="en-US" sz="1200" dirty="0" smtClean="0">
                <a:solidFill>
                  <a:srgbClr val="FF0000"/>
                </a:solidFill>
              </a:rPr>
              <a:t>*Verification of field data occurs here</a:t>
            </a:r>
            <a:endParaRPr lang="en-US" sz="1200" dirty="0">
              <a:solidFill>
                <a:srgbClr val="FF0000"/>
              </a:solidFill>
            </a:endParaRPr>
          </a:p>
        </p:txBody>
      </p:sp>
    </p:spTree>
    <p:extLst>
      <p:ext uri="{BB962C8B-B14F-4D97-AF65-F5344CB8AC3E}">
        <p14:creationId xmlns:p14="http://schemas.microsoft.com/office/powerpoint/2010/main" val="73768721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r>
              <a:rPr lang="en-US" dirty="0"/>
              <a:t>The goal of introducing and building personas is to define the mindset, desires, and daily tasks of system users. UX Analysts inform the persona creation process by conducting research, user interviews and surveys, which help reinforce the proposed personas. </a:t>
            </a:r>
          </a:p>
          <a:p>
            <a:endParaRPr lang="en-US" dirty="0"/>
          </a:p>
        </p:txBody>
      </p:sp>
    </p:spTree>
    <p:extLst>
      <p:ext uri="{BB962C8B-B14F-4D97-AF65-F5344CB8AC3E}">
        <p14:creationId xmlns:p14="http://schemas.microsoft.com/office/powerpoint/2010/main" val="1032636498"/>
      </p:ext>
    </p:extLst>
  </p:cSld>
  <p:clrMapOvr>
    <a:masterClrMapping/>
  </p:clrMapOvr>
  <p:transition spd="slow">
    <p:fade/>
  </p:transition>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6895</TotalTime>
  <Words>90</Words>
  <Application>Microsoft Macintosh PowerPoint</Application>
  <PresentationFormat>On-screen Show (4:3)</PresentationFormat>
  <Paragraphs>79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ＭＳ Ｐゴシック</vt:lpstr>
      <vt:lpstr>Roboto Black</vt:lpstr>
      <vt:lpstr>Roboto Light</vt:lpstr>
      <vt:lpstr>Wingdings</vt:lpstr>
      <vt:lpstr>Arial</vt:lpstr>
      <vt:lpstr>Persona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Microsoft Office User</cp:lastModifiedBy>
  <cp:revision>863</cp:revision>
  <dcterms:created xsi:type="dcterms:W3CDTF">2010-10-25T13:42:28Z</dcterms:created>
  <dcterms:modified xsi:type="dcterms:W3CDTF">2015-03-21T21:44:49Z</dcterms:modified>
</cp:coreProperties>
</file>