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4" r:id="rId2"/>
    <p:sldId id="267" r:id="rId3"/>
    <p:sldId id="276" r:id="rId4"/>
    <p:sldId id="277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6A78"/>
    <a:srgbClr val="FD8508"/>
    <a:srgbClr val="A7A7A7"/>
    <a:srgbClr val="D0D0D0"/>
    <a:srgbClr val="DBD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ＭＳ Ｐゴシック" charset="0"/>
              </a:defRPr>
            </a:lvl1pPr>
          </a:lstStyle>
          <a:p>
            <a:fld id="{16BB189A-303D-A44B-9B37-553C119376E8}" type="datetime1">
              <a:rPr lang="en-GB"/>
              <a:pPr/>
              <a:t>11/03/2015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GB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ＭＳ Ｐゴシック" charset="0"/>
              </a:defRPr>
            </a:lvl1pPr>
          </a:lstStyle>
          <a:p>
            <a:fld id="{9AD71465-7F68-544D-9E2F-D1FB50F365A2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324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49701E-DF7B-FC43-9147-F33954BBFC55}" type="datetime1">
              <a:rPr lang="en-GB"/>
              <a:pPr/>
              <a:t>11/03/2015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C4A329-9C2B-3F41-8B05-F48969E7AA6D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6842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4C5A96-E53C-6D45-A11F-E87E11EBEBEC}" type="datetime1">
              <a:rPr lang="en-GB"/>
              <a:pPr/>
              <a:t>11/03/2015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A1DD92-0D22-544A-8B08-A40D79F6AC50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6035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CD6CDC-39A9-1342-8264-E6DE9FD6CC2A}" type="datetime1">
              <a:rPr lang="en-GB"/>
              <a:pPr/>
              <a:t>11/03/2015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2BC9E1-9203-744E-B39D-092BA0BE2C47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6680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686800" y="6076950"/>
            <a:ext cx="381000" cy="476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7283286-CD7B-4B7F-9981-AE1369D12653}" type="slidenum">
              <a:rPr lang="en-US" smtClean="0"/>
              <a:pPr/>
              <a:t>‹#›</a:t>
            </a:fld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828800"/>
            <a:ext cx="8275638" cy="4479925"/>
          </a:xfrm>
          <a:noFill/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22026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779CB9-85E8-144F-88A1-D9DC43A3A9ED}" type="datetime1">
              <a:rPr lang="en-GB"/>
              <a:pPr/>
              <a:t>11/03/2015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F265F3-DD68-FF4C-8171-E59D6C822E11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7519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B6E86B-CA8B-EC49-A614-1CAAFAF2755F}" type="datetime1">
              <a:rPr lang="en-GB"/>
              <a:pPr/>
              <a:t>11/03/2015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4B7663-3D0B-2243-8621-9452E699CF80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5350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83D181-CA88-9548-8894-52EDF26511FF}" type="datetime1">
              <a:rPr lang="en-GB"/>
              <a:pPr/>
              <a:t>11/03/2015</a:t>
            </a:fld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E34323-1507-7045-BBAE-5C6342F9A5D6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4401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AD328C-876C-C94A-930A-932BFC8D3BE8}" type="datetime1">
              <a:rPr lang="en-GB"/>
              <a:pPr/>
              <a:t>11/03/2015</a:t>
            </a:fld>
            <a:endParaRPr lang="en-GB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AFDC56-A4EF-B647-ABC9-2D3B03D1162F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617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3BC761-A559-DC40-8519-21E34059BF3F}" type="datetime1">
              <a:rPr lang="en-GB"/>
              <a:pPr/>
              <a:t>11/03/2015</a:t>
            </a:fld>
            <a:endParaRPr lang="en-GB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246243-AE00-E84C-9FAC-049FA3A7D9F0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3812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323F97-58A7-AE45-9E14-DFB5DCC69645}" type="datetime1">
              <a:rPr lang="en-GB"/>
              <a:pPr/>
              <a:t>11/03/2015</a:t>
            </a:fld>
            <a:endParaRPr lang="en-GB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23B8FE-19F3-6D45-A734-AA9DC9027161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6015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C2296D-D50A-9C42-B22B-F1D2BC5173F5}" type="datetime1">
              <a:rPr lang="en-GB"/>
              <a:pPr/>
              <a:t>11/03/2015</a:t>
            </a:fld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E3A495-BCFF-E744-A32A-E2FCBD341EB2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5154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6ADF8F-E948-A847-AB19-360EA162911B}" type="datetime1">
              <a:rPr lang="en-GB"/>
              <a:pPr/>
              <a:t>11/03/2015</a:t>
            </a:fld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5A79F8-5EB0-E44F-BADA-B97886F87BB9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5697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  <a:cs typeface="ＭＳ Ｐゴシック" charset="0"/>
              </a:defRPr>
            </a:lvl1pPr>
          </a:lstStyle>
          <a:p>
            <a:fld id="{BF07F7E9-8057-D444-8E85-D2C5D3301CAE}" type="datetime1">
              <a:rPr lang="en-GB"/>
              <a:pPr/>
              <a:t>11/03/2015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  <a:cs typeface="ＭＳ Ｐゴシック" charset="0"/>
              </a:defRPr>
            </a:lvl1pPr>
          </a:lstStyle>
          <a:p>
            <a:fld id="{3B7BD45B-B03A-1D46-A896-73167A2A14D4}" type="slidenum">
              <a:rPr lang="en-GB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08050"/>
          </a:xfrm>
          <a:prstGeom prst="rect">
            <a:avLst/>
          </a:prstGeom>
          <a:solidFill>
            <a:srgbClr val="FD85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051" name="TextBox 5"/>
          <p:cNvSpPr txBox="1">
            <a:spLocks noChangeArrowheads="1"/>
          </p:cNvSpPr>
          <p:nvPr/>
        </p:nvSpPr>
        <p:spPr bwMode="auto">
          <a:xfrm>
            <a:off x="611188" y="332656"/>
            <a:ext cx="3097212" cy="2154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3200" dirty="0" smtClean="0">
                <a:solidFill>
                  <a:schemeClr val="bg1"/>
                </a:solidFill>
                <a:latin typeface="Roboto Black"/>
                <a:cs typeface="Roboto Black"/>
              </a:rPr>
              <a:t>Government</a:t>
            </a:r>
            <a:endParaRPr lang="en-GB" sz="3200" dirty="0">
              <a:solidFill>
                <a:schemeClr val="bg1"/>
              </a:solidFill>
              <a:latin typeface="Roboto Black"/>
              <a:cs typeface="Roboto Black"/>
            </a:endParaRPr>
          </a:p>
          <a:p>
            <a:pPr eaLnBrk="1" hangingPunct="1"/>
            <a:r>
              <a:rPr lang="en-GB" sz="1400" dirty="0">
                <a:latin typeface="Calibri" charset="0"/>
              </a:rPr>
              <a:t/>
            </a:r>
            <a:br>
              <a:rPr lang="en-GB" sz="1400" dirty="0">
                <a:latin typeface="Calibri" charset="0"/>
              </a:rPr>
            </a:br>
            <a:r>
              <a:rPr lang="en-GB" sz="1400" dirty="0">
                <a:latin typeface="Roboto Light"/>
                <a:cs typeface="Roboto Light"/>
              </a:rPr>
              <a:t>Profile	   </a:t>
            </a:r>
            <a:r>
              <a:rPr lang="en-GB" sz="1400" dirty="0" smtClean="0">
                <a:solidFill>
                  <a:srgbClr val="7F7F7F"/>
                </a:solidFill>
                <a:latin typeface="Roboto Light"/>
                <a:cs typeface="Roboto Light"/>
              </a:rPr>
              <a:t>Government</a:t>
            </a:r>
            <a:endParaRPr lang="en-GB" sz="1400" dirty="0">
              <a:solidFill>
                <a:srgbClr val="7F7F7F"/>
              </a:solidFill>
              <a:latin typeface="Roboto Light"/>
              <a:cs typeface="Roboto Light"/>
            </a:endParaRPr>
          </a:p>
          <a:p>
            <a:pPr eaLnBrk="1" hangingPunct="1"/>
            <a:r>
              <a:rPr lang="en-GB" sz="1400" dirty="0" smtClean="0">
                <a:latin typeface="Roboto Light"/>
                <a:cs typeface="Roboto Light"/>
              </a:rPr>
              <a:t>Name	   </a:t>
            </a:r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  <a:latin typeface="Roboto Light"/>
                <a:cs typeface="Roboto Light"/>
              </a:rPr>
              <a:t>Ben</a:t>
            </a:r>
          </a:p>
          <a:p>
            <a:pPr eaLnBrk="1" hangingPunct="1"/>
            <a:r>
              <a:rPr lang="en-GB" sz="1400" dirty="0" smtClean="0">
                <a:latin typeface="Roboto Light"/>
                <a:cs typeface="Roboto Light"/>
              </a:rPr>
              <a:t>Age</a:t>
            </a:r>
            <a:r>
              <a:rPr lang="en-GB" sz="1400" dirty="0" smtClean="0">
                <a:solidFill>
                  <a:srgbClr val="7F7F7F"/>
                </a:solidFill>
                <a:latin typeface="Roboto Light"/>
                <a:cs typeface="Roboto Light"/>
              </a:rPr>
              <a:t>   </a:t>
            </a:r>
            <a:r>
              <a:rPr lang="en-GB" sz="1400" dirty="0">
                <a:solidFill>
                  <a:srgbClr val="7F7F7F"/>
                </a:solidFill>
                <a:latin typeface="Roboto Light"/>
                <a:cs typeface="Roboto Light"/>
              </a:rPr>
              <a:t>	   </a:t>
            </a:r>
            <a:r>
              <a:rPr lang="en-GB" sz="1400" dirty="0" smtClean="0">
                <a:solidFill>
                  <a:srgbClr val="7F7F7F"/>
                </a:solidFill>
                <a:latin typeface="Roboto Light"/>
                <a:cs typeface="Roboto Light"/>
              </a:rPr>
              <a:t>32</a:t>
            </a:r>
            <a:endParaRPr lang="en-GB" sz="1400" dirty="0">
              <a:solidFill>
                <a:srgbClr val="7F7F7F"/>
              </a:solidFill>
              <a:latin typeface="Roboto Light"/>
              <a:cs typeface="Roboto Light"/>
            </a:endParaRPr>
          </a:p>
          <a:p>
            <a:pPr eaLnBrk="1" hangingPunct="1"/>
            <a:r>
              <a:rPr lang="en-GB" sz="1400" dirty="0">
                <a:latin typeface="Roboto Light"/>
                <a:cs typeface="Roboto Light"/>
              </a:rPr>
              <a:t>Occupation </a:t>
            </a:r>
            <a:r>
              <a:rPr lang="en-GB" sz="1400" dirty="0">
                <a:solidFill>
                  <a:srgbClr val="7F7F7F"/>
                </a:solidFill>
                <a:latin typeface="Roboto Light"/>
                <a:cs typeface="Roboto Light"/>
              </a:rPr>
              <a:t>  </a:t>
            </a:r>
            <a:r>
              <a:rPr lang="en-GB" sz="1400" dirty="0" smtClean="0">
                <a:solidFill>
                  <a:srgbClr val="7F7F7F"/>
                </a:solidFill>
                <a:latin typeface="Roboto Light"/>
                <a:cs typeface="Roboto Light"/>
              </a:rPr>
              <a:t>Procurement Officer</a:t>
            </a:r>
            <a:endParaRPr lang="en-GB" sz="1400" dirty="0">
              <a:solidFill>
                <a:srgbClr val="7F7F7F"/>
              </a:solidFill>
              <a:latin typeface="Roboto Light"/>
              <a:cs typeface="Roboto Light"/>
            </a:endParaRPr>
          </a:p>
          <a:p>
            <a:pPr eaLnBrk="1" hangingPunct="1"/>
            <a:r>
              <a:rPr lang="en-GB" sz="1400" dirty="0">
                <a:latin typeface="Calibri" charset="0"/>
              </a:rPr>
              <a:t> </a:t>
            </a:r>
          </a:p>
          <a:p>
            <a:pPr eaLnBrk="1" hangingPunct="1"/>
            <a:endParaRPr lang="en-GB" dirty="0">
              <a:latin typeface="Calibri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1654969" y="3680619"/>
            <a:ext cx="48244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3" name="TextBox 12"/>
          <p:cNvSpPr txBox="1">
            <a:spLocks noChangeArrowheads="1"/>
          </p:cNvSpPr>
          <p:nvPr/>
        </p:nvSpPr>
        <p:spPr bwMode="auto">
          <a:xfrm>
            <a:off x="4427538" y="980728"/>
            <a:ext cx="4464942" cy="5816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 dirty="0" smtClean="0">
                <a:latin typeface="Roboto Light"/>
                <a:cs typeface="Roboto Light"/>
              </a:rPr>
              <a:t>Role</a:t>
            </a:r>
            <a:r>
              <a:rPr lang="en-GB" sz="1200" dirty="0">
                <a:solidFill>
                  <a:srgbClr val="7F7F7F"/>
                </a:solidFill>
                <a:latin typeface="Roboto Light"/>
                <a:cs typeface="Roboto Light"/>
              </a:rPr>
              <a:t/>
            </a:r>
            <a:br>
              <a:rPr lang="en-GB" sz="1200" dirty="0">
                <a:solidFill>
                  <a:srgbClr val="7F7F7F"/>
                </a:solidFill>
                <a:latin typeface="Roboto Light"/>
                <a:cs typeface="Roboto Light"/>
              </a:rPr>
            </a:br>
            <a:r>
              <a:rPr lang="en-GB" sz="1200" dirty="0" smtClean="0">
                <a:solidFill>
                  <a:srgbClr val="7F7F7F"/>
                </a:solidFill>
                <a:latin typeface="Roboto Light"/>
                <a:cs typeface="Roboto Light"/>
              </a:rPr>
              <a:t>To procure products and services for the government from contract holders</a:t>
            </a:r>
            <a:r>
              <a:rPr lang="en-GB" sz="1200" dirty="0" smtClean="0">
                <a:solidFill>
                  <a:srgbClr val="7F7F7F"/>
                </a:solidFill>
                <a:latin typeface="Roboto Light"/>
                <a:cs typeface="Roboto Light"/>
              </a:rPr>
              <a:t>. </a:t>
            </a:r>
            <a:r>
              <a:rPr lang="en-GB" sz="1200" dirty="0" smtClean="0">
                <a:solidFill>
                  <a:srgbClr val="7F7F7F"/>
                </a:solidFill>
                <a:latin typeface="Roboto Light"/>
                <a:cs typeface="Roboto Light"/>
              </a:rPr>
              <a:t>To be the conduit between the government and contractors and help the contractors and government understand what’s needed from either side.</a:t>
            </a:r>
            <a:endParaRPr lang="en-GB" sz="1200" dirty="0">
              <a:solidFill>
                <a:srgbClr val="7F7F7F"/>
              </a:solidFill>
              <a:latin typeface="Roboto Light"/>
              <a:cs typeface="Roboto Light"/>
            </a:endParaRPr>
          </a:p>
          <a:p>
            <a:pPr eaLnBrk="1" hangingPunct="1"/>
            <a:r>
              <a:rPr lang="en-GB" sz="1200" dirty="0">
                <a:latin typeface="Roboto Light"/>
                <a:cs typeface="Roboto Light"/>
              </a:rPr>
              <a:t/>
            </a:r>
            <a:br>
              <a:rPr lang="en-GB" sz="1200" dirty="0">
                <a:latin typeface="Roboto Light"/>
                <a:cs typeface="Roboto Light"/>
              </a:rPr>
            </a:br>
            <a:r>
              <a:rPr lang="en-GB" sz="1200" dirty="0">
                <a:latin typeface="Roboto Light"/>
                <a:cs typeface="Roboto Light"/>
              </a:rPr>
              <a:t>Description</a:t>
            </a:r>
          </a:p>
          <a:p>
            <a:pPr eaLnBrk="1" hangingPunct="1"/>
            <a:r>
              <a:rPr lang="en-GB" sz="1200" dirty="0" smtClean="0">
                <a:solidFill>
                  <a:srgbClr val="7F7F7F"/>
                </a:solidFill>
                <a:latin typeface="Roboto Light"/>
                <a:cs typeface="Roboto Light"/>
              </a:rPr>
              <a:t>Procures products and services for the government</a:t>
            </a:r>
            <a:r>
              <a:rPr lang="en-GB" sz="1200" dirty="0" smtClean="0">
                <a:solidFill>
                  <a:srgbClr val="7F7F7F"/>
                </a:solidFill>
                <a:latin typeface="Roboto Light"/>
                <a:cs typeface="Roboto Light"/>
              </a:rPr>
              <a:t>. Understand all opportunities available to the government within various sectors.</a:t>
            </a:r>
            <a:endParaRPr lang="en-GB" sz="1200" dirty="0" smtClean="0">
              <a:solidFill>
                <a:srgbClr val="7F7F7F"/>
              </a:solidFill>
              <a:latin typeface="Roboto Light"/>
              <a:cs typeface="Roboto Light"/>
            </a:endParaRPr>
          </a:p>
          <a:p>
            <a:pPr eaLnBrk="1" hangingPunct="1"/>
            <a:endParaRPr lang="en-GB" sz="1200" dirty="0" smtClean="0">
              <a:solidFill>
                <a:srgbClr val="7F7F7F"/>
              </a:solidFill>
              <a:latin typeface="Roboto Light"/>
              <a:cs typeface="Roboto Light"/>
            </a:endParaRPr>
          </a:p>
          <a:p>
            <a:pPr eaLnBrk="1" hangingPunct="1"/>
            <a:r>
              <a:rPr lang="en-GB" sz="1200" dirty="0" smtClean="0">
                <a:latin typeface="Roboto Light"/>
                <a:cs typeface="Roboto Light"/>
              </a:rPr>
              <a:t>Mission</a:t>
            </a:r>
            <a:endParaRPr lang="en-GB" sz="1200" dirty="0">
              <a:latin typeface="Roboto Light"/>
              <a:cs typeface="Roboto Light"/>
            </a:endParaRPr>
          </a:p>
          <a:p>
            <a:pPr eaLnBrk="1" hangingPunct="1"/>
            <a:r>
              <a:rPr lang="en-US" sz="1200" dirty="0" smtClean="0">
                <a:solidFill>
                  <a:srgbClr val="7F7F7F"/>
                </a:solidFill>
                <a:latin typeface="Roboto Light"/>
                <a:cs typeface="Roboto Light"/>
              </a:rPr>
              <a:t>To post product and service </a:t>
            </a:r>
            <a:r>
              <a:rPr lang="en-US" sz="1200" dirty="0" smtClean="0">
                <a:solidFill>
                  <a:srgbClr val="7F7F7F"/>
                </a:solidFill>
                <a:latin typeface="Roboto Light"/>
                <a:cs typeface="Roboto Light"/>
              </a:rPr>
              <a:t>needs from the contractors. Answer questions that challenge the customers to produce the best product possible. To finalize </a:t>
            </a:r>
            <a:r>
              <a:rPr lang="en-US" sz="1200" dirty="0" smtClean="0">
                <a:solidFill>
                  <a:srgbClr val="7F7F7F"/>
                </a:solidFill>
                <a:latin typeface="Roboto Light"/>
                <a:cs typeface="Roboto Light"/>
              </a:rPr>
              <a:t>purchasing </a:t>
            </a:r>
            <a:r>
              <a:rPr lang="en-US" sz="1200" dirty="0" smtClean="0">
                <a:solidFill>
                  <a:srgbClr val="7F7F7F"/>
                </a:solidFill>
                <a:latin typeface="Roboto Light"/>
                <a:cs typeface="Roboto Light"/>
              </a:rPr>
              <a:t>and awarding of opportunities.</a:t>
            </a:r>
            <a:endParaRPr lang="en-GB" sz="1200" dirty="0" smtClean="0">
              <a:solidFill>
                <a:srgbClr val="7F7F7F"/>
              </a:solidFill>
              <a:latin typeface="Roboto Light"/>
              <a:cs typeface="Roboto Light"/>
            </a:endParaRPr>
          </a:p>
          <a:p>
            <a:pPr eaLnBrk="1" hangingPunct="1"/>
            <a:endParaRPr lang="en-GB" sz="1200" dirty="0">
              <a:solidFill>
                <a:srgbClr val="7F7F7F"/>
              </a:solidFill>
              <a:latin typeface="Roboto Light"/>
              <a:cs typeface="Roboto Light"/>
            </a:endParaRPr>
          </a:p>
          <a:p>
            <a:pPr eaLnBrk="1" hangingPunct="1"/>
            <a:r>
              <a:rPr lang="en-GB" sz="1200" dirty="0" smtClean="0">
                <a:latin typeface="Roboto Light"/>
                <a:cs typeface="Roboto Light"/>
              </a:rPr>
              <a:t>Objectives</a:t>
            </a:r>
            <a:endParaRPr lang="en-GB" sz="1200" dirty="0" smtClean="0">
              <a:solidFill>
                <a:srgbClr val="7F7F7F"/>
              </a:solidFill>
              <a:latin typeface="Roboto Light"/>
              <a:cs typeface="Roboto Light"/>
            </a:endParaRPr>
          </a:p>
          <a:p>
            <a:pPr eaLnBrk="1" hangingPunct="1">
              <a:buFont typeface="Wingdings" charset="0"/>
              <a:buChar char="§"/>
            </a:pPr>
            <a:r>
              <a:rPr lang="en-GB" sz="1200" dirty="0" smtClean="0">
                <a:solidFill>
                  <a:srgbClr val="7F7F7F"/>
                </a:solidFill>
                <a:latin typeface="Roboto Light"/>
                <a:cs typeface="Roboto Light"/>
              </a:rPr>
              <a:t>View current </a:t>
            </a:r>
            <a:r>
              <a:rPr lang="en-GB" sz="1200" dirty="0">
                <a:solidFill>
                  <a:srgbClr val="7F7F7F"/>
                </a:solidFill>
                <a:latin typeface="Roboto Light"/>
                <a:cs typeface="Roboto Light"/>
              </a:rPr>
              <a:t>opportunity </a:t>
            </a:r>
            <a:r>
              <a:rPr lang="en-GB" sz="1200" dirty="0" smtClean="0">
                <a:solidFill>
                  <a:srgbClr val="7F7F7F"/>
                </a:solidFill>
                <a:latin typeface="Roboto Light"/>
                <a:cs typeface="Roboto Light"/>
              </a:rPr>
              <a:t>listings</a:t>
            </a:r>
          </a:p>
          <a:p>
            <a:pPr eaLnBrk="1" hangingPunct="1">
              <a:buFont typeface="Wingdings" charset="0"/>
              <a:buChar char="§"/>
            </a:pPr>
            <a:r>
              <a:rPr lang="en-GB" sz="1200" dirty="0" smtClean="0">
                <a:solidFill>
                  <a:srgbClr val="7F7F7F"/>
                </a:solidFill>
                <a:latin typeface="Roboto Light"/>
                <a:cs typeface="Roboto Light"/>
              </a:rPr>
              <a:t>Create </a:t>
            </a:r>
            <a:r>
              <a:rPr lang="en-GB" sz="1200" dirty="0">
                <a:solidFill>
                  <a:srgbClr val="7F7F7F"/>
                </a:solidFill>
                <a:latin typeface="Roboto Light"/>
                <a:cs typeface="Roboto Light"/>
              </a:rPr>
              <a:t>new opportunity </a:t>
            </a:r>
            <a:r>
              <a:rPr lang="en-GB" sz="1200" dirty="0" smtClean="0">
                <a:solidFill>
                  <a:srgbClr val="7F7F7F"/>
                </a:solidFill>
                <a:latin typeface="Roboto Light"/>
                <a:cs typeface="Roboto Light"/>
              </a:rPr>
              <a:t>listings</a:t>
            </a:r>
          </a:p>
          <a:p>
            <a:pPr eaLnBrk="1" hangingPunct="1">
              <a:buFont typeface="Wingdings" charset="0"/>
              <a:buChar char="§"/>
            </a:pPr>
            <a:r>
              <a:rPr lang="en-GB" sz="1200" dirty="0" smtClean="0">
                <a:solidFill>
                  <a:srgbClr val="7F7F7F"/>
                </a:solidFill>
                <a:latin typeface="Roboto Light"/>
                <a:cs typeface="Roboto Light"/>
              </a:rPr>
              <a:t>Edit </a:t>
            </a:r>
            <a:r>
              <a:rPr lang="en-GB" sz="1200" dirty="0" smtClean="0">
                <a:solidFill>
                  <a:srgbClr val="7F7F7F"/>
                </a:solidFill>
                <a:latin typeface="Roboto Light"/>
                <a:cs typeface="Roboto Light"/>
              </a:rPr>
              <a:t>or </a:t>
            </a:r>
            <a:r>
              <a:rPr lang="en-GB" sz="1200" dirty="0" smtClean="0">
                <a:solidFill>
                  <a:srgbClr val="7F7F7F"/>
                </a:solidFill>
                <a:latin typeface="Roboto Light"/>
                <a:cs typeface="Roboto Light"/>
              </a:rPr>
              <a:t>delete </a:t>
            </a:r>
            <a:r>
              <a:rPr lang="en-GB" sz="1200" dirty="0">
                <a:solidFill>
                  <a:srgbClr val="7F7F7F"/>
                </a:solidFill>
                <a:latin typeface="Roboto Light"/>
                <a:cs typeface="Roboto Light"/>
              </a:rPr>
              <a:t>published opportunity </a:t>
            </a:r>
            <a:r>
              <a:rPr lang="en-GB" sz="1200" dirty="0" smtClean="0">
                <a:solidFill>
                  <a:srgbClr val="7F7F7F"/>
                </a:solidFill>
                <a:latin typeface="Roboto Light"/>
                <a:cs typeface="Roboto Light"/>
              </a:rPr>
              <a:t>listings</a:t>
            </a:r>
          </a:p>
          <a:p>
            <a:pPr eaLnBrk="1" hangingPunct="1">
              <a:buFont typeface="Wingdings" charset="0"/>
              <a:buChar char="§"/>
            </a:pPr>
            <a:r>
              <a:rPr lang="en-GB" sz="1200" dirty="0" smtClean="0">
                <a:solidFill>
                  <a:srgbClr val="7F7F7F"/>
                </a:solidFill>
                <a:latin typeface="Roboto Light"/>
                <a:cs typeface="Roboto Light"/>
              </a:rPr>
              <a:t>Answer questions </a:t>
            </a:r>
            <a:r>
              <a:rPr lang="en-GB" sz="1200" dirty="0">
                <a:solidFill>
                  <a:srgbClr val="7F7F7F"/>
                </a:solidFill>
                <a:latin typeface="Roboto Light"/>
                <a:cs typeface="Roboto Light"/>
              </a:rPr>
              <a:t>regarding opportunity </a:t>
            </a:r>
            <a:r>
              <a:rPr lang="en-GB" sz="1200" dirty="0" smtClean="0">
                <a:solidFill>
                  <a:srgbClr val="7F7F7F"/>
                </a:solidFill>
                <a:latin typeface="Roboto Light"/>
                <a:cs typeface="Roboto Light"/>
              </a:rPr>
              <a:t>listings</a:t>
            </a:r>
          </a:p>
          <a:p>
            <a:pPr eaLnBrk="1" hangingPunct="1">
              <a:buFont typeface="Wingdings" charset="0"/>
              <a:buChar char="§"/>
            </a:pPr>
            <a:endParaRPr lang="en-GB" sz="1200" dirty="0">
              <a:solidFill>
                <a:srgbClr val="7F7F7F"/>
              </a:solidFill>
              <a:latin typeface="Roboto Light"/>
              <a:cs typeface="Roboto Light"/>
            </a:endParaRPr>
          </a:p>
          <a:p>
            <a:pPr eaLnBrk="1" hangingPunct="1"/>
            <a:r>
              <a:rPr lang="en-GB" sz="1200" dirty="0" smtClean="0">
                <a:latin typeface="Roboto Light"/>
                <a:cs typeface="Roboto Light"/>
              </a:rPr>
              <a:t>Motivation</a:t>
            </a:r>
            <a:endParaRPr lang="en-GB" sz="1200" dirty="0">
              <a:latin typeface="Roboto Light"/>
              <a:cs typeface="Roboto Light"/>
            </a:endParaRPr>
          </a:p>
          <a:p>
            <a:pPr eaLnBrk="1" hangingPunct="1"/>
            <a:r>
              <a:rPr lang="en-GB" sz="1200" dirty="0" smtClean="0">
                <a:solidFill>
                  <a:srgbClr val="7F7F7F"/>
                </a:solidFill>
                <a:latin typeface="Roboto Light"/>
                <a:cs typeface="Roboto Light"/>
              </a:rPr>
              <a:t>To provide the best opportunities to the </a:t>
            </a:r>
            <a:r>
              <a:rPr lang="en-GB" sz="1200" dirty="0" smtClean="0">
                <a:solidFill>
                  <a:srgbClr val="7F7F7F"/>
                </a:solidFill>
                <a:latin typeface="Roboto Light"/>
                <a:cs typeface="Roboto Light"/>
              </a:rPr>
              <a:t>Contractor. To receive responses and place the best response to satisfy the government’s needs. </a:t>
            </a:r>
            <a:endParaRPr lang="en-GB" sz="1200" dirty="0" smtClean="0">
              <a:solidFill>
                <a:srgbClr val="7F7F7F"/>
              </a:solidFill>
              <a:latin typeface="Roboto Light"/>
              <a:cs typeface="Roboto Light"/>
            </a:endParaRPr>
          </a:p>
          <a:p>
            <a:pPr eaLnBrk="1" hangingPunct="1"/>
            <a:endParaRPr lang="en-GB" sz="1200" dirty="0" smtClean="0">
              <a:solidFill>
                <a:srgbClr val="7F7F7F"/>
              </a:solidFill>
              <a:latin typeface="Roboto Light"/>
              <a:cs typeface="Roboto Light"/>
            </a:endParaRPr>
          </a:p>
          <a:p>
            <a:pPr eaLnBrk="1" hangingPunct="1"/>
            <a:r>
              <a:rPr lang="en-GB" sz="1200" dirty="0" smtClean="0">
                <a:latin typeface="Roboto Light"/>
                <a:cs typeface="Roboto Light"/>
              </a:rPr>
              <a:t>Tools: </a:t>
            </a:r>
            <a:r>
              <a:rPr lang="en-US" sz="1200" dirty="0" smtClean="0">
                <a:solidFill>
                  <a:srgbClr val="7F7F7F"/>
                </a:solidFill>
                <a:latin typeface="Roboto Light"/>
                <a:cs typeface="Roboto Light"/>
              </a:rPr>
              <a:t>Mane St.</a:t>
            </a:r>
            <a:endParaRPr lang="en-US" sz="1200" dirty="0">
              <a:solidFill>
                <a:srgbClr val="7F7F7F"/>
              </a:solidFill>
              <a:latin typeface="Roboto Light"/>
              <a:cs typeface="Roboto Light"/>
            </a:endParaRPr>
          </a:p>
          <a:p>
            <a:pPr eaLnBrk="1" hangingPunct="1"/>
            <a:endParaRPr lang="en-GB" sz="1200" dirty="0" smtClean="0">
              <a:solidFill>
                <a:srgbClr val="7F7F7F"/>
              </a:solidFill>
              <a:latin typeface="Roboto Light"/>
              <a:cs typeface="Roboto Light"/>
            </a:endParaRPr>
          </a:p>
          <a:p>
            <a:pPr eaLnBrk="1" hangingPunct="1"/>
            <a:r>
              <a:rPr lang="en-GB" sz="1200" dirty="0" smtClean="0">
                <a:latin typeface="Roboto Light"/>
                <a:cs typeface="Roboto Light"/>
              </a:rPr>
              <a:t>Repositories</a:t>
            </a:r>
            <a:r>
              <a:rPr lang="en-GB" sz="1200" dirty="0" smtClean="0">
                <a:solidFill>
                  <a:srgbClr val="7F7F7F"/>
                </a:solidFill>
                <a:latin typeface="Roboto Light"/>
                <a:cs typeface="Roboto Light"/>
              </a:rPr>
              <a:t>: Mane St. </a:t>
            </a:r>
            <a:r>
              <a:rPr lang="en-GB" sz="1200" dirty="0" smtClean="0">
                <a:solidFill>
                  <a:srgbClr val="7F7F7F"/>
                </a:solidFill>
                <a:latin typeface="Roboto Light"/>
                <a:cs typeface="Roboto Light"/>
              </a:rPr>
              <a:t>Repository</a:t>
            </a:r>
            <a:endParaRPr lang="en-GB" sz="1200" dirty="0">
              <a:solidFill>
                <a:srgbClr val="7F7F7F"/>
              </a:solidFill>
              <a:latin typeface="Roboto Light"/>
              <a:cs typeface="Roboto Ligh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32713" r="22668"/>
          <a:stretch/>
        </p:blipFill>
        <p:spPr>
          <a:xfrm>
            <a:off x="700916" y="2348880"/>
            <a:ext cx="2970217" cy="3744416"/>
          </a:xfrm>
          <a:prstGeom prst="rect">
            <a:avLst/>
          </a:prstGeom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453336"/>
            <a:ext cx="1381894" cy="335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973018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explosivemlm.com/wp-content/uploads/2010/09/businessman2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08" t="6512" r="35989" b="51167"/>
          <a:stretch/>
        </p:blipFill>
        <p:spPr bwMode="auto">
          <a:xfrm>
            <a:off x="700916" y="2348880"/>
            <a:ext cx="2970218" cy="37439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908050"/>
          </a:xfrm>
          <a:prstGeom prst="rect">
            <a:avLst/>
          </a:prstGeom>
          <a:solidFill>
            <a:srgbClr val="FD85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051" name="TextBox 5"/>
          <p:cNvSpPr txBox="1">
            <a:spLocks noChangeArrowheads="1"/>
          </p:cNvSpPr>
          <p:nvPr/>
        </p:nvSpPr>
        <p:spPr bwMode="auto">
          <a:xfrm>
            <a:off x="611188" y="332656"/>
            <a:ext cx="4464868" cy="2154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3200" dirty="0" smtClean="0">
                <a:solidFill>
                  <a:schemeClr val="bg1"/>
                </a:solidFill>
                <a:latin typeface="Roboto Black"/>
                <a:cs typeface="Roboto Black"/>
              </a:rPr>
              <a:t>Contractor</a:t>
            </a:r>
            <a:endParaRPr lang="en-GB" sz="3200" dirty="0">
              <a:solidFill>
                <a:schemeClr val="bg1"/>
              </a:solidFill>
              <a:latin typeface="Roboto Black"/>
              <a:cs typeface="Roboto Black"/>
            </a:endParaRPr>
          </a:p>
          <a:p>
            <a:pPr eaLnBrk="1" hangingPunct="1"/>
            <a:endParaRPr lang="en-GB" sz="1400" dirty="0" smtClean="0">
              <a:latin typeface="Calibri" charset="0"/>
            </a:endParaRPr>
          </a:p>
          <a:p>
            <a:pPr eaLnBrk="1" hangingPunct="1"/>
            <a:r>
              <a:rPr lang="en-GB" sz="1400" dirty="0" smtClean="0">
                <a:latin typeface="Roboto Light"/>
                <a:cs typeface="Roboto Light"/>
              </a:rPr>
              <a:t>Profile</a:t>
            </a:r>
            <a:r>
              <a:rPr lang="en-GB" sz="1400" dirty="0">
                <a:latin typeface="Roboto Light"/>
                <a:cs typeface="Roboto Light"/>
              </a:rPr>
              <a:t>	   </a:t>
            </a:r>
            <a:r>
              <a:rPr lang="en-GB" sz="1400" dirty="0" smtClean="0">
                <a:solidFill>
                  <a:srgbClr val="7F7F7F"/>
                </a:solidFill>
                <a:latin typeface="Roboto Light"/>
                <a:cs typeface="Roboto Light"/>
              </a:rPr>
              <a:t>Basic User</a:t>
            </a:r>
            <a:endParaRPr lang="en-GB" sz="1400" dirty="0">
              <a:solidFill>
                <a:srgbClr val="7F7F7F"/>
              </a:solidFill>
              <a:latin typeface="Roboto Light"/>
              <a:cs typeface="Roboto Light"/>
            </a:endParaRPr>
          </a:p>
          <a:p>
            <a:pPr eaLnBrk="1" hangingPunct="1"/>
            <a:r>
              <a:rPr lang="en-GB" sz="1400" dirty="0" smtClean="0">
                <a:latin typeface="Roboto Light"/>
                <a:cs typeface="Roboto Light"/>
              </a:rPr>
              <a:t>Name	   </a:t>
            </a:r>
            <a:r>
              <a:rPr lang="en-GB" sz="1400" dirty="0" smtClean="0">
                <a:solidFill>
                  <a:srgbClr val="7F7F7F"/>
                </a:solidFill>
                <a:latin typeface="Roboto Light"/>
                <a:cs typeface="Roboto Light"/>
              </a:rPr>
              <a:t>Victor</a:t>
            </a:r>
          </a:p>
          <a:p>
            <a:pPr eaLnBrk="1" hangingPunct="1"/>
            <a:r>
              <a:rPr lang="en-GB" sz="1400" dirty="0" smtClean="0">
                <a:latin typeface="Roboto Light"/>
                <a:cs typeface="Roboto Light"/>
              </a:rPr>
              <a:t>Age</a:t>
            </a:r>
            <a:r>
              <a:rPr lang="en-GB" sz="1400" dirty="0" smtClean="0">
                <a:solidFill>
                  <a:srgbClr val="7F7F7F"/>
                </a:solidFill>
                <a:latin typeface="Roboto Light"/>
                <a:cs typeface="Roboto Light"/>
              </a:rPr>
              <a:t>   </a:t>
            </a:r>
            <a:r>
              <a:rPr lang="en-GB" sz="1400" dirty="0">
                <a:solidFill>
                  <a:srgbClr val="7F7F7F"/>
                </a:solidFill>
                <a:latin typeface="Roboto Light"/>
                <a:cs typeface="Roboto Light"/>
              </a:rPr>
              <a:t>	   </a:t>
            </a:r>
            <a:r>
              <a:rPr lang="en-GB" sz="1400" dirty="0" smtClean="0">
                <a:solidFill>
                  <a:srgbClr val="7F7F7F"/>
                </a:solidFill>
                <a:latin typeface="Roboto Light"/>
                <a:cs typeface="Roboto Light"/>
              </a:rPr>
              <a:t>40</a:t>
            </a:r>
            <a:endParaRPr lang="en-GB" sz="1400" dirty="0">
              <a:solidFill>
                <a:srgbClr val="7F7F7F"/>
              </a:solidFill>
              <a:latin typeface="Roboto Light"/>
              <a:cs typeface="Roboto Light"/>
            </a:endParaRPr>
          </a:p>
          <a:p>
            <a:pPr eaLnBrk="1" hangingPunct="1"/>
            <a:r>
              <a:rPr lang="en-GB" sz="1400" dirty="0">
                <a:latin typeface="Roboto Light"/>
                <a:cs typeface="Roboto Light"/>
              </a:rPr>
              <a:t>Occupation </a:t>
            </a:r>
            <a:r>
              <a:rPr lang="en-GB" sz="1400" dirty="0">
                <a:solidFill>
                  <a:srgbClr val="7F7F7F"/>
                </a:solidFill>
                <a:latin typeface="Roboto Light"/>
                <a:cs typeface="Roboto Light"/>
              </a:rPr>
              <a:t>  </a:t>
            </a:r>
            <a:r>
              <a:rPr lang="en-GB" sz="1400" dirty="0" smtClean="0">
                <a:solidFill>
                  <a:srgbClr val="7F7F7F"/>
                </a:solidFill>
                <a:latin typeface="Roboto Light"/>
                <a:cs typeface="Roboto Light"/>
              </a:rPr>
              <a:t>Contract Holder</a:t>
            </a:r>
            <a:endParaRPr lang="en-GB" sz="1400" dirty="0">
              <a:solidFill>
                <a:srgbClr val="7F7F7F"/>
              </a:solidFill>
              <a:latin typeface="Roboto Light"/>
              <a:cs typeface="Roboto Light"/>
            </a:endParaRPr>
          </a:p>
          <a:p>
            <a:pPr eaLnBrk="1" hangingPunct="1"/>
            <a:r>
              <a:rPr lang="en-GB" sz="1400" dirty="0">
                <a:latin typeface="Calibri" charset="0"/>
              </a:rPr>
              <a:t> </a:t>
            </a:r>
          </a:p>
          <a:p>
            <a:pPr eaLnBrk="1" hangingPunct="1"/>
            <a:endParaRPr lang="en-GB" dirty="0">
              <a:latin typeface="Calibri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1654969" y="3680619"/>
            <a:ext cx="48244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3" name="TextBox 12"/>
          <p:cNvSpPr txBox="1">
            <a:spLocks noChangeArrowheads="1"/>
          </p:cNvSpPr>
          <p:nvPr/>
        </p:nvSpPr>
        <p:spPr bwMode="auto">
          <a:xfrm>
            <a:off x="4427538" y="1064926"/>
            <a:ext cx="4464942" cy="452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 dirty="0">
                <a:latin typeface="Roboto Light"/>
                <a:cs typeface="Roboto Light"/>
              </a:rPr>
              <a:t>Role</a:t>
            </a:r>
            <a:r>
              <a:rPr lang="en-GB" sz="1200" dirty="0">
                <a:solidFill>
                  <a:srgbClr val="7F7F7F"/>
                </a:solidFill>
                <a:latin typeface="Roboto Light"/>
                <a:cs typeface="Roboto Light"/>
              </a:rPr>
              <a:t/>
            </a:r>
            <a:br>
              <a:rPr lang="en-GB" sz="1200" dirty="0">
                <a:solidFill>
                  <a:srgbClr val="7F7F7F"/>
                </a:solidFill>
                <a:latin typeface="Roboto Light"/>
                <a:cs typeface="Roboto Light"/>
              </a:rPr>
            </a:br>
            <a:r>
              <a:rPr lang="en-GB" sz="1200" dirty="0" smtClean="0">
                <a:solidFill>
                  <a:srgbClr val="7F7F7F"/>
                </a:solidFill>
                <a:latin typeface="Roboto Light"/>
                <a:cs typeface="Roboto Light"/>
              </a:rPr>
              <a:t>To view, search, filter, and discover opportunities that products and/or services can be provided for</a:t>
            </a:r>
            <a:endParaRPr lang="en-GB" sz="1200" dirty="0">
              <a:solidFill>
                <a:srgbClr val="7F7F7F"/>
              </a:solidFill>
              <a:latin typeface="Roboto Light"/>
              <a:cs typeface="Roboto Light"/>
            </a:endParaRPr>
          </a:p>
          <a:p>
            <a:pPr eaLnBrk="1" hangingPunct="1"/>
            <a:r>
              <a:rPr lang="en-GB" sz="1200" dirty="0">
                <a:latin typeface="Roboto Light"/>
                <a:cs typeface="Roboto Light"/>
              </a:rPr>
              <a:t/>
            </a:r>
            <a:br>
              <a:rPr lang="en-GB" sz="1200" dirty="0">
                <a:latin typeface="Roboto Light"/>
                <a:cs typeface="Roboto Light"/>
              </a:rPr>
            </a:br>
            <a:r>
              <a:rPr lang="en-GB" sz="1200" dirty="0">
                <a:latin typeface="Roboto Light"/>
                <a:cs typeface="Roboto Light"/>
              </a:rPr>
              <a:t>Description</a:t>
            </a:r>
          </a:p>
          <a:p>
            <a:pPr eaLnBrk="1" hangingPunct="1"/>
            <a:r>
              <a:rPr lang="en-GB" sz="1200" dirty="0" smtClean="0">
                <a:solidFill>
                  <a:srgbClr val="7F7F7F"/>
                </a:solidFill>
                <a:latin typeface="Roboto Light"/>
                <a:cs typeface="Roboto Light"/>
              </a:rPr>
              <a:t>Provides products and services to the government</a:t>
            </a:r>
            <a:endParaRPr lang="en-GB" sz="1200" dirty="0">
              <a:solidFill>
                <a:srgbClr val="7F7F7F"/>
              </a:solidFill>
              <a:latin typeface="Roboto Light"/>
              <a:cs typeface="Roboto Light"/>
            </a:endParaRPr>
          </a:p>
          <a:p>
            <a:pPr eaLnBrk="1" hangingPunct="1"/>
            <a:endParaRPr lang="en-GB" sz="1200" dirty="0">
              <a:solidFill>
                <a:srgbClr val="7F7F7F"/>
              </a:solidFill>
              <a:latin typeface="Roboto Light"/>
              <a:cs typeface="Roboto Light"/>
            </a:endParaRPr>
          </a:p>
          <a:p>
            <a:pPr eaLnBrk="1" hangingPunct="1"/>
            <a:r>
              <a:rPr lang="en-GB" sz="1200" dirty="0">
                <a:latin typeface="Roboto Light"/>
                <a:cs typeface="Roboto Light"/>
              </a:rPr>
              <a:t>Mission</a:t>
            </a:r>
          </a:p>
          <a:p>
            <a:pPr eaLnBrk="1" hangingPunct="1"/>
            <a:r>
              <a:rPr lang="en-US" sz="1200" dirty="0" smtClean="0">
                <a:solidFill>
                  <a:srgbClr val="7F7F7F"/>
                </a:solidFill>
                <a:latin typeface="Roboto Light"/>
                <a:cs typeface="Roboto Light"/>
              </a:rPr>
              <a:t>To view available opportunities and provide products and services for appropriate listings</a:t>
            </a:r>
            <a:endParaRPr lang="en-GB" sz="1200" dirty="0">
              <a:solidFill>
                <a:srgbClr val="7F7F7F"/>
              </a:solidFill>
              <a:latin typeface="Roboto Light"/>
              <a:cs typeface="Roboto Light"/>
            </a:endParaRPr>
          </a:p>
          <a:p>
            <a:pPr eaLnBrk="1" hangingPunct="1"/>
            <a:endParaRPr lang="en-GB" sz="1200" dirty="0">
              <a:solidFill>
                <a:srgbClr val="7F7F7F"/>
              </a:solidFill>
              <a:latin typeface="Roboto Light"/>
              <a:cs typeface="Roboto Light"/>
            </a:endParaRPr>
          </a:p>
          <a:p>
            <a:pPr eaLnBrk="1" hangingPunct="1"/>
            <a:r>
              <a:rPr lang="en-GB" sz="1200" dirty="0" smtClean="0">
                <a:latin typeface="Roboto Light"/>
                <a:cs typeface="Roboto Light"/>
              </a:rPr>
              <a:t>Objectives</a:t>
            </a:r>
            <a:endParaRPr lang="en-GB" sz="1200" dirty="0">
              <a:solidFill>
                <a:srgbClr val="7F7F7F"/>
              </a:solidFill>
              <a:latin typeface="Roboto Light"/>
              <a:cs typeface="Roboto Light"/>
            </a:endParaRPr>
          </a:p>
          <a:p>
            <a:pPr eaLnBrk="1" hangingPunct="1">
              <a:buFont typeface="Wingdings" charset="0"/>
              <a:buChar char="§"/>
            </a:pPr>
            <a:r>
              <a:rPr lang="en-GB" sz="1200" dirty="0">
                <a:solidFill>
                  <a:srgbClr val="7F7F7F"/>
                </a:solidFill>
                <a:latin typeface="Roboto Light"/>
                <a:cs typeface="Roboto Light"/>
              </a:rPr>
              <a:t>View current opportunity listings</a:t>
            </a:r>
          </a:p>
          <a:p>
            <a:pPr eaLnBrk="1" hangingPunct="1">
              <a:buFont typeface="Wingdings" charset="0"/>
              <a:buChar char="§"/>
            </a:pPr>
            <a:r>
              <a:rPr lang="en-GB" sz="1200" dirty="0" smtClean="0">
                <a:solidFill>
                  <a:srgbClr val="7F7F7F"/>
                </a:solidFill>
                <a:latin typeface="Roboto Light"/>
                <a:cs typeface="Roboto Light"/>
              </a:rPr>
              <a:t>Search / Filter listings</a:t>
            </a:r>
          </a:p>
          <a:p>
            <a:pPr eaLnBrk="1" hangingPunct="1">
              <a:buFont typeface="Wingdings" charset="0"/>
              <a:buChar char="§"/>
            </a:pPr>
            <a:r>
              <a:rPr lang="en-GB" sz="1200" dirty="0" smtClean="0">
                <a:solidFill>
                  <a:srgbClr val="7F7F7F"/>
                </a:solidFill>
                <a:latin typeface="Roboto Light"/>
                <a:cs typeface="Roboto Light"/>
              </a:rPr>
              <a:t>View opportunity details</a:t>
            </a:r>
          </a:p>
          <a:p>
            <a:pPr eaLnBrk="1" hangingPunct="1">
              <a:buFont typeface="Wingdings" charset="0"/>
              <a:buChar char="§"/>
            </a:pPr>
            <a:r>
              <a:rPr lang="en-GB" sz="1200" dirty="0" smtClean="0">
                <a:solidFill>
                  <a:srgbClr val="7F7F7F"/>
                </a:solidFill>
                <a:latin typeface="Roboto Light"/>
                <a:cs typeface="Roboto Light"/>
              </a:rPr>
              <a:t>Ask questions regarding listings</a:t>
            </a:r>
            <a:endParaRPr lang="en-GB" sz="1200" dirty="0">
              <a:solidFill>
                <a:srgbClr val="7F7F7F"/>
              </a:solidFill>
              <a:latin typeface="Roboto Light"/>
              <a:cs typeface="Roboto Light"/>
            </a:endParaRPr>
          </a:p>
          <a:p>
            <a:pPr eaLnBrk="1" hangingPunct="1">
              <a:buFont typeface="Wingdings" charset="0"/>
              <a:buChar char="§"/>
            </a:pPr>
            <a:endParaRPr lang="en-GB" sz="1200" dirty="0">
              <a:solidFill>
                <a:srgbClr val="7F7F7F"/>
              </a:solidFill>
              <a:latin typeface="Roboto Light"/>
              <a:cs typeface="Roboto Light"/>
            </a:endParaRPr>
          </a:p>
          <a:p>
            <a:pPr eaLnBrk="1" hangingPunct="1"/>
            <a:r>
              <a:rPr lang="en-GB" sz="1200" dirty="0">
                <a:latin typeface="Roboto Light"/>
                <a:cs typeface="Roboto Light"/>
              </a:rPr>
              <a:t>Motivation</a:t>
            </a:r>
          </a:p>
          <a:p>
            <a:pPr eaLnBrk="1" hangingPunct="1"/>
            <a:r>
              <a:rPr lang="en-GB" sz="1200" dirty="0" smtClean="0">
                <a:solidFill>
                  <a:srgbClr val="7F7F7F"/>
                </a:solidFill>
                <a:latin typeface="Roboto Light"/>
                <a:cs typeface="Roboto Light"/>
              </a:rPr>
              <a:t>To find the best opportunities and provide the products and/or services needed.</a:t>
            </a:r>
            <a:endParaRPr lang="en-GB" sz="1200" dirty="0">
              <a:solidFill>
                <a:srgbClr val="7F7F7F"/>
              </a:solidFill>
              <a:latin typeface="Roboto Light"/>
              <a:cs typeface="Roboto Light"/>
            </a:endParaRPr>
          </a:p>
          <a:p>
            <a:pPr eaLnBrk="1" hangingPunct="1"/>
            <a:endParaRPr lang="en-GB" sz="1200" dirty="0">
              <a:solidFill>
                <a:srgbClr val="7F7F7F"/>
              </a:solidFill>
              <a:latin typeface="Roboto Light"/>
              <a:cs typeface="Roboto Light"/>
            </a:endParaRPr>
          </a:p>
          <a:p>
            <a:pPr eaLnBrk="1" hangingPunct="1"/>
            <a:r>
              <a:rPr lang="en-GB" sz="1200" dirty="0">
                <a:latin typeface="Roboto Light"/>
                <a:cs typeface="Roboto Light"/>
              </a:rPr>
              <a:t>Tools: </a:t>
            </a:r>
            <a:r>
              <a:rPr lang="en-US" sz="1200" dirty="0">
                <a:solidFill>
                  <a:srgbClr val="7F7F7F"/>
                </a:solidFill>
                <a:latin typeface="Roboto Light"/>
                <a:cs typeface="Roboto Light"/>
              </a:rPr>
              <a:t>Mane St.</a:t>
            </a:r>
          </a:p>
          <a:p>
            <a:pPr eaLnBrk="1" hangingPunct="1"/>
            <a:endParaRPr lang="en-GB" sz="1200" dirty="0">
              <a:solidFill>
                <a:srgbClr val="7F7F7F"/>
              </a:solidFill>
              <a:latin typeface="Roboto Light"/>
              <a:cs typeface="Roboto Light"/>
            </a:endParaRPr>
          </a:p>
          <a:p>
            <a:pPr eaLnBrk="1" hangingPunct="1"/>
            <a:r>
              <a:rPr lang="en-GB" sz="1200" dirty="0">
                <a:latin typeface="Roboto Light"/>
                <a:cs typeface="Roboto Light"/>
              </a:rPr>
              <a:t>Repositories</a:t>
            </a:r>
            <a:r>
              <a:rPr lang="en-GB" sz="1200" dirty="0">
                <a:solidFill>
                  <a:srgbClr val="7F7F7F"/>
                </a:solidFill>
                <a:latin typeface="Roboto Light"/>
                <a:cs typeface="Roboto Light"/>
              </a:rPr>
              <a:t>: Mane St. Repo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453336"/>
            <a:ext cx="1381894" cy="335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ounded Rectangle 116"/>
          <p:cNvSpPr/>
          <p:nvPr/>
        </p:nvSpPr>
        <p:spPr>
          <a:xfrm>
            <a:off x="4712248" y="984410"/>
            <a:ext cx="1873112" cy="516816"/>
          </a:xfrm>
          <a:prstGeom prst="roundRect">
            <a:avLst>
              <a:gd name="adj" fmla="val 37793"/>
            </a:avLst>
          </a:prstGeom>
          <a:solidFill>
            <a:srgbClr val="4E6A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rgbClr val="FFFFFF"/>
                </a:solidFill>
                <a:latin typeface="Roboto Light"/>
                <a:cs typeface="Roboto Light"/>
              </a:rPr>
              <a:t>Government </a:t>
            </a:r>
            <a:r>
              <a:rPr lang="en-US" sz="1300" dirty="0">
                <a:solidFill>
                  <a:srgbClr val="FFFFFF"/>
                </a:solidFill>
                <a:latin typeface="Roboto Light"/>
                <a:cs typeface="Roboto Light"/>
              </a:rPr>
              <a:t>opens opportunities listings 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0" y="0"/>
            <a:ext cx="9144000" cy="908050"/>
          </a:xfrm>
          <a:prstGeom prst="rect">
            <a:avLst/>
          </a:prstGeom>
          <a:solidFill>
            <a:srgbClr val="FD85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rgbClr val="DBDBDB"/>
              </a:solidFill>
              <a:cs typeface="Arial" charset="0"/>
            </a:endParaRPr>
          </a:p>
        </p:txBody>
      </p:sp>
      <p:sp>
        <p:nvSpPr>
          <p:cNvPr id="116" name="TextBox 5"/>
          <p:cNvSpPr txBox="1">
            <a:spLocks noChangeArrowheads="1"/>
          </p:cNvSpPr>
          <p:nvPr/>
        </p:nvSpPr>
        <p:spPr bwMode="auto">
          <a:xfrm>
            <a:off x="611188" y="332656"/>
            <a:ext cx="676912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3200" dirty="0" smtClean="0">
                <a:solidFill>
                  <a:schemeClr val="bg1"/>
                </a:solidFill>
                <a:latin typeface="Roboto Black"/>
                <a:cs typeface="Roboto Black"/>
              </a:rPr>
              <a:t>Ben (Government) Workflow</a:t>
            </a:r>
            <a:endParaRPr lang="en-GB" sz="3200" dirty="0">
              <a:solidFill>
                <a:schemeClr val="bg1"/>
              </a:solidFill>
              <a:latin typeface="Roboto Black"/>
              <a:cs typeface="Roboto Black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3059832" y="1700808"/>
            <a:ext cx="1872208" cy="523220"/>
          </a:xfrm>
          <a:prstGeom prst="rect">
            <a:avLst/>
          </a:prstGeom>
          <a:solidFill>
            <a:srgbClr val="4E6A7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Roboto Light"/>
                <a:cs typeface="Roboto Light"/>
              </a:rPr>
              <a:t>Government selects “Create Opportunity”</a:t>
            </a:r>
            <a:endParaRPr lang="en-US" sz="1400" dirty="0">
              <a:solidFill>
                <a:srgbClr val="FFFFFF"/>
              </a:solidFill>
              <a:latin typeface="Roboto Light"/>
              <a:cs typeface="Roboto Light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3059832" y="2465699"/>
            <a:ext cx="1872208" cy="523220"/>
          </a:xfrm>
          <a:prstGeom prst="rect">
            <a:avLst/>
          </a:prstGeom>
          <a:solidFill>
            <a:srgbClr val="4E6A7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Roboto Light"/>
                <a:cs typeface="Roboto Light"/>
              </a:rPr>
              <a:t>New page loads with fields for attributes </a:t>
            </a:r>
            <a:endParaRPr lang="en-US" sz="1400" dirty="0">
              <a:solidFill>
                <a:srgbClr val="FFFFFF"/>
              </a:solidFill>
              <a:latin typeface="Roboto Light"/>
              <a:cs typeface="Roboto Light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3059832" y="3230590"/>
            <a:ext cx="1872208" cy="523220"/>
          </a:xfrm>
          <a:prstGeom prst="rect">
            <a:avLst/>
          </a:prstGeom>
          <a:solidFill>
            <a:srgbClr val="4E6A7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Roboto Light"/>
                <a:cs typeface="Roboto Light"/>
              </a:rPr>
              <a:t>Opportunity attributes provided</a:t>
            </a:r>
            <a:endParaRPr lang="en-US" sz="1400" dirty="0">
              <a:solidFill>
                <a:srgbClr val="FFFFFF"/>
              </a:solidFill>
              <a:latin typeface="Roboto Light"/>
              <a:cs typeface="Roboto Light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39552" y="4994012"/>
            <a:ext cx="1872208" cy="523220"/>
          </a:xfrm>
          <a:prstGeom prst="rect">
            <a:avLst/>
          </a:prstGeom>
          <a:solidFill>
            <a:srgbClr val="A7A7A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Roboto Light"/>
                <a:cs typeface="Roboto Light"/>
              </a:rPr>
              <a:t>User cancels opportunity</a:t>
            </a:r>
            <a:endParaRPr lang="en-US" sz="1400" dirty="0">
              <a:solidFill>
                <a:srgbClr val="FFFFFF"/>
              </a:solidFill>
              <a:latin typeface="Roboto Light"/>
              <a:cs typeface="Roboto Light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3059832" y="3995481"/>
            <a:ext cx="1872208" cy="523220"/>
          </a:xfrm>
          <a:prstGeom prst="rect">
            <a:avLst/>
          </a:prstGeom>
          <a:solidFill>
            <a:srgbClr val="4E6A7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Roboto Light"/>
                <a:cs typeface="Roboto Light"/>
              </a:rPr>
              <a:t>Government selects “Publish”</a:t>
            </a:r>
            <a:endParaRPr lang="en-US" sz="1400" dirty="0">
              <a:solidFill>
                <a:srgbClr val="FFFFFF"/>
              </a:solidFill>
              <a:latin typeface="Roboto Light"/>
              <a:cs typeface="Roboto Light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059832" y="4760372"/>
            <a:ext cx="1872208" cy="523220"/>
          </a:xfrm>
          <a:prstGeom prst="rect">
            <a:avLst/>
          </a:prstGeom>
          <a:solidFill>
            <a:srgbClr val="4E6A7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Roboto Light"/>
                <a:cs typeface="Roboto Light"/>
              </a:rPr>
              <a:t>Government receives confirmation</a:t>
            </a:r>
            <a:endParaRPr lang="en-US" sz="1400" dirty="0">
              <a:solidFill>
                <a:srgbClr val="FFFFFF"/>
              </a:solidFill>
              <a:latin typeface="Roboto Light"/>
              <a:cs typeface="Roboto Light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6512448" y="4005064"/>
            <a:ext cx="1872208" cy="523220"/>
          </a:xfrm>
          <a:prstGeom prst="rect">
            <a:avLst/>
          </a:prstGeom>
          <a:solidFill>
            <a:srgbClr val="4E6A7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Roboto Light"/>
                <a:cs typeface="Roboto Light"/>
              </a:rPr>
              <a:t>System Validates Government entries</a:t>
            </a:r>
            <a:endParaRPr lang="en-US" sz="1400" dirty="0">
              <a:solidFill>
                <a:srgbClr val="FFFFFF"/>
              </a:solidFill>
              <a:latin typeface="Roboto Light"/>
              <a:cs typeface="Roboto Light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516216" y="6002124"/>
            <a:ext cx="1872208" cy="523220"/>
          </a:xfrm>
          <a:prstGeom prst="rect">
            <a:avLst/>
          </a:prstGeom>
          <a:solidFill>
            <a:srgbClr val="A7A7A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rgbClr val="FFFFFF"/>
                </a:solidFill>
                <a:latin typeface="Roboto Light"/>
                <a:cs typeface="Roboto Light"/>
              </a:rPr>
              <a:t>Govt</a:t>
            </a:r>
            <a:r>
              <a:rPr lang="en-US" sz="1400" dirty="0" smtClean="0">
                <a:solidFill>
                  <a:srgbClr val="FFFFFF"/>
                </a:solidFill>
                <a:latin typeface="Roboto Light"/>
                <a:cs typeface="Roboto Light"/>
              </a:rPr>
              <a:t> fixes errors</a:t>
            </a:r>
          </a:p>
          <a:p>
            <a:pPr algn="ctr"/>
            <a:r>
              <a:rPr lang="en-US" sz="1400" dirty="0" smtClean="0">
                <a:solidFill>
                  <a:srgbClr val="FFFFFF"/>
                </a:solidFill>
                <a:latin typeface="Roboto Light"/>
                <a:cs typeface="Roboto Light"/>
              </a:rPr>
              <a:t>(if necessary)</a:t>
            </a:r>
            <a:endParaRPr lang="en-US" sz="1400" dirty="0">
              <a:solidFill>
                <a:srgbClr val="FFFFFF"/>
              </a:solidFill>
              <a:latin typeface="Roboto Light"/>
              <a:cs typeface="Roboto Light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3059832" y="5525263"/>
            <a:ext cx="1872208" cy="523220"/>
          </a:xfrm>
          <a:prstGeom prst="rect">
            <a:avLst/>
          </a:prstGeom>
          <a:solidFill>
            <a:srgbClr val="4E6A7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rgbClr val="FFFFFF"/>
                </a:solidFill>
                <a:latin typeface="Roboto Light"/>
                <a:cs typeface="Roboto Light"/>
              </a:rPr>
              <a:t>Govt</a:t>
            </a:r>
            <a:r>
              <a:rPr lang="en-US" sz="1400" dirty="0" smtClean="0">
                <a:solidFill>
                  <a:srgbClr val="FFFFFF"/>
                </a:solidFill>
                <a:latin typeface="Roboto Light"/>
                <a:cs typeface="Roboto Light"/>
              </a:rPr>
              <a:t> acknowledges confirmation</a:t>
            </a:r>
            <a:endParaRPr lang="en-US" sz="1400" dirty="0">
              <a:solidFill>
                <a:srgbClr val="FFFFFF"/>
              </a:solidFill>
              <a:latin typeface="Roboto Light"/>
              <a:cs typeface="Roboto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07508" y="1700808"/>
            <a:ext cx="1872208" cy="523220"/>
          </a:xfrm>
          <a:prstGeom prst="rect">
            <a:avLst/>
          </a:prstGeom>
          <a:solidFill>
            <a:srgbClr val="4E6A7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Roboto Light"/>
                <a:cs typeface="Roboto Light"/>
              </a:rPr>
              <a:t>Government selects opportunity</a:t>
            </a:r>
            <a:endParaRPr lang="en-US" sz="1400" dirty="0">
              <a:solidFill>
                <a:srgbClr val="FFFFFF"/>
              </a:solidFill>
              <a:latin typeface="Roboto Light"/>
              <a:cs typeface="Roboto Ligh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16216" y="2470103"/>
            <a:ext cx="1872208" cy="523220"/>
          </a:xfrm>
          <a:prstGeom prst="rect">
            <a:avLst/>
          </a:prstGeom>
          <a:solidFill>
            <a:srgbClr val="4E6A7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Roboto Light"/>
                <a:cs typeface="Roboto Light"/>
              </a:rPr>
              <a:t>New page loads with opportunity details</a:t>
            </a:r>
            <a:endParaRPr lang="en-US" sz="1400" dirty="0">
              <a:solidFill>
                <a:srgbClr val="FFFFFF"/>
              </a:solidFill>
              <a:latin typeface="Roboto Light"/>
              <a:cs typeface="Roboto 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02568" y="3239398"/>
            <a:ext cx="1872208" cy="523220"/>
          </a:xfrm>
          <a:prstGeom prst="rect">
            <a:avLst/>
          </a:prstGeom>
          <a:solidFill>
            <a:srgbClr val="4E6A7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Roboto Light"/>
                <a:cs typeface="Roboto Light"/>
              </a:rPr>
              <a:t>Government edits / deletes opportunity</a:t>
            </a:r>
            <a:endParaRPr lang="en-US" sz="1400" dirty="0">
              <a:solidFill>
                <a:srgbClr val="FFFFFF"/>
              </a:solidFill>
              <a:latin typeface="Roboto Light"/>
              <a:cs typeface="Roboto Light"/>
            </a:endParaRPr>
          </a:p>
        </p:txBody>
      </p:sp>
      <p:cxnSp>
        <p:nvCxnSpPr>
          <p:cNvPr id="3" name="Straight Arrow Connector 2"/>
          <p:cNvCxnSpPr>
            <a:stCxn id="126" idx="2"/>
            <a:endCxn id="127" idx="0"/>
          </p:cNvCxnSpPr>
          <p:nvPr/>
        </p:nvCxnSpPr>
        <p:spPr>
          <a:xfrm>
            <a:off x="3995936" y="2988919"/>
            <a:ext cx="0" cy="241671"/>
          </a:xfrm>
          <a:prstGeom prst="straightConnector1">
            <a:avLst/>
          </a:prstGeom>
          <a:ln w="28575">
            <a:solidFill>
              <a:srgbClr val="FD850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27" idx="2"/>
            <a:endCxn id="129" idx="0"/>
          </p:cNvCxnSpPr>
          <p:nvPr/>
        </p:nvCxnSpPr>
        <p:spPr>
          <a:xfrm>
            <a:off x="3995936" y="3753810"/>
            <a:ext cx="0" cy="241671"/>
          </a:xfrm>
          <a:prstGeom prst="straightConnector1">
            <a:avLst/>
          </a:prstGeom>
          <a:ln w="28575">
            <a:solidFill>
              <a:srgbClr val="FD850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5" idx="2"/>
            <a:endCxn id="126" idx="0"/>
          </p:cNvCxnSpPr>
          <p:nvPr/>
        </p:nvCxnSpPr>
        <p:spPr>
          <a:xfrm>
            <a:off x="3995936" y="2224028"/>
            <a:ext cx="0" cy="241671"/>
          </a:xfrm>
          <a:prstGeom prst="straightConnector1">
            <a:avLst/>
          </a:prstGeom>
          <a:ln w="28575">
            <a:solidFill>
              <a:srgbClr val="FD850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29" idx="2"/>
            <a:endCxn id="130" idx="0"/>
          </p:cNvCxnSpPr>
          <p:nvPr/>
        </p:nvCxnSpPr>
        <p:spPr>
          <a:xfrm>
            <a:off x="3995936" y="4518701"/>
            <a:ext cx="0" cy="241671"/>
          </a:xfrm>
          <a:prstGeom prst="straightConnector1">
            <a:avLst/>
          </a:prstGeom>
          <a:ln w="28575">
            <a:solidFill>
              <a:srgbClr val="FD850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30" idx="2"/>
            <a:endCxn id="133" idx="0"/>
          </p:cNvCxnSpPr>
          <p:nvPr/>
        </p:nvCxnSpPr>
        <p:spPr>
          <a:xfrm>
            <a:off x="3995936" y="5283592"/>
            <a:ext cx="0" cy="241671"/>
          </a:xfrm>
          <a:prstGeom prst="straightConnector1">
            <a:avLst/>
          </a:prstGeom>
          <a:ln w="28575">
            <a:solidFill>
              <a:srgbClr val="FD850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33" idx="2"/>
          </p:cNvCxnSpPr>
          <p:nvPr/>
        </p:nvCxnSpPr>
        <p:spPr>
          <a:xfrm>
            <a:off x="3995936" y="6048483"/>
            <a:ext cx="0" cy="241673"/>
          </a:xfrm>
          <a:prstGeom prst="straightConnector1">
            <a:avLst/>
          </a:prstGeom>
          <a:ln w="28575">
            <a:solidFill>
              <a:srgbClr val="FD850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7434904" y="2996952"/>
            <a:ext cx="0" cy="241671"/>
          </a:xfrm>
          <a:prstGeom prst="straightConnector1">
            <a:avLst/>
          </a:prstGeom>
          <a:ln w="28575">
            <a:solidFill>
              <a:srgbClr val="FD850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434904" y="3777041"/>
            <a:ext cx="0" cy="241671"/>
          </a:xfrm>
          <a:prstGeom prst="straightConnector1">
            <a:avLst/>
          </a:prstGeom>
          <a:ln w="28575">
            <a:solidFill>
              <a:srgbClr val="FD850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434904" y="5779617"/>
            <a:ext cx="0" cy="241671"/>
          </a:xfrm>
          <a:prstGeom prst="straightConnector1">
            <a:avLst/>
          </a:prstGeom>
          <a:ln w="28575">
            <a:solidFill>
              <a:srgbClr val="FD850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7434904" y="2218512"/>
            <a:ext cx="0" cy="241671"/>
          </a:xfrm>
          <a:prstGeom prst="straightConnector1">
            <a:avLst/>
          </a:prstGeom>
          <a:ln w="28575">
            <a:solidFill>
              <a:srgbClr val="FD850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7434904" y="4510769"/>
            <a:ext cx="0" cy="241671"/>
          </a:xfrm>
          <a:prstGeom prst="straightConnector1">
            <a:avLst/>
          </a:prstGeom>
          <a:ln w="28575">
            <a:solidFill>
              <a:srgbClr val="FD850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6876256" y="4744106"/>
            <a:ext cx="1134713" cy="1033862"/>
            <a:chOff x="6272896" y="5050723"/>
            <a:chExt cx="1134713" cy="1033862"/>
          </a:xfrm>
          <a:solidFill>
            <a:srgbClr val="4E6A78"/>
          </a:solidFill>
        </p:grpSpPr>
        <p:sp>
          <p:nvSpPr>
            <p:cNvPr id="35" name="Diamond 34"/>
            <p:cNvSpPr/>
            <p:nvPr/>
          </p:nvSpPr>
          <p:spPr>
            <a:xfrm>
              <a:off x="6272896" y="5050723"/>
              <a:ext cx="1134713" cy="1033862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471504" y="5400512"/>
              <a:ext cx="81938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Errors?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7479616" y="5642084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Roboto Light"/>
              </a:rPr>
              <a:t>YES</a:t>
            </a:r>
            <a:endParaRPr lang="en-US" sz="1600" dirty="0">
              <a:latin typeface="Roboto Light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399496" y="4922438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Roboto Light"/>
              </a:rPr>
              <a:t>NO</a:t>
            </a:r>
            <a:endParaRPr lang="en-US" sz="1600" dirty="0">
              <a:latin typeface="Roboto Light"/>
            </a:endParaRPr>
          </a:p>
        </p:txBody>
      </p:sp>
      <p:cxnSp>
        <p:nvCxnSpPr>
          <p:cNvPr id="42" name="Elbow Connector 41"/>
          <p:cNvCxnSpPr>
            <a:stCxn id="35" idx="1"/>
          </p:cNvCxnSpPr>
          <p:nvPr/>
        </p:nvCxnSpPr>
        <p:spPr>
          <a:xfrm rot="10800000">
            <a:off x="4959336" y="4257091"/>
            <a:ext cx="1916920" cy="1003946"/>
          </a:xfrm>
          <a:prstGeom prst="bentConnector3">
            <a:avLst/>
          </a:prstGeom>
          <a:ln w="28575">
            <a:solidFill>
              <a:srgbClr val="FD85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4932041" y="4252152"/>
            <a:ext cx="709487" cy="0"/>
          </a:xfrm>
          <a:prstGeom prst="straightConnector1">
            <a:avLst/>
          </a:prstGeom>
          <a:ln w="28575">
            <a:solidFill>
              <a:srgbClr val="FD850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912856" y="5247783"/>
            <a:ext cx="0" cy="1015951"/>
          </a:xfrm>
          <a:prstGeom prst="line">
            <a:avLst/>
          </a:prstGeom>
          <a:ln w="28575">
            <a:solidFill>
              <a:srgbClr val="FD85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32" idx="1"/>
          </p:cNvCxnSpPr>
          <p:nvPr/>
        </p:nvCxnSpPr>
        <p:spPr>
          <a:xfrm flipH="1">
            <a:off x="5917796" y="6263734"/>
            <a:ext cx="598420" cy="0"/>
          </a:xfrm>
          <a:prstGeom prst="line">
            <a:avLst/>
          </a:prstGeom>
          <a:ln w="28575">
            <a:solidFill>
              <a:srgbClr val="FD85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934821" y="3717032"/>
            <a:ext cx="1134713" cy="1033862"/>
            <a:chOff x="6272896" y="5050723"/>
            <a:chExt cx="1134713" cy="1033862"/>
          </a:xfrm>
          <a:solidFill>
            <a:srgbClr val="4E6A78"/>
          </a:solidFill>
        </p:grpSpPr>
        <p:sp>
          <p:nvSpPr>
            <p:cNvPr id="75" name="Diamond 74"/>
            <p:cNvSpPr/>
            <p:nvPr/>
          </p:nvSpPr>
          <p:spPr>
            <a:xfrm>
              <a:off x="6272896" y="5050723"/>
              <a:ext cx="1134713" cy="1033862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441856" y="5381244"/>
              <a:ext cx="821338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>
                  <a:solidFill>
                    <a:schemeClr val="bg1"/>
                  </a:solidFill>
                </a:rPr>
                <a:t>Cancel?</a:t>
              </a:r>
              <a:endParaRPr lang="en-US" sz="1300" dirty="0">
                <a:solidFill>
                  <a:schemeClr val="bg1"/>
                </a:solidFill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2043083" y="3902130"/>
            <a:ext cx="555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Roboto Light"/>
              </a:rPr>
              <a:t>NO</a:t>
            </a:r>
            <a:endParaRPr lang="en-US" sz="1600" dirty="0">
              <a:latin typeface="Roboto Light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556770" y="4663492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Roboto Light"/>
              </a:rPr>
              <a:t>YES</a:t>
            </a:r>
            <a:endParaRPr lang="en-US" sz="1600" dirty="0">
              <a:latin typeface="Roboto Light"/>
            </a:endParaRPr>
          </a:p>
        </p:txBody>
      </p:sp>
      <p:cxnSp>
        <p:nvCxnSpPr>
          <p:cNvPr id="63" name="Straight Connector 62"/>
          <p:cNvCxnSpPr>
            <a:stCxn id="127" idx="1"/>
          </p:cNvCxnSpPr>
          <p:nvPr/>
        </p:nvCxnSpPr>
        <p:spPr>
          <a:xfrm flipH="1">
            <a:off x="1502177" y="3492200"/>
            <a:ext cx="1557655" cy="8808"/>
          </a:xfrm>
          <a:prstGeom prst="line">
            <a:avLst/>
          </a:prstGeom>
          <a:ln w="28575">
            <a:solidFill>
              <a:srgbClr val="FD85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1502177" y="3501008"/>
            <a:ext cx="1" cy="216024"/>
          </a:xfrm>
          <a:prstGeom prst="straightConnector1">
            <a:avLst/>
          </a:prstGeom>
          <a:ln w="28575">
            <a:solidFill>
              <a:srgbClr val="FD850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75" idx="3"/>
          </p:cNvCxnSpPr>
          <p:nvPr/>
        </p:nvCxnSpPr>
        <p:spPr>
          <a:xfrm>
            <a:off x="2069534" y="4233963"/>
            <a:ext cx="990298" cy="0"/>
          </a:xfrm>
          <a:prstGeom prst="straightConnector1">
            <a:avLst/>
          </a:prstGeom>
          <a:ln w="28575">
            <a:solidFill>
              <a:srgbClr val="FD850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5" idx="2"/>
          </p:cNvCxnSpPr>
          <p:nvPr/>
        </p:nvCxnSpPr>
        <p:spPr>
          <a:xfrm>
            <a:off x="1502178" y="4750894"/>
            <a:ext cx="775" cy="262282"/>
          </a:xfrm>
          <a:prstGeom prst="straightConnector1">
            <a:avLst/>
          </a:prstGeom>
          <a:ln w="28575">
            <a:solidFill>
              <a:srgbClr val="FD850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2713440" y="4234736"/>
            <a:ext cx="0" cy="1015951"/>
          </a:xfrm>
          <a:prstGeom prst="line">
            <a:avLst/>
          </a:prstGeom>
          <a:ln w="28575">
            <a:solidFill>
              <a:srgbClr val="FD85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endCxn id="128" idx="3"/>
          </p:cNvCxnSpPr>
          <p:nvPr/>
        </p:nvCxnSpPr>
        <p:spPr>
          <a:xfrm flipH="1">
            <a:off x="2411760" y="5255622"/>
            <a:ext cx="301679" cy="0"/>
          </a:xfrm>
          <a:prstGeom prst="line">
            <a:avLst/>
          </a:prstGeom>
          <a:ln w="28575">
            <a:solidFill>
              <a:srgbClr val="FD85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125" idx="0"/>
          </p:cNvCxnSpPr>
          <p:nvPr/>
        </p:nvCxnSpPr>
        <p:spPr>
          <a:xfrm rot="5400000" flipH="1" flipV="1">
            <a:off x="4725598" y="774286"/>
            <a:ext cx="196860" cy="1656184"/>
          </a:xfrm>
          <a:prstGeom prst="bentConnector3">
            <a:avLst/>
          </a:prstGeom>
          <a:ln w="28575">
            <a:solidFill>
              <a:srgbClr val="FD85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15" idx="0"/>
          </p:cNvCxnSpPr>
          <p:nvPr/>
        </p:nvCxnSpPr>
        <p:spPr>
          <a:xfrm rot="16200000" flipV="1">
            <a:off x="6449436" y="706632"/>
            <a:ext cx="196860" cy="1791492"/>
          </a:xfrm>
          <a:prstGeom prst="bentConnector3">
            <a:avLst/>
          </a:prstGeom>
          <a:ln w="28575">
            <a:solidFill>
              <a:srgbClr val="FD85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ounded Rectangle 99"/>
          <p:cNvSpPr/>
          <p:nvPr/>
        </p:nvSpPr>
        <p:spPr>
          <a:xfrm>
            <a:off x="3058928" y="6291904"/>
            <a:ext cx="1873112" cy="516816"/>
          </a:xfrm>
          <a:prstGeom prst="roundRect">
            <a:avLst>
              <a:gd name="adj" fmla="val 37793"/>
            </a:avLst>
          </a:prstGeom>
          <a:solidFill>
            <a:srgbClr val="4E6A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 smtClean="0">
                <a:solidFill>
                  <a:srgbClr val="FFFFFF"/>
                </a:solidFill>
                <a:latin typeface="Roboto Light"/>
                <a:cs typeface="Roboto Light"/>
              </a:rPr>
              <a:t>Govt</a:t>
            </a:r>
            <a:r>
              <a:rPr lang="en-US" sz="1300" dirty="0" smtClean="0">
                <a:solidFill>
                  <a:srgbClr val="FFFFFF"/>
                </a:solidFill>
                <a:latin typeface="Roboto Light"/>
                <a:cs typeface="Roboto Light"/>
              </a:rPr>
              <a:t> returns </a:t>
            </a:r>
            <a:r>
              <a:rPr lang="en-US" sz="1300" dirty="0">
                <a:solidFill>
                  <a:srgbClr val="FFFFFF"/>
                </a:solidFill>
                <a:latin typeface="Roboto Light"/>
                <a:cs typeface="Roboto Light"/>
              </a:rPr>
              <a:t>to opportunities </a:t>
            </a:r>
            <a:r>
              <a:rPr lang="en-US" sz="1300" dirty="0" smtClean="0">
                <a:solidFill>
                  <a:srgbClr val="FFFFFF"/>
                </a:solidFill>
                <a:latin typeface="Roboto Light"/>
                <a:cs typeface="Roboto Light"/>
              </a:rPr>
              <a:t>listings</a:t>
            </a:r>
            <a:endParaRPr lang="en-US" sz="1300" dirty="0">
              <a:solidFill>
                <a:srgbClr val="FFFFFF"/>
              </a:solidFill>
              <a:latin typeface="Roboto Light"/>
              <a:cs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73768721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986920" y="6171708"/>
            <a:ext cx="1873112" cy="516816"/>
          </a:xfrm>
          <a:prstGeom prst="roundRect">
            <a:avLst>
              <a:gd name="adj" fmla="val 37793"/>
            </a:avLst>
          </a:prstGeom>
          <a:solidFill>
            <a:srgbClr val="4E6A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rgbClr val="FFFFFF"/>
                </a:solidFill>
                <a:latin typeface="Roboto Light"/>
                <a:cs typeface="Roboto Light"/>
              </a:rPr>
              <a:t>Contractor </a:t>
            </a:r>
            <a:r>
              <a:rPr lang="en-US" sz="1300" dirty="0">
                <a:solidFill>
                  <a:srgbClr val="FFFFFF"/>
                </a:solidFill>
                <a:latin typeface="Roboto Light"/>
                <a:cs typeface="Roboto Light"/>
              </a:rPr>
              <a:t>views opportunity details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0" y="0"/>
            <a:ext cx="9144000" cy="908050"/>
          </a:xfrm>
          <a:prstGeom prst="rect">
            <a:avLst/>
          </a:prstGeom>
          <a:solidFill>
            <a:srgbClr val="FD85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16" name="TextBox 5"/>
          <p:cNvSpPr txBox="1">
            <a:spLocks noChangeArrowheads="1"/>
          </p:cNvSpPr>
          <p:nvPr/>
        </p:nvSpPr>
        <p:spPr bwMode="auto">
          <a:xfrm>
            <a:off x="611188" y="332656"/>
            <a:ext cx="676912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3200" dirty="0" smtClean="0">
                <a:solidFill>
                  <a:schemeClr val="bg1"/>
                </a:solidFill>
                <a:latin typeface="Roboto Black"/>
                <a:cs typeface="Roboto Black"/>
              </a:rPr>
              <a:t>Victor (Contractor) Workflow</a:t>
            </a:r>
            <a:endParaRPr lang="en-GB" sz="3200" dirty="0">
              <a:solidFill>
                <a:schemeClr val="bg1"/>
              </a:solidFill>
              <a:latin typeface="Roboto Black"/>
              <a:cs typeface="Roboto Black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87824" y="1875767"/>
            <a:ext cx="1872208" cy="523220"/>
          </a:xfrm>
          <a:prstGeom prst="rect">
            <a:avLst/>
          </a:prstGeom>
          <a:solidFill>
            <a:srgbClr val="4E6A7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Roboto Light"/>
                <a:cs typeface="Roboto Light"/>
              </a:rPr>
              <a:t>Contractor views opportunities</a:t>
            </a:r>
            <a:endParaRPr lang="en-US" sz="1400" dirty="0">
              <a:solidFill>
                <a:srgbClr val="FFFFFF"/>
              </a:solidFill>
              <a:latin typeface="Roboto Light"/>
              <a:cs typeface="Roboto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87824" y="2554782"/>
            <a:ext cx="1872208" cy="523220"/>
          </a:xfrm>
          <a:prstGeom prst="rect">
            <a:avLst/>
          </a:prstGeom>
          <a:solidFill>
            <a:srgbClr val="4E6A7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Roboto Light"/>
                <a:cs typeface="Roboto Light"/>
              </a:rPr>
              <a:t>Contractor selects search field</a:t>
            </a:r>
            <a:endParaRPr lang="en-US" sz="1400" dirty="0">
              <a:solidFill>
                <a:srgbClr val="FFFFFF"/>
              </a:solidFill>
              <a:latin typeface="Roboto Light"/>
              <a:cs typeface="Roboto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87824" y="3233797"/>
            <a:ext cx="1872208" cy="523220"/>
          </a:xfrm>
          <a:prstGeom prst="rect">
            <a:avLst/>
          </a:prstGeom>
          <a:solidFill>
            <a:srgbClr val="4E6A7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Roboto Light"/>
                <a:cs typeface="Roboto Light"/>
              </a:rPr>
              <a:t>Contractor types in search terms</a:t>
            </a:r>
            <a:endParaRPr lang="en-US" sz="1400" dirty="0">
              <a:solidFill>
                <a:srgbClr val="FFFFFF"/>
              </a:solidFill>
              <a:latin typeface="Roboto Light"/>
              <a:cs typeface="Roboto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87824" y="3912812"/>
            <a:ext cx="1872208" cy="523220"/>
          </a:xfrm>
          <a:prstGeom prst="rect">
            <a:avLst/>
          </a:prstGeom>
          <a:solidFill>
            <a:srgbClr val="4E6A7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Roboto Light"/>
                <a:cs typeface="Roboto Light"/>
              </a:rPr>
              <a:t>Contractor filters </a:t>
            </a:r>
          </a:p>
          <a:p>
            <a:pPr algn="ctr"/>
            <a:r>
              <a:rPr lang="en-US" sz="1400" dirty="0" smtClean="0">
                <a:solidFill>
                  <a:srgbClr val="FFFFFF"/>
                </a:solidFill>
                <a:latin typeface="Roboto Light"/>
                <a:cs typeface="Roboto Light"/>
              </a:rPr>
              <a:t>search results</a:t>
            </a:r>
            <a:endParaRPr lang="en-US" sz="1400" dirty="0">
              <a:solidFill>
                <a:srgbClr val="FFFFFF"/>
              </a:solidFill>
              <a:latin typeface="Roboto Light"/>
              <a:cs typeface="Roboto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87824" y="4591827"/>
            <a:ext cx="1872208" cy="738664"/>
          </a:xfrm>
          <a:prstGeom prst="rect">
            <a:avLst/>
          </a:prstGeom>
          <a:solidFill>
            <a:srgbClr val="4E6A7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Roboto Light"/>
                <a:cs typeface="Roboto Light"/>
              </a:rPr>
              <a:t>Contractor identifies discovered Opportunities</a:t>
            </a:r>
            <a:endParaRPr lang="en-US" sz="1400" dirty="0">
              <a:solidFill>
                <a:srgbClr val="FFFFFF"/>
              </a:solidFill>
              <a:latin typeface="Roboto Light"/>
              <a:cs typeface="Roboto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87824" y="5486286"/>
            <a:ext cx="1872208" cy="523220"/>
          </a:xfrm>
          <a:prstGeom prst="rect">
            <a:avLst/>
          </a:prstGeom>
          <a:solidFill>
            <a:srgbClr val="4E6A7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Roboto Light"/>
                <a:cs typeface="Roboto Light"/>
              </a:rPr>
              <a:t>Contractor selects opportunity</a:t>
            </a:r>
            <a:endParaRPr lang="en-US" sz="1400" dirty="0">
              <a:solidFill>
                <a:srgbClr val="FFFFFF"/>
              </a:solidFill>
              <a:latin typeface="Roboto Light"/>
              <a:cs typeface="Roboto Light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987824" y="1196752"/>
            <a:ext cx="1873112" cy="516816"/>
          </a:xfrm>
          <a:prstGeom prst="roundRect">
            <a:avLst>
              <a:gd name="adj" fmla="val 37793"/>
            </a:avLst>
          </a:prstGeom>
          <a:solidFill>
            <a:srgbClr val="4E6A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rgbClr val="FFFFFF"/>
                </a:solidFill>
                <a:latin typeface="Roboto Light"/>
                <a:cs typeface="Roboto Light"/>
              </a:rPr>
              <a:t>Contractor opens opportunities listings </a:t>
            </a:r>
            <a:endParaRPr lang="en-US" sz="1300" dirty="0">
              <a:solidFill>
                <a:srgbClr val="FFFFFF"/>
              </a:solidFill>
              <a:latin typeface="Roboto Light"/>
              <a:cs typeface="Roboto Light"/>
            </a:endParaRPr>
          </a:p>
        </p:txBody>
      </p:sp>
      <p:cxnSp>
        <p:nvCxnSpPr>
          <p:cNvPr id="17" name="Straight Arrow Connector 16"/>
          <p:cNvCxnSpPr>
            <a:endCxn id="5" idx="0"/>
          </p:cNvCxnSpPr>
          <p:nvPr/>
        </p:nvCxnSpPr>
        <p:spPr>
          <a:xfrm>
            <a:off x="3923928" y="1713568"/>
            <a:ext cx="0" cy="162199"/>
          </a:xfrm>
          <a:prstGeom prst="straightConnector1">
            <a:avLst/>
          </a:prstGeom>
          <a:ln w="28575">
            <a:solidFill>
              <a:srgbClr val="FD850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923928" y="3770857"/>
            <a:ext cx="0" cy="162199"/>
          </a:xfrm>
          <a:prstGeom prst="straightConnector1">
            <a:avLst/>
          </a:prstGeom>
          <a:ln w="28575">
            <a:solidFill>
              <a:srgbClr val="FD850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923928" y="3081841"/>
            <a:ext cx="0" cy="162199"/>
          </a:xfrm>
          <a:prstGeom prst="straightConnector1">
            <a:avLst/>
          </a:prstGeom>
          <a:ln w="28575">
            <a:solidFill>
              <a:srgbClr val="FD850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923928" y="4436345"/>
            <a:ext cx="0" cy="162199"/>
          </a:xfrm>
          <a:prstGeom prst="straightConnector1">
            <a:avLst/>
          </a:prstGeom>
          <a:ln w="28575">
            <a:solidFill>
              <a:srgbClr val="FD850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923928" y="2398937"/>
            <a:ext cx="0" cy="162199"/>
          </a:xfrm>
          <a:prstGeom prst="straightConnector1">
            <a:avLst/>
          </a:prstGeom>
          <a:ln w="28575">
            <a:solidFill>
              <a:srgbClr val="FD850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934528" y="5330491"/>
            <a:ext cx="0" cy="162199"/>
          </a:xfrm>
          <a:prstGeom prst="straightConnector1">
            <a:avLst/>
          </a:prstGeom>
          <a:ln w="28575">
            <a:solidFill>
              <a:srgbClr val="FD850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923928" y="6007640"/>
            <a:ext cx="0" cy="162199"/>
          </a:xfrm>
          <a:prstGeom prst="straightConnector1">
            <a:avLst/>
          </a:prstGeom>
          <a:ln w="28575">
            <a:solidFill>
              <a:srgbClr val="FD850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3653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son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Persona.pot</Template>
  <TotalTime>5656</TotalTime>
  <Words>118</Words>
  <Application>Microsoft Office PowerPoint</Application>
  <PresentationFormat>On-screen Show (4:3)</PresentationFormat>
  <Paragraphs>83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ＭＳ Ｐゴシック</vt:lpstr>
      <vt:lpstr>Arial</vt:lpstr>
      <vt:lpstr>Calibri</vt:lpstr>
      <vt:lpstr>Roboto Black</vt:lpstr>
      <vt:lpstr>Roboto Light</vt:lpstr>
      <vt:lpstr>Wingdings</vt:lpstr>
      <vt:lpstr>Persona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leigh</dc:creator>
  <cp:lastModifiedBy>Gary Palmer</cp:lastModifiedBy>
  <cp:revision>845</cp:revision>
  <dcterms:created xsi:type="dcterms:W3CDTF">2010-10-25T13:42:28Z</dcterms:created>
  <dcterms:modified xsi:type="dcterms:W3CDTF">2015-03-11T23:01:03Z</dcterms:modified>
</cp:coreProperties>
</file>