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4" r:id="rId2"/>
    <p:sldId id="267" r:id="rId3"/>
    <p:sldId id="276" r:id="rId4"/>
    <p:sldId id="27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A7A7"/>
    <a:srgbClr val="4E6A78"/>
    <a:srgbClr val="FD8508"/>
    <a:srgbClr val="D0D0D0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8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0"/>
              </a:defRPr>
            </a:lvl1pPr>
          </a:lstStyle>
          <a:p>
            <a:fld id="{16BB189A-303D-A44B-9B37-553C119376E8}" type="datetime1">
              <a:rPr lang="en-GB"/>
              <a:pPr/>
              <a:t>3/10/15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0"/>
              </a:defRPr>
            </a:lvl1pPr>
          </a:lstStyle>
          <a:p>
            <a:fld id="{9AD71465-7F68-544D-9E2F-D1FB50F365A2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24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49701E-DF7B-FC43-9147-F33954BBFC55}" type="datetime1">
              <a:rPr lang="en-GB"/>
              <a:pPr/>
              <a:t>3/10/15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C4A329-9C2B-3F41-8B05-F48969E7AA6D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84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4C5A96-E53C-6D45-A11F-E87E11EBEBEC}" type="datetime1">
              <a:rPr lang="en-GB"/>
              <a:pPr/>
              <a:t>3/10/15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1DD92-0D22-544A-8B08-A40D79F6AC50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03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CD6CDC-39A9-1342-8264-E6DE9FD6CC2A}" type="datetime1">
              <a:rPr lang="en-GB"/>
              <a:pPr/>
              <a:t>3/10/15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2BC9E1-9203-744E-B39D-092BA0BE2C47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680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86800" y="6076950"/>
            <a:ext cx="3810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283286-CD7B-4B7F-9981-AE1369D12653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828800"/>
            <a:ext cx="8275638" cy="4479925"/>
          </a:xfrm>
          <a:noFill/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20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79CB9-85E8-144F-88A1-D9DC43A3A9ED}" type="datetime1">
              <a:rPr lang="en-GB"/>
              <a:pPr/>
              <a:t>3/10/15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265F3-DD68-FF4C-8171-E59D6C822E11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51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B6E86B-CA8B-EC49-A614-1CAAFAF2755F}" type="datetime1">
              <a:rPr lang="en-GB"/>
              <a:pPr/>
              <a:t>3/10/15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B7663-3D0B-2243-8621-9452E699CF80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35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83D181-CA88-9548-8894-52EDF26511FF}" type="datetime1">
              <a:rPr lang="en-GB"/>
              <a:pPr/>
              <a:t>3/10/15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E34323-1507-7045-BBAE-5C6342F9A5D6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40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AD328C-876C-C94A-930A-932BFC8D3BE8}" type="datetime1">
              <a:rPr lang="en-GB"/>
              <a:pPr/>
              <a:t>3/10/15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FDC56-A4EF-B647-ABC9-2D3B03D1162F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1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3BC761-A559-DC40-8519-21E34059BF3F}" type="datetime1">
              <a:rPr lang="en-GB"/>
              <a:pPr/>
              <a:t>3/10/15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246243-AE00-E84C-9FAC-049FA3A7D9F0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81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323F97-58A7-AE45-9E14-DFB5DCC69645}" type="datetime1">
              <a:rPr lang="en-GB"/>
              <a:pPr/>
              <a:t>3/10/15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3B8FE-19F3-6D45-A734-AA9DC9027161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01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C2296D-D50A-9C42-B22B-F1D2BC5173F5}" type="datetime1">
              <a:rPr lang="en-GB"/>
              <a:pPr/>
              <a:t>3/10/15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E3A495-BCFF-E744-A32A-E2FCBD341EB2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15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6ADF8F-E948-A847-AB19-360EA162911B}" type="datetime1">
              <a:rPr lang="en-GB"/>
              <a:pPr/>
              <a:t>3/10/15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5A79F8-5EB0-E44F-BADA-B97886F87BB9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569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cs typeface="ＭＳ Ｐゴシック" charset="0"/>
              </a:defRPr>
            </a:lvl1pPr>
          </a:lstStyle>
          <a:p>
            <a:fld id="{BF07F7E9-8057-D444-8E85-D2C5D3301CAE}" type="datetime1">
              <a:rPr lang="en-GB"/>
              <a:pPr/>
              <a:t>3/10/15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cs typeface="ＭＳ Ｐゴシック" charset="0"/>
              </a:defRPr>
            </a:lvl1pPr>
          </a:lstStyle>
          <a:p>
            <a:fld id="{3B7BD45B-B03A-1D46-A896-73167A2A14D4}" type="slidenum">
              <a:rPr lang="en-GB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FD85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611188" y="332656"/>
            <a:ext cx="3097212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3200" dirty="0" smtClean="0">
                <a:solidFill>
                  <a:schemeClr val="bg1"/>
                </a:solidFill>
                <a:latin typeface="Roboto Black"/>
                <a:cs typeface="Roboto Black"/>
              </a:rPr>
              <a:t>Buyer</a:t>
            </a:r>
            <a:endParaRPr lang="en-GB" sz="3200" dirty="0">
              <a:solidFill>
                <a:schemeClr val="bg1"/>
              </a:solidFill>
              <a:latin typeface="Roboto Black"/>
              <a:cs typeface="Roboto Black"/>
            </a:endParaRPr>
          </a:p>
          <a:p>
            <a:pPr eaLnBrk="1" hangingPunct="1"/>
            <a:r>
              <a:rPr lang="en-GB" sz="1400" dirty="0">
                <a:latin typeface="Calibri" charset="0"/>
              </a:rPr>
              <a:t/>
            </a:r>
            <a:br>
              <a:rPr lang="en-GB" sz="1400" dirty="0">
                <a:latin typeface="Calibri" charset="0"/>
              </a:rPr>
            </a:br>
            <a:r>
              <a:rPr lang="en-GB" sz="1400" dirty="0">
                <a:latin typeface="Roboto Light"/>
                <a:cs typeface="Roboto Light"/>
              </a:rPr>
              <a:t>Profile	   </a:t>
            </a:r>
            <a:r>
              <a:rPr lang="en-GB" sz="1400" dirty="0" smtClean="0">
                <a:solidFill>
                  <a:srgbClr val="7F7F7F"/>
                </a:solidFill>
                <a:latin typeface="Roboto Light"/>
                <a:cs typeface="Roboto Light"/>
              </a:rPr>
              <a:t>Standard Buyer</a:t>
            </a:r>
            <a:endParaRPr lang="en-GB" sz="14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400" dirty="0" smtClean="0">
                <a:latin typeface="Roboto Light"/>
                <a:cs typeface="Roboto Light"/>
              </a:rPr>
              <a:t>Name	   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Ben</a:t>
            </a:r>
          </a:p>
          <a:p>
            <a:pPr eaLnBrk="1" hangingPunct="1"/>
            <a:r>
              <a:rPr lang="en-GB" sz="1400" dirty="0" smtClean="0">
                <a:latin typeface="Roboto Light"/>
                <a:cs typeface="Roboto Light"/>
              </a:rPr>
              <a:t>Age</a:t>
            </a:r>
            <a:r>
              <a:rPr lang="en-GB" sz="1400" dirty="0" smtClean="0">
                <a:solidFill>
                  <a:srgbClr val="7F7F7F"/>
                </a:solidFill>
                <a:latin typeface="Roboto Light"/>
                <a:cs typeface="Roboto Light"/>
              </a:rPr>
              <a:t>   </a:t>
            </a:r>
            <a:r>
              <a:rPr lang="en-GB" sz="1400" dirty="0">
                <a:solidFill>
                  <a:srgbClr val="7F7F7F"/>
                </a:solidFill>
                <a:latin typeface="Roboto Light"/>
                <a:cs typeface="Roboto Light"/>
              </a:rPr>
              <a:t>	   </a:t>
            </a:r>
            <a:r>
              <a:rPr lang="en-GB" sz="1400" dirty="0" smtClean="0">
                <a:solidFill>
                  <a:srgbClr val="7F7F7F"/>
                </a:solidFill>
                <a:latin typeface="Roboto Light"/>
                <a:cs typeface="Roboto Light"/>
              </a:rPr>
              <a:t>32</a:t>
            </a:r>
            <a:endParaRPr lang="en-GB" sz="14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400" dirty="0">
                <a:latin typeface="Roboto Light"/>
                <a:cs typeface="Roboto Light"/>
              </a:rPr>
              <a:t>Occupation </a:t>
            </a:r>
            <a:r>
              <a:rPr lang="en-GB" sz="1400" dirty="0">
                <a:solidFill>
                  <a:srgbClr val="7F7F7F"/>
                </a:solidFill>
                <a:latin typeface="Roboto Light"/>
                <a:cs typeface="Roboto Light"/>
              </a:rPr>
              <a:t>    </a:t>
            </a:r>
            <a:r>
              <a:rPr lang="en-GB" sz="1400" dirty="0" smtClean="0">
                <a:solidFill>
                  <a:srgbClr val="7F7F7F"/>
                </a:solidFill>
                <a:latin typeface="Roboto Light"/>
                <a:cs typeface="Roboto Light"/>
              </a:rPr>
              <a:t>Procurement Officer</a:t>
            </a:r>
            <a:endParaRPr lang="en-GB" sz="14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400" dirty="0">
                <a:latin typeface="Calibri" charset="0"/>
              </a:rPr>
              <a:t> </a:t>
            </a:r>
          </a:p>
          <a:p>
            <a:pPr eaLnBrk="1" hangingPunct="1"/>
            <a:endParaRPr lang="en-GB" dirty="0">
              <a:latin typeface="Calibri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654969" y="3680619"/>
            <a:ext cx="48244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3" name="TextBox 12"/>
          <p:cNvSpPr txBox="1">
            <a:spLocks noChangeArrowheads="1"/>
          </p:cNvSpPr>
          <p:nvPr/>
        </p:nvSpPr>
        <p:spPr bwMode="auto">
          <a:xfrm>
            <a:off x="4427538" y="1053018"/>
            <a:ext cx="4464942" cy="452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 smtClean="0">
                <a:latin typeface="Roboto Light"/>
                <a:cs typeface="Roboto Light"/>
              </a:rPr>
              <a:t>Role</a:t>
            </a:r>
            <a:r>
              <a:rPr lang="en-GB" sz="1200" dirty="0">
                <a:solidFill>
                  <a:srgbClr val="7F7F7F"/>
                </a:solidFill>
                <a:latin typeface="Roboto Light"/>
                <a:cs typeface="Roboto Light"/>
              </a:rPr>
              <a:t/>
            </a:r>
            <a:br>
              <a:rPr lang="en-GB" sz="1200" dirty="0">
                <a:solidFill>
                  <a:srgbClr val="7F7F7F"/>
                </a:solidFill>
                <a:latin typeface="Roboto Light"/>
                <a:cs typeface="Roboto Light"/>
              </a:rPr>
            </a:b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To procure products and services for the government from contract holders.</a:t>
            </a:r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>
                <a:latin typeface="Roboto Light"/>
                <a:cs typeface="Roboto Light"/>
              </a:rPr>
              <a:t/>
            </a:r>
            <a:br>
              <a:rPr lang="en-GB" sz="1200" dirty="0">
                <a:latin typeface="Roboto Light"/>
                <a:cs typeface="Roboto Light"/>
              </a:rPr>
            </a:br>
            <a:r>
              <a:rPr lang="en-GB" sz="1200" dirty="0">
                <a:latin typeface="Roboto Light"/>
                <a:cs typeface="Roboto Light"/>
              </a:rPr>
              <a:t>Description</a:t>
            </a:r>
          </a:p>
          <a:p>
            <a:pPr eaLnBrk="1" hangingPunct="1"/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Procures products and services for the government.</a:t>
            </a:r>
          </a:p>
          <a:p>
            <a:pPr eaLnBrk="1" hangingPunct="1"/>
            <a:endParaRPr lang="en-GB" sz="1200" dirty="0" smtClean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 smtClean="0">
                <a:latin typeface="Roboto Light"/>
                <a:cs typeface="Roboto Light"/>
              </a:rPr>
              <a:t>Mission</a:t>
            </a:r>
            <a:endParaRPr lang="en-GB" sz="1200" dirty="0">
              <a:latin typeface="Roboto Light"/>
              <a:cs typeface="Roboto Light"/>
            </a:endParaRPr>
          </a:p>
          <a:p>
            <a:pPr eaLnBrk="1" hangingPunct="1"/>
            <a:r>
              <a:rPr lang="en-US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To post product and service needs, answer questions, and finalize purchasing of opportunities.</a:t>
            </a:r>
            <a:endParaRPr lang="en-GB" sz="1200" dirty="0" smtClean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 smtClean="0">
                <a:latin typeface="Roboto Light"/>
                <a:cs typeface="Roboto Light"/>
              </a:rPr>
              <a:t>Objectives</a:t>
            </a:r>
            <a:endParaRPr lang="en-GB" sz="1200" dirty="0" smtClean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>
              <a:buFont typeface="Wingdings" charset="0"/>
              <a:buChar char="§"/>
            </a:pP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View current </a:t>
            </a:r>
            <a:r>
              <a:rPr lang="en-GB" sz="1200" dirty="0">
                <a:solidFill>
                  <a:srgbClr val="7F7F7F"/>
                </a:solidFill>
                <a:latin typeface="Roboto Light"/>
                <a:cs typeface="Roboto Light"/>
              </a:rPr>
              <a:t>opportunity </a:t>
            </a: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listings</a:t>
            </a:r>
          </a:p>
          <a:p>
            <a:pPr eaLnBrk="1" hangingPunct="1">
              <a:buFont typeface="Wingdings" charset="0"/>
              <a:buChar char="§"/>
            </a:pP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Create new listings</a:t>
            </a:r>
          </a:p>
          <a:p>
            <a:pPr eaLnBrk="1" hangingPunct="1">
              <a:buFont typeface="Wingdings" charset="0"/>
              <a:buChar char="§"/>
            </a:pP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Edit / delete published listings</a:t>
            </a:r>
          </a:p>
          <a:p>
            <a:pPr eaLnBrk="1" hangingPunct="1">
              <a:buFont typeface="Wingdings" charset="0"/>
              <a:buChar char="§"/>
            </a:pP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Answer questions </a:t>
            </a:r>
            <a:r>
              <a:rPr lang="en-GB" sz="1200" dirty="0">
                <a:solidFill>
                  <a:srgbClr val="7F7F7F"/>
                </a:solidFill>
                <a:latin typeface="Roboto Light"/>
                <a:cs typeface="Roboto Light"/>
              </a:rPr>
              <a:t>regarding </a:t>
            </a: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listings</a:t>
            </a:r>
          </a:p>
          <a:p>
            <a:pPr eaLnBrk="1" hangingPunct="1">
              <a:buFont typeface="Wingdings" charset="0"/>
              <a:buChar char="§"/>
            </a:pPr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 smtClean="0">
                <a:latin typeface="Roboto Light"/>
                <a:cs typeface="Roboto Light"/>
              </a:rPr>
              <a:t>Motivation</a:t>
            </a:r>
            <a:endParaRPr lang="en-GB" sz="1200" dirty="0">
              <a:latin typeface="Roboto Light"/>
              <a:cs typeface="Roboto Light"/>
            </a:endParaRPr>
          </a:p>
          <a:p>
            <a:pPr eaLnBrk="1" hangingPunct="1"/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To provide the best opportunities to the vendor and receive responses.</a:t>
            </a:r>
          </a:p>
          <a:p>
            <a:pPr eaLnBrk="1" hangingPunct="1"/>
            <a:endParaRPr lang="en-GB" sz="1200" dirty="0" smtClean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 smtClean="0">
                <a:latin typeface="Roboto Light"/>
                <a:cs typeface="Roboto Light"/>
              </a:rPr>
              <a:t>Tools: </a:t>
            </a:r>
            <a:r>
              <a:rPr lang="en-US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Mane St.</a:t>
            </a:r>
            <a:endParaRPr lang="en-US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endParaRPr lang="en-GB" sz="1200" dirty="0" smtClean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 smtClean="0">
                <a:latin typeface="Roboto Light"/>
                <a:cs typeface="Roboto Light"/>
              </a:rPr>
              <a:t>Repositories</a:t>
            </a: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: Mane St. Repo</a:t>
            </a:r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2713" r="22668"/>
          <a:stretch/>
        </p:blipFill>
        <p:spPr>
          <a:xfrm>
            <a:off x="700916" y="2348880"/>
            <a:ext cx="2970217" cy="3744416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453336"/>
            <a:ext cx="1381894" cy="33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730184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explosivemlm.com/wp-content/uploads/2010/09/businessman2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8" t="6512" r="35989" b="51167"/>
          <a:stretch/>
        </p:blipFill>
        <p:spPr bwMode="auto">
          <a:xfrm>
            <a:off x="700916" y="2348880"/>
            <a:ext cx="2970218" cy="374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FD85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611188" y="332656"/>
            <a:ext cx="4464868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3200" dirty="0" smtClean="0">
                <a:solidFill>
                  <a:schemeClr val="bg1"/>
                </a:solidFill>
                <a:latin typeface="Roboto Black"/>
                <a:cs typeface="Roboto Black"/>
              </a:rPr>
              <a:t>Vendor</a:t>
            </a:r>
            <a:endParaRPr lang="en-GB" sz="3200" dirty="0">
              <a:solidFill>
                <a:schemeClr val="bg1"/>
              </a:solidFill>
              <a:latin typeface="Roboto Black"/>
              <a:cs typeface="Roboto Black"/>
            </a:endParaRPr>
          </a:p>
          <a:p>
            <a:pPr eaLnBrk="1" hangingPunct="1"/>
            <a:endParaRPr lang="en-GB" sz="1400" dirty="0" smtClean="0">
              <a:latin typeface="Calibri" charset="0"/>
            </a:endParaRPr>
          </a:p>
          <a:p>
            <a:pPr eaLnBrk="1" hangingPunct="1"/>
            <a:r>
              <a:rPr lang="en-GB" sz="1400" dirty="0" smtClean="0">
                <a:latin typeface="Roboto Light"/>
                <a:cs typeface="Roboto Light"/>
              </a:rPr>
              <a:t>Profile</a:t>
            </a:r>
            <a:r>
              <a:rPr lang="en-GB" sz="1400" dirty="0">
                <a:latin typeface="Roboto Light"/>
                <a:cs typeface="Roboto Light"/>
              </a:rPr>
              <a:t>	   </a:t>
            </a:r>
            <a:r>
              <a:rPr lang="en-GB" sz="1400" dirty="0" smtClean="0">
                <a:solidFill>
                  <a:srgbClr val="7F7F7F"/>
                </a:solidFill>
                <a:latin typeface="Roboto Light"/>
                <a:cs typeface="Roboto Light"/>
              </a:rPr>
              <a:t>Basic User</a:t>
            </a:r>
            <a:endParaRPr lang="en-GB" sz="14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400" dirty="0" smtClean="0">
                <a:latin typeface="Roboto Light"/>
                <a:cs typeface="Roboto Light"/>
              </a:rPr>
              <a:t>Name	   </a:t>
            </a:r>
            <a:r>
              <a:rPr lang="en-GB" sz="1400" dirty="0" smtClean="0">
                <a:solidFill>
                  <a:srgbClr val="7F7F7F"/>
                </a:solidFill>
                <a:latin typeface="Roboto Light"/>
                <a:cs typeface="Roboto Light"/>
              </a:rPr>
              <a:t>Victor</a:t>
            </a:r>
          </a:p>
          <a:p>
            <a:pPr eaLnBrk="1" hangingPunct="1"/>
            <a:r>
              <a:rPr lang="en-GB" sz="1400" dirty="0" smtClean="0">
                <a:latin typeface="Roboto Light"/>
                <a:cs typeface="Roboto Light"/>
              </a:rPr>
              <a:t>Age</a:t>
            </a:r>
            <a:r>
              <a:rPr lang="en-GB" sz="1400" dirty="0" smtClean="0">
                <a:solidFill>
                  <a:srgbClr val="7F7F7F"/>
                </a:solidFill>
                <a:latin typeface="Roboto Light"/>
                <a:cs typeface="Roboto Light"/>
              </a:rPr>
              <a:t>   </a:t>
            </a:r>
            <a:r>
              <a:rPr lang="en-GB" sz="1400" dirty="0">
                <a:solidFill>
                  <a:srgbClr val="7F7F7F"/>
                </a:solidFill>
                <a:latin typeface="Roboto Light"/>
                <a:cs typeface="Roboto Light"/>
              </a:rPr>
              <a:t>	   </a:t>
            </a:r>
            <a:r>
              <a:rPr lang="en-GB" sz="1400" dirty="0" smtClean="0">
                <a:solidFill>
                  <a:srgbClr val="7F7F7F"/>
                </a:solidFill>
                <a:latin typeface="Roboto Light"/>
                <a:cs typeface="Roboto Light"/>
              </a:rPr>
              <a:t>40</a:t>
            </a:r>
            <a:endParaRPr lang="en-GB" sz="14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400" dirty="0">
                <a:latin typeface="Roboto Light"/>
                <a:cs typeface="Roboto Light"/>
              </a:rPr>
              <a:t>Occupation </a:t>
            </a:r>
            <a:r>
              <a:rPr lang="en-GB" sz="1400" dirty="0">
                <a:solidFill>
                  <a:srgbClr val="7F7F7F"/>
                </a:solidFill>
                <a:latin typeface="Roboto Light"/>
                <a:cs typeface="Roboto Light"/>
              </a:rPr>
              <a:t>    </a:t>
            </a:r>
            <a:r>
              <a:rPr lang="en-GB" sz="1400" dirty="0" smtClean="0">
                <a:solidFill>
                  <a:srgbClr val="7F7F7F"/>
                </a:solidFill>
                <a:latin typeface="Roboto Light"/>
                <a:cs typeface="Roboto Light"/>
              </a:rPr>
              <a:t>Contract Holder</a:t>
            </a:r>
            <a:endParaRPr lang="en-GB" sz="14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400" dirty="0">
                <a:latin typeface="Calibri" charset="0"/>
              </a:rPr>
              <a:t> </a:t>
            </a:r>
          </a:p>
          <a:p>
            <a:pPr eaLnBrk="1" hangingPunct="1"/>
            <a:endParaRPr lang="en-GB" dirty="0">
              <a:latin typeface="Calibri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654969" y="3680619"/>
            <a:ext cx="48244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3" name="TextBox 12"/>
          <p:cNvSpPr txBox="1">
            <a:spLocks noChangeArrowheads="1"/>
          </p:cNvSpPr>
          <p:nvPr/>
        </p:nvSpPr>
        <p:spPr bwMode="auto">
          <a:xfrm>
            <a:off x="4427538" y="1064926"/>
            <a:ext cx="4464942" cy="452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Roboto Light"/>
                <a:cs typeface="Roboto Light"/>
              </a:rPr>
              <a:t>Role</a:t>
            </a:r>
            <a:r>
              <a:rPr lang="en-GB" sz="1200" dirty="0">
                <a:solidFill>
                  <a:srgbClr val="7F7F7F"/>
                </a:solidFill>
                <a:latin typeface="Roboto Light"/>
                <a:cs typeface="Roboto Light"/>
              </a:rPr>
              <a:t/>
            </a:r>
            <a:br>
              <a:rPr lang="en-GB" sz="1200" dirty="0">
                <a:solidFill>
                  <a:srgbClr val="7F7F7F"/>
                </a:solidFill>
                <a:latin typeface="Roboto Light"/>
                <a:cs typeface="Roboto Light"/>
              </a:rPr>
            </a:b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To view, search, filter, and discover opportunities that products and/or services can be provided for</a:t>
            </a:r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>
                <a:latin typeface="Roboto Light"/>
                <a:cs typeface="Roboto Light"/>
              </a:rPr>
              <a:t/>
            </a:r>
            <a:br>
              <a:rPr lang="en-GB" sz="1200" dirty="0">
                <a:latin typeface="Roboto Light"/>
                <a:cs typeface="Roboto Light"/>
              </a:rPr>
            </a:br>
            <a:r>
              <a:rPr lang="en-GB" sz="1200" dirty="0">
                <a:latin typeface="Roboto Light"/>
                <a:cs typeface="Roboto Light"/>
              </a:rPr>
              <a:t>Description</a:t>
            </a:r>
          </a:p>
          <a:p>
            <a:pPr eaLnBrk="1" hangingPunct="1"/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Provides products and services to the government</a:t>
            </a:r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>
                <a:latin typeface="Roboto Light"/>
                <a:cs typeface="Roboto Light"/>
              </a:rPr>
              <a:t>Mission</a:t>
            </a:r>
          </a:p>
          <a:p>
            <a:pPr eaLnBrk="1" hangingPunct="1"/>
            <a:r>
              <a:rPr lang="en-US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To view available opportunities and provide products and services for appropriate listings</a:t>
            </a:r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 smtClean="0">
                <a:latin typeface="Roboto Light"/>
                <a:cs typeface="Roboto Light"/>
              </a:rPr>
              <a:t>Objectives</a:t>
            </a:r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>
              <a:buFont typeface="Wingdings" charset="0"/>
              <a:buChar char="§"/>
            </a:pPr>
            <a:r>
              <a:rPr lang="en-GB" sz="1200" dirty="0">
                <a:solidFill>
                  <a:srgbClr val="7F7F7F"/>
                </a:solidFill>
                <a:latin typeface="Roboto Light"/>
                <a:cs typeface="Roboto Light"/>
              </a:rPr>
              <a:t>View current opportunity listings</a:t>
            </a:r>
          </a:p>
          <a:p>
            <a:pPr eaLnBrk="1" hangingPunct="1">
              <a:buFont typeface="Wingdings" charset="0"/>
              <a:buChar char="§"/>
            </a:pP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Search / Filter listings</a:t>
            </a:r>
          </a:p>
          <a:p>
            <a:pPr eaLnBrk="1" hangingPunct="1">
              <a:buFont typeface="Wingdings" charset="0"/>
              <a:buChar char="§"/>
            </a:pP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View opportunity details</a:t>
            </a:r>
          </a:p>
          <a:p>
            <a:pPr eaLnBrk="1" hangingPunct="1">
              <a:buFont typeface="Wingdings" charset="0"/>
              <a:buChar char="§"/>
            </a:pP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Ask questions regarding listings</a:t>
            </a:r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>
              <a:buFont typeface="Wingdings" charset="0"/>
              <a:buChar char="§"/>
            </a:pPr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>
                <a:latin typeface="Roboto Light"/>
                <a:cs typeface="Roboto Light"/>
              </a:rPr>
              <a:t>Motivation</a:t>
            </a:r>
          </a:p>
          <a:p>
            <a:pPr eaLnBrk="1" hangingPunct="1"/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To find the best opportunities and provide the products and/or services needed.</a:t>
            </a:r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>
                <a:latin typeface="Roboto Light"/>
                <a:cs typeface="Roboto Light"/>
              </a:rPr>
              <a:t>Tools: </a:t>
            </a:r>
            <a:r>
              <a:rPr lang="en-US" sz="1200" dirty="0">
                <a:solidFill>
                  <a:srgbClr val="7F7F7F"/>
                </a:solidFill>
                <a:latin typeface="Roboto Light"/>
                <a:cs typeface="Roboto Light"/>
              </a:rPr>
              <a:t>Mane St.</a:t>
            </a:r>
          </a:p>
          <a:p>
            <a:pPr eaLnBrk="1" hangingPunct="1"/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>
                <a:latin typeface="Roboto Light"/>
                <a:cs typeface="Roboto Light"/>
              </a:rPr>
              <a:t>Repositories</a:t>
            </a:r>
            <a:r>
              <a:rPr lang="en-GB" sz="1200" dirty="0">
                <a:solidFill>
                  <a:srgbClr val="7F7F7F"/>
                </a:solidFill>
                <a:latin typeface="Roboto Light"/>
                <a:cs typeface="Roboto Light"/>
              </a:rPr>
              <a:t>: Mane St. Repo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453336"/>
            <a:ext cx="1381894" cy="33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FD85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rgbClr val="DBDBDB"/>
              </a:solidFill>
              <a:cs typeface="Arial" charset="0"/>
            </a:endParaRPr>
          </a:p>
        </p:txBody>
      </p:sp>
      <p:sp>
        <p:nvSpPr>
          <p:cNvPr id="116" name="TextBox 5"/>
          <p:cNvSpPr txBox="1">
            <a:spLocks noChangeArrowheads="1"/>
          </p:cNvSpPr>
          <p:nvPr/>
        </p:nvSpPr>
        <p:spPr bwMode="auto">
          <a:xfrm>
            <a:off x="611188" y="332656"/>
            <a:ext cx="67691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3200" dirty="0" smtClean="0">
                <a:solidFill>
                  <a:schemeClr val="bg1"/>
                </a:solidFill>
                <a:latin typeface="Roboto Black"/>
                <a:cs typeface="Roboto Black"/>
              </a:rPr>
              <a:t>Ben (buyer) Workflow</a:t>
            </a:r>
            <a:endParaRPr lang="en-GB" sz="3200" dirty="0">
              <a:solidFill>
                <a:schemeClr val="bg1"/>
              </a:solidFill>
              <a:latin typeface="Roboto Black"/>
              <a:cs typeface="Roboto Blac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9872" y="1196752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Buyer opens opportunities listings 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339752" y="1896258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Buyer selects “Create Opportunity”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339752" y="2595764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New page loads with fields for attributes 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339752" y="3295270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Opportunity attributes provided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51520" y="3295270"/>
            <a:ext cx="1872208" cy="523220"/>
          </a:xfrm>
          <a:prstGeom prst="rect">
            <a:avLst/>
          </a:prstGeom>
          <a:solidFill>
            <a:srgbClr val="A7A7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User cancels 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opportunity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39752" y="3994776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Buyer selects “Publish”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339752" y="4694282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Buyer receives confirmation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427984" y="3994776"/>
            <a:ext cx="1872208" cy="523220"/>
          </a:xfrm>
          <a:prstGeom prst="rect">
            <a:avLst/>
          </a:prstGeom>
          <a:solidFill>
            <a:srgbClr val="A7A7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System Validates and returns errors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444208" y="3994776"/>
            <a:ext cx="1872208" cy="523220"/>
          </a:xfrm>
          <a:prstGeom prst="rect">
            <a:avLst/>
          </a:prstGeom>
          <a:solidFill>
            <a:srgbClr val="A7A7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Buyer fixes errors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(if necessary)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339752" y="5393788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Buyer acknowledges confirmation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339752" y="6093296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Buyer returns to opportunities listings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7984" y="1896258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Buyer selects 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opportunity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7984" y="2595764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New page loads with 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opportunity details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7984" y="3284984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Buyer edits / deletes opportunity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779912" y="1772816"/>
            <a:ext cx="72008" cy="72008"/>
          </a:xfrm>
          <a:prstGeom prst="downArrow">
            <a:avLst/>
          </a:prstGeom>
          <a:solidFill>
            <a:srgbClr val="FD85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4788024" y="1772816"/>
            <a:ext cx="72008" cy="72008"/>
          </a:xfrm>
          <a:prstGeom prst="downArrow">
            <a:avLst/>
          </a:prstGeom>
          <a:solidFill>
            <a:srgbClr val="FD85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8721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FD85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6" name="TextBox 5"/>
          <p:cNvSpPr txBox="1">
            <a:spLocks noChangeArrowheads="1"/>
          </p:cNvSpPr>
          <p:nvPr/>
        </p:nvSpPr>
        <p:spPr bwMode="auto">
          <a:xfrm>
            <a:off x="611188" y="332656"/>
            <a:ext cx="67691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3200" dirty="0" smtClean="0">
                <a:solidFill>
                  <a:schemeClr val="bg1"/>
                </a:solidFill>
                <a:latin typeface="Roboto Black"/>
                <a:cs typeface="Roboto Black"/>
              </a:rPr>
              <a:t>Victor (vendor) Workflow</a:t>
            </a:r>
            <a:endParaRPr lang="en-GB" sz="3200" dirty="0">
              <a:solidFill>
                <a:schemeClr val="bg1"/>
              </a:solidFill>
              <a:latin typeface="Roboto Black"/>
              <a:cs typeface="Roboto Blac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196752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Vendor opens 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opportunities listings 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875767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Vendor views opportunities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2554782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Vendor selects search field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233797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Vendor types in search terms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5856" y="3233797"/>
            <a:ext cx="1872208" cy="523220"/>
          </a:xfrm>
          <a:prstGeom prst="rect">
            <a:avLst/>
          </a:prstGeom>
          <a:solidFill>
            <a:srgbClr val="A7A7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Autocomplete / </a:t>
            </a:r>
            <a:r>
              <a:rPr lang="en-US" sz="1400" dirty="0" err="1" smtClean="0">
                <a:solidFill>
                  <a:srgbClr val="FFFFFF"/>
                </a:solidFill>
                <a:latin typeface="Roboto Light"/>
                <a:cs typeface="Roboto Light"/>
              </a:rPr>
              <a:t>autosort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3912812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Vendor filters 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search results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4591827"/>
            <a:ext cx="1872208" cy="738664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Vendor identifies discovered Opportunities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7624" y="5486286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Vendor selects opportunity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7624" y="6165304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Vendor views opportunity details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52036531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Persona.pot</Template>
  <TotalTime>5521</TotalTime>
  <Words>114</Words>
  <Application>Microsoft Macintosh PowerPoint</Application>
  <PresentationFormat>On-screen Show (4:3)</PresentationFormat>
  <Paragraphs>78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Persona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leigh</dc:creator>
  <cp:lastModifiedBy>Joshua Wilson</cp:lastModifiedBy>
  <cp:revision>833</cp:revision>
  <dcterms:created xsi:type="dcterms:W3CDTF">2010-10-25T13:42:28Z</dcterms:created>
  <dcterms:modified xsi:type="dcterms:W3CDTF">2015-03-11T01:21:34Z</dcterms:modified>
</cp:coreProperties>
</file>