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4" r:id="rId2"/>
    <p:sldId id="267" r:id="rId3"/>
    <p:sldId id="276" r:id="rId4"/>
    <p:sldId id="277" r:id="rId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A78"/>
    <a:srgbClr val="FD8508"/>
    <a:srgbClr val="A7A7A7"/>
    <a:srgbClr val="D0D0D0"/>
    <a:srgbClr val="DBDBD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cs typeface="ＭＳ Ｐゴシック" charset="0"/>
              </a:defRPr>
            </a:lvl1pPr>
          </a:lstStyle>
          <a:p>
            <a:fld id="{16BB189A-303D-A44B-9B37-553C119376E8}" type="datetime1">
              <a:rPr lang="en-GB"/>
              <a:pPr/>
              <a:t>11/03/2015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cs typeface="ＭＳ Ｐゴシック" charset="0"/>
              </a:defRPr>
            </a:lvl1pPr>
          </a:lstStyle>
          <a:p>
            <a:fld id="{9AD71465-7F68-544D-9E2F-D1FB50F365A2}" type="slidenum">
              <a:rPr lang="en-GB"/>
              <a:pPr/>
              <a:t>‹#›</a:t>
            </a:fld>
            <a:endParaRPr lang="en-GB" dirty="0"/>
          </a:p>
        </p:txBody>
      </p:sp>
    </p:spTree>
    <p:extLst>
      <p:ext uri="{BB962C8B-B14F-4D97-AF65-F5344CB8AC3E}">
        <p14:creationId xmlns:p14="http://schemas.microsoft.com/office/powerpoint/2010/main" val="24432473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D449701E-DF7B-FC43-9147-F33954BBFC55}" type="datetime1">
              <a:rPr lang="en-GB"/>
              <a:pPr/>
              <a:t>11/03/2015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ECC4A329-9C2B-3F41-8B05-F48969E7AA6D}" type="slidenum">
              <a:rPr lang="en-GB"/>
              <a:pPr/>
              <a:t>‹#›</a:t>
            </a:fld>
            <a:endParaRPr lang="en-GB" dirty="0"/>
          </a:p>
        </p:txBody>
      </p:sp>
    </p:spTree>
    <p:extLst>
      <p:ext uri="{BB962C8B-B14F-4D97-AF65-F5344CB8AC3E}">
        <p14:creationId xmlns:p14="http://schemas.microsoft.com/office/powerpoint/2010/main" val="2946842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24C5A96-E53C-6D45-A11F-E87E11EBEBEC}" type="datetime1">
              <a:rPr lang="en-GB"/>
              <a:pPr/>
              <a:t>11/03/2015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98A1DD92-0D22-544A-8B08-A40D79F6AC50}" type="slidenum">
              <a:rPr lang="en-GB"/>
              <a:pPr/>
              <a:t>‹#›</a:t>
            </a:fld>
            <a:endParaRPr lang="en-GB" dirty="0"/>
          </a:p>
        </p:txBody>
      </p:sp>
    </p:spTree>
    <p:extLst>
      <p:ext uri="{BB962C8B-B14F-4D97-AF65-F5344CB8AC3E}">
        <p14:creationId xmlns:p14="http://schemas.microsoft.com/office/powerpoint/2010/main" val="252603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8ACD6CDC-39A9-1342-8264-E6DE9FD6CC2A}" type="datetime1">
              <a:rPr lang="en-GB"/>
              <a:pPr/>
              <a:t>11/03/2015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702BC9E1-9203-744E-B39D-092BA0BE2C47}" type="slidenum">
              <a:rPr lang="en-GB"/>
              <a:pPr/>
              <a:t>‹#›</a:t>
            </a:fld>
            <a:endParaRPr lang="en-GB" dirty="0"/>
          </a:p>
        </p:txBody>
      </p:sp>
    </p:spTree>
    <p:extLst>
      <p:ext uri="{BB962C8B-B14F-4D97-AF65-F5344CB8AC3E}">
        <p14:creationId xmlns:p14="http://schemas.microsoft.com/office/powerpoint/2010/main" val="3386680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a:xfrm>
            <a:off x="8686800" y="6076950"/>
            <a:ext cx="381000" cy="476250"/>
          </a:xfrm>
          <a:prstGeom prst="rect">
            <a:avLst/>
          </a:prstGeom>
        </p:spPr>
        <p:txBody>
          <a:bodyPr/>
          <a:lstStyle>
            <a:lvl1pPr>
              <a:defRPr>
                <a:solidFill>
                  <a:schemeClr val="tx1"/>
                </a:solidFill>
              </a:defRPr>
            </a:lvl1pPr>
          </a:lstStyle>
          <a:p>
            <a:fld id="{C7283286-CD7B-4B7F-9981-AE1369D12653}" type="slidenum">
              <a:rPr lang="en-US" smtClean="0"/>
              <a:pPr/>
              <a:t>‹#›</a:t>
            </a:fld>
            <a:endParaRPr lang="en-US" dirty="0" smtClean="0"/>
          </a:p>
        </p:txBody>
      </p:sp>
      <p:sp>
        <p:nvSpPr>
          <p:cNvPr id="6" name="Text Placeholder 5"/>
          <p:cNvSpPr>
            <a:spLocks noGrp="1"/>
          </p:cNvSpPr>
          <p:nvPr>
            <p:ph type="body" sz="quarter" idx="11"/>
          </p:nvPr>
        </p:nvSpPr>
        <p:spPr>
          <a:xfrm>
            <a:off x="457200" y="1828800"/>
            <a:ext cx="8275638" cy="4479925"/>
          </a:xfrm>
          <a:noFill/>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86220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fld id="{20779CB9-85E8-144F-88A1-D9DC43A3A9ED}" type="datetime1">
              <a:rPr lang="en-GB"/>
              <a:pPr/>
              <a:t>11/03/2015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87F265F3-DD68-FF4C-8171-E59D6C822E11}" type="slidenum">
              <a:rPr lang="en-GB"/>
              <a:pPr/>
              <a:t>‹#›</a:t>
            </a:fld>
            <a:endParaRPr lang="en-GB" dirty="0"/>
          </a:p>
        </p:txBody>
      </p:sp>
    </p:spTree>
    <p:extLst>
      <p:ext uri="{BB962C8B-B14F-4D97-AF65-F5344CB8AC3E}">
        <p14:creationId xmlns:p14="http://schemas.microsoft.com/office/powerpoint/2010/main" val="63751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7B6E86B-CA8B-EC49-A614-1CAAFAF2755F}" type="datetime1">
              <a:rPr lang="en-GB"/>
              <a:pPr/>
              <a:t>11/03/2015</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fld id="{D14B7663-3D0B-2243-8621-9452E699CF80}" type="slidenum">
              <a:rPr lang="en-GB"/>
              <a:pPr/>
              <a:t>‹#›</a:t>
            </a:fld>
            <a:endParaRPr lang="en-GB" dirty="0"/>
          </a:p>
        </p:txBody>
      </p:sp>
    </p:spTree>
    <p:extLst>
      <p:ext uri="{BB962C8B-B14F-4D97-AF65-F5344CB8AC3E}">
        <p14:creationId xmlns:p14="http://schemas.microsoft.com/office/powerpoint/2010/main" val="30153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fld id="{E983D181-CA88-9548-8894-52EDF26511FF}" type="datetime1">
              <a:rPr lang="en-GB"/>
              <a:pPr/>
              <a:t>11/03/2015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5FE34323-1507-7045-BBAE-5C6342F9A5D6}" type="slidenum">
              <a:rPr lang="en-GB"/>
              <a:pPr/>
              <a:t>‹#›</a:t>
            </a:fld>
            <a:endParaRPr lang="en-GB" dirty="0"/>
          </a:p>
        </p:txBody>
      </p:sp>
    </p:spTree>
    <p:extLst>
      <p:ext uri="{BB962C8B-B14F-4D97-AF65-F5344CB8AC3E}">
        <p14:creationId xmlns:p14="http://schemas.microsoft.com/office/powerpoint/2010/main" val="121440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fld id="{86AD328C-876C-C94A-930A-932BFC8D3BE8}" type="datetime1">
              <a:rPr lang="en-GB"/>
              <a:pPr/>
              <a:t>11/03/2015</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fld id="{BEAFDC56-A4EF-B647-ABC9-2D3B03D1162F}" type="slidenum">
              <a:rPr lang="en-GB"/>
              <a:pPr/>
              <a:t>‹#›</a:t>
            </a:fld>
            <a:endParaRPr lang="en-GB" dirty="0"/>
          </a:p>
        </p:txBody>
      </p:sp>
    </p:spTree>
    <p:extLst>
      <p:ext uri="{BB962C8B-B14F-4D97-AF65-F5344CB8AC3E}">
        <p14:creationId xmlns:p14="http://schemas.microsoft.com/office/powerpoint/2010/main" val="5561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fld id="{463BC761-A559-DC40-8519-21E34059BF3F}" type="datetime1">
              <a:rPr lang="en-GB"/>
              <a:pPr/>
              <a:t>11/03/2015</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fld id="{C0246243-AE00-E84C-9FAC-049FA3A7D9F0}" type="slidenum">
              <a:rPr lang="en-GB"/>
              <a:pPr/>
              <a:t>‹#›</a:t>
            </a:fld>
            <a:endParaRPr lang="en-GB" dirty="0"/>
          </a:p>
        </p:txBody>
      </p:sp>
    </p:spTree>
    <p:extLst>
      <p:ext uri="{BB962C8B-B14F-4D97-AF65-F5344CB8AC3E}">
        <p14:creationId xmlns:p14="http://schemas.microsoft.com/office/powerpoint/2010/main" val="225381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E4323F97-58A7-AE45-9E14-DFB5DCC69645}" type="datetime1">
              <a:rPr lang="en-GB"/>
              <a:pPr/>
              <a:t>11/03/2015</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fld id="{7E23B8FE-19F3-6D45-A734-AA9DC9027161}" type="slidenum">
              <a:rPr lang="en-GB"/>
              <a:pPr/>
              <a:t>‹#›</a:t>
            </a:fld>
            <a:endParaRPr lang="en-GB" dirty="0"/>
          </a:p>
        </p:txBody>
      </p:sp>
    </p:spTree>
    <p:extLst>
      <p:ext uri="{BB962C8B-B14F-4D97-AF65-F5344CB8AC3E}">
        <p14:creationId xmlns:p14="http://schemas.microsoft.com/office/powerpoint/2010/main" val="3156015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65C2296D-D50A-9C42-B22B-F1D2BC5173F5}" type="datetime1">
              <a:rPr lang="en-GB"/>
              <a:pPr/>
              <a:t>11/03/2015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0EE3A495-BCFF-E744-A32A-E2FCBD341EB2}" type="slidenum">
              <a:rPr lang="en-GB"/>
              <a:pPr/>
              <a:t>‹#›</a:t>
            </a:fld>
            <a:endParaRPr lang="en-GB" dirty="0"/>
          </a:p>
        </p:txBody>
      </p:sp>
    </p:spTree>
    <p:extLst>
      <p:ext uri="{BB962C8B-B14F-4D97-AF65-F5344CB8AC3E}">
        <p14:creationId xmlns:p14="http://schemas.microsoft.com/office/powerpoint/2010/main" val="8551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Drag picture to placeholder or click icon to add</a:t>
            </a:r>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96ADF8F-E948-A847-AB19-360EA162911B}" type="datetime1">
              <a:rPr lang="en-GB"/>
              <a:pPr/>
              <a:t>11/03/2015</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fld id="{AD5A79F8-5EB0-E44F-BADA-B97886F87BB9}" type="slidenum">
              <a:rPr lang="en-GB"/>
              <a:pPr/>
              <a:t>‹#›</a:t>
            </a:fld>
            <a:endParaRPr lang="en-GB" dirty="0"/>
          </a:p>
        </p:txBody>
      </p:sp>
    </p:spTree>
    <p:extLst>
      <p:ext uri="{BB962C8B-B14F-4D97-AF65-F5344CB8AC3E}">
        <p14:creationId xmlns:p14="http://schemas.microsoft.com/office/powerpoint/2010/main" val="312569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cs typeface="ＭＳ Ｐゴシック" charset="0"/>
              </a:defRPr>
            </a:lvl1pPr>
          </a:lstStyle>
          <a:p>
            <a:fld id="{BF07F7E9-8057-D444-8E85-D2C5D3301CAE}" type="datetime1">
              <a:rPr lang="en-GB"/>
              <a:pPr/>
              <a:t>11/03/2015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mn-ea"/>
                <a:cs typeface="Arial" charset="0"/>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cs typeface="ＭＳ Ｐゴシック" charset="0"/>
              </a:defRPr>
            </a:lvl1pPr>
          </a:lstStyle>
          <a:p>
            <a:fld id="{3B7BD45B-B03A-1D46-A896-73167A2A14D4}" type="slidenum">
              <a:rPr lang="en-GB"/>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128"/>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3097212"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Government</a:t>
            </a:r>
            <a:endParaRPr lang="en-GB" sz="3200" dirty="0">
              <a:solidFill>
                <a:schemeClr val="bg1"/>
              </a:solidFill>
              <a:latin typeface="Roboto Black"/>
              <a:cs typeface="Roboto Black"/>
            </a:endParaRPr>
          </a:p>
          <a:p>
            <a:pPr eaLnBrk="1" hangingPunct="1"/>
            <a:r>
              <a:rPr lang="en-GB" sz="1400" dirty="0">
                <a:latin typeface="Calibri" charset="0"/>
              </a:rPr>
              <a:t/>
            </a:r>
            <a:br>
              <a:rPr lang="en-GB" sz="1400" dirty="0">
                <a:latin typeface="Calibri" charset="0"/>
              </a:rPr>
            </a:br>
            <a:r>
              <a:rPr lang="en-GB" sz="1400" dirty="0">
                <a:latin typeface="Roboto Light"/>
                <a:cs typeface="Roboto Light"/>
              </a:rPr>
              <a:t>Profile	   </a:t>
            </a:r>
            <a:r>
              <a:rPr lang="en-GB" sz="1400" dirty="0" smtClean="0">
                <a:solidFill>
                  <a:srgbClr val="7F7F7F"/>
                </a:solidFill>
                <a:latin typeface="Roboto Light"/>
                <a:cs typeface="Roboto Light"/>
              </a:rPr>
              <a:t>Government</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chemeClr val="bg1">
                    <a:lumMod val="50000"/>
                  </a:schemeClr>
                </a:solidFill>
                <a:latin typeface="Roboto Light"/>
                <a:cs typeface="Roboto Light"/>
              </a:rPr>
              <a:t>Ben</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32</a:t>
            </a:r>
            <a:endParaRPr lang="en-GB" sz="1400" dirty="0">
              <a:solidFill>
                <a:srgbClr val="7F7F7F"/>
              </a:solidFill>
              <a:latin typeface="Roboto Light"/>
              <a:cs typeface="Roboto Light"/>
            </a:endParaRPr>
          </a:p>
          <a:p>
            <a:pPr eaLnBrk="1" hangingPunct="1"/>
            <a:r>
              <a:rPr lang="en-GB" sz="1400" dirty="0">
                <a:latin typeface="Roboto Light"/>
                <a:cs typeface="Roboto Light"/>
              </a:rPr>
              <a:t>Occupation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Procurement Officer</a:t>
            </a:r>
            <a:endParaRPr lang="en-GB" sz="1400" dirty="0">
              <a:solidFill>
                <a:srgbClr val="7F7F7F"/>
              </a:solidFill>
              <a:latin typeface="Roboto Light"/>
              <a:cs typeface="Roboto Light"/>
            </a:endParaRPr>
          </a:p>
          <a:p>
            <a:pPr eaLnBrk="1" hangingPunct="1"/>
            <a:r>
              <a:rPr lang="en-GB" sz="1400" dirty="0">
                <a:latin typeface="Calibri" charset="0"/>
              </a:rPr>
              <a:t> </a:t>
            </a: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538" y="980728"/>
            <a:ext cx="4464942" cy="5816977"/>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smtClean="0">
                <a:latin typeface="Roboto Light"/>
                <a:cs typeface="Roboto Light"/>
              </a:rPr>
              <a:t>Role</a:t>
            </a:r>
            <a:r>
              <a:rPr lang="en-GB" sz="1200" dirty="0">
                <a:solidFill>
                  <a:srgbClr val="7F7F7F"/>
                </a:solidFill>
                <a:latin typeface="Roboto Light"/>
                <a:cs typeface="Roboto Light"/>
              </a:rPr>
              <a:t/>
            </a:r>
            <a:br>
              <a:rPr lang="en-GB" sz="1200" dirty="0">
                <a:solidFill>
                  <a:srgbClr val="7F7F7F"/>
                </a:solidFill>
                <a:latin typeface="Roboto Light"/>
                <a:cs typeface="Roboto Light"/>
              </a:rPr>
            </a:br>
            <a:r>
              <a:rPr lang="en-GB" sz="1200" dirty="0" smtClean="0">
                <a:solidFill>
                  <a:srgbClr val="7F7F7F"/>
                </a:solidFill>
                <a:latin typeface="Roboto Light"/>
                <a:cs typeface="Roboto Light"/>
              </a:rPr>
              <a:t>To procure products and services for the government from contract holders. To be the conduit between the government and contractors and help the contractors and government understand what’s needed from either side.</a:t>
            </a:r>
            <a:endParaRPr lang="en-GB" sz="1200" dirty="0">
              <a:solidFill>
                <a:srgbClr val="7F7F7F"/>
              </a:solidFill>
              <a:latin typeface="Roboto Light"/>
              <a:cs typeface="Roboto Light"/>
            </a:endParaRPr>
          </a:p>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Procures products and services for the government. Understand all opportunities available to the government within various sectors.</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Mission</a:t>
            </a:r>
            <a:endParaRPr lang="en-GB" sz="1200" dirty="0">
              <a:latin typeface="Roboto Light"/>
              <a:cs typeface="Roboto Light"/>
            </a:endParaRPr>
          </a:p>
          <a:p>
            <a:pPr eaLnBrk="1" hangingPunct="1"/>
            <a:r>
              <a:rPr lang="en-US" sz="1200" dirty="0" smtClean="0">
                <a:solidFill>
                  <a:srgbClr val="7F7F7F"/>
                </a:solidFill>
                <a:latin typeface="Roboto Light"/>
                <a:cs typeface="Roboto Light"/>
              </a:rPr>
              <a:t>To post product and service needs from the contractors. Answer questions that challenge the customers to produce the best product possible. To finalize purchasing and awarding of opportunities.</a:t>
            </a:r>
            <a:endParaRPr lang="en-GB" sz="1200" dirty="0" smtClean="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current </a:t>
            </a:r>
            <a:r>
              <a:rPr lang="en-GB" sz="1200" dirty="0">
                <a:solidFill>
                  <a:srgbClr val="7F7F7F"/>
                </a:solidFill>
                <a:latin typeface="Roboto Light"/>
                <a:cs typeface="Roboto Light"/>
              </a:rPr>
              <a:t>opportunity </a:t>
            </a:r>
            <a:r>
              <a:rPr lang="en-GB" sz="1200" dirty="0" smtClean="0">
                <a:solidFill>
                  <a:srgbClr val="7F7F7F"/>
                </a:solidFill>
                <a:latin typeface="Roboto Light"/>
                <a:cs typeface="Roboto Light"/>
              </a:rPr>
              <a:t>listings</a:t>
            </a:r>
          </a:p>
          <a:p>
            <a:pPr eaLnBrk="1" hangingPunct="1">
              <a:buFont typeface="Wingdings" charset="0"/>
              <a:buChar char="§"/>
            </a:pPr>
            <a:r>
              <a:rPr lang="en-GB" sz="1200" dirty="0" smtClean="0">
                <a:solidFill>
                  <a:srgbClr val="7F7F7F"/>
                </a:solidFill>
                <a:latin typeface="Roboto Light"/>
                <a:cs typeface="Roboto Light"/>
              </a:rPr>
              <a:t>Create </a:t>
            </a:r>
            <a:r>
              <a:rPr lang="en-GB" sz="1200" dirty="0">
                <a:solidFill>
                  <a:srgbClr val="7F7F7F"/>
                </a:solidFill>
                <a:latin typeface="Roboto Light"/>
                <a:cs typeface="Roboto Light"/>
              </a:rPr>
              <a:t>new opportunity </a:t>
            </a:r>
            <a:r>
              <a:rPr lang="en-GB" sz="1200" dirty="0" smtClean="0">
                <a:solidFill>
                  <a:srgbClr val="7F7F7F"/>
                </a:solidFill>
                <a:latin typeface="Roboto Light"/>
                <a:cs typeface="Roboto Light"/>
              </a:rPr>
              <a:t>listings</a:t>
            </a:r>
          </a:p>
          <a:p>
            <a:pPr eaLnBrk="1" hangingPunct="1">
              <a:buFont typeface="Wingdings" charset="0"/>
              <a:buChar char="§"/>
            </a:pPr>
            <a:r>
              <a:rPr lang="en-GB" sz="1200" dirty="0" smtClean="0">
                <a:solidFill>
                  <a:srgbClr val="7F7F7F"/>
                </a:solidFill>
                <a:latin typeface="Roboto Light"/>
                <a:cs typeface="Roboto Light"/>
              </a:rPr>
              <a:t>Edit or delete </a:t>
            </a:r>
            <a:r>
              <a:rPr lang="en-GB" sz="1200" dirty="0">
                <a:solidFill>
                  <a:srgbClr val="7F7F7F"/>
                </a:solidFill>
                <a:latin typeface="Roboto Light"/>
                <a:cs typeface="Roboto Light"/>
              </a:rPr>
              <a:t>published opportunity </a:t>
            </a:r>
            <a:r>
              <a:rPr lang="en-GB" sz="1200" dirty="0" smtClean="0">
                <a:solidFill>
                  <a:srgbClr val="7F7F7F"/>
                </a:solidFill>
                <a:latin typeface="Roboto Light"/>
                <a:cs typeface="Roboto Light"/>
              </a:rPr>
              <a:t>listings</a:t>
            </a:r>
          </a:p>
          <a:p>
            <a:pPr eaLnBrk="1" hangingPunct="1">
              <a:buFont typeface="Wingdings" charset="0"/>
              <a:buChar char="§"/>
            </a:pPr>
            <a:r>
              <a:rPr lang="en-GB" sz="1200" dirty="0" smtClean="0">
                <a:solidFill>
                  <a:srgbClr val="7F7F7F"/>
                </a:solidFill>
                <a:latin typeface="Roboto Light"/>
                <a:cs typeface="Roboto Light"/>
              </a:rPr>
              <a:t>Answer questions </a:t>
            </a:r>
            <a:r>
              <a:rPr lang="en-GB" sz="1200" dirty="0">
                <a:solidFill>
                  <a:srgbClr val="7F7F7F"/>
                </a:solidFill>
                <a:latin typeface="Roboto Light"/>
                <a:cs typeface="Roboto Light"/>
              </a:rPr>
              <a:t>regarding opportunity </a:t>
            </a:r>
            <a:r>
              <a:rPr lang="en-GB" sz="1200" dirty="0" smtClean="0">
                <a:solidFill>
                  <a:srgbClr val="7F7F7F"/>
                </a:solidFill>
                <a:latin typeface="Roboto Light"/>
                <a:cs typeface="Roboto Light"/>
              </a:rPr>
              <a:t>listings</a:t>
            </a: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smtClean="0">
                <a:latin typeface="Roboto Light"/>
                <a:cs typeface="Roboto Light"/>
              </a:rPr>
              <a:t>Motivation</a:t>
            </a:r>
            <a:endParaRPr lang="en-GB" sz="1200" dirty="0">
              <a:latin typeface="Roboto Light"/>
              <a:cs typeface="Roboto Light"/>
            </a:endParaRPr>
          </a:p>
          <a:p>
            <a:pPr eaLnBrk="1" hangingPunct="1"/>
            <a:r>
              <a:rPr lang="en-GB" sz="1200" dirty="0" smtClean="0">
                <a:solidFill>
                  <a:srgbClr val="7F7F7F"/>
                </a:solidFill>
                <a:latin typeface="Roboto Light"/>
                <a:cs typeface="Roboto Light"/>
              </a:rPr>
              <a:t>To provide the best opportunities to the Contractor. To receive responses and place the best response to satisfy the government’s needs. </a:t>
            </a: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Tools: </a:t>
            </a:r>
            <a:r>
              <a:rPr lang="en-US" sz="1200" dirty="0" smtClean="0">
                <a:solidFill>
                  <a:srgbClr val="7F7F7F"/>
                </a:solidFill>
                <a:latin typeface="Roboto Light"/>
                <a:cs typeface="Roboto Light"/>
              </a:rPr>
              <a:t>Mane St.</a:t>
            </a:r>
            <a:endParaRPr lang="en-US" sz="1200" dirty="0">
              <a:solidFill>
                <a:srgbClr val="7F7F7F"/>
              </a:solidFill>
              <a:latin typeface="Roboto Light"/>
              <a:cs typeface="Roboto Light"/>
            </a:endParaRPr>
          </a:p>
          <a:p>
            <a:pPr eaLnBrk="1" hangingPunct="1"/>
            <a:endParaRPr lang="en-GB" sz="1200" dirty="0" smtClean="0">
              <a:solidFill>
                <a:srgbClr val="7F7F7F"/>
              </a:solidFill>
              <a:latin typeface="Roboto Light"/>
              <a:cs typeface="Roboto Light"/>
            </a:endParaRPr>
          </a:p>
          <a:p>
            <a:pPr eaLnBrk="1" hangingPunct="1"/>
            <a:r>
              <a:rPr lang="en-GB" sz="1200" dirty="0" smtClean="0">
                <a:latin typeface="Roboto Light"/>
                <a:cs typeface="Roboto Light"/>
              </a:rPr>
              <a:t>Repositories</a:t>
            </a:r>
            <a:r>
              <a:rPr lang="en-GB" sz="1200" dirty="0" smtClean="0">
                <a:solidFill>
                  <a:srgbClr val="7F7F7F"/>
                </a:solidFill>
                <a:latin typeface="Roboto Light"/>
                <a:cs typeface="Roboto Light"/>
              </a:rPr>
              <a:t>: Mane St. Repository</a:t>
            </a:r>
            <a:endParaRPr lang="en-GB" sz="1200" dirty="0">
              <a:solidFill>
                <a:srgbClr val="7F7F7F"/>
              </a:solidFill>
              <a:latin typeface="Roboto Light"/>
              <a:cs typeface="Roboto Light"/>
            </a:endParaRPr>
          </a:p>
        </p:txBody>
      </p:sp>
      <p:pic>
        <p:nvPicPr>
          <p:cNvPr id="8" name="Picture 7"/>
          <p:cNvPicPr>
            <a:picLocks noChangeAspect="1"/>
          </p:cNvPicPr>
          <p:nvPr/>
        </p:nvPicPr>
        <p:blipFill rotWithShape="1">
          <a:blip r:embed="rId2"/>
          <a:srcRect l="32713" r="22668"/>
          <a:stretch/>
        </p:blipFill>
        <p:spPr>
          <a:xfrm>
            <a:off x="700916" y="2348880"/>
            <a:ext cx="2970217" cy="3744416"/>
          </a:xfrm>
          <a:prstGeom prst="rect">
            <a:avLst/>
          </a:prstGeom>
        </p:spPr>
      </p:pic>
      <p:pic>
        <p:nvPicPr>
          <p:cNvPr id="10"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68344" y="6453336"/>
            <a:ext cx="1381894" cy="3350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489730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explosivemlm.com/wp-content/uploads/2010/09/businessman2.jp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13708" t="6512" r="35989" b="51167"/>
          <a:stretch/>
        </p:blipFill>
        <p:spPr bwMode="auto">
          <a:xfrm>
            <a:off x="700916" y="2348880"/>
            <a:ext cx="2970218" cy="374394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2051" name="TextBox 5"/>
          <p:cNvSpPr txBox="1">
            <a:spLocks noChangeArrowheads="1"/>
          </p:cNvSpPr>
          <p:nvPr/>
        </p:nvSpPr>
        <p:spPr bwMode="auto">
          <a:xfrm>
            <a:off x="611188" y="332656"/>
            <a:ext cx="4464868" cy="21544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Contractor</a:t>
            </a:r>
            <a:endParaRPr lang="en-GB" sz="3200" dirty="0">
              <a:solidFill>
                <a:schemeClr val="bg1"/>
              </a:solidFill>
              <a:latin typeface="Roboto Black"/>
              <a:cs typeface="Roboto Black"/>
            </a:endParaRPr>
          </a:p>
          <a:p>
            <a:pPr eaLnBrk="1" hangingPunct="1"/>
            <a:endParaRPr lang="en-GB" sz="1400" dirty="0" smtClean="0">
              <a:latin typeface="Calibri" charset="0"/>
            </a:endParaRPr>
          </a:p>
          <a:p>
            <a:pPr eaLnBrk="1" hangingPunct="1"/>
            <a:r>
              <a:rPr lang="en-GB" sz="1400" dirty="0" smtClean="0">
                <a:latin typeface="Roboto Light"/>
                <a:cs typeface="Roboto Light"/>
              </a:rPr>
              <a:t>Profile</a:t>
            </a:r>
            <a:r>
              <a:rPr lang="en-GB" sz="1400" dirty="0">
                <a:latin typeface="Roboto Light"/>
                <a:cs typeface="Roboto Light"/>
              </a:rPr>
              <a:t>	   </a:t>
            </a:r>
            <a:r>
              <a:rPr lang="en-GB" sz="1400" dirty="0" smtClean="0">
                <a:solidFill>
                  <a:srgbClr val="7F7F7F"/>
                </a:solidFill>
                <a:latin typeface="Roboto Light"/>
                <a:cs typeface="Roboto Light"/>
              </a:rPr>
              <a:t>Basic User</a:t>
            </a:r>
            <a:endParaRPr lang="en-GB" sz="1400" dirty="0">
              <a:solidFill>
                <a:srgbClr val="7F7F7F"/>
              </a:solidFill>
              <a:latin typeface="Roboto Light"/>
              <a:cs typeface="Roboto Light"/>
            </a:endParaRPr>
          </a:p>
          <a:p>
            <a:pPr eaLnBrk="1" hangingPunct="1"/>
            <a:r>
              <a:rPr lang="en-GB" sz="1400" dirty="0" smtClean="0">
                <a:latin typeface="Roboto Light"/>
                <a:cs typeface="Roboto Light"/>
              </a:rPr>
              <a:t>Name	   </a:t>
            </a:r>
            <a:r>
              <a:rPr lang="en-GB" sz="1400" dirty="0" smtClean="0">
                <a:solidFill>
                  <a:srgbClr val="7F7F7F"/>
                </a:solidFill>
                <a:latin typeface="Roboto Light"/>
                <a:cs typeface="Roboto Light"/>
              </a:rPr>
              <a:t>Victor</a:t>
            </a:r>
          </a:p>
          <a:p>
            <a:pPr eaLnBrk="1" hangingPunct="1"/>
            <a:r>
              <a:rPr lang="en-GB" sz="1400" dirty="0" smtClean="0">
                <a:latin typeface="Roboto Light"/>
                <a:cs typeface="Roboto Light"/>
              </a:rPr>
              <a:t>Age</a:t>
            </a:r>
            <a:r>
              <a:rPr lang="en-GB" sz="1400" dirty="0" smtClean="0">
                <a:solidFill>
                  <a:srgbClr val="7F7F7F"/>
                </a:solidFill>
                <a:latin typeface="Roboto Light"/>
                <a:cs typeface="Roboto Light"/>
              </a:rPr>
              <a:t>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40</a:t>
            </a:r>
            <a:endParaRPr lang="en-GB" sz="1400" dirty="0">
              <a:solidFill>
                <a:srgbClr val="7F7F7F"/>
              </a:solidFill>
              <a:latin typeface="Roboto Light"/>
              <a:cs typeface="Roboto Light"/>
            </a:endParaRPr>
          </a:p>
          <a:p>
            <a:pPr eaLnBrk="1" hangingPunct="1"/>
            <a:r>
              <a:rPr lang="en-GB" sz="1400" dirty="0">
                <a:latin typeface="Roboto Light"/>
                <a:cs typeface="Roboto Light"/>
              </a:rPr>
              <a:t>Occupation </a:t>
            </a:r>
            <a:r>
              <a:rPr lang="en-GB" sz="1400" dirty="0">
                <a:solidFill>
                  <a:srgbClr val="7F7F7F"/>
                </a:solidFill>
                <a:latin typeface="Roboto Light"/>
                <a:cs typeface="Roboto Light"/>
              </a:rPr>
              <a:t>  </a:t>
            </a:r>
            <a:r>
              <a:rPr lang="en-GB" sz="1400" dirty="0" smtClean="0">
                <a:solidFill>
                  <a:srgbClr val="7F7F7F"/>
                </a:solidFill>
                <a:latin typeface="Roboto Light"/>
                <a:cs typeface="Roboto Light"/>
              </a:rPr>
              <a:t>Contract Holder</a:t>
            </a:r>
            <a:endParaRPr lang="en-GB" sz="1400" dirty="0">
              <a:solidFill>
                <a:srgbClr val="7F7F7F"/>
              </a:solidFill>
              <a:latin typeface="Roboto Light"/>
              <a:cs typeface="Roboto Light"/>
            </a:endParaRPr>
          </a:p>
          <a:p>
            <a:pPr eaLnBrk="1" hangingPunct="1"/>
            <a:r>
              <a:rPr lang="en-GB" sz="1400" dirty="0">
                <a:latin typeface="Calibri" charset="0"/>
              </a:rPr>
              <a:t> </a:t>
            </a:r>
          </a:p>
          <a:p>
            <a:pPr eaLnBrk="1" hangingPunct="1"/>
            <a:endParaRPr lang="en-GB" dirty="0">
              <a:latin typeface="Calibri" charset="0"/>
            </a:endParaRPr>
          </a:p>
        </p:txBody>
      </p:sp>
      <p:cxnSp>
        <p:nvCxnSpPr>
          <p:cNvPr id="6" name="Straight Connector 5"/>
          <p:cNvCxnSpPr/>
          <p:nvPr/>
        </p:nvCxnSpPr>
        <p:spPr>
          <a:xfrm rot="5400000">
            <a:off x="1654969" y="3680619"/>
            <a:ext cx="482441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293" name="TextBox 12"/>
          <p:cNvSpPr txBox="1">
            <a:spLocks noChangeArrowheads="1"/>
          </p:cNvSpPr>
          <p:nvPr/>
        </p:nvSpPr>
        <p:spPr bwMode="auto">
          <a:xfrm>
            <a:off x="4427538" y="1064926"/>
            <a:ext cx="4464942" cy="5447645"/>
          </a:xfrm>
          <a:prstGeom prst="rect">
            <a:avLst/>
          </a:prstGeom>
          <a:noFill/>
          <a:ln w="9525">
            <a:noFill/>
            <a:miter lim="800000"/>
            <a:headEnd/>
            <a:tailEnd/>
          </a:ln>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1200" dirty="0">
                <a:latin typeface="Roboto Light"/>
                <a:cs typeface="Roboto Light"/>
              </a:rPr>
              <a:t>Role</a:t>
            </a:r>
            <a:r>
              <a:rPr lang="en-GB" sz="1200" dirty="0">
                <a:solidFill>
                  <a:srgbClr val="7F7F7F"/>
                </a:solidFill>
                <a:latin typeface="Roboto Light"/>
                <a:cs typeface="Roboto Light"/>
              </a:rPr>
              <a:t/>
            </a:r>
            <a:br>
              <a:rPr lang="en-GB" sz="1200" dirty="0">
                <a:solidFill>
                  <a:srgbClr val="7F7F7F"/>
                </a:solidFill>
                <a:latin typeface="Roboto Light"/>
                <a:cs typeface="Roboto Light"/>
              </a:rPr>
            </a:br>
            <a:r>
              <a:rPr lang="en-GB" sz="1200" dirty="0" smtClean="0">
                <a:solidFill>
                  <a:srgbClr val="7F7F7F"/>
                </a:solidFill>
                <a:latin typeface="Roboto Light"/>
                <a:cs typeface="Roboto Light"/>
              </a:rPr>
              <a:t>To view, search, filter, and discover opportunities that products </a:t>
            </a:r>
            <a:r>
              <a:rPr lang="en-GB" sz="1200" dirty="0" smtClean="0">
                <a:solidFill>
                  <a:srgbClr val="7F7F7F"/>
                </a:solidFill>
                <a:latin typeface="Roboto Light"/>
                <a:cs typeface="Roboto Light"/>
              </a:rPr>
              <a:t>and </a:t>
            </a:r>
            <a:r>
              <a:rPr lang="en-GB" sz="1200" dirty="0" smtClean="0">
                <a:solidFill>
                  <a:srgbClr val="7F7F7F"/>
                </a:solidFill>
                <a:latin typeface="Roboto Light"/>
                <a:cs typeface="Roboto Light"/>
              </a:rPr>
              <a:t>services can be provided </a:t>
            </a:r>
            <a:r>
              <a:rPr lang="en-GB" sz="1200" dirty="0" smtClean="0">
                <a:solidFill>
                  <a:srgbClr val="7F7F7F"/>
                </a:solidFill>
                <a:latin typeface="Roboto Light"/>
                <a:cs typeface="Roboto Light"/>
              </a:rPr>
              <a:t>for. </a:t>
            </a:r>
            <a:r>
              <a:rPr lang="en-GB" sz="1200" dirty="0" smtClean="0">
                <a:solidFill>
                  <a:srgbClr val="7F7F7F"/>
                </a:solidFill>
                <a:latin typeface="Roboto Light"/>
                <a:cs typeface="Roboto Light"/>
              </a:rPr>
              <a:t>Once the opportunities are located, ask the government the appropriate questions to fulfil the product or service.</a:t>
            </a:r>
            <a:endParaRPr lang="en-GB" sz="1200" dirty="0">
              <a:solidFill>
                <a:srgbClr val="7F7F7F"/>
              </a:solidFill>
              <a:latin typeface="Roboto Light"/>
              <a:cs typeface="Roboto Light"/>
            </a:endParaRPr>
          </a:p>
          <a:p>
            <a:pPr eaLnBrk="1" hangingPunct="1"/>
            <a:r>
              <a:rPr lang="en-GB" sz="1200" dirty="0">
                <a:latin typeface="Roboto Light"/>
                <a:cs typeface="Roboto Light"/>
              </a:rPr>
              <a:t/>
            </a:r>
            <a:br>
              <a:rPr lang="en-GB" sz="1200" dirty="0">
                <a:latin typeface="Roboto Light"/>
                <a:cs typeface="Roboto Light"/>
              </a:rPr>
            </a:br>
            <a:r>
              <a:rPr lang="en-GB" sz="1200" dirty="0">
                <a:latin typeface="Roboto Light"/>
                <a:cs typeface="Roboto Light"/>
              </a:rPr>
              <a:t>Description</a:t>
            </a:r>
          </a:p>
          <a:p>
            <a:pPr eaLnBrk="1" hangingPunct="1"/>
            <a:r>
              <a:rPr lang="en-GB" sz="1200" dirty="0" smtClean="0">
                <a:solidFill>
                  <a:srgbClr val="7F7F7F"/>
                </a:solidFill>
                <a:latin typeface="Roboto Light"/>
                <a:cs typeface="Roboto Light"/>
              </a:rPr>
              <a:t>Provides products and services to the </a:t>
            </a:r>
            <a:r>
              <a:rPr lang="en-GB" sz="1200" dirty="0" smtClean="0">
                <a:solidFill>
                  <a:srgbClr val="7F7F7F"/>
                </a:solidFill>
                <a:latin typeface="Roboto Light"/>
                <a:cs typeface="Roboto Light"/>
              </a:rPr>
              <a:t>government. Finding opportunities for the contracting company that are applicable to the company’s capabilities.</a:t>
            </a:r>
            <a:endParaRPr lang="en-GB" sz="1200" dirty="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a:latin typeface="Roboto Light"/>
                <a:cs typeface="Roboto Light"/>
              </a:rPr>
              <a:t>Mission</a:t>
            </a:r>
          </a:p>
          <a:p>
            <a:pPr eaLnBrk="1" hangingPunct="1"/>
            <a:r>
              <a:rPr lang="en-US" sz="1200" dirty="0" smtClean="0">
                <a:solidFill>
                  <a:srgbClr val="7F7F7F"/>
                </a:solidFill>
                <a:latin typeface="Roboto Light"/>
                <a:cs typeface="Roboto Light"/>
              </a:rPr>
              <a:t>To view </a:t>
            </a:r>
            <a:r>
              <a:rPr lang="en-US" sz="1200" dirty="0">
                <a:solidFill>
                  <a:srgbClr val="7F7F7F"/>
                </a:solidFill>
                <a:latin typeface="Roboto Light"/>
                <a:cs typeface="Roboto Light"/>
              </a:rPr>
              <a:t>and narrow down </a:t>
            </a:r>
            <a:r>
              <a:rPr lang="en-US" sz="1200" dirty="0" smtClean="0">
                <a:solidFill>
                  <a:srgbClr val="7F7F7F"/>
                </a:solidFill>
                <a:latin typeface="Roboto Light"/>
                <a:cs typeface="Roboto Light"/>
              </a:rPr>
              <a:t>the available opportunities. </a:t>
            </a:r>
            <a:r>
              <a:rPr lang="en-US" sz="1200" smtClean="0">
                <a:solidFill>
                  <a:srgbClr val="7F7F7F"/>
                </a:solidFill>
                <a:latin typeface="Roboto Light"/>
                <a:cs typeface="Roboto Light"/>
              </a:rPr>
              <a:t>P</a:t>
            </a:r>
            <a:r>
              <a:rPr lang="en-US" sz="1200" smtClean="0">
                <a:solidFill>
                  <a:srgbClr val="7F7F7F"/>
                </a:solidFill>
                <a:latin typeface="Roboto Light"/>
                <a:cs typeface="Roboto Light"/>
              </a:rPr>
              <a:t>rovide </a:t>
            </a:r>
            <a:r>
              <a:rPr lang="en-US" sz="1200" dirty="0" smtClean="0">
                <a:solidFill>
                  <a:srgbClr val="7F7F7F"/>
                </a:solidFill>
                <a:latin typeface="Roboto Light"/>
                <a:cs typeface="Roboto Light"/>
              </a:rPr>
              <a:t>products and services for appropriate </a:t>
            </a:r>
            <a:r>
              <a:rPr lang="en-US" sz="1200" dirty="0" smtClean="0">
                <a:solidFill>
                  <a:srgbClr val="7F7F7F"/>
                </a:solidFill>
                <a:latin typeface="Roboto Light"/>
                <a:cs typeface="Roboto Light"/>
              </a:rPr>
              <a:t>listings.</a:t>
            </a:r>
            <a:endParaRPr lang="en-GB" sz="1200" dirty="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smtClean="0">
                <a:latin typeface="Roboto Light"/>
                <a:cs typeface="Roboto Light"/>
              </a:rPr>
              <a:t>Objectives</a:t>
            </a:r>
            <a:endParaRPr lang="en-GB" sz="1200" dirty="0">
              <a:solidFill>
                <a:srgbClr val="7F7F7F"/>
              </a:solidFill>
              <a:latin typeface="Roboto Light"/>
              <a:cs typeface="Roboto Light"/>
            </a:endParaRPr>
          </a:p>
          <a:p>
            <a:pPr eaLnBrk="1" hangingPunct="1">
              <a:buFont typeface="Wingdings" charset="0"/>
              <a:buChar char="§"/>
            </a:pPr>
            <a:r>
              <a:rPr lang="en-GB" sz="1200" dirty="0">
                <a:solidFill>
                  <a:srgbClr val="7F7F7F"/>
                </a:solidFill>
                <a:latin typeface="Roboto Light"/>
                <a:cs typeface="Roboto Light"/>
              </a:rPr>
              <a:t>View current opportunity listings</a:t>
            </a:r>
          </a:p>
          <a:p>
            <a:pPr eaLnBrk="1" hangingPunct="1">
              <a:buFont typeface="Wingdings" charset="0"/>
              <a:buChar char="§"/>
            </a:pPr>
            <a:r>
              <a:rPr lang="en-GB" sz="1200" dirty="0" smtClean="0">
                <a:solidFill>
                  <a:srgbClr val="7F7F7F"/>
                </a:solidFill>
                <a:latin typeface="Roboto Light"/>
                <a:cs typeface="Roboto Light"/>
              </a:rPr>
              <a:t>Search </a:t>
            </a:r>
            <a:r>
              <a:rPr lang="en-GB" sz="1200" dirty="0" smtClean="0">
                <a:solidFill>
                  <a:srgbClr val="7F7F7F"/>
                </a:solidFill>
                <a:latin typeface="Roboto Light"/>
                <a:cs typeface="Roboto Light"/>
              </a:rPr>
              <a:t>or </a:t>
            </a:r>
            <a:r>
              <a:rPr lang="en-GB" sz="1200" dirty="0">
                <a:solidFill>
                  <a:srgbClr val="7F7F7F"/>
                </a:solidFill>
                <a:latin typeface="Roboto Light"/>
                <a:cs typeface="Roboto Light"/>
              </a:rPr>
              <a:t>f</a:t>
            </a:r>
            <a:r>
              <a:rPr lang="en-GB" sz="1200" dirty="0">
                <a:solidFill>
                  <a:srgbClr val="7F7F7F"/>
                </a:solidFill>
                <a:latin typeface="Roboto Light"/>
                <a:cs typeface="Roboto Light"/>
              </a:rPr>
              <a:t>ilter opportunity listings</a:t>
            </a:r>
            <a:endParaRPr lang="en-GB" sz="1200" dirty="0" smtClean="0">
              <a:solidFill>
                <a:srgbClr val="7F7F7F"/>
              </a:solidFill>
              <a:latin typeface="Roboto Light"/>
              <a:cs typeface="Roboto Light"/>
            </a:endParaRPr>
          </a:p>
          <a:p>
            <a:pPr eaLnBrk="1" hangingPunct="1">
              <a:buFont typeface="Wingdings" charset="0"/>
              <a:buChar char="§"/>
            </a:pPr>
            <a:r>
              <a:rPr lang="en-GB" sz="1200" dirty="0" smtClean="0">
                <a:solidFill>
                  <a:srgbClr val="7F7F7F"/>
                </a:solidFill>
                <a:latin typeface="Roboto Light"/>
                <a:cs typeface="Roboto Light"/>
              </a:rPr>
              <a:t>View opportunity details</a:t>
            </a:r>
          </a:p>
          <a:p>
            <a:pPr eaLnBrk="1" hangingPunct="1">
              <a:buFont typeface="Wingdings" charset="0"/>
              <a:buChar char="§"/>
            </a:pPr>
            <a:r>
              <a:rPr lang="en-GB" sz="1200" dirty="0" smtClean="0">
                <a:solidFill>
                  <a:srgbClr val="7F7F7F"/>
                </a:solidFill>
                <a:latin typeface="Roboto Light"/>
                <a:cs typeface="Roboto Light"/>
              </a:rPr>
              <a:t>Ask questions </a:t>
            </a:r>
            <a:r>
              <a:rPr lang="en-GB" sz="1200" dirty="0">
                <a:solidFill>
                  <a:srgbClr val="7F7F7F"/>
                </a:solidFill>
                <a:latin typeface="Roboto Light"/>
                <a:cs typeface="Roboto Light"/>
              </a:rPr>
              <a:t>regarding opportunity </a:t>
            </a:r>
            <a:r>
              <a:rPr lang="en-GB" sz="1200" dirty="0" smtClean="0">
                <a:solidFill>
                  <a:srgbClr val="7F7F7F"/>
                </a:solidFill>
                <a:latin typeface="Roboto Light"/>
                <a:cs typeface="Roboto Light"/>
              </a:rPr>
              <a:t>listings</a:t>
            </a:r>
            <a:endParaRPr lang="en-GB" sz="1200" dirty="0">
              <a:solidFill>
                <a:srgbClr val="7F7F7F"/>
              </a:solidFill>
              <a:latin typeface="Roboto Light"/>
              <a:cs typeface="Roboto Light"/>
            </a:endParaRPr>
          </a:p>
          <a:p>
            <a:pPr eaLnBrk="1" hangingPunct="1">
              <a:buFont typeface="Wingdings" charset="0"/>
              <a:buChar char="§"/>
            </a:pPr>
            <a:endParaRPr lang="en-GB" sz="1200" dirty="0">
              <a:solidFill>
                <a:srgbClr val="7F7F7F"/>
              </a:solidFill>
              <a:latin typeface="Roboto Light"/>
              <a:cs typeface="Roboto Light"/>
            </a:endParaRPr>
          </a:p>
          <a:p>
            <a:pPr eaLnBrk="1" hangingPunct="1"/>
            <a:r>
              <a:rPr lang="en-GB" sz="1200" dirty="0">
                <a:latin typeface="Roboto Light"/>
                <a:cs typeface="Roboto Light"/>
              </a:rPr>
              <a:t>Motivation</a:t>
            </a:r>
          </a:p>
          <a:p>
            <a:pPr eaLnBrk="1" hangingPunct="1"/>
            <a:r>
              <a:rPr lang="en-GB" sz="1200" dirty="0" smtClean="0">
                <a:solidFill>
                  <a:srgbClr val="7F7F7F"/>
                </a:solidFill>
                <a:latin typeface="Roboto Light"/>
                <a:cs typeface="Roboto Light"/>
              </a:rPr>
              <a:t>To find the best </a:t>
            </a:r>
            <a:r>
              <a:rPr lang="en-GB" sz="1200" dirty="0" smtClean="0">
                <a:solidFill>
                  <a:srgbClr val="7F7F7F"/>
                </a:solidFill>
                <a:latin typeface="Roboto Light"/>
                <a:cs typeface="Roboto Light"/>
              </a:rPr>
              <a:t>opportunities for the contracting company to complete. Provide </a:t>
            </a:r>
            <a:r>
              <a:rPr lang="en-GB" sz="1200" dirty="0" smtClean="0">
                <a:solidFill>
                  <a:srgbClr val="7F7F7F"/>
                </a:solidFill>
                <a:latin typeface="Roboto Light"/>
                <a:cs typeface="Roboto Light"/>
              </a:rPr>
              <a:t>the </a:t>
            </a:r>
            <a:r>
              <a:rPr lang="en-GB" sz="1200" dirty="0" smtClean="0">
                <a:solidFill>
                  <a:srgbClr val="7F7F7F"/>
                </a:solidFill>
                <a:latin typeface="Roboto Light"/>
                <a:cs typeface="Roboto Light"/>
              </a:rPr>
              <a:t>best products and </a:t>
            </a:r>
            <a:r>
              <a:rPr lang="en-GB" sz="1200" dirty="0" smtClean="0">
                <a:solidFill>
                  <a:srgbClr val="7F7F7F"/>
                </a:solidFill>
                <a:latin typeface="Roboto Light"/>
                <a:cs typeface="Roboto Light"/>
              </a:rPr>
              <a:t>services </a:t>
            </a:r>
            <a:r>
              <a:rPr lang="en-GB" sz="1200" dirty="0" smtClean="0">
                <a:solidFill>
                  <a:srgbClr val="7F7F7F"/>
                </a:solidFill>
                <a:latin typeface="Roboto Light"/>
                <a:cs typeface="Roboto Light"/>
              </a:rPr>
              <a:t>needed to renew and have more potential opportunities in the future.</a:t>
            </a:r>
            <a:endParaRPr lang="en-GB" sz="1200" dirty="0">
              <a:solidFill>
                <a:srgbClr val="7F7F7F"/>
              </a:solidFill>
              <a:latin typeface="Roboto Light"/>
              <a:cs typeface="Roboto Light"/>
            </a:endParaRPr>
          </a:p>
          <a:p>
            <a:pPr eaLnBrk="1" hangingPunct="1"/>
            <a:endParaRPr lang="en-GB" sz="1200" dirty="0">
              <a:solidFill>
                <a:srgbClr val="7F7F7F"/>
              </a:solidFill>
              <a:latin typeface="Roboto Light"/>
              <a:cs typeface="Roboto Light"/>
            </a:endParaRPr>
          </a:p>
          <a:p>
            <a:pPr eaLnBrk="1" hangingPunct="1"/>
            <a:r>
              <a:rPr lang="en-GB" sz="1200" dirty="0">
                <a:latin typeface="Roboto Light"/>
                <a:cs typeface="Roboto Light"/>
              </a:rPr>
              <a:t>Tools: </a:t>
            </a:r>
            <a:r>
              <a:rPr lang="en-US" sz="1200" dirty="0">
                <a:solidFill>
                  <a:srgbClr val="7F7F7F"/>
                </a:solidFill>
                <a:latin typeface="Roboto Light"/>
                <a:cs typeface="Roboto Light"/>
              </a:rPr>
              <a:t>Mane St.</a:t>
            </a:r>
          </a:p>
          <a:p>
            <a:pPr eaLnBrk="1" hangingPunct="1"/>
            <a:endParaRPr lang="en-GB" sz="1200" dirty="0">
              <a:solidFill>
                <a:srgbClr val="7F7F7F"/>
              </a:solidFill>
              <a:latin typeface="Roboto Light"/>
              <a:cs typeface="Roboto Light"/>
            </a:endParaRPr>
          </a:p>
          <a:p>
            <a:pPr eaLnBrk="1" hangingPunct="1"/>
            <a:r>
              <a:rPr lang="en-GB" sz="1200" dirty="0">
                <a:latin typeface="Roboto Light"/>
                <a:cs typeface="Roboto Light"/>
              </a:rPr>
              <a:t>Repositories</a:t>
            </a:r>
            <a:r>
              <a:rPr lang="en-GB" sz="1200" dirty="0">
                <a:solidFill>
                  <a:srgbClr val="7F7F7F"/>
                </a:solidFill>
                <a:latin typeface="Roboto Light"/>
                <a:cs typeface="Roboto Light"/>
              </a:rPr>
              <a:t>: Mane St. </a:t>
            </a:r>
            <a:r>
              <a:rPr lang="en-GB" sz="1200" dirty="0" smtClean="0">
                <a:solidFill>
                  <a:srgbClr val="7F7F7F"/>
                </a:solidFill>
                <a:latin typeface="Roboto Light"/>
                <a:cs typeface="Roboto Light"/>
              </a:rPr>
              <a:t>Repository</a:t>
            </a:r>
            <a:endParaRPr lang="en-GB" sz="1200" dirty="0">
              <a:solidFill>
                <a:srgbClr val="7F7F7F"/>
              </a:solidFill>
              <a:latin typeface="Roboto Light"/>
              <a:cs typeface="Roboto Light"/>
            </a:endParaRPr>
          </a:p>
        </p:txBody>
      </p:sp>
      <p:pic>
        <p:nvPicPr>
          <p:cNvPr id="9"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668344" y="6453336"/>
            <a:ext cx="1381894" cy="3350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ounded Rectangle 116"/>
          <p:cNvSpPr/>
          <p:nvPr/>
        </p:nvSpPr>
        <p:spPr>
          <a:xfrm>
            <a:off x="4712248" y="984410"/>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Government </a:t>
            </a:r>
            <a:r>
              <a:rPr lang="en-US" sz="1300" dirty="0">
                <a:solidFill>
                  <a:srgbClr val="FFFFFF"/>
                </a:solidFill>
                <a:latin typeface="Roboto Light"/>
                <a:cs typeface="Roboto Light"/>
              </a:rPr>
              <a:t>opens opportunities listings </a:t>
            </a: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DBDBDB"/>
              </a:solidFill>
              <a:cs typeface="Arial" charset="0"/>
            </a:endParaRPr>
          </a:p>
        </p:txBody>
      </p:sp>
      <p:sp>
        <p:nvSpPr>
          <p:cNvPr id="116" name="TextBox 5"/>
          <p:cNvSpPr txBox="1">
            <a:spLocks noChangeArrowheads="1"/>
          </p:cNvSpPr>
          <p:nvPr/>
        </p:nvSpPr>
        <p:spPr bwMode="auto">
          <a:xfrm>
            <a:off x="611188" y="332656"/>
            <a:ext cx="676912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Ben (Government) Workflow</a:t>
            </a:r>
            <a:endParaRPr lang="en-GB" sz="3200" dirty="0">
              <a:solidFill>
                <a:schemeClr val="bg1"/>
              </a:solidFill>
              <a:latin typeface="Roboto Black"/>
              <a:cs typeface="Roboto Black"/>
            </a:endParaRPr>
          </a:p>
        </p:txBody>
      </p:sp>
      <p:sp>
        <p:nvSpPr>
          <p:cNvPr id="125" name="TextBox 124"/>
          <p:cNvSpPr txBox="1"/>
          <p:nvPr/>
        </p:nvSpPr>
        <p:spPr>
          <a:xfrm>
            <a:off x="3059832" y="170080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Government selects “Create Opportunity”</a:t>
            </a:r>
            <a:endParaRPr lang="en-US" sz="1400" dirty="0">
              <a:solidFill>
                <a:srgbClr val="FFFFFF"/>
              </a:solidFill>
              <a:latin typeface="Roboto Light"/>
              <a:cs typeface="Roboto Light"/>
            </a:endParaRPr>
          </a:p>
        </p:txBody>
      </p:sp>
      <p:sp>
        <p:nvSpPr>
          <p:cNvPr id="126" name="TextBox 125"/>
          <p:cNvSpPr txBox="1"/>
          <p:nvPr/>
        </p:nvSpPr>
        <p:spPr>
          <a:xfrm>
            <a:off x="3059832" y="2465699"/>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with fields for attributes </a:t>
            </a:r>
            <a:endParaRPr lang="en-US" sz="1400" dirty="0">
              <a:solidFill>
                <a:srgbClr val="FFFFFF"/>
              </a:solidFill>
              <a:latin typeface="Roboto Light"/>
              <a:cs typeface="Roboto Light"/>
            </a:endParaRPr>
          </a:p>
        </p:txBody>
      </p:sp>
      <p:sp>
        <p:nvSpPr>
          <p:cNvPr id="127" name="TextBox 126"/>
          <p:cNvSpPr txBox="1"/>
          <p:nvPr/>
        </p:nvSpPr>
        <p:spPr>
          <a:xfrm>
            <a:off x="3059832" y="3230590"/>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Opportunity attributes provided</a:t>
            </a:r>
            <a:endParaRPr lang="en-US" sz="1400" dirty="0">
              <a:solidFill>
                <a:srgbClr val="FFFFFF"/>
              </a:solidFill>
              <a:latin typeface="Roboto Light"/>
              <a:cs typeface="Roboto Light"/>
            </a:endParaRPr>
          </a:p>
        </p:txBody>
      </p:sp>
      <p:sp>
        <p:nvSpPr>
          <p:cNvPr id="128" name="TextBox 127"/>
          <p:cNvSpPr txBox="1"/>
          <p:nvPr/>
        </p:nvSpPr>
        <p:spPr>
          <a:xfrm>
            <a:off x="539552" y="4994012"/>
            <a:ext cx="1872208" cy="523220"/>
          </a:xfrm>
          <a:prstGeom prst="rect">
            <a:avLst/>
          </a:prstGeom>
          <a:solidFill>
            <a:srgbClr val="A7A7A7"/>
          </a:solidFill>
        </p:spPr>
        <p:txBody>
          <a:bodyPr wrap="square" rtlCol="0">
            <a:spAutoFit/>
          </a:bodyPr>
          <a:lstStyle/>
          <a:p>
            <a:pPr algn="ctr"/>
            <a:r>
              <a:rPr lang="en-US" sz="1400" dirty="0" smtClean="0">
                <a:solidFill>
                  <a:srgbClr val="FFFFFF"/>
                </a:solidFill>
                <a:latin typeface="Roboto Light"/>
                <a:cs typeface="Roboto Light"/>
              </a:rPr>
              <a:t>User cancels opportunity</a:t>
            </a:r>
            <a:endParaRPr lang="en-US" sz="1400" dirty="0">
              <a:solidFill>
                <a:srgbClr val="FFFFFF"/>
              </a:solidFill>
              <a:latin typeface="Roboto Light"/>
              <a:cs typeface="Roboto Light"/>
            </a:endParaRPr>
          </a:p>
        </p:txBody>
      </p:sp>
      <p:sp>
        <p:nvSpPr>
          <p:cNvPr id="129" name="TextBox 128"/>
          <p:cNvSpPr txBox="1"/>
          <p:nvPr/>
        </p:nvSpPr>
        <p:spPr>
          <a:xfrm>
            <a:off x="3059832" y="3995481"/>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Government selects “Publish”</a:t>
            </a:r>
            <a:endParaRPr lang="en-US" sz="1400" dirty="0">
              <a:solidFill>
                <a:srgbClr val="FFFFFF"/>
              </a:solidFill>
              <a:latin typeface="Roboto Light"/>
              <a:cs typeface="Roboto Light"/>
            </a:endParaRPr>
          </a:p>
        </p:txBody>
      </p:sp>
      <p:sp>
        <p:nvSpPr>
          <p:cNvPr id="130" name="TextBox 129"/>
          <p:cNvSpPr txBox="1"/>
          <p:nvPr/>
        </p:nvSpPr>
        <p:spPr>
          <a:xfrm>
            <a:off x="3059832" y="4760372"/>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Government receives confirmation</a:t>
            </a:r>
            <a:endParaRPr lang="en-US" sz="1400" dirty="0">
              <a:solidFill>
                <a:srgbClr val="FFFFFF"/>
              </a:solidFill>
              <a:latin typeface="Roboto Light"/>
              <a:cs typeface="Roboto Light"/>
            </a:endParaRPr>
          </a:p>
        </p:txBody>
      </p:sp>
      <p:sp>
        <p:nvSpPr>
          <p:cNvPr id="131" name="TextBox 130"/>
          <p:cNvSpPr txBox="1"/>
          <p:nvPr/>
        </p:nvSpPr>
        <p:spPr>
          <a:xfrm>
            <a:off x="6512448" y="4005064"/>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System Validates Government entries</a:t>
            </a:r>
            <a:endParaRPr lang="en-US" sz="1400" dirty="0">
              <a:solidFill>
                <a:srgbClr val="FFFFFF"/>
              </a:solidFill>
              <a:latin typeface="Roboto Light"/>
              <a:cs typeface="Roboto Light"/>
            </a:endParaRPr>
          </a:p>
        </p:txBody>
      </p:sp>
      <p:sp>
        <p:nvSpPr>
          <p:cNvPr id="132" name="TextBox 131"/>
          <p:cNvSpPr txBox="1"/>
          <p:nvPr/>
        </p:nvSpPr>
        <p:spPr>
          <a:xfrm>
            <a:off x="6516216" y="6002124"/>
            <a:ext cx="1872208" cy="523220"/>
          </a:xfrm>
          <a:prstGeom prst="rect">
            <a:avLst/>
          </a:prstGeom>
          <a:solidFill>
            <a:srgbClr val="A7A7A7"/>
          </a:solidFill>
        </p:spPr>
        <p:txBody>
          <a:bodyPr wrap="square" rtlCol="0">
            <a:spAutoFit/>
          </a:bodyPr>
          <a:lstStyle/>
          <a:p>
            <a:pPr algn="ctr"/>
            <a:r>
              <a:rPr lang="en-US" sz="1400" dirty="0" err="1" smtClean="0">
                <a:solidFill>
                  <a:srgbClr val="FFFFFF"/>
                </a:solidFill>
                <a:latin typeface="Roboto Light"/>
                <a:cs typeface="Roboto Light"/>
              </a:rPr>
              <a:t>Govt</a:t>
            </a:r>
            <a:r>
              <a:rPr lang="en-US" sz="1400" dirty="0" smtClean="0">
                <a:solidFill>
                  <a:srgbClr val="FFFFFF"/>
                </a:solidFill>
                <a:latin typeface="Roboto Light"/>
                <a:cs typeface="Roboto Light"/>
              </a:rPr>
              <a:t> fixes errors</a:t>
            </a:r>
          </a:p>
          <a:p>
            <a:pPr algn="ctr"/>
            <a:r>
              <a:rPr lang="en-US" sz="1400" dirty="0" smtClean="0">
                <a:solidFill>
                  <a:srgbClr val="FFFFFF"/>
                </a:solidFill>
                <a:latin typeface="Roboto Light"/>
                <a:cs typeface="Roboto Light"/>
              </a:rPr>
              <a:t>(if necessary)</a:t>
            </a:r>
            <a:endParaRPr lang="en-US" sz="1400" dirty="0">
              <a:solidFill>
                <a:srgbClr val="FFFFFF"/>
              </a:solidFill>
              <a:latin typeface="Roboto Light"/>
              <a:cs typeface="Roboto Light"/>
            </a:endParaRPr>
          </a:p>
        </p:txBody>
      </p:sp>
      <p:sp>
        <p:nvSpPr>
          <p:cNvPr id="133" name="TextBox 132"/>
          <p:cNvSpPr txBox="1"/>
          <p:nvPr/>
        </p:nvSpPr>
        <p:spPr>
          <a:xfrm>
            <a:off x="3059832" y="5525263"/>
            <a:ext cx="1872208" cy="523220"/>
          </a:xfrm>
          <a:prstGeom prst="rect">
            <a:avLst/>
          </a:prstGeom>
          <a:solidFill>
            <a:srgbClr val="4E6A78"/>
          </a:solidFill>
        </p:spPr>
        <p:txBody>
          <a:bodyPr wrap="square" rtlCol="0">
            <a:spAutoFit/>
          </a:bodyPr>
          <a:lstStyle/>
          <a:p>
            <a:pPr algn="ctr"/>
            <a:r>
              <a:rPr lang="en-US" sz="1400" dirty="0" err="1" smtClean="0">
                <a:solidFill>
                  <a:srgbClr val="FFFFFF"/>
                </a:solidFill>
                <a:latin typeface="Roboto Light"/>
                <a:cs typeface="Roboto Light"/>
              </a:rPr>
              <a:t>Govt</a:t>
            </a:r>
            <a:r>
              <a:rPr lang="en-US" sz="1400" dirty="0" smtClean="0">
                <a:solidFill>
                  <a:srgbClr val="FFFFFF"/>
                </a:solidFill>
                <a:latin typeface="Roboto Light"/>
                <a:cs typeface="Roboto Light"/>
              </a:rPr>
              <a:t> acknowledges confirmation</a:t>
            </a:r>
            <a:endParaRPr lang="en-US" sz="1400" dirty="0">
              <a:solidFill>
                <a:srgbClr val="FFFFFF"/>
              </a:solidFill>
              <a:latin typeface="Roboto Light"/>
              <a:cs typeface="Roboto Light"/>
            </a:endParaRPr>
          </a:p>
        </p:txBody>
      </p:sp>
      <p:sp>
        <p:nvSpPr>
          <p:cNvPr id="15" name="TextBox 14"/>
          <p:cNvSpPr txBox="1"/>
          <p:nvPr/>
        </p:nvSpPr>
        <p:spPr>
          <a:xfrm>
            <a:off x="6507508" y="170080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Government selects opportunity</a:t>
            </a:r>
            <a:endParaRPr lang="en-US" sz="1400" dirty="0">
              <a:solidFill>
                <a:srgbClr val="FFFFFF"/>
              </a:solidFill>
              <a:latin typeface="Roboto Light"/>
              <a:cs typeface="Roboto Light"/>
            </a:endParaRPr>
          </a:p>
        </p:txBody>
      </p:sp>
      <p:sp>
        <p:nvSpPr>
          <p:cNvPr id="16" name="TextBox 15"/>
          <p:cNvSpPr txBox="1"/>
          <p:nvPr/>
        </p:nvSpPr>
        <p:spPr>
          <a:xfrm>
            <a:off x="6516216" y="2470103"/>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New page loads with opportunity details</a:t>
            </a:r>
            <a:endParaRPr lang="en-US" sz="1400" dirty="0">
              <a:solidFill>
                <a:srgbClr val="FFFFFF"/>
              </a:solidFill>
              <a:latin typeface="Roboto Light"/>
              <a:cs typeface="Roboto Light"/>
            </a:endParaRPr>
          </a:p>
        </p:txBody>
      </p:sp>
      <p:sp>
        <p:nvSpPr>
          <p:cNvPr id="17" name="TextBox 16"/>
          <p:cNvSpPr txBox="1"/>
          <p:nvPr/>
        </p:nvSpPr>
        <p:spPr>
          <a:xfrm>
            <a:off x="6502568" y="3239398"/>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Government edits / deletes opportunity</a:t>
            </a:r>
            <a:endParaRPr lang="en-US" sz="1400" dirty="0">
              <a:solidFill>
                <a:srgbClr val="FFFFFF"/>
              </a:solidFill>
              <a:latin typeface="Roboto Light"/>
              <a:cs typeface="Roboto Light"/>
            </a:endParaRPr>
          </a:p>
        </p:txBody>
      </p:sp>
      <p:cxnSp>
        <p:nvCxnSpPr>
          <p:cNvPr id="3" name="Straight Arrow Connector 2"/>
          <p:cNvCxnSpPr>
            <a:stCxn id="126" idx="2"/>
            <a:endCxn id="127" idx="0"/>
          </p:cNvCxnSpPr>
          <p:nvPr/>
        </p:nvCxnSpPr>
        <p:spPr>
          <a:xfrm>
            <a:off x="3995936" y="298891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7" idx="2"/>
            <a:endCxn id="129" idx="0"/>
          </p:cNvCxnSpPr>
          <p:nvPr/>
        </p:nvCxnSpPr>
        <p:spPr>
          <a:xfrm>
            <a:off x="3995936" y="3753810"/>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25" idx="2"/>
            <a:endCxn id="126" idx="0"/>
          </p:cNvCxnSpPr>
          <p:nvPr/>
        </p:nvCxnSpPr>
        <p:spPr>
          <a:xfrm>
            <a:off x="3995936" y="2224028"/>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9" idx="2"/>
            <a:endCxn id="130" idx="0"/>
          </p:cNvCxnSpPr>
          <p:nvPr/>
        </p:nvCxnSpPr>
        <p:spPr>
          <a:xfrm>
            <a:off x="3995936" y="4518701"/>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0" idx="2"/>
            <a:endCxn id="133" idx="0"/>
          </p:cNvCxnSpPr>
          <p:nvPr/>
        </p:nvCxnSpPr>
        <p:spPr>
          <a:xfrm>
            <a:off x="3995936" y="5283592"/>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3" idx="2"/>
          </p:cNvCxnSpPr>
          <p:nvPr/>
        </p:nvCxnSpPr>
        <p:spPr>
          <a:xfrm>
            <a:off x="3995936" y="6048483"/>
            <a:ext cx="0" cy="241673"/>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434904" y="2996952"/>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34904" y="3777041"/>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434904" y="5779617"/>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434904" y="2218512"/>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434904" y="4510769"/>
            <a:ext cx="0" cy="241671"/>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a:off x="6876256" y="4744106"/>
            <a:ext cx="1134713" cy="1033862"/>
            <a:chOff x="6272896" y="5050723"/>
            <a:chExt cx="1134713" cy="1033862"/>
          </a:xfrm>
          <a:solidFill>
            <a:srgbClr val="4E6A78"/>
          </a:solidFill>
        </p:grpSpPr>
        <p:sp>
          <p:nvSpPr>
            <p:cNvPr id="35" name="Diamond 34"/>
            <p:cNvSpPr/>
            <p:nvPr/>
          </p:nvSpPr>
          <p:spPr>
            <a:xfrm>
              <a:off x="6272896" y="5050723"/>
              <a:ext cx="1134713" cy="1033862"/>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TextBox 35"/>
            <p:cNvSpPr txBox="1"/>
            <p:nvPr/>
          </p:nvSpPr>
          <p:spPr>
            <a:xfrm>
              <a:off x="6471504" y="5400512"/>
              <a:ext cx="819385" cy="307777"/>
            </a:xfrm>
            <a:prstGeom prst="rect">
              <a:avLst/>
            </a:prstGeom>
            <a:noFill/>
            <a:ln>
              <a:noFill/>
            </a:ln>
          </p:spPr>
          <p:txBody>
            <a:bodyPr wrap="square" rtlCol="0">
              <a:spAutoFit/>
            </a:bodyPr>
            <a:lstStyle/>
            <a:p>
              <a:r>
                <a:rPr lang="en-US" sz="1400" dirty="0" smtClean="0">
                  <a:solidFill>
                    <a:schemeClr val="bg1"/>
                  </a:solidFill>
                </a:rPr>
                <a:t>Errors?</a:t>
              </a:r>
              <a:endParaRPr lang="en-US" sz="1400" dirty="0">
                <a:solidFill>
                  <a:schemeClr val="bg1"/>
                </a:solidFill>
              </a:endParaRPr>
            </a:p>
          </p:txBody>
        </p:sp>
      </p:grpSp>
      <p:sp>
        <p:nvSpPr>
          <p:cNvPr id="39" name="TextBox 38"/>
          <p:cNvSpPr txBox="1"/>
          <p:nvPr/>
        </p:nvSpPr>
        <p:spPr>
          <a:xfrm>
            <a:off x="7479616" y="5642084"/>
            <a:ext cx="792088" cy="338554"/>
          </a:xfrm>
          <a:prstGeom prst="rect">
            <a:avLst/>
          </a:prstGeom>
          <a:noFill/>
        </p:spPr>
        <p:txBody>
          <a:bodyPr wrap="square" rtlCol="0">
            <a:spAutoFit/>
          </a:bodyPr>
          <a:lstStyle/>
          <a:p>
            <a:r>
              <a:rPr lang="en-US" sz="1600" dirty="0" smtClean="0">
                <a:latin typeface="Roboto Light"/>
              </a:rPr>
              <a:t>YES</a:t>
            </a:r>
            <a:endParaRPr lang="en-US" sz="1600" dirty="0">
              <a:latin typeface="Roboto Light"/>
            </a:endParaRPr>
          </a:p>
        </p:txBody>
      </p:sp>
      <p:sp>
        <p:nvSpPr>
          <p:cNvPr id="60" name="TextBox 59"/>
          <p:cNvSpPr txBox="1"/>
          <p:nvPr/>
        </p:nvSpPr>
        <p:spPr>
          <a:xfrm>
            <a:off x="6399496" y="4922438"/>
            <a:ext cx="792088" cy="338554"/>
          </a:xfrm>
          <a:prstGeom prst="rect">
            <a:avLst/>
          </a:prstGeom>
          <a:noFill/>
        </p:spPr>
        <p:txBody>
          <a:bodyPr wrap="square" rtlCol="0">
            <a:spAutoFit/>
          </a:bodyPr>
          <a:lstStyle/>
          <a:p>
            <a:r>
              <a:rPr lang="en-US" sz="1600" dirty="0" smtClean="0">
                <a:latin typeface="Roboto Light"/>
              </a:rPr>
              <a:t>NO</a:t>
            </a:r>
            <a:endParaRPr lang="en-US" sz="1600" dirty="0">
              <a:latin typeface="Roboto Light"/>
            </a:endParaRPr>
          </a:p>
        </p:txBody>
      </p:sp>
      <p:cxnSp>
        <p:nvCxnSpPr>
          <p:cNvPr id="42" name="Elbow Connector 41"/>
          <p:cNvCxnSpPr>
            <a:stCxn id="35" idx="1"/>
          </p:cNvCxnSpPr>
          <p:nvPr/>
        </p:nvCxnSpPr>
        <p:spPr>
          <a:xfrm rot="10800000">
            <a:off x="4959336" y="4257091"/>
            <a:ext cx="1916920" cy="1003946"/>
          </a:xfrm>
          <a:prstGeom prst="bentConnector3">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4932041" y="4252152"/>
            <a:ext cx="709487" cy="0"/>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912856" y="5247783"/>
            <a:ext cx="0" cy="1015951"/>
          </a:xfrm>
          <a:prstGeom prst="line">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132" idx="1"/>
          </p:cNvCxnSpPr>
          <p:nvPr/>
        </p:nvCxnSpPr>
        <p:spPr>
          <a:xfrm flipH="1">
            <a:off x="5917796" y="6263734"/>
            <a:ext cx="598420" cy="0"/>
          </a:xfrm>
          <a:prstGeom prst="line">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934821" y="3717032"/>
            <a:ext cx="1134713" cy="1033862"/>
            <a:chOff x="6272896" y="5050723"/>
            <a:chExt cx="1134713" cy="1033862"/>
          </a:xfrm>
          <a:solidFill>
            <a:srgbClr val="4E6A78"/>
          </a:solidFill>
        </p:grpSpPr>
        <p:sp>
          <p:nvSpPr>
            <p:cNvPr id="75" name="Diamond 74"/>
            <p:cNvSpPr/>
            <p:nvPr/>
          </p:nvSpPr>
          <p:spPr>
            <a:xfrm>
              <a:off x="6272896" y="5050723"/>
              <a:ext cx="1134713" cy="1033862"/>
            </a:xfrm>
            <a:prstGeom prst="diamon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6" name="TextBox 75"/>
            <p:cNvSpPr txBox="1"/>
            <p:nvPr/>
          </p:nvSpPr>
          <p:spPr>
            <a:xfrm>
              <a:off x="6441856" y="5381244"/>
              <a:ext cx="821338" cy="292388"/>
            </a:xfrm>
            <a:prstGeom prst="rect">
              <a:avLst/>
            </a:prstGeom>
            <a:noFill/>
          </p:spPr>
          <p:txBody>
            <a:bodyPr wrap="square" rtlCol="0">
              <a:spAutoFit/>
            </a:bodyPr>
            <a:lstStyle/>
            <a:p>
              <a:r>
                <a:rPr lang="en-US" sz="1300" dirty="0" smtClean="0">
                  <a:solidFill>
                    <a:schemeClr val="bg1"/>
                  </a:solidFill>
                </a:rPr>
                <a:t>Cancel?</a:t>
              </a:r>
              <a:endParaRPr lang="en-US" sz="1300" dirty="0">
                <a:solidFill>
                  <a:schemeClr val="bg1"/>
                </a:solidFill>
              </a:endParaRPr>
            </a:p>
          </p:txBody>
        </p:sp>
      </p:grpSp>
      <p:sp>
        <p:nvSpPr>
          <p:cNvPr id="77" name="TextBox 76"/>
          <p:cNvSpPr txBox="1"/>
          <p:nvPr/>
        </p:nvSpPr>
        <p:spPr>
          <a:xfrm>
            <a:off x="2043083" y="3902130"/>
            <a:ext cx="555521" cy="338554"/>
          </a:xfrm>
          <a:prstGeom prst="rect">
            <a:avLst/>
          </a:prstGeom>
          <a:noFill/>
        </p:spPr>
        <p:txBody>
          <a:bodyPr wrap="square" rtlCol="0">
            <a:spAutoFit/>
          </a:bodyPr>
          <a:lstStyle/>
          <a:p>
            <a:r>
              <a:rPr lang="en-US" sz="1600" dirty="0" smtClean="0">
                <a:latin typeface="Roboto Light"/>
              </a:rPr>
              <a:t>NO</a:t>
            </a:r>
            <a:endParaRPr lang="en-US" sz="1600" dirty="0">
              <a:latin typeface="Roboto Light"/>
            </a:endParaRPr>
          </a:p>
        </p:txBody>
      </p:sp>
      <p:sp>
        <p:nvSpPr>
          <p:cNvPr id="78" name="TextBox 77"/>
          <p:cNvSpPr txBox="1"/>
          <p:nvPr/>
        </p:nvSpPr>
        <p:spPr>
          <a:xfrm>
            <a:off x="1556770" y="4663492"/>
            <a:ext cx="792088" cy="338554"/>
          </a:xfrm>
          <a:prstGeom prst="rect">
            <a:avLst/>
          </a:prstGeom>
          <a:noFill/>
        </p:spPr>
        <p:txBody>
          <a:bodyPr wrap="square" rtlCol="0">
            <a:spAutoFit/>
          </a:bodyPr>
          <a:lstStyle/>
          <a:p>
            <a:r>
              <a:rPr lang="en-US" sz="1600" dirty="0" smtClean="0">
                <a:latin typeface="Roboto Light"/>
              </a:rPr>
              <a:t>YES</a:t>
            </a:r>
            <a:endParaRPr lang="en-US" sz="1600" dirty="0">
              <a:latin typeface="Roboto Light"/>
            </a:endParaRPr>
          </a:p>
        </p:txBody>
      </p:sp>
      <p:cxnSp>
        <p:nvCxnSpPr>
          <p:cNvPr id="63" name="Straight Connector 62"/>
          <p:cNvCxnSpPr>
            <a:stCxn id="127" idx="1"/>
          </p:cNvCxnSpPr>
          <p:nvPr/>
        </p:nvCxnSpPr>
        <p:spPr>
          <a:xfrm flipH="1">
            <a:off x="1502177" y="3492200"/>
            <a:ext cx="1557655" cy="8808"/>
          </a:xfrm>
          <a:prstGeom prst="line">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1502177" y="3501008"/>
            <a:ext cx="1" cy="216024"/>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75" idx="3"/>
          </p:cNvCxnSpPr>
          <p:nvPr/>
        </p:nvCxnSpPr>
        <p:spPr>
          <a:xfrm>
            <a:off x="2069534" y="4233963"/>
            <a:ext cx="990298" cy="0"/>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75" idx="2"/>
          </p:cNvCxnSpPr>
          <p:nvPr/>
        </p:nvCxnSpPr>
        <p:spPr>
          <a:xfrm>
            <a:off x="1502178" y="4750894"/>
            <a:ext cx="775" cy="262282"/>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713440" y="4234736"/>
            <a:ext cx="0" cy="1015951"/>
          </a:xfrm>
          <a:prstGeom prst="line">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endCxn id="128" idx="3"/>
          </p:cNvCxnSpPr>
          <p:nvPr/>
        </p:nvCxnSpPr>
        <p:spPr>
          <a:xfrm flipH="1">
            <a:off x="2411760" y="5255622"/>
            <a:ext cx="301679" cy="0"/>
          </a:xfrm>
          <a:prstGeom prst="line">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125" idx="0"/>
          </p:cNvCxnSpPr>
          <p:nvPr/>
        </p:nvCxnSpPr>
        <p:spPr>
          <a:xfrm rot="5400000" flipH="1" flipV="1">
            <a:off x="4725598" y="774286"/>
            <a:ext cx="196860" cy="1656184"/>
          </a:xfrm>
          <a:prstGeom prst="bentConnector3">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15" idx="0"/>
          </p:cNvCxnSpPr>
          <p:nvPr/>
        </p:nvCxnSpPr>
        <p:spPr>
          <a:xfrm rot="16200000" flipV="1">
            <a:off x="6449436" y="706632"/>
            <a:ext cx="196860" cy="1791492"/>
          </a:xfrm>
          <a:prstGeom prst="bentConnector3">
            <a:avLst/>
          </a:prstGeom>
          <a:ln w="28575">
            <a:solidFill>
              <a:srgbClr val="FD8508"/>
            </a:solidFill>
          </a:ln>
        </p:spPr>
        <p:style>
          <a:lnRef idx="1">
            <a:schemeClr val="accent1"/>
          </a:lnRef>
          <a:fillRef idx="0">
            <a:schemeClr val="accent1"/>
          </a:fillRef>
          <a:effectRef idx="0">
            <a:schemeClr val="accent1"/>
          </a:effectRef>
          <a:fontRef idx="minor">
            <a:schemeClr val="tx1"/>
          </a:fontRef>
        </p:style>
      </p:cxnSp>
      <p:sp>
        <p:nvSpPr>
          <p:cNvPr id="100" name="Rounded Rectangle 99"/>
          <p:cNvSpPr/>
          <p:nvPr/>
        </p:nvSpPr>
        <p:spPr>
          <a:xfrm>
            <a:off x="3058928" y="6291904"/>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err="1" smtClean="0">
                <a:solidFill>
                  <a:srgbClr val="FFFFFF"/>
                </a:solidFill>
                <a:latin typeface="Roboto Light"/>
                <a:cs typeface="Roboto Light"/>
              </a:rPr>
              <a:t>Govt</a:t>
            </a:r>
            <a:r>
              <a:rPr lang="en-US" sz="1300" dirty="0" smtClean="0">
                <a:solidFill>
                  <a:srgbClr val="FFFFFF"/>
                </a:solidFill>
                <a:latin typeface="Roboto Light"/>
                <a:cs typeface="Roboto Light"/>
              </a:rPr>
              <a:t> returns </a:t>
            </a:r>
            <a:r>
              <a:rPr lang="en-US" sz="1300" dirty="0">
                <a:solidFill>
                  <a:srgbClr val="FFFFFF"/>
                </a:solidFill>
                <a:latin typeface="Roboto Light"/>
                <a:cs typeface="Roboto Light"/>
              </a:rPr>
              <a:t>to opportunities </a:t>
            </a:r>
            <a:r>
              <a:rPr lang="en-US" sz="1300" dirty="0" smtClean="0">
                <a:solidFill>
                  <a:srgbClr val="FFFFFF"/>
                </a:solidFill>
                <a:latin typeface="Roboto Light"/>
                <a:cs typeface="Roboto Light"/>
              </a:rPr>
              <a:t>listings</a:t>
            </a:r>
            <a:endParaRPr lang="en-US" sz="1300" dirty="0">
              <a:solidFill>
                <a:srgbClr val="FFFFFF"/>
              </a:solidFill>
              <a:latin typeface="Roboto Light"/>
              <a:cs typeface="Roboto Light"/>
            </a:endParaRPr>
          </a:p>
        </p:txBody>
      </p:sp>
    </p:spTree>
    <p:extLst>
      <p:ext uri="{BB962C8B-B14F-4D97-AF65-F5344CB8AC3E}">
        <p14:creationId xmlns:p14="http://schemas.microsoft.com/office/powerpoint/2010/main" val="73768721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2986920" y="6171708"/>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Contractor </a:t>
            </a:r>
            <a:r>
              <a:rPr lang="en-US" sz="1300" dirty="0">
                <a:solidFill>
                  <a:srgbClr val="FFFFFF"/>
                </a:solidFill>
                <a:latin typeface="Roboto Light"/>
                <a:cs typeface="Roboto Light"/>
              </a:rPr>
              <a:t>views opportunity details</a:t>
            </a:r>
          </a:p>
        </p:txBody>
      </p:sp>
      <p:sp>
        <p:nvSpPr>
          <p:cNvPr id="115" name="Rectangle 114"/>
          <p:cNvSpPr/>
          <p:nvPr/>
        </p:nvSpPr>
        <p:spPr>
          <a:xfrm>
            <a:off x="0" y="0"/>
            <a:ext cx="9144000" cy="908050"/>
          </a:xfrm>
          <a:prstGeom prst="rect">
            <a:avLst/>
          </a:prstGeom>
          <a:solidFill>
            <a:srgbClr val="FD85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charset="0"/>
            </a:endParaRPr>
          </a:p>
        </p:txBody>
      </p:sp>
      <p:sp>
        <p:nvSpPr>
          <p:cNvPr id="116" name="TextBox 5"/>
          <p:cNvSpPr txBox="1">
            <a:spLocks noChangeArrowheads="1"/>
          </p:cNvSpPr>
          <p:nvPr/>
        </p:nvSpPr>
        <p:spPr bwMode="auto">
          <a:xfrm>
            <a:off x="611188" y="332656"/>
            <a:ext cx="676912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GB" sz="3200" dirty="0" smtClean="0">
                <a:solidFill>
                  <a:schemeClr val="bg1"/>
                </a:solidFill>
                <a:latin typeface="Roboto Black"/>
                <a:cs typeface="Roboto Black"/>
              </a:rPr>
              <a:t>Victor (Contractor) Workflow</a:t>
            </a:r>
            <a:endParaRPr lang="en-GB" sz="3200" dirty="0">
              <a:solidFill>
                <a:schemeClr val="bg1"/>
              </a:solidFill>
              <a:latin typeface="Roboto Black"/>
              <a:cs typeface="Roboto Black"/>
            </a:endParaRPr>
          </a:p>
        </p:txBody>
      </p:sp>
      <p:sp>
        <p:nvSpPr>
          <p:cNvPr id="5" name="TextBox 4"/>
          <p:cNvSpPr txBox="1"/>
          <p:nvPr/>
        </p:nvSpPr>
        <p:spPr>
          <a:xfrm>
            <a:off x="2987824" y="187576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views opportunities</a:t>
            </a:r>
            <a:endParaRPr lang="en-US" sz="1400" dirty="0">
              <a:solidFill>
                <a:srgbClr val="FFFFFF"/>
              </a:solidFill>
              <a:latin typeface="Roboto Light"/>
              <a:cs typeface="Roboto Light"/>
            </a:endParaRPr>
          </a:p>
        </p:txBody>
      </p:sp>
      <p:sp>
        <p:nvSpPr>
          <p:cNvPr id="6" name="TextBox 5"/>
          <p:cNvSpPr txBox="1"/>
          <p:nvPr/>
        </p:nvSpPr>
        <p:spPr>
          <a:xfrm>
            <a:off x="2987824" y="2554782"/>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selects search field</a:t>
            </a:r>
            <a:endParaRPr lang="en-US" sz="1400" dirty="0">
              <a:solidFill>
                <a:srgbClr val="FFFFFF"/>
              </a:solidFill>
              <a:latin typeface="Roboto Light"/>
              <a:cs typeface="Roboto Light"/>
            </a:endParaRPr>
          </a:p>
        </p:txBody>
      </p:sp>
      <p:sp>
        <p:nvSpPr>
          <p:cNvPr id="7" name="TextBox 6"/>
          <p:cNvSpPr txBox="1"/>
          <p:nvPr/>
        </p:nvSpPr>
        <p:spPr>
          <a:xfrm>
            <a:off x="2987824" y="3233797"/>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types in search terms</a:t>
            </a:r>
            <a:endParaRPr lang="en-US" sz="1400" dirty="0">
              <a:solidFill>
                <a:srgbClr val="FFFFFF"/>
              </a:solidFill>
              <a:latin typeface="Roboto Light"/>
              <a:cs typeface="Roboto Light"/>
            </a:endParaRPr>
          </a:p>
        </p:txBody>
      </p:sp>
      <p:sp>
        <p:nvSpPr>
          <p:cNvPr id="9" name="TextBox 8"/>
          <p:cNvSpPr txBox="1"/>
          <p:nvPr/>
        </p:nvSpPr>
        <p:spPr>
          <a:xfrm>
            <a:off x="2987824" y="3912812"/>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filters </a:t>
            </a:r>
          </a:p>
          <a:p>
            <a:pPr algn="ctr"/>
            <a:r>
              <a:rPr lang="en-US" sz="1400" dirty="0" smtClean="0">
                <a:solidFill>
                  <a:srgbClr val="FFFFFF"/>
                </a:solidFill>
                <a:latin typeface="Roboto Light"/>
                <a:cs typeface="Roboto Light"/>
              </a:rPr>
              <a:t>search results</a:t>
            </a:r>
            <a:endParaRPr lang="en-US" sz="1400" dirty="0">
              <a:solidFill>
                <a:srgbClr val="FFFFFF"/>
              </a:solidFill>
              <a:latin typeface="Roboto Light"/>
              <a:cs typeface="Roboto Light"/>
            </a:endParaRPr>
          </a:p>
        </p:txBody>
      </p:sp>
      <p:sp>
        <p:nvSpPr>
          <p:cNvPr id="10" name="TextBox 9"/>
          <p:cNvSpPr txBox="1"/>
          <p:nvPr/>
        </p:nvSpPr>
        <p:spPr>
          <a:xfrm>
            <a:off x="2987824" y="4591827"/>
            <a:ext cx="1872208" cy="738664"/>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identifies discovered Opportunities</a:t>
            </a:r>
            <a:endParaRPr lang="en-US" sz="1400" dirty="0">
              <a:solidFill>
                <a:srgbClr val="FFFFFF"/>
              </a:solidFill>
              <a:latin typeface="Roboto Light"/>
              <a:cs typeface="Roboto Light"/>
            </a:endParaRPr>
          </a:p>
        </p:txBody>
      </p:sp>
      <p:sp>
        <p:nvSpPr>
          <p:cNvPr id="15" name="TextBox 14"/>
          <p:cNvSpPr txBox="1"/>
          <p:nvPr/>
        </p:nvSpPr>
        <p:spPr>
          <a:xfrm>
            <a:off x="2987824" y="5486286"/>
            <a:ext cx="1872208" cy="523220"/>
          </a:xfrm>
          <a:prstGeom prst="rect">
            <a:avLst/>
          </a:prstGeom>
          <a:solidFill>
            <a:srgbClr val="4E6A78"/>
          </a:solidFill>
        </p:spPr>
        <p:txBody>
          <a:bodyPr wrap="square" rtlCol="0">
            <a:spAutoFit/>
          </a:bodyPr>
          <a:lstStyle/>
          <a:p>
            <a:pPr algn="ctr"/>
            <a:r>
              <a:rPr lang="en-US" sz="1400" dirty="0" smtClean="0">
                <a:solidFill>
                  <a:srgbClr val="FFFFFF"/>
                </a:solidFill>
                <a:latin typeface="Roboto Light"/>
                <a:cs typeface="Roboto Light"/>
              </a:rPr>
              <a:t>Contractor selects opportunity</a:t>
            </a:r>
            <a:endParaRPr lang="en-US" sz="1400" dirty="0">
              <a:solidFill>
                <a:srgbClr val="FFFFFF"/>
              </a:solidFill>
              <a:latin typeface="Roboto Light"/>
              <a:cs typeface="Roboto Light"/>
            </a:endParaRPr>
          </a:p>
        </p:txBody>
      </p:sp>
      <p:sp>
        <p:nvSpPr>
          <p:cNvPr id="13" name="Rounded Rectangle 12"/>
          <p:cNvSpPr/>
          <p:nvPr/>
        </p:nvSpPr>
        <p:spPr>
          <a:xfrm>
            <a:off x="2987824" y="1196752"/>
            <a:ext cx="1873112" cy="516816"/>
          </a:xfrm>
          <a:prstGeom prst="roundRect">
            <a:avLst>
              <a:gd name="adj" fmla="val 37793"/>
            </a:avLst>
          </a:prstGeom>
          <a:solidFill>
            <a:srgbClr val="4E6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rgbClr val="FFFFFF"/>
                </a:solidFill>
                <a:latin typeface="Roboto Light"/>
                <a:cs typeface="Roboto Light"/>
              </a:rPr>
              <a:t>Contractor opens opportunities listings </a:t>
            </a:r>
            <a:endParaRPr lang="en-US" sz="1300" dirty="0">
              <a:solidFill>
                <a:srgbClr val="FFFFFF"/>
              </a:solidFill>
              <a:latin typeface="Roboto Light"/>
              <a:cs typeface="Roboto Light"/>
            </a:endParaRPr>
          </a:p>
        </p:txBody>
      </p:sp>
      <p:cxnSp>
        <p:nvCxnSpPr>
          <p:cNvPr id="17" name="Straight Arrow Connector 16"/>
          <p:cNvCxnSpPr>
            <a:endCxn id="5" idx="0"/>
          </p:cNvCxnSpPr>
          <p:nvPr/>
        </p:nvCxnSpPr>
        <p:spPr>
          <a:xfrm>
            <a:off x="3923928" y="1713568"/>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923928" y="3770857"/>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23928" y="3081841"/>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923928" y="4436345"/>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23928" y="2398937"/>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934528" y="5330491"/>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923928" y="6007640"/>
            <a:ext cx="0" cy="162199"/>
          </a:xfrm>
          <a:prstGeom prst="straightConnector1">
            <a:avLst/>
          </a:prstGeom>
          <a:ln w="28575">
            <a:solidFill>
              <a:srgbClr val="FD850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365314"/>
      </p:ext>
    </p:extLst>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Perso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Persona.pot</Template>
  <TotalTime>5688</TotalTime>
  <Words>118</Words>
  <Application>Microsoft Office PowerPoint</Application>
  <PresentationFormat>On-screen Show (4:3)</PresentationFormat>
  <Paragraphs>83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ＭＳ Ｐゴシック</vt:lpstr>
      <vt:lpstr>Arial</vt:lpstr>
      <vt:lpstr>Calibri</vt:lpstr>
      <vt:lpstr>Roboto Black</vt:lpstr>
      <vt:lpstr>Roboto Light</vt:lpstr>
      <vt:lpstr>Wingdings</vt:lpstr>
      <vt:lpstr>Persona</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leigh</dc:creator>
  <cp:lastModifiedBy>Gary Palmer</cp:lastModifiedBy>
  <cp:revision>847</cp:revision>
  <dcterms:created xsi:type="dcterms:W3CDTF">2010-10-25T13:42:28Z</dcterms:created>
  <dcterms:modified xsi:type="dcterms:W3CDTF">2015-03-11T23:34:38Z</dcterms:modified>
</cp:coreProperties>
</file>