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sldIdLst>
    <p:sldId id="258" r:id="rId5"/>
    <p:sldId id="259" r:id="rId6"/>
    <p:sldId id="260" r:id="rId7"/>
    <p:sldId id="261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13" autoAdjust="0"/>
    <p:restoredTop sz="94638"/>
  </p:normalViewPr>
  <p:slideViewPr>
    <p:cSldViewPr snapToGrid="0" snapToObjects="1">
      <p:cViewPr varScale="1">
        <p:scale>
          <a:sx n="148" d="100"/>
          <a:sy n="148" d="100"/>
        </p:scale>
        <p:origin x="200" y="22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7/7/15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7/7/15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7/7/15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7/7/15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7/7/15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7/7/15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7/7/15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7/7/15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7/7/15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7/7/15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7/7/15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7/7/15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8742" y="1343479"/>
            <a:ext cx="993854" cy="506184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Form Team and Users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8742" y="2179683"/>
            <a:ext cx="993854" cy="520696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Conduct High Analysis of FDA API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16856"/>
            <a:ext cx="1315882" cy="395514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sz="1200" b="1" dirty="0" smtClean="0"/>
              <a:t>Planning</a:t>
            </a:r>
            <a:endParaRPr lang="en-US" sz="1200" b="1" dirty="0"/>
          </a:p>
        </p:txBody>
      </p:sp>
      <p:sp>
        <p:nvSpPr>
          <p:cNvPr id="5" name="Rectangle 4"/>
          <p:cNvSpPr/>
          <p:nvPr/>
        </p:nvSpPr>
        <p:spPr>
          <a:xfrm>
            <a:off x="158742" y="3031986"/>
            <a:ext cx="993854" cy="56243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Create Problem Statement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28686" y="616857"/>
            <a:ext cx="6349676" cy="395514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sz="1200" b="1" dirty="0" smtClean="0"/>
              <a:t>Agile Development</a:t>
            </a:r>
            <a:endParaRPr lang="en-US" sz="1200" b="1" dirty="0"/>
          </a:p>
        </p:txBody>
      </p:sp>
      <p:sp>
        <p:nvSpPr>
          <p:cNvPr id="7" name="Rectangle 6"/>
          <p:cNvSpPr/>
          <p:nvPr/>
        </p:nvSpPr>
        <p:spPr>
          <a:xfrm>
            <a:off x="7881075" y="616857"/>
            <a:ext cx="1259236" cy="395514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sz="1200" b="1" dirty="0" smtClean="0"/>
              <a:t>Closeout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2781978" y="1343479"/>
            <a:ext cx="1102536" cy="3628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bg1"/>
                </a:solidFill>
              </a:rPr>
              <a:t>Release # 1</a:t>
            </a: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21141" y="1343479"/>
            <a:ext cx="963141" cy="714827"/>
          </a:xfrm>
          <a:prstGeom prst="rect">
            <a:avLst/>
          </a:prstGeom>
          <a:solidFill>
            <a:srgbClr val="632523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Finalize </a:t>
            </a:r>
            <a:r>
              <a:rPr lang="en-US" sz="1000" b="1" dirty="0" err="1" smtClean="0">
                <a:solidFill>
                  <a:schemeClr val="bg1"/>
                </a:solidFill>
              </a:rPr>
              <a:t>Readme.md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21141" y="2531761"/>
            <a:ext cx="963141" cy="714827"/>
          </a:xfrm>
          <a:prstGeom prst="rect">
            <a:avLst/>
          </a:prstGeom>
          <a:solidFill>
            <a:srgbClr val="632523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Finalize Pricing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021141" y="3681174"/>
            <a:ext cx="963141" cy="714827"/>
          </a:xfrm>
          <a:prstGeom prst="rect">
            <a:avLst/>
          </a:prstGeom>
          <a:solidFill>
            <a:srgbClr val="632523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Submit Response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781978" y="3961478"/>
            <a:ext cx="3674488" cy="350155"/>
          </a:xfrm>
          <a:prstGeom prst="rect">
            <a:avLst/>
          </a:prstGeom>
          <a:gradFill>
            <a:gsLst>
              <a:gs pos="22000">
                <a:schemeClr val="accent2">
                  <a:lumMod val="60000"/>
                  <a:lumOff val="40000"/>
                </a:schemeClr>
              </a:gs>
              <a:gs pos="57000">
                <a:schemeClr val="accent2">
                  <a:lumMod val="50000"/>
                </a:schemeClr>
              </a:gs>
            </a:gsLst>
          </a:gra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bg1"/>
                </a:solidFill>
              </a:rPr>
              <a:t>Continuous Integration and Delivery</a:t>
            </a: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8742" y="3906161"/>
            <a:ext cx="993854" cy="520696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Establish Budget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949872" y="1343479"/>
            <a:ext cx="1215247" cy="36285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bg1"/>
                </a:solidFill>
              </a:rPr>
              <a:t>Release # 2</a:t>
            </a: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238205" y="1343479"/>
            <a:ext cx="1218260" cy="36285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bg1"/>
                </a:solidFill>
              </a:rPr>
              <a:t>Release # 3</a:t>
            </a: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781978" y="2356742"/>
            <a:ext cx="267683" cy="3628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 smtClean="0">
                <a:solidFill>
                  <a:schemeClr val="bg1"/>
                </a:solidFill>
              </a:rPr>
              <a:t>S1</a:t>
            </a:r>
            <a:endParaRPr lang="en-US" sz="600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60262" y="2356742"/>
            <a:ext cx="267683" cy="3628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 smtClean="0">
                <a:solidFill>
                  <a:schemeClr val="bg1"/>
                </a:solidFill>
              </a:rPr>
              <a:t>S2</a:t>
            </a:r>
            <a:endParaRPr lang="en-US" sz="600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338546" y="2356742"/>
            <a:ext cx="267683" cy="3628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 smtClean="0">
                <a:solidFill>
                  <a:schemeClr val="bg1"/>
                </a:solidFill>
              </a:rPr>
              <a:t>S3</a:t>
            </a:r>
            <a:endParaRPr lang="en-US" sz="600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616830" y="2356742"/>
            <a:ext cx="267683" cy="3628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 smtClean="0">
                <a:solidFill>
                  <a:schemeClr val="bg1"/>
                </a:solidFill>
              </a:rPr>
              <a:t>S4</a:t>
            </a:r>
            <a:endParaRPr lang="en-US" sz="600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949872" y="2356742"/>
            <a:ext cx="296353" cy="36285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 smtClean="0">
                <a:solidFill>
                  <a:schemeClr val="bg1"/>
                </a:solidFill>
              </a:rPr>
              <a:t>S5</a:t>
            </a:r>
            <a:endParaRPr lang="en-US" sz="600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56170" y="2356742"/>
            <a:ext cx="296353" cy="36285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 smtClean="0">
                <a:solidFill>
                  <a:schemeClr val="bg1"/>
                </a:solidFill>
              </a:rPr>
              <a:t>S6</a:t>
            </a:r>
            <a:endParaRPr lang="en-US" sz="600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562468" y="2356742"/>
            <a:ext cx="296353" cy="36285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 smtClean="0">
                <a:solidFill>
                  <a:schemeClr val="bg1"/>
                </a:solidFill>
              </a:rPr>
              <a:t>S7</a:t>
            </a:r>
            <a:endParaRPr lang="en-US" sz="600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868766" y="2356742"/>
            <a:ext cx="296353" cy="36285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 smtClean="0">
                <a:solidFill>
                  <a:schemeClr val="bg1"/>
                </a:solidFill>
              </a:rPr>
              <a:t>S8</a:t>
            </a:r>
            <a:endParaRPr lang="en-US" sz="600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238205" y="2362186"/>
            <a:ext cx="299366" cy="36285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 smtClean="0">
                <a:solidFill>
                  <a:schemeClr val="bg1"/>
                </a:solidFill>
              </a:rPr>
              <a:t>S9</a:t>
            </a:r>
            <a:endParaRPr lang="en-US" sz="600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544503" y="2362186"/>
            <a:ext cx="299366" cy="36285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 smtClean="0">
                <a:solidFill>
                  <a:schemeClr val="bg1"/>
                </a:solidFill>
              </a:rPr>
              <a:t>S10</a:t>
            </a:r>
            <a:endParaRPr lang="en-US" sz="600" b="1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850801" y="2362186"/>
            <a:ext cx="299366" cy="36285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 smtClean="0">
                <a:solidFill>
                  <a:schemeClr val="bg1"/>
                </a:solidFill>
              </a:rPr>
              <a:t>S11</a:t>
            </a:r>
            <a:endParaRPr lang="en-US" sz="600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157099" y="2362186"/>
            <a:ext cx="299366" cy="36285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 smtClean="0">
                <a:solidFill>
                  <a:schemeClr val="bg1"/>
                </a:solidFill>
              </a:rPr>
              <a:t>S12</a:t>
            </a:r>
            <a:endParaRPr lang="en-US" sz="600" b="1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781978" y="3539652"/>
            <a:ext cx="3674487" cy="350155"/>
          </a:xfrm>
          <a:prstGeom prst="rect">
            <a:avLst/>
          </a:prstGeom>
          <a:gradFill flip="none" rotWithShape="1">
            <a:gsLst>
              <a:gs pos="22000">
                <a:schemeClr val="accent2">
                  <a:lumMod val="60000"/>
                  <a:lumOff val="40000"/>
                </a:schemeClr>
              </a:gs>
              <a:gs pos="57000">
                <a:schemeClr val="accent2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bg1"/>
                </a:solidFill>
              </a:rPr>
              <a:t>User Experience Design</a:t>
            </a: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651925" y="3209471"/>
            <a:ext cx="3931196" cy="121738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sz="1200" b="1" dirty="0" err="1" smtClean="0"/>
              <a:t>Kanban</a:t>
            </a:r>
            <a:endParaRPr lang="en-US" sz="1200" b="1" dirty="0"/>
          </a:p>
        </p:txBody>
      </p:sp>
      <p:sp>
        <p:nvSpPr>
          <p:cNvPr id="31" name="Rectangle 30"/>
          <p:cNvSpPr/>
          <p:nvPr/>
        </p:nvSpPr>
        <p:spPr>
          <a:xfrm>
            <a:off x="2651925" y="2022923"/>
            <a:ext cx="3931196" cy="805549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sz="1200" b="1" dirty="0" smtClean="0"/>
              <a:t>Sprints</a:t>
            </a:r>
            <a:endParaRPr lang="en-US" sz="1200" b="1" dirty="0"/>
          </a:p>
        </p:txBody>
      </p:sp>
      <p:sp>
        <p:nvSpPr>
          <p:cNvPr id="32" name="Up Arrow 31"/>
          <p:cNvSpPr/>
          <p:nvPr/>
        </p:nvSpPr>
        <p:spPr>
          <a:xfrm>
            <a:off x="2973452" y="2755903"/>
            <a:ext cx="484632" cy="555185"/>
          </a:xfrm>
          <a:prstGeom prst="upArrow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Up Arrow 32"/>
          <p:cNvSpPr/>
          <p:nvPr/>
        </p:nvSpPr>
        <p:spPr>
          <a:xfrm rot="10800000">
            <a:off x="5861995" y="2781280"/>
            <a:ext cx="484632" cy="555185"/>
          </a:xfrm>
          <a:prstGeom prst="upArrow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577811" y="1343479"/>
            <a:ext cx="971406" cy="308337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sz="1200" b="1" dirty="0" smtClean="0"/>
              <a:t>Sprint # 0</a:t>
            </a:r>
            <a:endParaRPr lang="en-US" sz="1200" b="1" dirty="0"/>
          </a:p>
        </p:txBody>
      </p:sp>
      <p:sp>
        <p:nvSpPr>
          <p:cNvPr id="36" name="Rectangle 35"/>
          <p:cNvSpPr/>
          <p:nvPr/>
        </p:nvSpPr>
        <p:spPr>
          <a:xfrm>
            <a:off x="6679222" y="1343479"/>
            <a:ext cx="971406" cy="308337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sz="1200" b="1" dirty="0" smtClean="0"/>
              <a:t>Sprint # </a:t>
            </a:r>
            <a:r>
              <a:rPr lang="en-US" sz="1200" b="1" dirty="0" smtClean="0"/>
              <a:t>22</a:t>
            </a:r>
            <a:endParaRPr lang="en-US" sz="1200" b="1" dirty="0"/>
          </a:p>
        </p:txBody>
      </p:sp>
      <p:sp>
        <p:nvSpPr>
          <p:cNvPr id="37" name="Rectangle 36"/>
          <p:cNvSpPr/>
          <p:nvPr/>
        </p:nvSpPr>
        <p:spPr>
          <a:xfrm>
            <a:off x="1648743" y="1748435"/>
            <a:ext cx="835103" cy="520696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Define of Technical Stack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648742" y="2405403"/>
            <a:ext cx="835103" cy="520696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Analyze FDA API and Dataset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648742" y="3050740"/>
            <a:ext cx="835103" cy="520696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Configure Environments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648742" y="3701427"/>
            <a:ext cx="835103" cy="520696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Design Initial User Experience 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759497" y="1757774"/>
            <a:ext cx="835103" cy="520696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chemeClr val="bg1"/>
                </a:solidFill>
              </a:rPr>
              <a:t>Finalize Documentation</a:t>
            </a:r>
            <a:endParaRPr lang="en-US" sz="700" b="1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759496" y="2414742"/>
            <a:ext cx="835103" cy="520696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Deploy Final Build to Production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759496" y="3060079"/>
            <a:ext cx="835103" cy="520696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Conduct Final User Field Testing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759496" y="3710766"/>
            <a:ext cx="835103" cy="520696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Conduct Final Security Testing</a:t>
            </a:r>
            <a:endParaRPr lang="en-US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775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9705"/>
            <a:ext cx="9144000" cy="396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600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144" y="1452367"/>
            <a:ext cx="678194" cy="6781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305" y="1444761"/>
            <a:ext cx="685800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1482" y="1383315"/>
            <a:ext cx="799681" cy="7996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1550" y="1344033"/>
            <a:ext cx="648290" cy="8389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9189" y="2375892"/>
            <a:ext cx="1086709" cy="10867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/>
          <a:srcRect t="24502" b="26483"/>
          <a:stretch/>
        </p:blipFill>
        <p:spPr>
          <a:xfrm>
            <a:off x="2708328" y="2674050"/>
            <a:ext cx="1295400" cy="6349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66222" y="2552460"/>
            <a:ext cx="756527" cy="75652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9"/>
          <a:srcRect t="30827" b="30040"/>
          <a:stretch/>
        </p:blipFill>
        <p:spPr>
          <a:xfrm>
            <a:off x="5943441" y="1444761"/>
            <a:ext cx="1645097" cy="64377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10767" y="1453295"/>
            <a:ext cx="679883" cy="67988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25335" y="886833"/>
            <a:ext cx="8726617" cy="2769174"/>
          </a:xfrm>
          <a:prstGeom prst="rect">
            <a:avLst/>
          </a:prstGeom>
          <a:noFill/>
          <a:ln w="28575" cmpd="sng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92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" y="1130300"/>
            <a:ext cx="885190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454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225</TotalTime>
  <Words>92</Words>
  <Application>Microsoft Macintosh PowerPoint</Application>
  <PresentationFormat>On-screen Show (16:9)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Microsoft Office User</cp:lastModifiedBy>
  <cp:revision>61</cp:revision>
  <dcterms:created xsi:type="dcterms:W3CDTF">2010-04-12T23:12:02Z</dcterms:created>
  <dcterms:modified xsi:type="dcterms:W3CDTF">2015-07-07T14:46:44Z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