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1" r:id="rId2"/>
    <p:sldId id="274" r:id="rId3"/>
    <p:sldId id="273" r:id="rId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5" autoAdjust="0"/>
    <p:restoredTop sz="98373" autoAdjust="0"/>
  </p:normalViewPr>
  <p:slideViewPr>
    <p:cSldViewPr>
      <p:cViewPr varScale="1">
        <p:scale>
          <a:sx n="96" d="100"/>
          <a:sy n="96" d="100"/>
        </p:scale>
        <p:origin x="-20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ＭＳ Ｐゴシック" charset="0"/>
              </a:defRPr>
            </a:lvl1pPr>
          </a:lstStyle>
          <a:p>
            <a:fld id="{16BB189A-303D-A44B-9B37-553C119376E8}" type="datetime1">
              <a:rPr lang="en-GB"/>
              <a:pPr/>
              <a:t>12/22/15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ＭＳ Ｐゴシック" charset="0"/>
              </a:defRPr>
            </a:lvl1pPr>
          </a:lstStyle>
          <a:p>
            <a:fld id="{9AD71465-7F68-544D-9E2F-D1FB50F365A2}" type="slidenum">
              <a:rPr lang="en-GB"/>
              <a:pPr/>
              <a:t>‹#›</a:t>
            </a:fld>
            <a:endParaRPr lang="en-GB" dirty="0"/>
          </a:p>
        </p:txBody>
      </p:sp>
    </p:spTree>
    <p:extLst>
      <p:ext uri="{BB962C8B-B14F-4D97-AF65-F5344CB8AC3E}">
        <p14:creationId xmlns:p14="http://schemas.microsoft.com/office/powerpoint/2010/main" val="2443247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71465-7F68-544D-9E2F-D1FB50F365A2}" type="slidenum">
              <a:rPr lang="en-GB" smtClean="0"/>
              <a:pPr/>
              <a:t>2</a:t>
            </a:fld>
            <a:endParaRPr lang="en-GB" dirty="0"/>
          </a:p>
        </p:txBody>
      </p:sp>
    </p:spTree>
    <p:extLst>
      <p:ext uri="{BB962C8B-B14F-4D97-AF65-F5344CB8AC3E}">
        <p14:creationId xmlns:p14="http://schemas.microsoft.com/office/powerpoint/2010/main" val="88038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D449701E-DF7B-FC43-9147-F33954BBFC55}" type="datetime1">
              <a:rPr lang="en-GB"/>
              <a:pPr/>
              <a:t>12/22/15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ECC4A329-9C2B-3F41-8B05-F48969E7AA6D}" type="slidenum">
              <a:rPr lang="en-GB"/>
              <a:pPr/>
              <a:t>‹#›</a:t>
            </a:fld>
            <a:endParaRPr lang="en-GB" dirty="0"/>
          </a:p>
        </p:txBody>
      </p:sp>
    </p:spTree>
    <p:extLst>
      <p:ext uri="{BB962C8B-B14F-4D97-AF65-F5344CB8AC3E}">
        <p14:creationId xmlns:p14="http://schemas.microsoft.com/office/powerpoint/2010/main" val="294684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24C5A96-E53C-6D45-A11F-E87E11EBEBEC}" type="datetime1">
              <a:rPr lang="en-GB"/>
              <a:pPr/>
              <a:t>12/22/15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98A1DD92-0D22-544A-8B08-A40D79F6AC50}" type="slidenum">
              <a:rPr lang="en-GB"/>
              <a:pPr/>
              <a:t>‹#›</a:t>
            </a:fld>
            <a:endParaRPr lang="en-GB" dirty="0"/>
          </a:p>
        </p:txBody>
      </p:sp>
    </p:spTree>
    <p:extLst>
      <p:ext uri="{BB962C8B-B14F-4D97-AF65-F5344CB8AC3E}">
        <p14:creationId xmlns:p14="http://schemas.microsoft.com/office/powerpoint/2010/main" val="252603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ACD6CDC-39A9-1342-8264-E6DE9FD6CC2A}" type="datetime1">
              <a:rPr lang="en-GB"/>
              <a:pPr/>
              <a:t>12/22/15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702BC9E1-9203-744E-B39D-092BA0BE2C47}" type="slidenum">
              <a:rPr lang="en-GB"/>
              <a:pPr/>
              <a:t>‹#›</a:t>
            </a:fld>
            <a:endParaRPr lang="en-GB" dirty="0"/>
          </a:p>
        </p:txBody>
      </p:sp>
    </p:spTree>
    <p:extLst>
      <p:ext uri="{BB962C8B-B14F-4D97-AF65-F5344CB8AC3E}">
        <p14:creationId xmlns:p14="http://schemas.microsoft.com/office/powerpoint/2010/main" val="338668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20779CB9-85E8-144F-88A1-D9DC43A3A9ED}" type="datetime1">
              <a:rPr lang="en-GB"/>
              <a:pPr/>
              <a:t>12/22/15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87F265F3-DD68-FF4C-8171-E59D6C822E11}" type="slidenum">
              <a:rPr lang="en-GB"/>
              <a:pPr/>
              <a:t>‹#›</a:t>
            </a:fld>
            <a:endParaRPr lang="en-GB" dirty="0"/>
          </a:p>
        </p:txBody>
      </p:sp>
    </p:spTree>
    <p:extLst>
      <p:ext uri="{BB962C8B-B14F-4D97-AF65-F5344CB8AC3E}">
        <p14:creationId xmlns:p14="http://schemas.microsoft.com/office/powerpoint/2010/main" val="6375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7B6E86B-CA8B-EC49-A614-1CAAFAF2755F}" type="datetime1">
              <a:rPr lang="en-GB"/>
              <a:pPr/>
              <a:t>12/22/15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D14B7663-3D0B-2243-8621-9452E699CF80}" type="slidenum">
              <a:rPr lang="en-GB"/>
              <a:pPr/>
              <a:t>‹#›</a:t>
            </a:fld>
            <a:endParaRPr lang="en-GB" dirty="0"/>
          </a:p>
        </p:txBody>
      </p:sp>
    </p:spTree>
    <p:extLst>
      <p:ext uri="{BB962C8B-B14F-4D97-AF65-F5344CB8AC3E}">
        <p14:creationId xmlns:p14="http://schemas.microsoft.com/office/powerpoint/2010/main" val="30153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E983D181-CA88-9548-8894-52EDF26511FF}" type="datetime1">
              <a:rPr lang="en-GB"/>
              <a:pPr/>
              <a:t>12/22/15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5FE34323-1507-7045-BBAE-5C6342F9A5D6}" type="slidenum">
              <a:rPr lang="en-GB"/>
              <a:pPr/>
              <a:t>‹#›</a:t>
            </a:fld>
            <a:endParaRPr lang="en-GB" dirty="0"/>
          </a:p>
        </p:txBody>
      </p:sp>
    </p:spTree>
    <p:extLst>
      <p:ext uri="{BB962C8B-B14F-4D97-AF65-F5344CB8AC3E}">
        <p14:creationId xmlns:p14="http://schemas.microsoft.com/office/powerpoint/2010/main" val="12144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6AD328C-876C-C94A-930A-932BFC8D3BE8}" type="datetime1">
              <a:rPr lang="en-GB"/>
              <a:pPr/>
              <a:t>12/22/15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fld id="{BEAFDC56-A4EF-B647-ABC9-2D3B03D1162F}" type="slidenum">
              <a:rPr lang="en-GB"/>
              <a:pPr/>
              <a:t>‹#›</a:t>
            </a:fld>
            <a:endParaRPr lang="en-GB" dirty="0"/>
          </a:p>
        </p:txBody>
      </p:sp>
    </p:spTree>
    <p:extLst>
      <p:ext uri="{BB962C8B-B14F-4D97-AF65-F5344CB8AC3E}">
        <p14:creationId xmlns:p14="http://schemas.microsoft.com/office/powerpoint/2010/main" val="556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63BC761-A559-DC40-8519-21E34059BF3F}" type="datetime1">
              <a:rPr lang="en-GB"/>
              <a:pPr/>
              <a:t>12/22/15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fld id="{C0246243-AE00-E84C-9FAC-049FA3A7D9F0}" type="slidenum">
              <a:rPr lang="en-GB"/>
              <a:pPr/>
              <a:t>‹#›</a:t>
            </a:fld>
            <a:endParaRPr lang="en-GB" dirty="0"/>
          </a:p>
        </p:txBody>
      </p:sp>
    </p:spTree>
    <p:extLst>
      <p:ext uri="{BB962C8B-B14F-4D97-AF65-F5344CB8AC3E}">
        <p14:creationId xmlns:p14="http://schemas.microsoft.com/office/powerpoint/2010/main" val="22538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323F97-58A7-AE45-9E14-DFB5DCC69645}" type="datetime1">
              <a:rPr lang="en-GB"/>
              <a:pPr/>
              <a:t>12/22/15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fld id="{7E23B8FE-19F3-6D45-A734-AA9DC9027161}" type="slidenum">
              <a:rPr lang="en-GB"/>
              <a:pPr/>
              <a:t>‹#›</a:t>
            </a:fld>
            <a:endParaRPr lang="en-GB" dirty="0"/>
          </a:p>
        </p:txBody>
      </p:sp>
    </p:spTree>
    <p:extLst>
      <p:ext uri="{BB962C8B-B14F-4D97-AF65-F5344CB8AC3E}">
        <p14:creationId xmlns:p14="http://schemas.microsoft.com/office/powerpoint/2010/main" val="31560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5C2296D-D50A-9C42-B22B-F1D2BC5173F5}" type="datetime1">
              <a:rPr lang="en-GB"/>
              <a:pPr/>
              <a:t>12/22/15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0EE3A495-BCFF-E744-A32A-E2FCBD341EB2}" type="slidenum">
              <a:rPr lang="en-GB"/>
              <a:pPr/>
              <a:t>‹#›</a:t>
            </a:fld>
            <a:endParaRPr lang="en-GB" dirty="0"/>
          </a:p>
        </p:txBody>
      </p:sp>
    </p:spTree>
    <p:extLst>
      <p:ext uri="{BB962C8B-B14F-4D97-AF65-F5344CB8AC3E}">
        <p14:creationId xmlns:p14="http://schemas.microsoft.com/office/powerpoint/2010/main" val="8551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96ADF8F-E948-A847-AB19-360EA162911B}" type="datetime1">
              <a:rPr lang="en-GB"/>
              <a:pPr/>
              <a:t>12/22/15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AD5A79F8-5EB0-E44F-BADA-B97886F87BB9}" type="slidenum">
              <a:rPr lang="en-GB"/>
              <a:pPr/>
              <a:t>‹#›</a:t>
            </a:fld>
            <a:endParaRPr lang="en-GB" dirty="0"/>
          </a:p>
        </p:txBody>
      </p:sp>
    </p:spTree>
    <p:extLst>
      <p:ext uri="{BB962C8B-B14F-4D97-AF65-F5344CB8AC3E}">
        <p14:creationId xmlns:p14="http://schemas.microsoft.com/office/powerpoint/2010/main" val="3125697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ＭＳ Ｐゴシック" charset="0"/>
              </a:defRPr>
            </a:lvl1pPr>
          </a:lstStyle>
          <a:p>
            <a:fld id="{BF07F7E9-8057-D444-8E85-D2C5D3301CAE}" type="datetime1">
              <a:rPr lang="en-GB"/>
              <a:pPr/>
              <a:t>12/22/15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mn-ea"/>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ＭＳ Ｐゴシック" charset="0"/>
              </a:defRPr>
            </a:lvl1pPr>
          </a:lstStyle>
          <a:p>
            <a:fld id="{3B7BD45B-B03A-1D46-A896-73167A2A14D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59050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2800" dirty="0" smtClean="0">
                <a:solidFill>
                  <a:schemeClr val="bg1"/>
                </a:solidFill>
                <a:latin typeface="Calibri" charset="0"/>
              </a:rPr>
              <a:t>EPA Digital Services – User Personas</a:t>
            </a:r>
            <a:r>
              <a:rPr lang="en-GB" sz="2800" dirty="0" smtClean="0">
                <a:latin typeface="Calibri" charset="0"/>
              </a:rPr>
              <a:t> </a:t>
            </a:r>
            <a:endParaRPr lang="en-GB" sz="2800" dirty="0">
              <a:latin typeface="Calibri" charset="0"/>
            </a:endParaRPr>
          </a:p>
        </p:txBody>
      </p:sp>
      <p:sp>
        <p:nvSpPr>
          <p:cNvPr id="12293" name="TextBox 12"/>
          <p:cNvSpPr txBox="1">
            <a:spLocks noChangeArrowheads="1"/>
          </p:cNvSpPr>
          <p:nvPr/>
        </p:nvSpPr>
        <p:spPr bwMode="auto">
          <a:xfrm>
            <a:off x="629190" y="1275725"/>
            <a:ext cx="7975258" cy="1846659"/>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dirty="0" smtClean="0">
                <a:latin typeface="Calibri" charset="0"/>
              </a:rPr>
              <a:t>Overview</a:t>
            </a:r>
            <a:r>
              <a:rPr lang="en-GB" dirty="0" smtClean="0">
                <a:solidFill>
                  <a:srgbClr val="7F7F7F"/>
                </a:solidFill>
                <a:latin typeface="Calibri" charset="0"/>
              </a:rPr>
              <a:t/>
            </a:r>
            <a:br>
              <a:rPr lang="en-GB" dirty="0" smtClean="0">
                <a:solidFill>
                  <a:srgbClr val="7F7F7F"/>
                </a:solidFill>
                <a:latin typeface="Calibri" charset="0"/>
              </a:rPr>
            </a:br>
            <a:r>
              <a:rPr lang="en-US" sz="1200" dirty="0" smtClean="0">
                <a:solidFill>
                  <a:srgbClr val="7F7F7F"/>
                </a:solidFill>
                <a:latin typeface="Calibri" charset="0"/>
              </a:rPr>
              <a:t>The </a:t>
            </a:r>
            <a:r>
              <a:rPr lang="en-US" sz="1200" dirty="0">
                <a:solidFill>
                  <a:srgbClr val="7F7F7F"/>
                </a:solidFill>
                <a:latin typeface="Calibri" charset="0"/>
              </a:rPr>
              <a:t>goal of </a:t>
            </a:r>
            <a:r>
              <a:rPr lang="en-US" sz="1200" dirty="0" smtClean="0">
                <a:solidFill>
                  <a:srgbClr val="7F7F7F"/>
                </a:solidFill>
                <a:latin typeface="Calibri" charset="0"/>
              </a:rPr>
              <a:t>building personas is </a:t>
            </a:r>
            <a:r>
              <a:rPr lang="en-US" sz="1200" dirty="0">
                <a:solidFill>
                  <a:srgbClr val="7F7F7F"/>
                </a:solidFill>
                <a:latin typeface="Calibri" charset="0"/>
              </a:rPr>
              <a:t>to </a:t>
            </a:r>
            <a:r>
              <a:rPr lang="en-US" sz="1200" dirty="0" smtClean="0">
                <a:solidFill>
                  <a:srgbClr val="7F7F7F"/>
                </a:solidFill>
                <a:latin typeface="Calibri" charset="0"/>
              </a:rPr>
              <a:t>define </a:t>
            </a:r>
            <a:r>
              <a:rPr lang="en-US" sz="1200" dirty="0">
                <a:solidFill>
                  <a:srgbClr val="7F7F7F"/>
                </a:solidFill>
                <a:latin typeface="Calibri" charset="0"/>
              </a:rPr>
              <a:t>the mindset, desires, and </a:t>
            </a:r>
            <a:r>
              <a:rPr lang="en-US" sz="1200" dirty="0" smtClean="0">
                <a:solidFill>
                  <a:srgbClr val="7F7F7F"/>
                </a:solidFill>
                <a:latin typeface="Calibri" charset="0"/>
              </a:rPr>
              <a:t>daily </a:t>
            </a:r>
            <a:r>
              <a:rPr lang="en-US" sz="1200" dirty="0">
                <a:solidFill>
                  <a:srgbClr val="7F7F7F"/>
                </a:solidFill>
                <a:latin typeface="Calibri" charset="0"/>
              </a:rPr>
              <a:t>tasks </a:t>
            </a:r>
            <a:r>
              <a:rPr lang="en-US" sz="1200" dirty="0" smtClean="0">
                <a:solidFill>
                  <a:srgbClr val="7F7F7F"/>
                </a:solidFill>
                <a:latin typeface="Calibri" charset="0"/>
              </a:rPr>
              <a:t>of the users</a:t>
            </a:r>
            <a:r>
              <a:rPr lang="en-US" sz="1200" dirty="0">
                <a:solidFill>
                  <a:srgbClr val="7F7F7F"/>
                </a:solidFill>
                <a:latin typeface="Calibri" charset="0"/>
              </a:rPr>
              <a:t>. </a:t>
            </a:r>
            <a:r>
              <a:rPr lang="en-US" sz="1200" dirty="0" smtClean="0">
                <a:solidFill>
                  <a:srgbClr val="7F7F7F"/>
                </a:solidFill>
                <a:latin typeface="Calibri" charset="0"/>
              </a:rPr>
              <a:t>UX Analysts inform the persona </a:t>
            </a:r>
            <a:r>
              <a:rPr lang="en-US" sz="1200" dirty="0">
                <a:solidFill>
                  <a:srgbClr val="7F7F7F"/>
                </a:solidFill>
                <a:latin typeface="Calibri" charset="0"/>
              </a:rPr>
              <a:t>creation </a:t>
            </a:r>
            <a:r>
              <a:rPr lang="en-US" sz="1200" dirty="0" smtClean="0">
                <a:solidFill>
                  <a:srgbClr val="7F7F7F"/>
                </a:solidFill>
                <a:latin typeface="Calibri" charset="0"/>
              </a:rPr>
              <a:t>process by conducting research, user interviews  and surveys which help reinforce the purposed personas.</a:t>
            </a:r>
            <a:r>
              <a:rPr lang="en-US" sz="1200" dirty="0">
                <a:solidFill>
                  <a:srgbClr val="7F7F7F"/>
                </a:solidFill>
                <a:latin typeface="Calibri" charset="0"/>
              </a:rPr>
              <a:t> </a:t>
            </a:r>
          </a:p>
          <a:p>
            <a:pPr eaLnBrk="1" hangingPunct="1"/>
            <a:r>
              <a:rPr lang="en-US" sz="1200" b="1" dirty="0" smtClean="0">
                <a:solidFill>
                  <a:srgbClr val="7F7F7F"/>
                </a:solidFill>
                <a:latin typeface="Calibri" charset="0"/>
              </a:rPr>
              <a:t>The ultimate goal of user persona research is answering the following questions.</a:t>
            </a:r>
          </a:p>
          <a:p>
            <a:pPr eaLnBrk="1" hangingPunct="1"/>
            <a:endParaRPr lang="en-US" sz="1200" dirty="0">
              <a:solidFill>
                <a:srgbClr val="7F7F7F"/>
              </a:solidFill>
              <a:latin typeface="Calibri" charset="0"/>
            </a:endParaRPr>
          </a:p>
          <a:p>
            <a:pPr marL="171450" indent="-171450" eaLnBrk="1" hangingPunct="1">
              <a:buFont typeface="Arial" panose="020B0604020202020204" pitchFamily="34" charset="0"/>
              <a:buChar char="•"/>
            </a:pPr>
            <a:r>
              <a:rPr lang="en-US" sz="1200" dirty="0" smtClean="0">
                <a:solidFill>
                  <a:srgbClr val="7F7F7F"/>
                </a:solidFill>
                <a:latin typeface="Calibri" charset="0"/>
              </a:rPr>
              <a:t>What factors help potential residents decide on moving to a certain county?</a:t>
            </a:r>
          </a:p>
          <a:p>
            <a:pPr marL="171450" indent="-171450" eaLnBrk="1" hangingPunct="1">
              <a:buFont typeface="Arial" panose="020B0604020202020204" pitchFamily="34" charset="0"/>
              <a:buChar char="•"/>
            </a:pPr>
            <a:r>
              <a:rPr lang="en-US" sz="1200" dirty="0" smtClean="0">
                <a:solidFill>
                  <a:srgbClr val="7F7F7F"/>
                </a:solidFill>
                <a:latin typeface="Calibri" charset="0"/>
              </a:rPr>
              <a:t>What factors help potential business owners decide on setting up their business in a certain county?</a:t>
            </a:r>
          </a:p>
          <a:p>
            <a:pPr marL="171450" indent="-171450" eaLnBrk="1" hangingPunct="1">
              <a:buFont typeface="Arial" panose="020B0604020202020204" pitchFamily="34" charset="0"/>
              <a:buChar char="•"/>
            </a:pPr>
            <a:r>
              <a:rPr lang="en-US" sz="1200" dirty="0" smtClean="0">
                <a:solidFill>
                  <a:srgbClr val="7F7F7F"/>
                </a:solidFill>
                <a:latin typeface="Calibri" charset="0"/>
              </a:rPr>
              <a:t>How are users completing those tasks today?</a:t>
            </a:r>
          </a:p>
          <a:p>
            <a:pPr marL="171450" indent="-171450" eaLnBrk="1" hangingPunct="1">
              <a:buFont typeface="Arial" panose="020B0604020202020204" pitchFamily="34" charset="0"/>
              <a:buChar char="•"/>
            </a:pPr>
            <a:r>
              <a:rPr lang="en-US" sz="1200" dirty="0" smtClean="0">
                <a:solidFill>
                  <a:srgbClr val="7F7F7F"/>
                </a:solidFill>
                <a:latin typeface="Calibri" charset="0"/>
              </a:rPr>
              <a:t>What features would be useful for them to enable a decision?</a:t>
            </a:r>
          </a:p>
        </p:txBody>
      </p:sp>
    </p:spTree>
    <p:extLst>
      <p:ext uri="{BB962C8B-B14F-4D97-AF65-F5344CB8AC3E}">
        <p14:creationId xmlns:p14="http://schemas.microsoft.com/office/powerpoint/2010/main" val="3784498363"/>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560" y="476672"/>
            <a:ext cx="763322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2400" dirty="0" smtClean="0">
                <a:solidFill>
                  <a:schemeClr val="bg1"/>
                </a:solidFill>
                <a:latin typeface="Calibri" charset="0"/>
              </a:rPr>
              <a:t>Software Programmer</a:t>
            </a:r>
          </a:p>
          <a:p>
            <a:pPr eaLnBrk="1" hangingPunct="1"/>
            <a:r>
              <a:rPr lang="en-GB" sz="1100" dirty="0" smtClean="0">
                <a:latin typeface="Calibri" charset="0"/>
              </a:rPr>
              <a:t/>
            </a:r>
            <a:br>
              <a:rPr lang="en-GB" sz="1100" dirty="0" smtClean="0">
                <a:latin typeface="Calibri" charset="0"/>
              </a:rPr>
            </a:br>
            <a:r>
              <a:rPr lang="en-GB" sz="1400" dirty="0" smtClean="0">
                <a:latin typeface="Calibri" charset="0"/>
              </a:rPr>
              <a:t>Profile	</a:t>
            </a:r>
            <a:r>
              <a:rPr lang="en-GB" sz="1400" dirty="0" smtClean="0">
                <a:solidFill>
                  <a:srgbClr val="7F7F7F"/>
                </a:solidFill>
                <a:latin typeface="Calibri" charset="0"/>
              </a:rPr>
              <a:t>Tech Savvy, Super User</a:t>
            </a:r>
          </a:p>
          <a:p>
            <a:pPr eaLnBrk="1" hangingPunct="1"/>
            <a:r>
              <a:rPr lang="en-GB" sz="1400" dirty="0" smtClean="0">
                <a:latin typeface="Calibri" charset="0"/>
              </a:rPr>
              <a:t>Age</a:t>
            </a:r>
            <a:r>
              <a:rPr lang="en-GB" sz="1400" dirty="0" smtClean="0">
                <a:solidFill>
                  <a:srgbClr val="7F7F7F"/>
                </a:solidFill>
                <a:latin typeface="Calibri" charset="0"/>
              </a:rPr>
              <a:t>   	32</a:t>
            </a:r>
          </a:p>
          <a:p>
            <a:pPr eaLnBrk="1" hangingPunct="1"/>
            <a:r>
              <a:rPr lang="en-GB" sz="1400" dirty="0" smtClean="0">
                <a:latin typeface="Calibri" charset="0"/>
              </a:rPr>
              <a:t>Occupation </a:t>
            </a:r>
            <a:r>
              <a:rPr lang="en-GB" sz="1400" dirty="0" smtClean="0">
                <a:solidFill>
                  <a:srgbClr val="7F7F7F"/>
                </a:solidFill>
                <a:latin typeface="Calibri" charset="0"/>
              </a:rPr>
              <a:t>    Independent Consultant</a:t>
            </a:r>
          </a:p>
          <a:p>
            <a:pPr eaLnBrk="1" hangingPunct="1"/>
            <a:r>
              <a:rPr lang="en-GB" sz="1100" dirty="0" smtClean="0">
                <a:latin typeface="Calibri" charset="0"/>
              </a:rPr>
              <a:t> </a:t>
            </a:r>
          </a:p>
          <a:p>
            <a:pPr eaLnBrk="1" hangingPunct="1"/>
            <a:endParaRPr lang="en-GB" sz="1400"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355976" y="1412776"/>
            <a:ext cx="4464942" cy="5693865"/>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400" dirty="0" smtClean="0">
                <a:latin typeface="Calibri" charset="0"/>
              </a:rPr>
              <a:t>Role</a:t>
            </a:r>
            <a:r>
              <a:rPr lang="en-GB" sz="1400" dirty="0">
                <a:solidFill>
                  <a:srgbClr val="7F7F7F"/>
                </a:solidFill>
                <a:latin typeface="Calibri" charset="0"/>
              </a:rPr>
              <a:t/>
            </a:r>
            <a:br>
              <a:rPr lang="en-GB" sz="1400" dirty="0">
                <a:solidFill>
                  <a:srgbClr val="7F7F7F"/>
                </a:solidFill>
                <a:latin typeface="Calibri" charset="0"/>
              </a:rPr>
            </a:br>
            <a:r>
              <a:rPr lang="en-GB" sz="1400" dirty="0" smtClean="0">
                <a:solidFill>
                  <a:srgbClr val="7F7F7F"/>
                </a:solidFill>
                <a:latin typeface="Calibri" charset="0"/>
              </a:rPr>
              <a:t>An independent consultant, mostly works for home on multiple projects</a:t>
            </a:r>
            <a:endParaRPr lang="en-GB" sz="1400" dirty="0">
              <a:solidFill>
                <a:srgbClr val="7F7F7F"/>
              </a:solidFill>
              <a:latin typeface="Calibri" charset="0"/>
            </a:endParaRPr>
          </a:p>
          <a:p>
            <a:pPr eaLnBrk="1" hangingPunct="1"/>
            <a:r>
              <a:rPr lang="en-GB" sz="1400" dirty="0">
                <a:latin typeface="Calibri" charset="0"/>
              </a:rPr>
              <a:t/>
            </a:r>
            <a:br>
              <a:rPr lang="en-GB" sz="1400" dirty="0">
                <a:latin typeface="Calibri" charset="0"/>
              </a:rPr>
            </a:br>
            <a:r>
              <a:rPr lang="en-GB" sz="1400" dirty="0">
                <a:latin typeface="Calibri" charset="0"/>
              </a:rPr>
              <a:t>Description</a:t>
            </a:r>
          </a:p>
          <a:p>
            <a:pPr eaLnBrk="1" hangingPunct="1"/>
            <a:r>
              <a:rPr lang="en-GB" sz="1400" dirty="0" smtClean="0">
                <a:solidFill>
                  <a:srgbClr val="7F7F7F"/>
                </a:solidFill>
                <a:latin typeface="Calibri" charset="0"/>
              </a:rPr>
              <a:t>He loves coding and working from home. He is looking for a a place that relatively quiet and not very busy so that he can focus on his multiple assignments. Since he is working from home and will be mostly based out of there, he is looking for a high standard of </a:t>
            </a:r>
            <a:r>
              <a:rPr lang="en-GB" sz="1400" dirty="0" smtClean="0">
                <a:solidFill>
                  <a:srgbClr val="7F7F7F"/>
                </a:solidFill>
                <a:latin typeface="Calibri" charset="0"/>
              </a:rPr>
              <a:t>living</a:t>
            </a:r>
            <a:r>
              <a:rPr lang="en-GB" sz="1400" dirty="0">
                <a:solidFill>
                  <a:srgbClr val="7F7F7F"/>
                </a:solidFill>
                <a:latin typeface="Calibri" charset="0"/>
              </a:rPr>
              <a:t> </a:t>
            </a:r>
            <a:r>
              <a:rPr lang="en-GB" sz="1400" dirty="0" smtClean="0">
                <a:solidFill>
                  <a:srgbClr val="7F7F7F"/>
                </a:solidFill>
                <a:latin typeface="Calibri" charset="0"/>
              </a:rPr>
              <a:t>which includes high water and air quality (Note: he does not want to spend on water, rather just drink off the tap).</a:t>
            </a:r>
            <a:endParaRPr lang="en-GB" sz="1400" dirty="0" smtClean="0">
              <a:solidFill>
                <a:srgbClr val="7F7F7F"/>
              </a:solidFill>
              <a:latin typeface="Calibri" charset="0"/>
            </a:endParaRPr>
          </a:p>
          <a:p>
            <a:pPr eaLnBrk="1" hangingPunct="1"/>
            <a:endParaRPr lang="en-GB" sz="1400" dirty="0">
              <a:solidFill>
                <a:srgbClr val="7F7F7F"/>
              </a:solidFill>
              <a:latin typeface="Calibri" charset="0"/>
            </a:endParaRPr>
          </a:p>
          <a:p>
            <a:pPr eaLnBrk="1" hangingPunct="1"/>
            <a:r>
              <a:rPr lang="en-GB" sz="1400" dirty="0" smtClean="0">
                <a:solidFill>
                  <a:srgbClr val="7F7F7F"/>
                </a:solidFill>
                <a:latin typeface="Calibri" charset="0"/>
              </a:rPr>
              <a:t>In addition, he wants to move to a location that is safe (to protect his valuable electronics). He does not care too much about travel issues or at least as much as crime.</a:t>
            </a:r>
          </a:p>
          <a:p>
            <a:pPr eaLnBrk="1" hangingPunct="1"/>
            <a:endParaRPr lang="en-GB" sz="1400" dirty="0">
              <a:solidFill>
                <a:srgbClr val="7F7F7F"/>
              </a:solidFill>
              <a:latin typeface="Calibri" charset="0"/>
            </a:endParaRPr>
          </a:p>
          <a:p>
            <a:pPr eaLnBrk="1" hangingPunct="1"/>
            <a:r>
              <a:rPr lang="en-GB" sz="1400" dirty="0" smtClean="0">
                <a:latin typeface="Calibri" charset="0"/>
              </a:rPr>
              <a:t>Objectives</a:t>
            </a:r>
            <a:endParaRPr lang="en-GB" sz="1400" b="1" dirty="0" smtClean="0">
              <a:solidFill>
                <a:srgbClr val="7F7F7F"/>
              </a:solidFill>
              <a:latin typeface="Calibri" charset="0"/>
            </a:endParaRPr>
          </a:p>
          <a:p>
            <a:pPr eaLnBrk="1" hangingPunct="1">
              <a:buFont typeface="Wingdings" charset="0"/>
              <a:buChar char="§"/>
            </a:pPr>
            <a:r>
              <a:rPr lang="en-GB" sz="1400" dirty="0" smtClean="0">
                <a:solidFill>
                  <a:srgbClr val="7F7F7F"/>
                </a:solidFill>
                <a:latin typeface="Calibri" charset="0"/>
              </a:rPr>
              <a:t> Continue working from home on multiple projects</a:t>
            </a:r>
          </a:p>
          <a:p>
            <a:pPr eaLnBrk="1" hangingPunct="1">
              <a:buFont typeface="Wingdings" charset="0"/>
              <a:buChar char="§"/>
            </a:pPr>
            <a:r>
              <a:rPr lang="en-GB" sz="1400" dirty="0" smtClean="0">
                <a:solidFill>
                  <a:srgbClr val="7F7F7F"/>
                </a:solidFill>
                <a:latin typeface="Calibri" charset="0"/>
              </a:rPr>
              <a:t>Quiet </a:t>
            </a:r>
            <a:r>
              <a:rPr lang="en-GB" sz="1400" dirty="0" smtClean="0">
                <a:solidFill>
                  <a:srgbClr val="7F7F7F"/>
                </a:solidFill>
                <a:latin typeface="Calibri" charset="0"/>
              </a:rPr>
              <a:t>surroundings so that he can focus on his work</a:t>
            </a:r>
          </a:p>
          <a:p>
            <a:pPr eaLnBrk="1" hangingPunct="1">
              <a:buFont typeface="Wingdings" charset="0"/>
              <a:buChar char="§"/>
            </a:pPr>
            <a:r>
              <a:rPr lang="en-GB" sz="1400" dirty="0" smtClean="0">
                <a:solidFill>
                  <a:srgbClr val="7F7F7F"/>
                </a:solidFill>
                <a:latin typeface="Calibri" charset="0"/>
              </a:rPr>
              <a:t>Wants a home in a low crime </a:t>
            </a:r>
            <a:r>
              <a:rPr lang="en-GB" sz="1400" dirty="0" smtClean="0">
                <a:solidFill>
                  <a:srgbClr val="7F7F7F"/>
                </a:solidFill>
                <a:latin typeface="Calibri" charset="0"/>
              </a:rPr>
              <a:t>area</a:t>
            </a:r>
          </a:p>
          <a:p>
            <a:pPr eaLnBrk="1" hangingPunct="1">
              <a:buFont typeface="Wingdings" charset="0"/>
              <a:buChar char="§"/>
            </a:pPr>
            <a:r>
              <a:rPr lang="en-GB" sz="1400" dirty="0" smtClean="0">
                <a:solidFill>
                  <a:srgbClr val="7F7F7F"/>
                </a:solidFill>
                <a:latin typeface="Calibri" charset="0"/>
              </a:rPr>
              <a:t>High water and air quality – considers this a bare minimum necessity</a:t>
            </a:r>
            <a:endParaRPr lang="en-GB" sz="1400" dirty="0" smtClean="0">
              <a:solidFill>
                <a:srgbClr val="7F7F7F"/>
              </a:solidFill>
              <a:latin typeface="Calibri" charset="0"/>
            </a:endParaRPr>
          </a:p>
          <a:p>
            <a:pPr eaLnBrk="1" hangingPunct="1">
              <a:buFont typeface="Wingdings" charset="0"/>
              <a:buChar char="§"/>
            </a:pPr>
            <a:r>
              <a:rPr lang="en-GB" sz="1400" dirty="0" smtClean="0">
                <a:solidFill>
                  <a:srgbClr val="7F7F7F"/>
                </a:solidFill>
                <a:latin typeface="Calibri" charset="0"/>
              </a:rPr>
              <a:t> Willing to pay extra for a home in a sub-urban neighbourhood</a:t>
            </a:r>
            <a:endParaRPr lang="en-GB" sz="1400" dirty="0">
              <a:solidFill>
                <a:srgbClr val="7F7F7F"/>
              </a:solidFill>
              <a:latin typeface="Calibri" charset="0"/>
            </a:endParaRPr>
          </a:p>
          <a:p>
            <a:pPr eaLnBrk="1" hangingPunct="1"/>
            <a:endParaRPr lang="en-GB" sz="1400" dirty="0">
              <a:solidFill>
                <a:srgbClr val="7F7F7F"/>
              </a:solidFill>
              <a:latin typeface="Calibri" charset="0"/>
            </a:endParaRPr>
          </a:p>
        </p:txBody>
      </p:sp>
      <p:pic>
        <p:nvPicPr>
          <p:cNvPr id="8" name="Picture 7"/>
          <p:cNvPicPr>
            <a:picLocks noChangeAspect="1"/>
          </p:cNvPicPr>
          <p:nvPr/>
        </p:nvPicPr>
        <p:blipFill rotWithShape="1">
          <a:blip r:embed="rId3"/>
          <a:srcRect l="32713" r="22668"/>
          <a:stretch/>
        </p:blipFill>
        <p:spPr>
          <a:xfrm>
            <a:off x="700916" y="2348880"/>
            <a:ext cx="2970217" cy="3744416"/>
          </a:xfrm>
          <a:prstGeom prst="rect">
            <a:avLst/>
          </a:prstGeom>
        </p:spPr>
      </p:pic>
    </p:spTree>
    <p:extLst>
      <p:ext uri="{BB962C8B-B14F-4D97-AF65-F5344CB8AC3E}">
        <p14:creationId xmlns:p14="http://schemas.microsoft.com/office/powerpoint/2010/main" val="489730184"/>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ubpages.unh.edu/~cjo225/smith.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7375" t="1326" r="10916"/>
          <a:stretch/>
        </p:blipFill>
        <p:spPr bwMode="auto">
          <a:xfrm>
            <a:off x="700916" y="2256238"/>
            <a:ext cx="2970218" cy="3822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9144000" cy="9080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626506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2400" dirty="0" smtClean="0">
                <a:solidFill>
                  <a:schemeClr val="bg1"/>
                </a:solidFill>
                <a:latin typeface="Calibri" charset="0"/>
              </a:rPr>
              <a:t>Business Owner</a:t>
            </a:r>
            <a:endParaRPr lang="en-GB" sz="2400" dirty="0">
              <a:solidFill>
                <a:schemeClr val="bg1"/>
              </a:solidFill>
              <a:latin typeface="Calibri" charset="0"/>
            </a:endParaRPr>
          </a:p>
          <a:p>
            <a:pPr eaLnBrk="1" hangingPunct="1"/>
            <a:r>
              <a:rPr lang="en-GB" sz="1400" dirty="0">
                <a:latin typeface="Calibri" charset="0"/>
              </a:rPr>
              <a:t/>
            </a:r>
            <a:br>
              <a:rPr lang="en-GB" sz="1400" dirty="0">
                <a:latin typeface="Calibri" charset="0"/>
              </a:rPr>
            </a:br>
            <a:r>
              <a:rPr lang="en-GB" sz="1400" dirty="0">
                <a:latin typeface="Calibri" charset="0"/>
              </a:rPr>
              <a:t>Profile	   </a:t>
            </a:r>
            <a:r>
              <a:rPr lang="en-GB" sz="1400" dirty="0" smtClean="0">
                <a:solidFill>
                  <a:srgbClr val="7F7F7F"/>
                </a:solidFill>
                <a:latin typeface="Calibri" charset="0"/>
              </a:rPr>
              <a:t>Intermediate User</a:t>
            </a:r>
            <a:endParaRPr lang="en-GB" sz="1400" dirty="0">
              <a:solidFill>
                <a:srgbClr val="7F7F7F"/>
              </a:solidFill>
              <a:latin typeface="Calibri" charset="0"/>
            </a:endParaRPr>
          </a:p>
          <a:p>
            <a:pPr eaLnBrk="1" hangingPunct="1"/>
            <a:r>
              <a:rPr lang="en-GB" sz="1400" dirty="0" smtClean="0">
                <a:latin typeface="Calibri" charset="0"/>
              </a:rPr>
              <a:t>Age</a:t>
            </a:r>
            <a:r>
              <a:rPr lang="en-GB" sz="1400" dirty="0" smtClean="0">
                <a:solidFill>
                  <a:srgbClr val="7F7F7F"/>
                </a:solidFill>
                <a:latin typeface="Calibri" charset="0"/>
              </a:rPr>
              <a:t> </a:t>
            </a:r>
            <a:r>
              <a:rPr lang="en-GB" sz="1400" dirty="0">
                <a:solidFill>
                  <a:srgbClr val="7F7F7F"/>
                </a:solidFill>
                <a:latin typeface="Calibri" charset="0"/>
              </a:rPr>
              <a:t>	   </a:t>
            </a:r>
            <a:r>
              <a:rPr lang="en-GB" sz="1400" dirty="0" smtClean="0">
                <a:solidFill>
                  <a:srgbClr val="7F7F7F"/>
                </a:solidFill>
                <a:latin typeface="Calibri" charset="0"/>
              </a:rPr>
              <a:t>47</a:t>
            </a:r>
            <a:endParaRPr lang="en-GB" sz="1400" dirty="0">
              <a:solidFill>
                <a:srgbClr val="7F7F7F"/>
              </a:solidFill>
              <a:latin typeface="Calibri" charset="0"/>
            </a:endParaRPr>
          </a:p>
          <a:p>
            <a:pPr eaLnBrk="1" hangingPunct="1"/>
            <a:r>
              <a:rPr lang="en-GB" sz="1400" dirty="0">
                <a:latin typeface="Calibri" charset="0"/>
              </a:rPr>
              <a:t>Occupation </a:t>
            </a:r>
            <a:r>
              <a:rPr lang="en-GB" sz="1400" dirty="0">
                <a:solidFill>
                  <a:srgbClr val="7F7F7F"/>
                </a:solidFill>
                <a:latin typeface="Calibri" charset="0"/>
              </a:rPr>
              <a:t>    </a:t>
            </a:r>
            <a:r>
              <a:rPr lang="en-GB" sz="1400" dirty="0" smtClean="0">
                <a:solidFill>
                  <a:srgbClr val="7F7F7F"/>
                </a:solidFill>
                <a:latin typeface="Calibri" charset="0"/>
              </a:rPr>
              <a:t>Chief Executive Officer</a:t>
            </a:r>
            <a:endParaRPr lang="en-GB" sz="1400" dirty="0">
              <a:solidFill>
                <a:srgbClr val="7F7F7F"/>
              </a:solidFill>
              <a:latin typeface="Calibri" charset="0"/>
            </a:endParaRPr>
          </a:p>
          <a:p>
            <a:pPr eaLnBrk="1" hangingPunct="1"/>
            <a:r>
              <a:rPr lang="en-GB" sz="1400" dirty="0">
                <a:latin typeface="Calibri" charset="0"/>
              </a:rPr>
              <a:t> </a:t>
            </a: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355976" y="1340768"/>
            <a:ext cx="4464942" cy="5478422"/>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400" dirty="0" smtClean="0">
                <a:latin typeface="Calibri" charset="0"/>
              </a:rPr>
              <a:t>Role</a:t>
            </a:r>
            <a:r>
              <a:rPr lang="en-GB" sz="1400" dirty="0">
                <a:solidFill>
                  <a:srgbClr val="7F7F7F"/>
                </a:solidFill>
                <a:latin typeface="Calibri" charset="0"/>
              </a:rPr>
              <a:t/>
            </a:r>
            <a:br>
              <a:rPr lang="en-GB" sz="1400" dirty="0">
                <a:solidFill>
                  <a:srgbClr val="7F7F7F"/>
                </a:solidFill>
                <a:latin typeface="Calibri" charset="0"/>
              </a:rPr>
            </a:br>
            <a:r>
              <a:rPr lang="en-GB" sz="1400" dirty="0" smtClean="0">
                <a:solidFill>
                  <a:srgbClr val="7F7F7F"/>
                </a:solidFill>
                <a:latin typeface="Calibri" charset="0"/>
              </a:rPr>
              <a:t>Sole-</a:t>
            </a:r>
            <a:r>
              <a:rPr lang="en-US" sz="1400" dirty="0" smtClean="0">
                <a:solidFill>
                  <a:srgbClr val="7F7F7F"/>
                </a:solidFill>
                <a:latin typeface="Calibri" charset="0"/>
              </a:rPr>
              <a:t>Owner of a business, would like to set up a new office at a new location to handle corporate growth</a:t>
            </a:r>
            <a:endParaRPr lang="en-GB" sz="1400" dirty="0">
              <a:solidFill>
                <a:srgbClr val="7F7F7F"/>
              </a:solidFill>
              <a:latin typeface="Calibri" charset="0"/>
            </a:endParaRPr>
          </a:p>
          <a:p>
            <a:pPr eaLnBrk="1" hangingPunct="1"/>
            <a:r>
              <a:rPr lang="en-GB" sz="1400" dirty="0">
                <a:latin typeface="Calibri" charset="0"/>
              </a:rPr>
              <a:t/>
            </a:r>
            <a:br>
              <a:rPr lang="en-GB" sz="1400" dirty="0">
                <a:latin typeface="Calibri" charset="0"/>
              </a:rPr>
            </a:br>
            <a:r>
              <a:rPr lang="en-GB" sz="1400" dirty="0">
                <a:latin typeface="Calibri" charset="0"/>
              </a:rPr>
              <a:t>Description</a:t>
            </a:r>
          </a:p>
          <a:p>
            <a:pPr eaLnBrk="1" hangingPunct="1"/>
            <a:r>
              <a:rPr lang="en-US" sz="1400" dirty="0" smtClean="0">
                <a:solidFill>
                  <a:srgbClr val="7F7F7F"/>
                </a:solidFill>
                <a:latin typeface="Calibri" charset="0"/>
              </a:rPr>
              <a:t>Her current office is not able to meet current demands so she is scouting for a new office in a different location in order to cater to growing business needs. Would like to sign an office space for 5-7 years in a location that is booming for the industry she is in but would also like to make sure the location is marketable at a later time and is relatively crime-free</a:t>
            </a:r>
            <a:r>
              <a:rPr lang="en-US" sz="1400" dirty="0" smtClean="0">
                <a:solidFill>
                  <a:srgbClr val="7F7F7F"/>
                </a:solidFill>
                <a:latin typeface="Calibri" charset="0"/>
              </a:rPr>
              <a:t>. She would also like to ensure water quality is </a:t>
            </a:r>
            <a:r>
              <a:rPr lang="en-US" sz="1400" dirty="0" smtClean="0">
                <a:solidFill>
                  <a:srgbClr val="7F7F7F"/>
                </a:solidFill>
                <a:latin typeface="Calibri" charset="0"/>
              </a:rPr>
              <a:t>high so that her employees are safe from any illnesses.</a:t>
            </a:r>
            <a:endParaRPr lang="en-US" sz="1400" dirty="0" smtClean="0">
              <a:solidFill>
                <a:srgbClr val="7F7F7F"/>
              </a:solidFill>
              <a:latin typeface="Calibri" charset="0"/>
            </a:endParaRPr>
          </a:p>
          <a:p>
            <a:pPr eaLnBrk="1" hangingPunct="1"/>
            <a:endParaRPr lang="en-US" sz="1400" dirty="0">
              <a:solidFill>
                <a:srgbClr val="7F7F7F"/>
              </a:solidFill>
              <a:latin typeface="Calibri" charset="0"/>
            </a:endParaRPr>
          </a:p>
          <a:p>
            <a:pPr eaLnBrk="1" hangingPunct="1"/>
            <a:r>
              <a:rPr lang="en-US" sz="1400" dirty="0" smtClean="0">
                <a:solidFill>
                  <a:srgbClr val="7F7F7F"/>
                </a:solidFill>
                <a:latin typeface="Calibri" charset="0"/>
              </a:rPr>
              <a:t>She and her employees commute frequently in and out of the office and also to different locations so ideally a county that is rated high in travel is preferable.</a:t>
            </a:r>
          </a:p>
          <a:p>
            <a:pPr eaLnBrk="1" hangingPunct="1"/>
            <a:endParaRPr lang="en-US" sz="1400" dirty="0" smtClean="0">
              <a:solidFill>
                <a:srgbClr val="7F7F7F"/>
              </a:solidFill>
              <a:latin typeface="Calibri" charset="0"/>
            </a:endParaRPr>
          </a:p>
          <a:p>
            <a:pPr eaLnBrk="1" hangingPunct="1"/>
            <a:r>
              <a:rPr lang="en-GB" sz="1400" dirty="0" smtClean="0">
                <a:latin typeface="Calibri" charset="0"/>
              </a:rPr>
              <a:t>Objectives</a:t>
            </a:r>
            <a:endParaRPr lang="en-GB" sz="1400" b="1" dirty="0">
              <a:solidFill>
                <a:srgbClr val="7F7F7F"/>
              </a:solidFill>
              <a:latin typeface="Calibri" charset="0"/>
            </a:endParaRPr>
          </a:p>
          <a:p>
            <a:pPr eaLnBrk="1" hangingPunct="1">
              <a:buFont typeface="Wingdings" charset="0"/>
              <a:buChar char="§"/>
            </a:pPr>
            <a:r>
              <a:rPr lang="en-GB" sz="1400" dirty="0" smtClean="0">
                <a:solidFill>
                  <a:srgbClr val="7F7F7F"/>
                </a:solidFill>
                <a:latin typeface="Calibri" charset="0"/>
              </a:rPr>
              <a:t> Crime and drug free work place</a:t>
            </a:r>
          </a:p>
          <a:p>
            <a:pPr eaLnBrk="1" hangingPunct="1">
              <a:buFont typeface="Wingdings" charset="0"/>
              <a:buChar char="§"/>
            </a:pPr>
            <a:r>
              <a:rPr lang="en-GB" sz="1400" dirty="0" smtClean="0">
                <a:solidFill>
                  <a:srgbClr val="7F7F7F"/>
                </a:solidFill>
                <a:latin typeface="Calibri" charset="0"/>
              </a:rPr>
              <a:t>A county that has qualified candidates to employ and satisfy the booming industry</a:t>
            </a:r>
          </a:p>
          <a:p>
            <a:pPr eaLnBrk="1" hangingPunct="1">
              <a:buFont typeface="Wingdings" charset="0"/>
              <a:buChar char="§"/>
            </a:pPr>
            <a:r>
              <a:rPr lang="en-GB" sz="1400" dirty="0" smtClean="0">
                <a:solidFill>
                  <a:srgbClr val="7F7F7F"/>
                </a:solidFill>
                <a:latin typeface="Calibri" charset="0"/>
              </a:rPr>
              <a:t>Easy commute possibility for travelling </a:t>
            </a:r>
            <a:r>
              <a:rPr lang="en-GB" sz="1400" dirty="0" smtClean="0">
                <a:solidFill>
                  <a:srgbClr val="7F7F7F"/>
                </a:solidFill>
                <a:latin typeface="Calibri" charset="0"/>
              </a:rPr>
              <a:t>employees</a:t>
            </a:r>
          </a:p>
          <a:p>
            <a:pPr eaLnBrk="1" hangingPunct="1">
              <a:buFont typeface="Wingdings" charset="0"/>
              <a:buChar char="§"/>
            </a:pPr>
            <a:r>
              <a:rPr lang="en-GB" sz="1400" dirty="0" smtClean="0">
                <a:solidFill>
                  <a:srgbClr val="7F7F7F"/>
                </a:solidFill>
                <a:latin typeface="Calibri" charset="0"/>
              </a:rPr>
              <a:t>Water quality and consistent supply in the office</a:t>
            </a:r>
            <a:endParaRPr lang="en-GB" sz="1400" dirty="0">
              <a:solidFill>
                <a:srgbClr val="7F7F7F"/>
              </a:solidFill>
              <a:latin typeface="Calibri" charset="0"/>
            </a:endParaRPr>
          </a:p>
        </p:txBody>
      </p:sp>
      <p:sp>
        <p:nvSpPr>
          <p:cNvPr id="3" name="AutoShape 2" descr="http://pubpages.unh.edu/~cjo225/smith.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834272"/>
      </p:ext>
    </p:extLst>
  </p:cSld>
  <p:clrMapOvr>
    <a:masterClrMapping/>
  </p:clrMapOvr>
  <p:transition xmlns:p14="http://schemas.microsoft.com/office/powerpoint/2010/main"/>
</p:sld>
</file>

<file path=ppt/theme/theme1.xml><?xml version="1.0" encoding="utf-8"?>
<a:theme xmlns:a="http://schemas.openxmlformats.org/drawingml/2006/main" name="Perso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Persona.pot</Template>
  <TotalTime>5271</TotalTime>
  <Words>14</Words>
  <Application>Microsoft Macintosh PowerPoint</Application>
  <PresentationFormat>On-screen Show (4:3)</PresentationFormat>
  <Paragraphs>42</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Persona</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leigh</dc:creator>
  <cp:lastModifiedBy>Jagannath Chakravarty</cp:lastModifiedBy>
  <cp:revision>818</cp:revision>
  <dcterms:created xsi:type="dcterms:W3CDTF">2010-10-25T13:42:28Z</dcterms:created>
  <dcterms:modified xsi:type="dcterms:W3CDTF">2015-12-22T21:34:05Z</dcterms:modified>
</cp:coreProperties>
</file>