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349" r:id="rId3"/>
  </p:sldIdLst>
  <p:sldSz cx="9144000" cy="6858000" type="screen4x3"/>
  <p:notesSz cx="7077075" cy="9363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Beach" initials="VB" lastIdx="1" clrIdx="0">
    <p:extLst>
      <p:ext uri="{19B8F6BF-5375-455C-9EA6-DF929625EA0E}">
        <p15:presenceInfo xmlns:p15="http://schemas.microsoft.com/office/powerpoint/2012/main" userId="fb12ff360be245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FFF9F3"/>
    <a:srgbClr val="FFF7EF"/>
    <a:srgbClr val="A1A1A1"/>
    <a:srgbClr val="001F3E"/>
    <a:srgbClr val="002850"/>
    <a:srgbClr val="CC3300"/>
    <a:srgbClr val="800000"/>
    <a:srgbClr val="00152A"/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5095" cy="46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59" tIns="47229" rIns="94459" bIns="47229" numCol="1" anchor="t" anchorCtr="0" compatLnSpc="1">
            <a:prstTxWarp prst="textNoShape">
              <a:avLst/>
            </a:prstTxWarp>
          </a:bodyPr>
          <a:lstStyle>
            <a:lvl1pPr algn="l" defTabSz="945033">
              <a:defRPr sz="1200"/>
            </a:lvl1pPr>
          </a:lstStyle>
          <a:p>
            <a:r>
              <a:rPr lang="en-US" altLang="en-US" dirty="0"/>
              <a:t>Views &amp; Visions from the USPTO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1981" y="0"/>
            <a:ext cx="3065094" cy="46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59" tIns="47229" rIns="94459" bIns="47229" numCol="1" anchor="t" anchorCtr="0" compatLnSpc="1">
            <a:prstTxWarp prst="textNoShape">
              <a:avLst/>
            </a:prstTxWarp>
          </a:bodyPr>
          <a:lstStyle>
            <a:lvl1pPr algn="r" defTabSz="945033">
              <a:defRPr sz="1200"/>
            </a:lvl1pPr>
          </a:lstStyle>
          <a:p>
            <a:fld id="{43822AD6-25C8-46CC-B2AD-FFD99C211842}" type="datetime1">
              <a:rPr lang="en-US" altLang="en-US" smtClean="0"/>
              <a:t>12/21/2015</a:t>
            </a:fld>
            <a:endParaRPr lang="en-US" alt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4602"/>
            <a:ext cx="3065095" cy="46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59" tIns="47229" rIns="94459" bIns="47229" numCol="1" anchor="b" anchorCtr="0" compatLnSpc="1">
            <a:prstTxWarp prst="textNoShape">
              <a:avLst/>
            </a:prstTxWarp>
          </a:bodyPr>
          <a:lstStyle>
            <a:lvl1pPr algn="l" defTabSz="945033">
              <a:defRPr sz="1200"/>
            </a:lvl1pPr>
          </a:lstStyle>
          <a:p>
            <a:r>
              <a:rPr lang="en-US" altLang="en-US" dirty="0"/>
              <a:t>AIPLA Webcast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1981" y="8894602"/>
            <a:ext cx="3065094" cy="46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59" tIns="47229" rIns="94459" bIns="47229" numCol="1" anchor="b" anchorCtr="0" compatLnSpc="1">
            <a:prstTxWarp prst="textNoShape">
              <a:avLst/>
            </a:prstTxWarp>
          </a:bodyPr>
          <a:lstStyle>
            <a:lvl1pPr algn="r" defTabSz="945033">
              <a:defRPr sz="1200"/>
            </a:lvl1pPr>
          </a:lstStyle>
          <a:p>
            <a:fld id="{847FEFE8-AD8B-42E4-A67C-6CB7E252848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8112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5095" cy="46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59" tIns="47229" rIns="94459" bIns="47229" numCol="1" anchor="t" anchorCtr="0" compatLnSpc="1">
            <a:prstTxWarp prst="textNoShape">
              <a:avLst/>
            </a:prstTxWarp>
          </a:bodyPr>
          <a:lstStyle>
            <a:lvl1pPr algn="l" defTabSz="945033">
              <a:defRPr sz="1200"/>
            </a:lvl1pPr>
          </a:lstStyle>
          <a:p>
            <a:r>
              <a:rPr lang="en-US" altLang="en-US" dirty="0"/>
              <a:t>Views &amp; Visions from the USPTO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1981" y="0"/>
            <a:ext cx="3065094" cy="46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59" tIns="47229" rIns="94459" bIns="47229" numCol="1" anchor="t" anchorCtr="0" compatLnSpc="1">
            <a:prstTxWarp prst="textNoShape">
              <a:avLst/>
            </a:prstTxWarp>
          </a:bodyPr>
          <a:lstStyle>
            <a:lvl1pPr algn="r" defTabSz="945033">
              <a:defRPr sz="1200"/>
            </a:lvl1pPr>
          </a:lstStyle>
          <a:p>
            <a:fld id="{172FEE0D-E412-4C2D-B972-0FA663484531}" type="datetime1">
              <a:rPr lang="en-US" altLang="en-US" smtClean="0"/>
              <a:t>12/21/2015</a:t>
            </a:fld>
            <a:endParaRPr lang="en-US" altLang="en-US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1675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973" y="4448101"/>
            <a:ext cx="5193131" cy="421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59" tIns="47229" rIns="94459" bIns="47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4602"/>
            <a:ext cx="3065095" cy="46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59" tIns="47229" rIns="94459" bIns="47229" numCol="1" anchor="b" anchorCtr="0" compatLnSpc="1">
            <a:prstTxWarp prst="textNoShape">
              <a:avLst/>
            </a:prstTxWarp>
          </a:bodyPr>
          <a:lstStyle>
            <a:lvl1pPr algn="l" defTabSz="945033">
              <a:defRPr sz="1200"/>
            </a:lvl1pPr>
          </a:lstStyle>
          <a:p>
            <a:r>
              <a:rPr lang="en-US" altLang="en-US" dirty="0"/>
              <a:t>AIPLA Webcast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1981" y="8894602"/>
            <a:ext cx="3065094" cy="46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59" tIns="47229" rIns="94459" bIns="47229" numCol="1" anchor="b" anchorCtr="0" compatLnSpc="1">
            <a:prstTxWarp prst="textNoShape">
              <a:avLst/>
            </a:prstTxWarp>
          </a:bodyPr>
          <a:lstStyle>
            <a:lvl1pPr algn="r" defTabSz="945033">
              <a:defRPr sz="1200"/>
            </a:lvl1pPr>
          </a:lstStyle>
          <a:p>
            <a:fld id="{82BD62BB-2F62-41A1-AA0C-91E4FDE829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1824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8" name="Picture 96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1901825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5" name="Picture 93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495800" y="5851525"/>
            <a:ext cx="2133600" cy="32067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6EEC55D7-EB5B-4962-835E-A4F9305BEFB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3657600"/>
            <a:ext cx="6019800" cy="609600"/>
          </a:xfrm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628900"/>
            <a:ext cx="9144000" cy="109538"/>
          </a:xfrm>
          <a:prstGeom prst="rect">
            <a:avLst/>
          </a:prstGeom>
          <a:solidFill>
            <a:srgbClr val="800000"/>
          </a:solidFill>
          <a:ln w="12700">
            <a:solidFill>
              <a:srgbClr val="4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0" y="1981200"/>
            <a:ext cx="9144000" cy="641350"/>
          </a:xfrm>
          <a:prstGeom prst="rect">
            <a:avLst/>
          </a:prstGeom>
          <a:solidFill>
            <a:srgbClr val="002850"/>
          </a:solidFill>
          <a:ln w="12700">
            <a:solidFill>
              <a:srgbClr val="00152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152400" y="2057400"/>
            <a:ext cx="8839200" cy="501650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ACE1AA-F341-46EA-8E84-B90F48E0E93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34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4CFE6-6403-434D-AED4-5C766CE173C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335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 b="-305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 algn="ctr">
              <a:defRPr sz="4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733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bIns="45720" anchor="t"/>
          <a:lstStyle>
            <a:lvl1pPr>
              <a:defRPr sz="1400"/>
            </a:lvl1pPr>
          </a:lstStyle>
          <a:p>
            <a:pPr>
              <a:defRPr/>
            </a:pPr>
            <a:fld id="{78325109-68AA-4C61-963B-5172622B693C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97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B15A1-1D4F-45EF-9730-AF0327B0032C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79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5FB7C-A9B4-489A-B08A-D8D953ABD99A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11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04989-49BE-4BA2-97CA-BB0DFF2D0B10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2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2DCB-2A4D-454F-894D-504A6A8F31B5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78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46336-48E5-4A51-8F87-C2772FA47E5E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14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CDA1A-92A7-4C2D-85D4-CCED3E9FA88F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50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C0647-CA68-417A-BD4F-D7C118B5E1C0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30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18A31-D75D-46CD-B1F0-1CA883DECEC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6903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B848E-FBC2-4BDB-9D6F-19A2A1CAF76F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56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F691E-9037-4A99-89CB-6D1AF31900C8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93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038351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62651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2B625-6BE0-4026-B450-39848D0C582E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12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6DD6D-B57E-4EAF-BA8B-B58B1FD03CA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2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F9585-95C2-404F-B2FA-80CE8A11E34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70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171B9-EA3B-4270-970C-F8D05C352AF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08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678FE-D6BA-4F84-BFE4-DBA2FDA86B9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069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1F1CE-A285-4D08-B508-36B300686E9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46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AA9B1-1196-4451-A5B1-FEA9254E04A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18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69751-A8CD-437F-95D9-5DB0EB3731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34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Picture 57" descr="Picture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83150"/>
            <a:ext cx="2511425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Picture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685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C66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C58"/>
                </a:solidFill>
                <a:latin typeface="+mn-lt"/>
              </a:defRPr>
            </a:lvl1pPr>
          </a:lstStyle>
          <a:p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C58"/>
                </a:solidFill>
                <a:latin typeface="+mn-lt"/>
              </a:defRPr>
            </a:lvl1pPr>
          </a:lstStyle>
          <a:p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63BF198B-09DA-4C6F-9AA9-69A315C3430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gray">
          <a:xfrm>
            <a:off x="0" y="1066800"/>
            <a:ext cx="9144000" cy="152400"/>
          </a:xfrm>
          <a:prstGeom prst="rect">
            <a:avLst/>
          </a:prstGeom>
          <a:solidFill>
            <a:srgbClr val="800000"/>
          </a:solidFill>
          <a:ln w="12700">
            <a:solidFill>
              <a:srgbClr val="4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·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 b="-305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28600"/>
            <a:ext cx="716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01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algn="l"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1101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273C56"/>
              </a:solidFill>
            </a:endParaRPr>
          </a:p>
        </p:txBody>
      </p:sp>
      <p:sp>
        <p:nvSpPr>
          <p:cNvPr id="1101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144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0603FBE1-8B60-4492-AD7F-161C9DB1734F}" type="slidenum">
              <a:rPr lang="en-US">
                <a:solidFill>
                  <a:srgbClr val="273C5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73C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Helvetica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Helvetica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Helvetica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Helvetica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Helvetic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8A31-D75D-46CD-B1F0-1CA883DECEC8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35456"/>
              </p:ext>
            </p:extLst>
          </p:nvPr>
        </p:nvGraphicFramePr>
        <p:xfrm>
          <a:off x="1295400" y="1590501"/>
          <a:ext cx="6096000" cy="494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82165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Product Vision </a:t>
                      </a:r>
                      <a:r>
                        <a:rPr lang="en-US" sz="1800" dirty="0" smtClean="0"/>
                        <a:t>Statement</a:t>
                      </a:r>
                      <a:endParaRPr lang="en-US" sz="1800" dirty="0"/>
                    </a:p>
                  </a:txBody>
                  <a:tcPr/>
                </a:tc>
              </a:tr>
              <a:tr h="15519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FOR </a:t>
                      </a: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Current/Prospective</a:t>
                      </a:r>
                      <a:r>
                        <a:rPr lang="en-US" sz="1200" b="0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Residents and/or Business Owners</a:t>
                      </a:r>
                      <a:endParaRPr lang="en-US" sz="1200" b="0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WHO </a:t>
                      </a: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Want</a:t>
                      </a:r>
                      <a:r>
                        <a:rPr lang="en-US" sz="1200" b="0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environmental and socioeconomic information on counties in the United States</a:t>
                      </a:r>
                      <a:endParaRPr lang="en-US" sz="1200" b="0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THE </a:t>
                      </a: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TBD</a:t>
                      </a:r>
                      <a:endParaRPr lang="en-US" sz="1200" b="0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IS A </a:t>
                      </a: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Responsive web</a:t>
                      </a:r>
                      <a:r>
                        <a:rPr lang="en-US" sz="1200" b="0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based research tool</a:t>
                      </a:r>
                      <a:endParaRPr lang="en-US" sz="1200" b="0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THAT </a:t>
                      </a: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provides aggregated</a:t>
                      </a:r>
                      <a:r>
                        <a:rPr lang="en-US" sz="1200" b="0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data to help me make an informed decision</a:t>
                      </a:r>
                      <a:endParaRPr lang="en-US" sz="1200" b="0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UNLIKE </a:t>
                      </a:r>
                      <a:r>
                        <a:rPr lang="en-US" sz="1200" b="0" dirty="0" err="1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Sperlings</a:t>
                      </a: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Best</a:t>
                      </a:r>
                      <a:r>
                        <a:rPr lang="en-US" sz="1200" b="0" baseline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 Places</a:t>
                      </a:r>
                      <a:endParaRPr lang="en-US" sz="1200" b="0" dirty="0" smtClean="0">
                        <a:latin typeface="Arial Black" panose="020B0A04020102020204" pitchFamily="34" charset="0"/>
                        <a:ea typeface="Osaka" pitchFamily="1" charset="-128"/>
                        <a:cs typeface="Courier New" pitchFamily="49" charset="0"/>
                      </a:endParaRPr>
                    </a:p>
                    <a:p>
                      <a:pPr algn="ctr">
                        <a:defRPr/>
                      </a:pP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OUR SOLUTION </a:t>
                      </a:r>
                      <a:r>
                        <a:rPr lang="en-US" sz="1200" b="0" dirty="0" smtClean="0">
                          <a:latin typeface="Arial Black" panose="020B0A04020102020204" pitchFamily="34" charset="0"/>
                          <a:ea typeface="Osaka" pitchFamily="1" charset="-128"/>
                          <a:cs typeface="Courier New" pitchFamily="49" charset="0"/>
                        </a:rPr>
                        <a:t>Will be easier to use with more detailed environmental data</a:t>
                      </a:r>
                      <a:endParaRPr lang="en-US" sz="1200" b="0" dirty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 Black" panose="020B0A04020102020204" pitchFamily="34" charset="0"/>
                        </a:rPr>
                        <a:t>Success Criteria: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Additional/</a:t>
                      </a:r>
                      <a:r>
                        <a:rPr lang="en-US" sz="1400" baseline="0" dirty="0" smtClean="0"/>
                        <a:t>Better data visualization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More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Improved user experience</a:t>
                      </a:r>
                      <a:endParaRPr lang="en-US" sz="1400" dirty="0" smtClean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In Scope: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Compare counties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</a:t>
                      </a:r>
                      <a:r>
                        <a:rPr lang="en-US" sz="1400" baseline="0" dirty="0" smtClean="0"/>
                        <a:t> info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User feedback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Print</a:t>
                      </a:r>
                      <a:endParaRPr lang="en-US" sz="1400" dirty="0" smtClean="0"/>
                    </a:p>
                  </a:txBody>
                  <a:tcPr/>
                </a:tc>
              </a:tr>
              <a:tr h="6771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Out of Scope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Login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2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36802">
  <a:themeElements>
    <a:clrScheme name="01136802 1">
      <a:dk1>
        <a:srgbClr val="002850"/>
      </a:dk1>
      <a:lt1>
        <a:srgbClr val="FFFFFF"/>
      </a:lt1>
      <a:dk2>
        <a:srgbClr val="000000"/>
      </a:dk2>
      <a:lt2>
        <a:srgbClr val="800000"/>
      </a:lt2>
      <a:accent1>
        <a:srgbClr val="2D6BC7"/>
      </a:accent1>
      <a:accent2>
        <a:srgbClr val="800000"/>
      </a:accent2>
      <a:accent3>
        <a:srgbClr val="FFFFFF"/>
      </a:accent3>
      <a:accent4>
        <a:srgbClr val="002143"/>
      </a:accent4>
      <a:accent5>
        <a:srgbClr val="ADBAE0"/>
      </a:accent5>
      <a:accent6>
        <a:srgbClr val="730000"/>
      </a:accent6>
      <a:hlink>
        <a:srgbClr val="0033CC"/>
      </a:hlink>
      <a:folHlink>
        <a:srgbClr val="333399"/>
      </a:folHlink>
    </a:clrScheme>
    <a:fontScheme name="011368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109250" dir="3267739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109250" dir="3267739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01136802 1">
        <a:dk1>
          <a:srgbClr val="002850"/>
        </a:dk1>
        <a:lt1>
          <a:srgbClr val="FFFFFF"/>
        </a:lt1>
        <a:dk2>
          <a:srgbClr val="000000"/>
        </a:dk2>
        <a:lt2>
          <a:srgbClr val="800000"/>
        </a:lt2>
        <a:accent1>
          <a:srgbClr val="2D6BC7"/>
        </a:accent1>
        <a:accent2>
          <a:srgbClr val="800000"/>
        </a:accent2>
        <a:accent3>
          <a:srgbClr val="FFFFFF"/>
        </a:accent3>
        <a:accent4>
          <a:srgbClr val="002143"/>
        </a:accent4>
        <a:accent5>
          <a:srgbClr val="ADBAE0"/>
        </a:accent5>
        <a:accent6>
          <a:srgbClr val="730000"/>
        </a:accent6>
        <a:hlink>
          <a:srgbClr val="0033CC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SPTO_campus">
  <a:themeElements>
    <a:clrScheme name="1_USPTO_campus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273C56"/>
      </a:accent1>
      <a:accent2>
        <a:srgbClr val="800000"/>
      </a:accent2>
      <a:accent3>
        <a:srgbClr val="FFFFFF"/>
      </a:accent3>
      <a:accent4>
        <a:srgbClr val="000000"/>
      </a:accent4>
      <a:accent5>
        <a:srgbClr val="ACAFB4"/>
      </a:accent5>
      <a:accent6>
        <a:srgbClr val="730000"/>
      </a:accent6>
      <a:hlink>
        <a:srgbClr val="0000CC"/>
      </a:hlink>
      <a:folHlink>
        <a:srgbClr val="336699"/>
      </a:folHlink>
    </a:clrScheme>
    <a:fontScheme name="1_USPTO_campu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USPTO_campus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273C56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CAFB4"/>
        </a:accent5>
        <a:accent6>
          <a:srgbClr val="730000"/>
        </a:accent6>
        <a:hlink>
          <a:srgbClr val="0000CC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powerpoint_template_03</Template>
  <TotalTime>4686</TotalTime>
  <Words>85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Courier New</vt:lpstr>
      <vt:lpstr>Helvetica</vt:lpstr>
      <vt:lpstr>Osaka</vt:lpstr>
      <vt:lpstr>Times New Roman</vt:lpstr>
      <vt:lpstr>Wingdings</vt:lpstr>
      <vt:lpstr>Wingdings 2</vt:lpstr>
      <vt:lpstr>01136802</vt:lpstr>
      <vt:lpstr>1_USPTO_campus</vt:lpstr>
      <vt:lpstr>Vision Statement</vt:lpstr>
    </vt:vector>
  </TitlesOfParts>
  <Manager/>
  <Company>USPTO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title</dc:title>
  <dc:creator>Victoria Beach</dc:creator>
  <cp:keywords/>
  <dc:description/>
  <cp:lastModifiedBy>Joe Truppo</cp:lastModifiedBy>
  <cp:revision>441</cp:revision>
  <cp:lastPrinted>2015-01-07T02:48:36Z</cp:lastPrinted>
  <dcterms:created xsi:type="dcterms:W3CDTF">2014-06-02T12:01:50Z</dcterms:created>
  <dcterms:modified xsi:type="dcterms:W3CDTF">2015-12-22T00:52:20Z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TC011368021033</vt:lpwstr>
  </property>
</Properties>
</file>