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49" r:id="rId2"/>
    <p:sldId id="351" r:id="rId3"/>
    <p:sldId id="352" r:id="rId4"/>
    <p:sldId id="354" r:id="rId5"/>
    <p:sldId id="353" r:id="rId6"/>
    <p:sldId id="358" r:id="rId7"/>
    <p:sldId id="355" r:id="rId8"/>
    <p:sldId id="357" r:id="rId9"/>
    <p:sldId id="359" r:id="rId10"/>
    <p:sldId id="356" r:id="rId11"/>
    <p:sldId id="360" r:id="rId12"/>
    <p:sldId id="361" r:id="rId13"/>
    <p:sldId id="362" r:id="rId14"/>
    <p:sldId id="350" r:id="rId15"/>
    <p:sldId id="363" r:id="rId16"/>
    <p:sldId id="398" r:id="rId17"/>
    <p:sldId id="399" r:id="rId18"/>
    <p:sldId id="429" r:id="rId19"/>
    <p:sldId id="430" r:id="rId20"/>
    <p:sldId id="421" r:id="rId21"/>
    <p:sldId id="404" r:id="rId22"/>
    <p:sldId id="412" r:id="rId23"/>
    <p:sldId id="408" r:id="rId24"/>
    <p:sldId id="410" r:id="rId25"/>
    <p:sldId id="411" r:id="rId26"/>
    <p:sldId id="413" r:id="rId27"/>
    <p:sldId id="428" r:id="rId28"/>
    <p:sldId id="422" r:id="rId29"/>
    <p:sldId id="423" r:id="rId30"/>
    <p:sldId id="424" r:id="rId31"/>
    <p:sldId id="425" r:id="rId32"/>
    <p:sldId id="426" r:id="rId33"/>
    <p:sldId id="427" r:id="rId34"/>
    <p:sldId id="414" r:id="rId35"/>
    <p:sldId id="415" r:id="rId36"/>
    <p:sldId id="416" r:id="rId37"/>
    <p:sldId id="417" r:id="rId38"/>
    <p:sldId id="390" r:id="rId39"/>
    <p:sldId id="373" r:id="rId40"/>
    <p:sldId id="381" r:id="rId41"/>
    <p:sldId id="391" r:id="rId42"/>
    <p:sldId id="383" r:id="rId43"/>
    <p:sldId id="384" r:id="rId44"/>
    <p:sldId id="386" r:id="rId45"/>
    <p:sldId id="387" r:id="rId46"/>
    <p:sldId id="385" r:id="rId47"/>
    <p:sldId id="388" r:id="rId48"/>
    <p:sldId id="392" r:id="rId49"/>
    <p:sldId id="393" r:id="rId50"/>
    <p:sldId id="395" r:id="rId51"/>
    <p:sldId id="394" r:id="rId52"/>
    <p:sldId id="396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6081" autoAdjust="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0C88D-3906-4873-A83A-84AD5A9ED354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59914-15BD-4F27-906E-67B971A19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7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/>
              <a:t>Staging Area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59914-15BD-4F27-906E-67B971A1950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5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600B8-7F9F-447C-A822-E6875953E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613EAF-A4ED-42FF-9DCC-D28F9A790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7A568-7BD1-4524-879B-EBFEBBF2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B87B3-05BF-4912-8DA2-333B46DB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70C71-DBAC-4D03-B365-684EE278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2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FE34-7462-43B9-9676-7DADBB67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7F351-EBFD-45E9-BA52-69B3FA902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39EB-77E5-4B67-9076-74F3CD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963F8-ABF5-4041-8D74-E33AE2E7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331D4-F2C0-46A9-AD23-DA5A00BA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5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BE6C40-0FD4-49BA-8966-A0FAB0E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F8445-385D-4ECC-9082-DF850E35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42D70-E6F2-4ED6-BA6C-69C342F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8A585-D2C2-42A9-8F03-1F82A081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3365F-C9CC-455C-8B4E-AE35D79D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396A9-0B9D-46DC-A037-1FA4230E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55A76-958D-41BE-A8C4-DAF7FBED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AB761-448B-462C-BA39-B78707E2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796B9-2F9B-40E4-A65A-336431E7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69491-E1F4-4D71-BAF3-3321FCE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3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54DD6-C81B-47DB-A522-20B75028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9909E-5D6D-44C0-B57E-882101D8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A8650-54D8-4EC7-ACB9-E756104C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6EC9E-00DD-46EA-A802-63DC9586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D317A-6D82-44CA-B144-57959B05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B33A8-D9FA-48E9-BD2E-2251F084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87A3B-0F1A-4F0C-9EA2-059BB7310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650265-E5FD-4DF0-A32C-7520DB6F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155C-F683-4FFD-B4BC-19FF099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F93C4-E916-4F93-93AE-DF2815EC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F39CF-9686-461C-B059-F27F88C3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5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E22D7-2561-4A4A-90B2-79CABD74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BE504-4E8E-47E5-A2D0-DC5B8E6F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D9DC4-E484-4895-9363-F73C4061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3F18B3-FD2D-42B4-87D5-93BC9593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E6EA33-1CBD-4302-BBC0-3475264A2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7F428-A85B-4977-9167-16D822F0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CDBC00-FD5A-4BCB-95FD-016FF32C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951F7D-C3C3-4709-BFA0-D15F44BD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4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7A35D-E07A-4CEB-B0C6-B499C050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D1A98-C474-47BB-A2E6-4D13D44F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47DB8-3130-4FC6-B463-D318D9C9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383AB-11AE-4084-8CE5-0240F0F2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05112-F293-4E5D-8F31-FB53F855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6903A9-601A-4DF9-8DE0-4D608773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DD0233-E69A-43DC-B546-9720B372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9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24CD5-153F-460D-AC2B-6DBEB724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84A0F-8F7A-4222-96A1-9A47E4FA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49727-C75B-4AAC-AF71-A8D0DA5C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842BD-53FF-4310-B7E5-DBC8952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199D5-0EB5-434C-ABBE-13F5A3CC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1521E-BD2A-4A96-A8A1-10E364FD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EB7C-4BEA-4D97-80BB-773FB908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33AFC6-5361-4B29-ACEE-B54490FD3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DA1BA-39AE-4AD6-B811-D9E091573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ED7B3-C329-43C3-9713-8D184C8E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169F8-4229-4E49-B06A-53A834C4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D0C6C-D2F7-4240-B626-89799937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7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7DEEDC-D053-4AB5-800C-681D9763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27D34-EA8B-45E3-A107-9877AF24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0B009-28FA-4C10-85BB-C5142F974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2B3C-FF70-4A2B-8CB2-C042BA4B74F7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45896-EEB7-430B-8C55-224A7CA75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93537-5C2A-4834-9635-364E05AF2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4D80-F37D-4284-8C7A-DB2330A64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8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b="1"/>
              <a:t>GitHub </a:t>
            </a:r>
            <a:r>
              <a:rPr lang="ko-KR" altLang="en-US" b="1"/>
              <a:t>으로 협업 프로젝트</a:t>
            </a:r>
            <a:r>
              <a:rPr lang="en-US" altLang="ko-KR" b="1"/>
              <a:t>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7782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09582-3AF2-4F11-9A70-610C26FE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조장님만 수행</a:t>
            </a:r>
            <a:r>
              <a:rPr lang="en-US" altLang="ko-KR"/>
              <a:t>] commit </a:t>
            </a:r>
            <a:r>
              <a:rPr lang="ko-KR" altLang="en-US"/>
              <a:t>후 </a:t>
            </a:r>
            <a:r>
              <a:rPr lang="en-US" altLang="ko-KR"/>
              <a:t>push </a:t>
            </a:r>
            <a:r>
              <a:rPr lang="ko-KR" altLang="en-US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63B65-234D-4559-A018-B29512C3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commit &gt; push &gt;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결과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github</a:t>
            </a:r>
            <a:r>
              <a:rPr lang="ko-KR" altLang="en-US" b="1" dirty="0">
                <a:solidFill>
                  <a:srgbClr val="FF0000"/>
                </a:solidFill>
              </a:rPr>
              <a:t> 주소를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강사님에게 </a:t>
            </a:r>
            <a:r>
              <a:rPr lang="en-US" altLang="ko-KR" b="1" dirty="0" err="1">
                <a:solidFill>
                  <a:srgbClr val="FF0000"/>
                </a:solidFill>
              </a:rPr>
              <a:t>Matermost</a:t>
            </a:r>
            <a:r>
              <a:rPr lang="ko-KR" altLang="en-US" b="1" dirty="0">
                <a:solidFill>
                  <a:srgbClr val="FF0000"/>
                </a:solidFill>
              </a:rPr>
              <a:t>로 알려준다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D96CEE9-9F2F-40B7-AD34-C5F0EF2997D8}"/>
              </a:ext>
            </a:extLst>
          </p:cNvPr>
          <p:cNvSpPr/>
          <p:nvPr/>
        </p:nvSpPr>
        <p:spPr>
          <a:xfrm>
            <a:off x="3028950" y="4658944"/>
            <a:ext cx="414510" cy="427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E32FEB-8175-42C9-9FDF-192B912D9874}"/>
              </a:ext>
            </a:extLst>
          </p:cNvPr>
          <p:cNvSpPr/>
          <p:nvPr/>
        </p:nvSpPr>
        <p:spPr>
          <a:xfrm>
            <a:off x="7689552" y="4658944"/>
            <a:ext cx="414510" cy="427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59F05A-2805-44A4-AD62-150DACE7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2" y="3500065"/>
            <a:ext cx="2552760" cy="2256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272B2-F228-43BA-AFF8-98313554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448" y="3464532"/>
            <a:ext cx="3646826" cy="232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360FDA-F7BD-40C4-8344-7DDBB8E74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339" y="3506605"/>
            <a:ext cx="3400471" cy="2250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72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9E9CF-CA55-43AD-9FE7-0C4E5555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 b="1">
                <a:solidFill>
                  <a:schemeClr val="accent6"/>
                </a:solidFill>
              </a:rPr>
              <a:t>조원님</a:t>
            </a:r>
            <a:r>
              <a:rPr lang="ko-KR" altLang="en-US"/>
              <a:t>들 수행</a:t>
            </a:r>
            <a:r>
              <a:rPr lang="en-US" altLang="ko-KR"/>
              <a:t>] </a:t>
            </a:r>
            <a:r>
              <a:rPr lang="ko-KR" altLang="en-US"/>
              <a:t>팀 </a:t>
            </a:r>
            <a:r>
              <a:rPr lang="en-US" altLang="ko-KR"/>
              <a:t>Repository</a:t>
            </a:r>
            <a:r>
              <a:rPr lang="ko-KR" altLang="en-US"/>
              <a:t>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2AFE6-6022-4415-B64B-59424AFD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Github </a:t>
            </a:r>
            <a:r>
              <a:rPr lang="ko-KR" altLang="en-US"/>
              <a:t>마스코드 클릭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옥토캣</a:t>
            </a:r>
            <a:r>
              <a:rPr lang="en-US" altLang="ko-KR"/>
              <a:t>(Octocat)</a:t>
            </a:r>
          </a:p>
          <a:p>
            <a:pPr lvl="1"/>
            <a:r>
              <a:rPr lang="ko-KR" altLang="en-US"/>
              <a:t>고양이머리 </a:t>
            </a:r>
            <a:r>
              <a:rPr lang="en-US" altLang="ko-KR"/>
              <a:t>+ </a:t>
            </a:r>
            <a:r>
              <a:rPr lang="ko-KR" altLang="en-US"/>
              <a:t>문어다리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BB27A0-6734-41B9-955C-69A447C6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1" y="2273388"/>
            <a:ext cx="5852484" cy="3632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25B867-4495-4774-9759-9DA67C90FBB0}"/>
              </a:ext>
            </a:extLst>
          </p:cNvPr>
          <p:cNvSpPr/>
          <p:nvPr/>
        </p:nvSpPr>
        <p:spPr>
          <a:xfrm>
            <a:off x="5748794" y="2273388"/>
            <a:ext cx="978010" cy="771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4017BB-3FEB-4700-8939-130F0A329281}"/>
              </a:ext>
            </a:extLst>
          </p:cNvPr>
          <p:cNvSpPr/>
          <p:nvPr/>
        </p:nvSpPr>
        <p:spPr>
          <a:xfrm>
            <a:off x="5971430" y="4126727"/>
            <a:ext cx="1868555" cy="348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9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9E9CF-CA55-43AD-9FE7-0C4E5555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 b="1">
                <a:solidFill>
                  <a:schemeClr val="accent6"/>
                </a:solidFill>
              </a:rPr>
              <a:t>조원님</a:t>
            </a:r>
            <a:r>
              <a:rPr lang="ko-KR" altLang="en-US"/>
              <a:t>들 수행</a:t>
            </a:r>
            <a:r>
              <a:rPr lang="en-US" altLang="ko-KR"/>
              <a:t>] </a:t>
            </a:r>
            <a:r>
              <a:rPr lang="ko-KR" altLang="en-US"/>
              <a:t>팀 </a:t>
            </a:r>
            <a:r>
              <a:rPr lang="en-US" altLang="ko-KR"/>
              <a:t>Repository</a:t>
            </a:r>
            <a:r>
              <a:rPr lang="ko-KR" altLang="en-US"/>
              <a:t>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2AFE6-6022-4415-B64B-59424AFD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팀 </a:t>
            </a:r>
            <a:r>
              <a:rPr lang="en-US" altLang="ko-KR"/>
              <a:t>Repo. </a:t>
            </a:r>
            <a:r>
              <a:rPr lang="ko-KR" altLang="en-US"/>
              <a:t>오른쪽 최상단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즐겨찾기로 등록</a:t>
            </a:r>
            <a:endParaRPr lang="en-US" altLang="ko-KR"/>
          </a:p>
          <a:p>
            <a:pPr lvl="1"/>
            <a:r>
              <a:rPr lang="en-US" altLang="ko-KR" b="1">
                <a:solidFill>
                  <a:srgbClr val="FF0000"/>
                </a:solidFill>
              </a:rPr>
              <a:t>Star </a:t>
            </a:r>
            <a:r>
              <a:rPr lang="ko-KR" altLang="en-US" b="1">
                <a:solidFill>
                  <a:srgbClr val="FF0000"/>
                </a:solidFill>
              </a:rPr>
              <a:t>버튼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954DB-B130-414B-AA12-E1D6A611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45" y="2138701"/>
            <a:ext cx="4892714" cy="3725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2E9DC8-1CAC-4D18-B4E3-BE56580EECE7}"/>
              </a:ext>
            </a:extLst>
          </p:cNvPr>
          <p:cNvSpPr/>
          <p:nvPr/>
        </p:nvSpPr>
        <p:spPr>
          <a:xfrm>
            <a:off x="10265134" y="3229451"/>
            <a:ext cx="922351" cy="35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8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9E9CF-CA55-43AD-9FE7-0C4E5555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 b="1">
                <a:solidFill>
                  <a:schemeClr val="accent6"/>
                </a:solidFill>
              </a:rPr>
              <a:t>조원님</a:t>
            </a:r>
            <a:r>
              <a:rPr lang="ko-KR" altLang="en-US"/>
              <a:t>들 수행</a:t>
            </a:r>
            <a:r>
              <a:rPr lang="en-US" altLang="ko-KR"/>
              <a:t>] Star </a:t>
            </a:r>
            <a:r>
              <a:rPr lang="ko-KR" altLang="en-US"/>
              <a:t>메뉴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2AFE6-6022-4415-B64B-59424AFD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Star</a:t>
            </a:r>
            <a:r>
              <a:rPr lang="ko-KR" altLang="en-US"/>
              <a:t>로 접속하면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즐겨찾기 되어있는 것을 확인할 수 있다</a:t>
            </a:r>
            <a:r>
              <a:rPr lang="en-US" altLang="ko-KR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E6AAF4-8132-4A7C-8077-35F1B82978CA}"/>
              </a:ext>
            </a:extLst>
          </p:cNvPr>
          <p:cNvGrpSpPr/>
          <p:nvPr/>
        </p:nvGrpSpPr>
        <p:grpSpPr>
          <a:xfrm>
            <a:off x="2773597" y="2975521"/>
            <a:ext cx="1913232" cy="3500611"/>
            <a:chOff x="8173704" y="1426015"/>
            <a:chExt cx="2814998" cy="51505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4C8975-7D9E-4C7D-8D09-7D78585A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3704" y="1426015"/>
              <a:ext cx="2814998" cy="51505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F6FFE0-665C-404C-A6C8-BF36FE68B500}"/>
                </a:ext>
              </a:extLst>
            </p:cNvPr>
            <p:cNvSpPr/>
            <p:nvPr/>
          </p:nvSpPr>
          <p:spPr>
            <a:xfrm>
              <a:off x="9220862" y="4067269"/>
              <a:ext cx="922351" cy="356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CDC4C23-2496-4980-B33E-5C00EA27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26" y="3408070"/>
            <a:ext cx="4101196" cy="3101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DC7D30-AA8E-48EB-A5B2-86E36817A79F}"/>
              </a:ext>
            </a:extLst>
          </p:cNvPr>
          <p:cNvSpPr/>
          <p:nvPr/>
        </p:nvSpPr>
        <p:spPr>
          <a:xfrm>
            <a:off x="6538605" y="5390869"/>
            <a:ext cx="2048804" cy="97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7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439E-2502-4094-B058-C05F0BC4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강사가 팀별 세션을 만듦</a:t>
            </a:r>
            <a:r>
              <a:rPr lang="en-US" altLang="ko-KR"/>
              <a:t>] </a:t>
            </a:r>
            <a:r>
              <a:rPr lang="ko-KR" altLang="en-US"/>
              <a:t>세션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8D70-B101-4AE2-8B20-549AE7AC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팀 프로젝트를 위한</a:t>
            </a:r>
            <a:r>
              <a:rPr lang="en-US" altLang="ko-KR"/>
              <a:t>, </a:t>
            </a:r>
            <a:r>
              <a:rPr lang="ko-KR" altLang="en-US"/>
              <a:t>강사가 세션을 만든다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6DDF3F-295F-4BB0-928F-1A8C82D6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30" y="4598135"/>
            <a:ext cx="3043468" cy="8062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136663-2242-44DC-8CD7-2D830ACE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2" y="4002517"/>
            <a:ext cx="2883666" cy="1997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4F143C-22B1-47B9-A957-7FB225044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52" y="3593181"/>
            <a:ext cx="3501828" cy="27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90749-6A07-4E7E-A66F-4ACFAC55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팀별로 채팅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27529-D318-4E72-8457-2C711317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프로젝트 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0F3E7-EBD0-4ED8-8DAB-BC14DD5C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34" y="1965555"/>
            <a:ext cx="6807332" cy="3632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FD0177-D03B-4BDC-9629-B776F23702E6}"/>
              </a:ext>
            </a:extLst>
          </p:cNvPr>
          <p:cNvSpPr/>
          <p:nvPr/>
        </p:nvSpPr>
        <p:spPr>
          <a:xfrm>
            <a:off x="615034" y="56655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서로 적극적으로 모르는 부분을 물어본다</a:t>
            </a:r>
            <a:r>
              <a:rPr lang="en-US" altLang="ko-KR" b="1">
                <a:solidFill>
                  <a:srgbClr val="FF0000"/>
                </a:solidFill>
              </a:rPr>
              <a:t>!!!</a:t>
            </a:r>
          </a:p>
          <a:p>
            <a:r>
              <a:rPr lang="ko-KR" altLang="en-US" b="1">
                <a:solidFill>
                  <a:srgbClr val="FF0000"/>
                </a:solidFill>
              </a:rPr>
              <a:t>질문은 적극적으로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답변을 열심히 도와주자</a:t>
            </a:r>
            <a:r>
              <a:rPr lang="en-US" altLang="ko-KR" b="1">
                <a:solidFill>
                  <a:srgbClr val="FF0000"/>
                </a:solidFill>
              </a:rPr>
              <a:t>!!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5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단계로 되어있는 </a:t>
            </a:r>
            <a:r>
              <a:rPr lang="en-US" altLang="ko-KR" b="1"/>
              <a:t>Git </a:t>
            </a:r>
            <a:r>
              <a:rPr lang="ko-KR" altLang="en-US" b="1"/>
              <a:t>구조</a:t>
            </a:r>
            <a:r>
              <a:rPr lang="en-US" altLang="ko-KR" b="1"/>
              <a:t>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28653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그동안 봐왔던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이렇게 </a:t>
            </a:r>
            <a:r>
              <a:rPr lang="en-US" altLang="ko-KR"/>
              <a:t>3 </a:t>
            </a:r>
            <a:r>
              <a:rPr lang="ko-KR" altLang="en-US"/>
              <a:t>단계로 생각을 해왔다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BF731-58D8-4380-8227-AD6E941FAC9A}"/>
              </a:ext>
            </a:extLst>
          </p:cNvPr>
          <p:cNvSpPr/>
          <p:nvPr/>
        </p:nvSpPr>
        <p:spPr>
          <a:xfrm>
            <a:off x="8229600" y="2797773"/>
            <a:ext cx="2242268" cy="17969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3848FD-2544-4325-BDAD-2B38E4FEA03F}"/>
              </a:ext>
            </a:extLst>
          </p:cNvPr>
          <p:cNvSpPr/>
          <p:nvPr/>
        </p:nvSpPr>
        <p:spPr>
          <a:xfrm>
            <a:off x="8229600" y="681037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6FBFEA-B51B-4345-A6DA-D93B3651CAA5}"/>
              </a:ext>
            </a:extLst>
          </p:cNvPr>
          <p:cNvSpPr/>
          <p:nvPr/>
        </p:nvSpPr>
        <p:spPr>
          <a:xfrm>
            <a:off x="8229600" y="4897000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</p:spTree>
    <p:extLst>
      <p:ext uri="{BB962C8B-B14F-4D97-AF65-F5344CB8AC3E}">
        <p14:creationId xmlns:p14="http://schemas.microsoft.com/office/powerpoint/2010/main" val="425402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이제</a:t>
            </a:r>
            <a:r>
              <a:rPr lang="en-US" altLang="ko-KR"/>
              <a:t>, 4</a:t>
            </a:r>
            <a:r>
              <a:rPr lang="ko-KR" altLang="en-US"/>
              <a:t>단계 구조로 생각하자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실제로 </a:t>
            </a:r>
            <a:r>
              <a:rPr lang="en-US" altLang="ko-KR"/>
              <a:t>git</a:t>
            </a:r>
            <a:r>
              <a:rPr lang="ko-KR" altLang="en-US"/>
              <a:t>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이렇게 </a:t>
            </a:r>
            <a:r>
              <a:rPr lang="en-US" altLang="ko-KR"/>
              <a:t>4 </a:t>
            </a:r>
            <a:r>
              <a:rPr lang="ko-KR" altLang="en-US"/>
              <a:t>단계 구조이다</a:t>
            </a:r>
            <a:r>
              <a:rPr lang="en-US" altLang="ko-KR"/>
              <a:t>!!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CC454E-E549-4605-A956-207590F0D59F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672D0F-311A-4D79-9F59-DF401AA6EFBB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571461-7DFC-4F77-870D-DF72EF218E8E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</a:p>
          <a:p>
            <a:pPr algn="ctr"/>
            <a:r>
              <a:rPr lang="en-US" altLang="ko-KR" dirty="0"/>
              <a:t>Repo.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47D17-930F-4D5D-AAA1-4688473E51EF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77047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작업폴더에 파일 하나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작업 폴더에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PullMePullMePullMeUp.txt </a:t>
            </a:r>
            <a:r>
              <a:rPr lang="ko-KR" altLang="en-US"/>
              <a:t>파일이 존재한다</a:t>
            </a:r>
            <a:r>
              <a:rPr lang="en-US" altLang="ko-KR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CC454E-E549-4605-A956-207590F0D59F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672D0F-311A-4D79-9F59-DF401AA6EFBB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작업</a:t>
            </a:r>
            <a:endParaRPr lang="en-US" altLang="ko-KR" b="1"/>
          </a:p>
          <a:p>
            <a:pPr algn="ctr"/>
            <a:r>
              <a:rPr lang="ko-KR" altLang="en-US" b="1"/>
              <a:t>폴더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3EE387E-D6EB-4117-929F-01BA69A3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447" y="5151624"/>
            <a:ext cx="1352521" cy="15679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571461-7DFC-4F77-870D-DF72EF218E8E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</a:p>
          <a:p>
            <a:pPr algn="ctr"/>
            <a:r>
              <a:rPr lang="en-US" altLang="ko-KR" dirty="0"/>
              <a:t>Repo.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47D17-930F-4D5D-AAA1-4688473E51EF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34678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E6CB7-6487-4313-AED2-6A2F8F7C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조장과 조원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47554-5C3C-46A3-A6B6-3F9B0A5B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조장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en-US" altLang="ko-KR" dirty="0" err="1"/>
              <a:t>Github</a:t>
            </a:r>
            <a:r>
              <a:rPr lang="en-US" altLang="ko-KR" dirty="0"/>
              <a:t> Remote Repository </a:t>
            </a:r>
            <a:r>
              <a:rPr lang="en-US" altLang="ko-KR" dirty="0">
                <a:solidFill>
                  <a:srgbClr val="FF0000"/>
                </a:solidFill>
              </a:rPr>
              <a:t>Owner</a:t>
            </a:r>
          </a:p>
          <a:p>
            <a:pPr marL="0" indent="0">
              <a:buNone/>
            </a:pPr>
            <a:r>
              <a:rPr lang="ko-KR" altLang="en-US" dirty="0"/>
              <a:t>조원 </a:t>
            </a:r>
            <a:r>
              <a:rPr lang="en-US" altLang="ko-KR" dirty="0"/>
              <a:t>n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역할  </a:t>
            </a:r>
            <a:r>
              <a:rPr lang="en-US" altLang="ko-KR" dirty="0"/>
              <a:t>:</a:t>
            </a:r>
            <a:r>
              <a:rPr lang="en-US" altLang="ko-KR" dirty="0" err="1"/>
              <a:t>Github</a:t>
            </a:r>
            <a:r>
              <a:rPr lang="en-US" altLang="ko-KR" dirty="0"/>
              <a:t> Remote Repository </a:t>
            </a:r>
            <a:r>
              <a:rPr lang="en-US" altLang="ko-KR" dirty="0">
                <a:solidFill>
                  <a:srgbClr val="FF0000"/>
                </a:solidFill>
              </a:rPr>
              <a:t>Member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조장님이 </a:t>
            </a:r>
            <a:r>
              <a:rPr lang="en-US" altLang="ko-KR" dirty="0">
                <a:solidFill>
                  <a:srgbClr val="FF0000"/>
                </a:solidFill>
              </a:rPr>
              <a:t>Repo</a:t>
            </a:r>
            <a:r>
              <a:rPr lang="ko-KR" altLang="en-US" dirty="0">
                <a:solidFill>
                  <a:srgbClr val="FF0000"/>
                </a:solidFill>
              </a:rPr>
              <a:t>를 하나 파고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조원들이 </a:t>
            </a:r>
            <a:r>
              <a:rPr lang="en-US" altLang="ko-KR" dirty="0">
                <a:solidFill>
                  <a:srgbClr val="FF0000"/>
                </a:solidFill>
              </a:rPr>
              <a:t>Push </a:t>
            </a:r>
            <a:r>
              <a:rPr lang="ko-KR" altLang="en-US" dirty="0">
                <a:solidFill>
                  <a:srgbClr val="FF0000"/>
                </a:solidFill>
              </a:rPr>
              <a:t>할 수 있는 권한을 부여해서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함께 개발할 수 있는 저장소를 만든다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15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C1207B-9B75-4298-AAB1-E36980BD65CB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90EF92-22E4-493B-9878-3C8C06EF7FA8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341856-139C-4CE8-9E98-B21D87A423FB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0FA68C-D660-4D22-8E97-1A126032AE57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Staging Area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Local Repo</a:t>
            </a:r>
            <a:r>
              <a:rPr lang="ko-KR" altLang="en-US"/>
              <a:t>에 등록할 파일들을 선택하여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Staging Area</a:t>
            </a:r>
            <a:r>
              <a:rPr lang="ko-KR" altLang="en-US"/>
              <a:t>에 등록한다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 sz="2400">
                <a:solidFill>
                  <a:srgbClr val="FF0000"/>
                </a:solidFill>
              </a:rPr>
              <a:t>(</a:t>
            </a:r>
            <a:r>
              <a:rPr lang="ko-KR" altLang="en-US" sz="2400">
                <a:solidFill>
                  <a:srgbClr val="FF0000"/>
                </a:solidFill>
              </a:rPr>
              <a:t>쿠팡에서 결제할 상품을 등록하는 장바구니 개념</a:t>
            </a:r>
            <a:r>
              <a:rPr lang="en-US" altLang="ko-KR" sz="2400">
                <a:solidFill>
                  <a:srgbClr val="FF0000"/>
                </a:solidFill>
              </a:rPr>
              <a:t>)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3B94F27-584A-4346-A8D5-1C1CB793800E}"/>
              </a:ext>
            </a:extLst>
          </p:cNvPr>
          <p:cNvSpPr/>
          <p:nvPr/>
        </p:nvSpPr>
        <p:spPr>
          <a:xfrm rot="10800000">
            <a:off x="9203494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60DDB0-879C-4DFA-8532-A72B3701A8CB}"/>
              </a:ext>
            </a:extLst>
          </p:cNvPr>
          <p:cNvSpPr txBox="1"/>
          <p:nvPr/>
        </p:nvSpPr>
        <p:spPr>
          <a:xfrm>
            <a:off x="9177263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6909A8-71E3-49B0-9790-7BF5155F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447" y="5151624"/>
            <a:ext cx="1352521" cy="156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4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7233215-2A9C-401B-A0E0-19F100A1F78B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6F689-2842-4FE6-9CC7-455BC5710298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F415AE-30D7-4CCE-826E-2C5CA59858B6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145A9D-5655-4F4A-8F16-F1A29081DE41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GitHub </a:t>
            </a:r>
            <a:r>
              <a:rPr lang="en-US" altLang="ko-KR">
                <a:latin typeface="+mn-ea"/>
                <a:ea typeface="+mn-ea"/>
              </a:rPr>
              <a:t>Desktop </a:t>
            </a:r>
            <a:r>
              <a:rPr lang="ko-KR" altLang="en-US">
                <a:latin typeface="+mn-ea"/>
                <a:ea typeface="+mn-ea"/>
              </a:rPr>
              <a:t>에는</a:t>
            </a:r>
            <a:r>
              <a:rPr lang="en-US" altLang="ko-KR">
                <a:latin typeface="+mn-ea"/>
                <a:ea typeface="+mn-ea"/>
              </a:rPr>
              <a:t>??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GitHub </a:t>
            </a:r>
            <a:r>
              <a:rPr lang="en-US" altLang="ko-KR" sz="3200"/>
              <a:t>Desktop </a:t>
            </a:r>
            <a:r>
              <a:rPr lang="ko-KR" altLang="en-US" sz="3200"/>
              <a:t>에서는 </a:t>
            </a:r>
            <a:endParaRPr lang="en-US" altLang="ko-KR" sz="3200"/>
          </a:p>
          <a:p>
            <a:pPr marL="0" indent="0">
              <a:buNone/>
            </a:pPr>
            <a:r>
              <a:rPr lang="en-US" altLang="ko-KR" sz="3200"/>
              <a:t>Staging Area</a:t>
            </a:r>
            <a:r>
              <a:rPr lang="ko-KR" altLang="en-US" sz="3200"/>
              <a:t>가 생략되었음</a:t>
            </a:r>
            <a:endParaRPr lang="en-US" altLang="ko-KR" sz="3200"/>
          </a:p>
          <a:p>
            <a:pPr marL="0" indent="0">
              <a:buNone/>
            </a:pPr>
            <a:br>
              <a:rPr lang="en-US" altLang="ko-KR" sz="3200"/>
            </a:br>
            <a:endParaRPr lang="en-US" altLang="ko-KR" sz="3200"/>
          </a:p>
          <a:p>
            <a:pPr marL="0" indent="0">
              <a:buNone/>
            </a:pPr>
            <a:endParaRPr lang="en-US" altLang="ko-KR" sz="3200"/>
          </a:p>
          <a:p>
            <a:pPr marL="0" indent="0">
              <a:buNone/>
            </a:pPr>
            <a:r>
              <a:rPr lang="en-US" altLang="ko-KR" sz="3200" b="1">
                <a:solidFill>
                  <a:srgbClr val="FF0000"/>
                </a:solidFill>
              </a:rPr>
              <a:t>CLI</a:t>
            </a:r>
            <a:r>
              <a:rPr lang="en-US" altLang="ko-KR" sz="3200" b="1"/>
              <a:t> </a:t>
            </a:r>
            <a:r>
              <a:rPr lang="ko-KR" altLang="en-US" sz="3200" b="1"/>
              <a:t>로 </a:t>
            </a:r>
            <a:r>
              <a:rPr lang="en-US" altLang="ko-KR" sz="3200" b="1"/>
              <a:t>Git</a:t>
            </a:r>
            <a:r>
              <a:rPr lang="ko-KR" altLang="en-US" sz="3200" b="1"/>
              <a:t>을 다룰 때는</a:t>
            </a:r>
            <a:endParaRPr lang="en-US" altLang="ko-KR" sz="3200" b="1"/>
          </a:p>
          <a:p>
            <a:pPr marL="0" indent="0">
              <a:buNone/>
            </a:pPr>
            <a:r>
              <a:rPr lang="en-US" altLang="ko-KR" sz="3200" b="1"/>
              <a:t>Staging Area</a:t>
            </a:r>
            <a:r>
              <a:rPr lang="ko-KR" altLang="en-US" sz="3200" b="1"/>
              <a:t>에 직접 </a:t>
            </a:r>
            <a:r>
              <a:rPr lang="en-US" altLang="ko-KR" sz="3200" b="1">
                <a:solidFill>
                  <a:srgbClr val="FF0000"/>
                </a:solidFill>
              </a:rPr>
              <a:t>add</a:t>
            </a:r>
            <a:r>
              <a:rPr lang="en-US" altLang="ko-KR" sz="3200" b="1"/>
              <a:t> </a:t>
            </a:r>
            <a:r>
              <a:rPr lang="ko-KR" altLang="en-US" sz="3200" b="1"/>
              <a:t>해주어야 한다</a:t>
            </a:r>
            <a:r>
              <a:rPr lang="en-US" altLang="ko-KR" sz="3200" b="1"/>
              <a:t>.</a:t>
            </a:r>
            <a:endParaRPr lang="en-US" altLang="ko-KR" sz="2400" b="1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D6BB51B-B963-4301-B926-67A4E4960557}"/>
              </a:ext>
            </a:extLst>
          </p:cNvPr>
          <p:cNvSpPr/>
          <p:nvPr/>
        </p:nvSpPr>
        <p:spPr>
          <a:xfrm rot="10800000">
            <a:off x="9203494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DE314-6858-4185-8188-A3266FD02393}"/>
              </a:ext>
            </a:extLst>
          </p:cNvPr>
          <p:cNvSpPr txBox="1"/>
          <p:nvPr/>
        </p:nvSpPr>
        <p:spPr>
          <a:xfrm>
            <a:off x="9177263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2748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 단계 </a:t>
            </a:r>
            <a:r>
              <a:rPr lang="en-US" altLang="ko-KR" b="1"/>
              <a:t>Git </a:t>
            </a:r>
            <a:r>
              <a:rPr lang="ko-KR" altLang="en-US" b="1"/>
              <a:t>사용방법 살펴보기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992D0-59F5-4186-B9D5-903F2451165A}"/>
              </a:ext>
            </a:extLst>
          </p:cNvPr>
          <p:cNvSpPr txBox="1"/>
          <p:nvPr/>
        </p:nvSpPr>
        <p:spPr>
          <a:xfrm>
            <a:off x="838200" y="381385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기존에는 </a:t>
            </a:r>
            <a:r>
              <a:rPr lang="en-US" altLang="ko-KR"/>
              <a:t>3 </a:t>
            </a:r>
            <a:r>
              <a:rPr lang="ko-KR" altLang="en-US"/>
              <a:t>단계로 학습했지만</a:t>
            </a:r>
            <a:r>
              <a:rPr lang="en-US" altLang="ko-KR"/>
              <a:t>, </a:t>
            </a:r>
            <a:r>
              <a:rPr lang="ko-KR" altLang="en-US"/>
              <a:t>이번에 </a:t>
            </a:r>
            <a:r>
              <a:rPr lang="en-US" altLang="ko-KR"/>
              <a:t>4 </a:t>
            </a:r>
            <a:r>
              <a:rPr lang="ko-KR" altLang="en-US"/>
              <a:t>단계로 학습해본다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DB1FC7-94CA-40B2-9261-80997EAF38C7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4CFCC8-4486-4E9B-8E74-9A40E8B2F703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CCE6B4-A827-4C7C-8176-C0D351E2BB5F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단계 </a:t>
            </a:r>
            <a:r>
              <a:rPr lang="en-US" altLang="ko-KR" sz="3600" b="1"/>
              <a:t>1 : </a:t>
            </a:r>
            <a:r>
              <a:rPr lang="ko-KR" altLang="en-US" sz="3600" b="1"/>
              <a:t>초기 파일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작업 폴더에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파일을 두 개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1013D9-62DF-4459-BF04-CD55886D1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538589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9B10CD-AAD5-4310-9058-46055A3C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563793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B3D3A0-00AC-487B-8182-3A0EF393B75A}"/>
              </a:ext>
            </a:extLst>
          </p:cNvPr>
          <p:cNvSpPr/>
          <p:nvPr/>
        </p:nvSpPr>
        <p:spPr>
          <a:xfrm>
            <a:off x="8025729" y="5808048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8D182F-1BAF-4976-97D2-7BD728F277B0}"/>
              </a:ext>
            </a:extLst>
          </p:cNvPr>
          <p:cNvSpPr/>
          <p:nvPr/>
        </p:nvSpPr>
        <p:spPr>
          <a:xfrm>
            <a:off x="8425231" y="6176963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FFAB6F-2C0F-407F-8AC1-C816F8A82862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BA3A6C8-9E7F-40C9-AA0A-6D48D94EF94F}"/>
              </a:ext>
            </a:extLst>
          </p:cNvPr>
          <p:cNvSpPr/>
          <p:nvPr/>
        </p:nvSpPr>
        <p:spPr>
          <a:xfrm>
            <a:off x="7113799" y="5808048"/>
            <a:ext cx="796620" cy="62096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64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A236A6-5FFA-4018-A7DC-B595CE3A6FFF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8ABF4E-8DD4-41BC-AFAA-16089407A7A1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D6A459-E366-46F6-B90B-B45CC78952DD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2F07D-98D7-4816-ACFC-AD462EB98322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단계 </a:t>
            </a:r>
            <a:r>
              <a:rPr lang="en-US" altLang="ko-KR" sz="3600" b="1"/>
              <a:t>2 : Staging</a:t>
            </a:r>
            <a:r>
              <a:rPr lang="ko-KR" altLang="en-US" sz="3600" b="1"/>
              <a:t> </a:t>
            </a:r>
            <a:r>
              <a:rPr lang="en-US" altLang="ko-KR" sz="3600" b="1"/>
              <a:t>Area</a:t>
            </a:r>
            <a:r>
              <a:rPr lang="ko-KR" altLang="en-US" sz="3600" b="1"/>
              <a:t>에 올리기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Staging Area </a:t>
            </a:r>
            <a:r>
              <a:rPr lang="ko-KR" altLang="en-US" dirty="0"/>
              <a:t>에 파일을 추가하는 것을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41DBE28-B65F-48FF-B6A6-B74B99B5BC35}"/>
              </a:ext>
            </a:extLst>
          </p:cNvPr>
          <p:cNvSpPr/>
          <p:nvPr/>
        </p:nvSpPr>
        <p:spPr>
          <a:xfrm rot="10800000">
            <a:off x="9968796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4A8C1-53BB-4398-94C1-4D6AFF492B21}"/>
              </a:ext>
            </a:extLst>
          </p:cNvPr>
          <p:cNvSpPr txBox="1"/>
          <p:nvPr/>
        </p:nvSpPr>
        <p:spPr>
          <a:xfrm>
            <a:off x="9942565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18EC0F5-04E3-4D48-B0DB-777BD8A3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538589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07381D6-685C-4A96-AA8F-A560EAA1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563793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C1ADD0B-74EE-450A-869E-D02101C40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3989487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3FD3EB9-6D81-4539-8079-B4BEDDBB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424153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C940922-4C75-47DC-A0E2-6F2AB12B29F2}"/>
              </a:ext>
            </a:extLst>
          </p:cNvPr>
          <p:cNvSpPr/>
          <p:nvPr/>
        </p:nvSpPr>
        <p:spPr>
          <a:xfrm>
            <a:off x="8025729" y="5808048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C91348-03B5-458C-A20C-1680DF331D46}"/>
              </a:ext>
            </a:extLst>
          </p:cNvPr>
          <p:cNvSpPr/>
          <p:nvPr/>
        </p:nvSpPr>
        <p:spPr>
          <a:xfrm>
            <a:off x="8425231" y="6176963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942F6A-F32E-4809-A7CC-29948BEDD750}"/>
              </a:ext>
            </a:extLst>
          </p:cNvPr>
          <p:cNvSpPr/>
          <p:nvPr/>
        </p:nvSpPr>
        <p:spPr>
          <a:xfrm>
            <a:off x="8025729" y="4459116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95992B-DB0B-4813-93EF-011F915DCAB2}"/>
              </a:ext>
            </a:extLst>
          </p:cNvPr>
          <p:cNvSpPr/>
          <p:nvPr/>
        </p:nvSpPr>
        <p:spPr>
          <a:xfrm>
            <a:off x="8425231" y="4828031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8BAFFC2-5526-48CE-B35A-E0C251A7A683}"/>
              </a:ext>
            </a:extLst>
          </p:cNvPr>
          <p:cNvSpPr/>
          <p:nvPr/>
        </p:nvSpPr>
        <p:spPr>
          <a:xfrm>
            <a:off x="7113799" y="4241533"/>
            <a:ext cx="796620" cy="62096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4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A6E6BF-E624-4856-ABC5-70C8B160EE58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CA94D1-8D75-4BE3-8813-6CC5EEF5037A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3BBD-D3DC-4CEC-BB5A-61C6D451BD8C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5A5B60-9E4B-4C4F-92C0-9100C57E2615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단계 </a:t>
            </a:r>
            <a:r>
              <a:rPr lang="en-US" altLang="ko-KR" sz="3600" b="1"/>
              <a:t>3 : Commit </a:t>
            </a:r>
            <a:r>
              <a:rPr lang="ko-KR" altLang="en-US" sz="3600" b="1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기존에 우리가 하던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Commit</a:t>
            </a:r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62CB78B0-3B5B-4499-90C2-BF3766ED8097}"/>
              </a:ext>
            </a:extLst>
          </p:cNvPr>
          <p:cNvSpPr/>
          <p:nvPr/>
        </p:nvSpPr>
        <p:spPr>
          <a:xfrm rot="10800000">
            <a:off x="9968796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33FCBC-C57C-4A54-8224-D5B35F4A1236}"/>
              </a:ext>
            </a:extLst>
          </p:cNvPr>
          <p:cNvSpPr txBox="1"/>
          <p:nvPr/>
        </p:nvSpPr>
        <p:spPr>
          <a:xfrm>
            <a:off x="9942565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061C234-9F88-4DD1-A89F-D1621840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538589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6A198AB-E8E9-414F-AFE5-23AB8EBF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563793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BDFF1C-F195-4B2D-B803-B6E492DE6E09}"/>
              </a:ext>
            </a:extLst>
          </p:cNvPr>
          <p:cNvSpPr/>
          <p:nvPr/>
        </p:nvSpPr>
        <p:spPr>
          <a:xfrm>
            <a:off x="8025729" y="5808048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C69ED6-E46A-4A50-B7E1-ACC5F13E9E4A}"/>
              </a:ext>
            </a:extLst>
          </p:cNvPr>
          <p:cNvSpPr/>
          <p:nvPr/>
        </p:nvSpPr>
        <p:spPr>
          <a:xfrm>
            <a:off x="8425231" y="6176963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366780B5-EBBE-4740-850A-B99FA8173C9D}"/>
              </a:ext>
            </a:extLst>
          </p:cNvPr>
          <p:cNvSpPr/>
          <p:nvPr/>
        </p:nvSpPr>
        <p:spPr>
          <a:xfrm rot="10800000">
            <a:off x="9968796" y="3267527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3495DF-42A7-4031-8C3D-1C556FBC23B4}"/>
              </a:ext>
            </a:extLst>
          </p:cNvPr>
          <p:cNvSpPr txBox="1"/>
          <p:nvPr/>
        </p:nvSpPr>
        <p:spPr>
          <a:xfrm>
            <a:off x="9708319" y="3554349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Commit</a:t>
            </a:r>
            <a:endParaRPr lang="ko-KR" altLang="en-US" b="1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2DEDFFA-2AF5-4460-A70D-808247C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255643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7004E0E-65D1-4CBF-9595-B954539D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280847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4FE2D4-CD19-41BC-98C3-3279DF73DA88}"/>
              </a:ext>
            </a:extLst>
          </p:cNvPr>
          <p:cNvSpPr/>
          <p:nvPr/>
        </p:nvSpPr>
        <p:spPr>
          <a:xfrm>
            <a:off x="8025729" y="3026062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AC573A-CFC4-4018-8412-21CF4989D050}"/>
              </a:ext>
            </a:extLst>
          </p:cNvPr>
          <p:cNvSpPr/>
          <p:nvPr/>
        </p:nvSpPr>
        <p:spPr>
          <a:xfrm>
            <a:off x="8425231" y="3394977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CAE3E74-CB73-4CD0-908D-C640EF39A983}"/>
              </a:ext>
            </a:extLst>
          </p:cNvPr>
          <p:cNvSpPr/>
          <p:nvPr/>
        </p:nvSpPr>
        <p:spPr>
          <a:xfrm>
            <a:off x="7113799" y="2715581"/>
            <a:ext cx="796620" cy="62096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39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7690B4-DC81-4894-87E5-9E0F65413580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67265C-9BE7-4DC2-B6FF-6D4724275370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ECF039-A55F-43A0-B899-3FFA29FC9683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F38D9E-FE1D-4CBA-8CB7-0877C050774C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단계 </a:t>
            </a:r>
            <a:r>
              <a:rPr lang="en-US" altLang="ko-KR" sz="3600" b="1"/>
              <a:t>4 : Push </a:t>
            </a:r>
            <a:r>
              <a:rPr lang="ko-KR" altLang="en-US" sz="3600" b="1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기존에 우리가 하던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Push</a:t>
            </a:r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D48BE07-A5F0-45DA-A20B-77786C257E9B}"/>
              </a:ext>
            </a:extLst>
          </p:cNvPr>
          <p:cNvSpPr/>
          <p:nvPr/>
        </p:nvSpPr>
        <p:spPr>
          <a:xfrm rot="10800000">
            <a:off x="9968796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D2772-8245-410D-B3CE-A038A4B39944}"/>
              </a:ext>
            </a:extLst>
          </p:cNvPr>
          <p:cNvSpPr txBox="1"/>
          <p:nvPr/>
        </p:nvSpPr>
        <p:spPr>
          <a:xfrm>
            <a:off x="9942565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58C311DC-A7E8-4140-AB6F-33244009FC43}"/>
              </a:ext>
            </a:extLst>
          </p:cNvPr>
          <p:cNvSpPr/>
          <p:nvPr/>
        </p:nvSpPr>
        <p:spPr>
          <a:xfrm rot="10800000">
            <a:off x="9968796" y="3267527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4C3E5-A13C-45BC-A9E9-4600805C01E1}"/>
              </a:ext>
            </a:extLst>
          </p:cNvPr>
          <p:cNvSpPr txBox="1"/>
          <p:nvPr/>
        </p:nvSpPr>
        <p:spPr>
          <a:xfrm>
            <a:off x="9708319" y="3554349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Commit</a:t>
            </a:r>
            <a:endParaRPr lang="ko-KR" altLang="en-US" b="1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EAB046E-8E19-4A80-AC8F-3A7F5EC02906}"/>
              </a:ext>
            </a:extLst>
          </p:cNvPr>
          <p:cNvSpPr/>
          <p:nvPr/>
        </p:nvSpPr>
        <p:spPr>
          <a:xfrm rot="10800000">
            <a:off x="9968796" y="1840231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9F922-5B4C-48F2-AFE0-4332184B3510}"/>
              </a:ext>
            </a:extLst>
          </p:cNvPr>
          <p:cNvSpPr txBox="1"/>
          <p:nvPr/>
        </p:nvSpPr>
        <p:spPr>
          <a:xfrm>
            <a:off x="9851615" y="2056798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Push</a:t>
            </a:r>
            <a:endParaRPr lang="ko-KR" altLang="en-US" b="1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4BBA513-4C4D-414F-8A8E-9E72485E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538589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A9D73B-868A-44CB-BF23-6267DE94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563793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E88626-F27D-49F3-9895-7EE13F0AD74B}"/>
              </a:ext>
            </a:extLst>
          </p:cNvPr>
          <p:cNvSpPr/>
          <p:nvPr/>
        </p:nvSpPr>
        <p:spPr>
          <a:xfrm>
            <a:off x="8025729" y="5808048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BDA623-59F2-411C-8CC1-CEEB83BA5EC8}"/>
              </a:ext>
            </a:extLst>
          </p:cNvPr>
          <p:cNvSpPr/>
          <p:nvPr/>
        </p:nvSpPr>
        <p:spPr>
          <a:xfrm>
            <a:off x="8425231" y="6176963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87C4CC-1018-4070-95B6-F1959032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85214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D61673D-D5F9-468B-B78A-2A00998F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1104190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D53755-0D4A-4715-9362-14E4FCFADFCA}"/>
              </a:ext>
            </a:extLst>
          </p:cNvPr>
          <p:cNvSpPr/>
          <p:nvPr/>
        </p:nvSpPr>
        <p:spPr>
          <a:xfrm>
            <a:off x="8025729" y="1321773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66D075-9227-490A-8E7E-BB62636FED66}"/>
              </a:ext>
            </a:extLst>
          </p:cNvPr>
          <p:cNvSpPr/>
          <p:nvPr/>
        </p:nvSpPr>
        <p:spPr>
          <a:xfrm>
            <a:off x="8425231" y="1690688"/>
            <a:ext cx="531897" cy="252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최신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26A0A6B-5D4E-4652-AE2A-B63A6625CF47}"/>
              </a:ext>
            </a:extLst>
          </p:cNvPr>
          <p:cNvSpPr/>
          <p:nvPr/>
        </p:nvSpPr>
        <p:spPr>
          <a:xfrm>
            <a:off x="7113799" y="953141"/>
            <a:ext cx="796620" cy="62096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84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b="1"/>
              <a:t>추가 동작 살펴보기</a:t>
            </a:r>
          </a:p>
        </p:txBody>
      </p:sp>
    </p:spTree>
    <p:extLst>
      <p:ext uri="{BB962C8B-B14F-4D97-AF65-F5344CB8AC3E}">
        <p14:creationId xmlns:p14="http://schemas.microsoft.com/office/powerpoint/2010/main" val="538121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BC33E2-8E04-48DE-9A11-AF934DECCD16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111E01-4542-4FC4-9052-DE1BA1ABEAEF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42E7B0-53D8-4EF8-8653-42950FFC81FD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52F949-E5BD-43AF-BD04-B9A651509A21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파일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작업 폴더에 있는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파일을 수정함</a:t>
            </a:r>
            <a:endParaRPr lang="en-US" altLang="ko-KR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D48BE07-A5F0-45DA-A20B-77786C257E9B}"/>
              </a:ext>
            </a:extLst>
          </p:cNvPr>
          <p:cNvSpPr/>
          <p:nvPr/>
        </p:nvSpPr>
        <p:spPr>
          <a:xfrm rot="10800000">
            <a:off x="9968796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D2772-8245-410D-B3CE-A038A4B39944}"/>
              </a:ext>
            </a:extLst>
          </p:cNvPr>
          <p:cNvSpPr txBox="1"/>
          <p:nvPr/>
        </p:nvSpPr>
        <p:spPr>
          <a:xfrm>
            <a:off x="9942565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58C311DC-A7E8-4140-AB6F-33244009FC43}"/>
              </a:ext>
            </a:extLst>
          </p:cNvPr>
          <p:cNvSpPr/>
          <p:nvPr/>
        </p:nvSpPr>
        <p:spPr>
          <a:xfrm rot="10800000">
            <a:off x="9968796" y="3267527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4C3E5-A13C-45BC-A9E9-4600805C01E1}"/>
              </a:ext>
            </a:extLst>
          </p:cNvPr>
          <p:cNvSpPr txBox="1"/>
          <p:nvPr/>
        </p:nvSpPr>
        <p:spPr>
          <a:xfrm>
            <a:off x="9708319" y="3554349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Commit</a:t>
            </a:r>
            <a:endParaRPr lang="ko-KR" altLang="en-US" b="1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EAB046E-8E19-4A80-AC8F-3A7F5EC02906}"/>
              </a:ext>
            </a:extLst>
          </p:cNvPr>
          <p:cNvSpPr/>
          <p:nvPr/>
        </p:nvSpPr>
        <p:spPr>
          <a:xfrm rot="10800000">
            <a:off x="9968796" y="1840231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9F922-5B4C-48F2-AFE0-4332184B3510}"/>
              </a:ext>
            </a:extLst>
          </p:cNvPr>
          <p:cNvSpPr txBox="1"/>
          <p:nvPr/>
        </p:nvSpPr>
        <p:spPr>
          <a:xfrm>
            <a:off x="9851615" y="2056798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Push</a:t>
            </a:r>
            <a:endParaRPr lang="ko-KR" altLang="en-US" b="1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4BBA513-4C4D-414F-8A8E-9E72485E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538589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A9D73B-868A-44CB-BF23-6267DE94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563793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E88626-F27D-49F3-9895-7EE13F0AD74B}"/>
              </a:ext>
            </a:extLst>
          </p:cNvPr>
          <p:cNvSpPr/>
          <p:nvPr/>
        </p:nvSpPr>
        <p:spPr>
          <a:xfrm>
            <a:off x="8025729" y="5808048"/>
            <a:ext cx="531897" cy="25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FF0000"/>
                </a:solidFill>
              </a:rPr>
              <a:t>최신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BDA623-59F2-411C-8CC1-CEEB83BA5EC8}"/>
              </a:ext>
            </a:extLst>
          </p:cNvPr>
          <p:cNvSpPr/>
          <p:nvPr/>
        </p:nvSpPr>
        <p:spPr>
          <a:xfrm>
            <a:off x="8425231" y="6176963"/>
            <a:ext cx="531897" cy="25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FF0000"/>
                </a:solidFill>
              </a:rPr>
              <a:t>최신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87C4CC-1018-4070-95B6-F1959032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85214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D61673D-D5F9-468B-B78A-2A00998F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1104190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D53755-0D4A-4715-9362-14E4FCFADFCA}"/>
              </a:ext>
            </a:extLst>
          </p:cNvPr>
          <p:cNvSpPr/>
          <p:nvPr/>
        </p:nvSpPr>
        <p:spPr>
          <a:xfrm>
            <a:off x="8025729" y="1321773"/>
            <a:ext cx="531897" cy="2520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11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66D075-9227-490A-8E7E-BB62636FED66}"/>
              </a:ext>
            </a:extLst>
          </p:cNvPr>
          <p:cNvSpPr/>
          <p:nvPr/>
        </p:nvSpPr>
        <p:spPr>
          <a:xfrm>
            <a:off x="8425231" y="1690688"/>
            <a:ext cx="531897" cy="2520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11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177CB02-E7D6-4FE6-8780-3E79AD1D69E9}"/>
              </a:ext>
            </a:extLst>
          </p:cNvPr>
          <p:cNvSpPr/>
          <p:nvPr/>
        </p:nvSpPr>
        <p:spPr>
          <a:xfrm>
            <a:off x="7113799" y="5623590"/>
            <a:ext cx="796620" cy="62096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986372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21F51B-96A3-4677-A1E6-883FB425A84D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3E1137-8D57-407C-9940-67B77A6584E4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D19565-69EF-4FD3-8F1F-F490843367F3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Repo.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EF251F-6C87-446A-8160-C3A516EB30B1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add </a:t>
            </a:r>
            <a:r>
              <a:rPr lang="ko-KR" altLang="en-US" sz="3600" b="1"/>
              <a:t>수행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Staging Area </a:t>
            </a:r>
            <a:r>
              <a:rPr lang="ko-KR" altLang="en-US" dirty="0"/>
              <a:t>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최신 파일이 추가됨</a:t>
            </a:r>
            <a:endParaRPr lang="en-US" altLang="ko-KR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D48BE07-A5F0-45DA-A20B-77786C257E9B}"/>
              </a:ext>
            </a:extLst>
          </p:cNvPr>
          <p:cNvSpPr/>
          <p:nvPr/>
        </p:nvSpPr>
        <p:spPr>
          <a:xfrm rot="10800000">
            <a:off x="9968796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D2772-8245-410D-B3CE-A038A4B39944}"/>
              </a:ext>
            </a:extLst>
          </p:cNvPr>
          <p:cNvSpPr txBox="1"/>
          <p:nvPr/>
        </p:nvSpPr>
        <p:spPr>
          <a:xfrm>
            <a:off x="9942565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58C311DC-A7E8-4140-AB6F-33244009FC43}"/>
              </a:ext>
            </a:extLst>
          </p:cNvPr>
          <p:cNvSpPr/>
          <p:nvPr/>
        </p:nvSpPr>
        <p:spPr>
          <a:xfrm rot="10800000">
            <a:off x="9968796" y="3267527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4C3E5-A13C-45BC-A9E9-4600805C01E1}"/>
              </a:ext>
            </a:extLst>
          </p:cNvPr>
          <p:cNvSpPr txBox="1"/>
          <p:nvPr/>
        </p:nvSpPr>
        <p:spPr>
          <a:xfrm>
            <a:off x="9708319" y="3554349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Commit</a:t>
            </a:r>
            <a:endParaRPr lang="ko-KR" altLang="en-US" b="1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EAB046E-8E19-4A80-AC8F-3A7F5EC02906}"/>
              </a:ext>
            </a:extLst>
          </p:cNvPr>
          <p:cNvSpPr/>
          <p:nvPr/>
        </p:nvSpPr>
        <p:spPr>
          <a:xfrm rot="10800000">
            <a:off x="9968796" y="1840231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9F922-5B4C-48F2-AFE0-4332184B3510}"/>
              </a:ext>
            </a:extLst>
          </p:cNvPr>
          <p:cNvSpPr txBox="1"/>
          <p:nvPr/>
        </p:nvSpPr>
        <p:spPr>
          <a:xfrm>
            <a:off x="9851615" y="2056798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Push</a:t>
            </a:r>
            <a:endParaRPr lang="ko-KR" altLang="en-US" b="1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4BBA513-4C4D-414F-8A8E-9E72485E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538589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A9D73B-868A-44CB-BF23-6267DE94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563793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E88626-F27D-49F3-9895-7EE13F0AD74B}"/>
              </a:ext>
            </a:extLst>
          </p:cNvPr>
          <p:cNvSpPr/>
          <p:nvPr/>
        </p:nvSpPr>
        <p:spPr>
          <a:xfrm>
            <a:off x="8025729" y="5808048"/>
            <a:ext cx="531897" cy="25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FF0000"/>
                </a:solidFill>
              </a:rPr>
              <a:t>최신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BDA623-59F2-411C-8CC1-CEEB83BA5EC8}"/>
              </a:ext>
            </a:extLst>
          </p:cNvPr>
          <p:cNvSpPr/>
          <p:nvPr/>
        </p:nvSpPr>
        <p:spPr>
          <a:xfrm>
            <a:off x="8425231" y="6176963"/>
            <a:ext cx="531897" cy="25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FF0000"/>
                </a:solidFill>
              </a:rPr>
              <a:t>최신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87C4CC-1018-4070-95B6-F1959032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85214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D61673D-D5F9-468B-B78A-2A00998F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1104190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D53755-0D4A-4715-9362-14E4FCFADFCA}"/>
              </a:ext>
            </a:extLst>
          </p:cNvPr>
          <p:cNvSpPr/>
          <p:nvPr/>
        </p:nvSpPr>
        <p:spPr>
          <a:xfrm>
            <a:off x="8025729" y="1321773"/>
            <a:ext cx="531897" cy="2520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11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66D075-9227-490A-8E7E-BB62636FED66}"/>
              </a:ext>
            </a:extLst>
          </p:cNvPr>
          <p:cNvSpPr/>
          <p:nvPr/>
        </p:nvSpPr>
        <p:spPr>
          <a:xfrm>
            <a:off x="8425231" y="1690688"/>
            <a:ext cx="531897" cy="2520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11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1C32857-17D4-460F-9719-E3D8A220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394452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7606EC4-F74F-42D8-A313-2896EF71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4196570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8CF69E-A36A-49F5-A90F-21599DE1090F}"/>
              </a:ext>
            </a:extLst>
          </p:cNvPr>
          <p:cNvSpPr/>
          <p:nvPr/>
        </p:nvSpPr>
        <p:spPr>
          <a:xfrm>
            <a:off x="8025729" y="4366679"/>
            <a:ext cx="531897" cy="25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FF0000"/>
                </a:solidFill>
              </a:rPr>
              <a:t>최신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F58A31-198B-411B-930D-9630302D346C}"/>
              </a:ext>
            </a:extLst>
          </p:cNvPr>
          <p:cNvSpPr/>
          <p:nvPr/>
        </p:nvSpPr>
        <p:spPr>
          <a:xfrm>
            <a:off x="8425231" y="4735594"/>
            <a:ext cx="531897" cy="25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FF0000"/>
                </a:solidFill>
              </a:rPr>
              <a:t>최신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35C7047-9576-4E97-B4B5-D2BC9E49A8C6}"/>
              </a:ext>
            </a:extLst>
          </p:cNvPr>
          <p:cNvSpPr/>
          <p:nvPr/>
        </p:nvSpPr>
        <p:spPr>
          <a:xfrm>
            <a:off x="7113799" y="4178061"/>
            <a:ext cx="796620" cy="62096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4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27290-FA6E-41FC-BAE1-65C7C1E2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생각해보자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9D7B9-6D32-4BA3-9BCE-824E42D9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Public</a:t>
            </a:r>
            <a:r>
              <a:rPr lang="ko-KR" altLang="en-US" b="1">
                <a:solidFill>
                  <a:srgbClr val="FF0000"/>
                </a:solidFill>
              </a:rPr>
              <a:t>으로 만든 팀 </a:t>
            </a:r>
            <a:r>
              <a:rPr lang="en-US" altLang="ko-KR" b="1">
                <a:solidFill>
                  <a:srgbClr val="FF0000"/>
                </a:solidFill>
              </a:rPr>
              <a:t>Repository</a:t>
            </a:r>
            <a:r>
              <a:rPr lang="ko-KR" altLang="en-US" b="1">
                <a:solidFill>
                  <a:srgbClr val="FF0000"/>
                </a:solidFill>
              </a:rPr>
              <a:t>을 만들었다면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누구나 소스코드 읽기 권한이 있을까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누구나 </a:t>
            </a:r>
            <a:r>
              <a:rPr lang="en-US" altLang="ko-KR"/>
              <a:t>Push </a:t>
            </a:r>
            <a:r>
              <a:rPr lang="ko-KR" altLang="en-US"/>
              <a:t>할 권한이 있을까</a:t>
            </a:r>
            <a:r>
              <a:rPr lang="en-US" altLang="ko-KR"/>
              <a:t>?</a:t>
            </a:r>
          </a:p>
          <a:p>
            <a:pPr lvl="1"/>
            <a:endParaRPr lang="en-US" altLang="ko-KR"/>
          </a:p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Private</a:t>
            </a:r>
            <a:r>
              <a:rPr lang="ko-KR" altLang="en-US" b="1">
                <a:solidFill>
                  <a:srgbClr val="FF0000"/>
                </a:solidFill>
              </a:rPr>
              <a:t>으로 만든 팀 </a:t>
            </a:r>
            <a:r>
              <a:rPr lang="en-US" altLang="ko-KR" b="1">
                <a:solidFill>
                  <a:srgbClr val="FF0000"/>
                </a:solidFill>
              </a:rPr>
              <a:t>Repository</a:t>
            </a:r>
            <a:r>
              <a:rPr lang="ko-KR" altLang="en-US" b="1">
                <a:solidFill>
                  <a:srgbClr val="FF0000"/>
                </a:solidFill>
              </a:rPr>
              <a:t>을 만들었다면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누구나 소스코드 읽기 권한이 있을까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누구나 </a:t>
            </a:r>
            <a:r>
              <a:rPr lang="en-US" altLang="ko-KR"/>
              <a:t>Push </a:t>
            </a:r>
            <a:r>
              <a:rPr lang="ko-KR" altLang="en-US"/>
              <a:t>할 권한이 있을까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90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9775F0-25AD-4BC6-842B-A925DF115591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1331E0-1DA5-460B-924D-70A7FA024BD1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E56A84-443A-4150-BC2A-A2C9B2C422D4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Repo.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3A1F95-25AD-4E05-A892-FF19448C5584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한 번 더 파일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작업 폴더에 있는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파일을 수정함</a:t>
            </a:r>
            <a:endParaRPr lang="en-US" altLang="ko-KR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D48BE07-A5F0-45DA-A20B-77786C257E9B}"/>
              </a:ext>
            </a:extLst>
          </p:cNvPr>
          <p:cNvSpPr/>
          <p:nvPr/>
        </p:nvSpPr>
        <p:spPr>
          <a:xfrm rot="10800000">
            <a:off x="9968796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D2772-8245-410D-B3CE-A038A4B39944}"/>
              </a:ext>
            </a:extLst>
          </p:cNvPr>
          <p:cNvSpPr txBox="1"/>
          <p:nvPr/>
        </p:nvSpPr>
        <p:spPr>
          <a:xfrm>
            <a:off x="9942565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58C311DC-A7E8-4140-AB6F-33244009FC43}"/>
              </a:ext>
            </a:extLst>
          </p:cNvPr>
          <p:cNvSpPr/>
          <p:nvPr/>
        </p:nvSpPr>
        <p:spPr>
          <a:xfrm rot="10800000">
            <a:off x="9968796" y="3267527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4C3E5-A13C-45BC-A9E9-4600805C01E1}"/>
              </a:ext>
            </a:extLst>
          </p:cNvPr>
          <p:cNvSpPr txBox="1"/>
          <p:nvPr/>
        </p:nvSpPr>
        <p:spPr>
          <a:xfrm>
            <a:off x="9708319" y="3554349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Commit</a:t>
            </a:r>
            <a:endParaRPr lang="ko-KR" altLang="en-US" b="1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EAB046E-8E19-4A80-AC8F-3A7F5EC02906}"/>
              </a:ext>
            </a:extLst>
          </p:cNvPr>
          <p:cNvSpPr/>
          <p:nvPr/>
        </p:nvSpPr>
        <p:spPr>
          <a:xfrm rot="10800000">
            <a:off x="9968796" y="1840231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9F922-5B4C-48F2-AFE0-4332184B3510}"/>
              </a:ext>
            </a:extLst>
          </p:cNvPr>
          <p:cNvSpPr txBox="1"/>
          <p:nvPr/>
        </p:nvSpPr>
        <p:spPr>
          <a:xfrm>
            <a:off x="9851615" y="2056798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Push</a:t>
            </a:r>
            <a:endParaRPr lang="ko-KR" altLang="en-US" b="1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4BBA513-4C4D-414F-8A8E-9E72485E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538589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A9D73B-868A-44CB-BF23-6267DE94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563793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E88626-F27D-49F3-9895-7EE13F0AD74B}"/>
              </a:ext>
            </a:extLst>
          </p:cNvPr>
          <p:cNvSpPr/>
          <p:nvPr/>
        </p:nvSpPr>
        <p:spPr>
          <a:xfrm>
            <a:off x="8025729" y="5808048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BDA623-59F2-411C-8CC1-CEEB83BA5EC8}"/>
              </a:ext>
            </a:extLst>
          </p:cNvPr>
          <p:cNvSpPr/>
          <p:nvPr/>
        </p:nvSpPr>
        <p:spPr>
          <a:xfrm>
            <a:off x="8425231" y="6176963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87C4CC-1018-4070-95B6-F1959032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85214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D61673D-D5F9-468B-B78A-2A00998F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1104190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D53755-0D4A-4715-9362-14E4FCFADFCA}"/>
              </a:ext>
            </a:extLst>
          </p:cNvPr>
          <p:cNvSpPr/>
          <p:nvPr/>
        </p:nvSpPr>
        <p:spPr>
          <a:xfrm>
            <a:off x="8025729" y="1321773"/>
            <a:ext cx="531897" cy="2520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더욱 </a:t>
            </a:r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66D075-9227-490A-8E7E-BB62636FED66}"/>
              </a:ext>
            </a:extLst>
          </p:cNvPr>
          <p:cNvSpPr/>
          <p:nvPr/>
        </p:nvSpPr>
        <p:spPr>
          <a:xfrm>
            <a:off x="8425231" y="1690688"/>
            <a:ext cx="531897" cy="2520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더욱 </a:t>
            </a:r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853BE79-30DC-410C-A8B3-D9EDA253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94" y="391491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D9ADA64-E21F-4C4E-A310-8989519FF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855" y="4166960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C73393-9215-4323-B296-1F0B38FC3076}"/>
              </a:ext>
            </a:extLst>
          </p:cNvPr>
          <p:cNvSpPr/>
          <p:nvPr/>
        </p:nvSpPr>
        <p:spPr>
          <a:xfrm>
            <a:off x="8076354" y="4384543"/>
            <a:ext cx="531897" cy="25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11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21815C-09EF-4D25-B751-74D51061B112}"/>
              </a:ext>
            </a:extLst>
          </p:cNvPr>
          <p:cNvSpPr/>
          <p:nvPr/>
        </p:nvSpPr>
        <p:spPr>
          <a:xfrm>
            <a:off x="8475856" y="4753458"/>
            <a:ext cx="531897" cy="25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11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28CDFB9-82EB-41FC-A0C8-3C93F005524D}"/>
              </a:ext>
            </a:extLst>
          </p:cNvPr>
          <p:cNvSpPr/>
          <p:nvPr/>
        </p:nvSpPr>
        <p:spPr>
          <a:xfrm>
            <a:off x="7113799" y="5623590"/>
            <a:ext cx="796620" cy="62096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한번더수정</a:t>
            </a:r>
          </a:p>
        </p:txBody>
      </p:sp>
    </p:spTree>
    <p:extLst>
      <p:ext uri="{BB962C8B-B14F-4D97-AF65-F5344CB8AC3E}">
        <p14:creationId xmlns:p14="http://schemas.microsoft.com/office/powerpoint/2010/main" val="2493849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659C5F-BE69-443B-BD5C-0B4AF7E1A9A8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B5A784-70AB-4DB1-90C9-2DAD2CB71B84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9EE475-F66C-4C8E-8FCD-F1A228127CBB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Repo.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15FE41-4C10-4A2C-B5AE-0BFB195F426A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add </a:t>
            </a:r>
            <a:r>
              <a:rPr lang="ko-KR" altLang="en-US" sz="3600" b="1"/>
              <a:t>수행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Staging Area </a:t>
            </a:r>
            <a:r>
              <a:rPr lang="ko-KR" altLang="en-US" dirty="0"/>
              <a:t>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가장 최신 파일이 추가됨</a:t>
            </a:r>
            <a:endParaRPr lang="en-US" altLang="ko-KR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D48BE07-A5F0-45DA-A20B-77786C257E9B}"/>
              </a:ext>
            </a:extLst>
          </p:cNvPr>
          <p:cNvSpPr/>
          <p:nvPr/>
        </p:nvSpPr>
        <p:spPr>
          <a:xfrm rot="10800000">
            <a:off x="9968796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D2772-8245-410D-B3CE-A038A4B39944}"/>
              </a:ext>
            </a:extLst>
          </p:cNvPr>
          <p:cNvSpPr txBox="1"/>
          <p:nvPr/>
        </p:nvSpPr>
        <p:spPr>
          <a:xfrm>
            <a:off x="9942565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58C311DC-A7E8-4140-AB6F-33244009FC43}"/>
              </a:ext>
            </a:extLst>
          </p:cNvPr>
          <p:cNvSpPr/>
          <p:nvPr/>
        </p:nvSpPr>
        <p:spPr>
          <a:xfrm rot="10800000">
            <a:off x="9968796" y="3267527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4C3E5-A13C-45BC-A9E9-4600805C01E1}"/>
              </a:ext>
            </a:extLst>
          </p:cNvPr>
          <p:cNvSpPr txBox="1"/>
          <p:nvPr/>
        </p:nvSpPr>
        <p:spPr>
          <a:xfrm>
            <a:off x="9708319" y="3554349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Commit</a:t>
            </a:r>
            <a:endParaRPr lang="ko-KR" altLang="en-US" b="1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EAB046E-8E19-4A80-AC8F-3A7F5EC02906}"/>
              </a:ext>
            </a:extLst>
          </p:cNvPr>
          <p:cNvSpPr/>
          <p:nvPr/>
        </p:nvSpPr>
        <p:spPr>
          <a:xfrm rot="10800000">
            <a:off x="9968796" y="1840231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9F922-5B4C-48F2-AFE0-4332184B3510}"/>
              </a:ext>
            </a:extLst>
          </p:cNvPr>
          <p:cNvSpPr txBox="1"/>
          <p:nvPr/>
        </p:nvSpPr>
        <p:spPr>
          <a:xfrm>
            <a:off x="9851615" y="2056798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Push</a:t>
            </a:r>
            <a:endParaRPr lang="ko-KR" altLang="en-US" b="1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4BBA513-4C4D-414F-8A8E-9E72485E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538589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A9D73B-868A-44CB-BF23-6267DE94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563793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E88626-F27D-49F3-9895-7EE13F0AD74B}"/>
              </a:ext>
            </a:extLst>
          </p:cNvPr>
          <p:cNvSpPr/>
          <p:nvPr/>
        </p:nvSpPr>
        <p:spPr>
          <a:xfrm>
            <a:off x="8025729" y="5808048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BDA623-59F2-411C-8CC1-CEEB83BA5EC8}"/>
              </a:ext>
            </a:extLst>
          </p:cNvPr>
          <p:cNvSpPr/>
          <p:nvPr/>
        </p:nvSpPr>
        <p:spPr>
          <a:xfrm>
            <a:off x="8425231" y="6176963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87C4CC-1018-4070-95B6-F1959032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85214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D61673D-D5F9-468B-B78A-2A00998F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1104190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D53755-0D4A-4715-9362-14E4FCFADFCA}"/>
              </a:ext>
            </a:extLst>
          </p:cNvPr>
          <p:cNvSpPr/>
          <p:nvPr/>
        </p:nvSpPr>
        <p:spPr>
          <a:xfrm>
            <a:off x="8025729" y="1321773"/>
            <a:ext cx="531897" cy="2520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더욱 </a:t>
            </a:r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66D075-9227-490A-8E7E-BB62636FED66}"/>
              </a:ext>
            </a:extLst>
          </p:cNvPr>
          <p:cNvSpPr/>
          <p:nvPr/>
        </p:nvSpPr>
        <p:spPr>
          <a:xfrm>
            <a:off x="8425231" y="1690688"/>
            <a:ext cx="531897" cy="2520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더욱 </a:t>
            </a:r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D19195A-69D7-4185-BCDD-4B049533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3947678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81A4B9A-7AFF-408F-A081-162F8A6B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419972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5F0B98-196D-441A-9539-2557C525E785}"/>
              </a:ext>
            </a:extLst>
          </p:cNvPr>
          <p:cNvSpPr/>
          <p:nvPr/>
        </p:nvSpPr>
        <p:spPr>
          <a:xfrm>
            <a:off x="8025729" y="4369833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67AAF4-B4A2-425A-BB92-034F8D92B6E4}"/>
              </a:ext>
            </a:extLst>
          </p:cNvPr>
          <p:cNvSpPr/>
          <p:nvPr/>
        </p:nvSpPr>
        <p:spPr>
          <a:xfrm>
            <a:off x="8425231" y="4738748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A374166-5029-4443-A799-F4F00D25E663}"/>
              </a:ext>
            </a:extLst>
          </p:cNvPr>
          <p:cNvSpPr/>
          <p:nvPr/>
        </p:nvSpPr>
        <p:spPr>
          <a:xfrm>
            <a:off x="7113799" y="4210502"/>
            <a:ext cx="796620" cy="62096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21FC95-4F78-4D66-8B1A-BA92A1CFE2C5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5DEB71-F712-4BE4-9550-121B35A17A19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1091C6-CE88-4701-BB9B-881972CD464E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481936-5364-42B2-939E-5CE5F13E93DD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commit </a:t>
            </a:r>
            <a:r>
              <a:rPr lang="ko-KR" altLang="en-US" sz="3600" b="1"/>
              <a:t>수행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Local Repo. </a:t>
            </a:r>
            <a:r>
              <a:rPr lang="ko-KR" altLang="en-US" dirty="0"/>
              <a:t>에 내용 추가 됨</a:t>
            </a:r>
            <a:endParaRPr lang="en-US" altLang="ko-KR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D48BE07-A5F0-45DA-A20B-77786C257E9B}"/>
              </a:ext>
            </a:extLst>
          </p:cNvPr>
          <p:cNvSpPr/>
          <p:nvPr/>
        </p:nvSpPr>
        <p:spPr>
          <a:xfrm rot="10800000">
            <a:off x="9968796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D2772-8245-410D-B3CE-A038A4B39944}"/>
              </a:ext>
            </a:extLst>
          </p:cNvPr>
          <p:cNvSpPr txBox="1"/>
          <p:nvPr/>
        </p:nvSpPr>
        <p:spPr>
          <a:xfrm>
            <a:off x="9942565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58C311DC-A7E8-4140-AB6F-33244009FC43}"/>
              </a:ext>
            </a:extLst>
          </p:cNvPr>
          <p:cNvSpPr/>
          <p:nvPr/>
        </p:nvSpPr>
        <p:spPr>
          <a:xfrm rot="10800000">
            <a:off x="9968796" y="3267527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4C3E5-A13C-45BC-A9E9-4600805C01E1}"/>
              </a:ext>
            </a:extLst>
          </p:cNvPr>
          <p:cNvSpPr txBox="1"/>
          <p:nvPr/>
        </p:nvSpPr>
        <p:spPr>
          <a:xfrm>
            <a:off x="9708319" y="3554349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Commit</a:t>
            </a:r>
            <a:endParaRPr lang="ko-KR" altLang="en-US" b="1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EAB046E-8E19-4A80-AC8F-3A7F5EC02906}"/>
              </a:ext>
            </a:extLst>
          </p:cNvPr>
          <p:cNvSpPr/>
          <p:nvPr/>
        </p:nvSpPr>
        <p:spPr>
          <a:xfrm rot="10800000">
            <a:off x="9968796" y="1840231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9F922-5B4C-48F2-AFE0-4332184B3510}"/>
              </a:ext>
            </a:extLst>
          </p:cNvPr>
          <p:cNvSpPr txBox="1"/>
          <p:nvPr/>
        </p:nvSpPr>
        <p:spPr>
          <a:xfrm>
            <a:off x="9851615" y="2056798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Push</a:t>
            </a:r>
            <a:endParaRPr lang="ko-KR" altLang="en-US" b="1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4BBA513-4C4D-414F-8A8E-9E72485E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538589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A9D73B-868A-44CB-BF23-6267DE94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563793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E88626-F27D-49F3-9895-7EE13F0AD74B}"/>
              </a:ext>
            </a:extLst>
          </p:cNvPr>
          <p:cNvSpPr/>
          <p:nvPr/>
        </p:nvSpPr>
        <p:spPr>
          <a:xfrm>
            <a:off x="8025729" y="5808048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BDA623-59F2-411C-8CC1-CEEB83BA5EC8}"/>
              </a:ext>
            </a:extLst>
          </p:cNvPr>
          <p:cNvSpPr/>
          <p:nvPr/>
        </p:nvSpPr>
        <p:spPr>
          <a:xfrm>
            <a:off x="8425231" y="6176963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87C4CC-1018-4070-95B6-F1959032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85214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D61673D-D5F9-468B-B78A-2A00998F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1104190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D53755-0D4A-4715-9362-14E4FCFADFCA}"/>
              </a:ext>
            </a:extLst>
          </p:cNvPr>
          <p:cNvSpPr/>
          <p:nvPr/>
        </p:nvSpPr>
        <p:spPr>
          <a:xfrm>
            <a:off x="8025729" y="1321773"/>
            <a:ext cx="531897" cy="2520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더욱 </a:t>
            </a:r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66D075-9227-490A-8E7E-BB62636FED66}"/>
              </a:ext>
            </a:extLst>
          </p:cNvPr>
          <p:cNvSpPr/>
          <p:nvPr/>
        </p:nvSpPr>
        <p:spPr>
          <a:xfrm>
            <a:off x="8425231" y="1690688"/>
            <a:ext cx="531897" cy="2520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더욱 </a:t>
            </a:r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OLD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D19195A-69D7-4185-BCDD-4B049533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2481758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81A4B9A-7AFF-408F-A081-162F8A6B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273380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5F0B98-196D-441A-9539-2557C525E785}"/>
              </a:ext>
            </a:extLst>
          </p:cNvPr>
          <p:cNvSpPr/>
          <p:nvPr/>
        </p:nvSpPr>
        <p:spPr>
          <a:xfrm>
            <a:off x="8025729" y="2903913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67AAF4-B4A2-425A-BB92-034F8D92B6E4}"/>
              </a:ext>
            </a:extLst>
          </p:cNvPr>
          <p:cNvSpPr/>
          <p:nvPr/>
        </p:nvSpPr>
        <p:spPr>
          <a:xfrm>
            <a:off x="8425231" y="3272828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57C5D5D-60EA-4739-9CF6-64CFCE8946A3}"/>
              </a:ext>
            </a:extLst>
          </p:cNvPr>
          <p:cNvSpPr/>
          <p:nvPr/>
        </p:nvSpPr>
        <p:spPr>
          <a:xfrm>
            <a:off x="7113799" y="2779901"/>
            <a:ext cx="796620" cy="62096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89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37A1-7D06-4650-A1B8-8C1B4AB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push</a:t>
            </a:r>
            <a:endParaRPr lang="ko-KR" altLang="en-US" sz="36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9E569-0B0C-46D3-953B-AF67FA5B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Remote Repo. </a:t>
            </a:r>
            <a:r>
              <a:rPr lang="ko-KR" altLang="en-US"/>
              <a:t>에 등록 됨</a:t>
            </a:r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90148F-DE6E-41EB-B33E-FE829C6D98B3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CC454E-E549-4605-A956-207590F0D59F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672D0F-311A-4D79-9F59-DF401AA6EFBB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  <a:endParaRPr lang="en-US" altLang="ko-KR"/>
          </a:p>
          <a:p>
            <a:pPr algn="ctr"/>
            <a:r>
              <a:rPr lang="ko-KR" altLang="en-US"/>
              <a:t>폴더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D8D822-CD68-4F3C-A6C4-871966C05A0D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Staging</a:t>
            </a:r>
          </a:p>
          <a:p>
            <a:pPr algn="ctr"/>
            <a:r>
              <a:rPr lang="en-US" altLang="ko-KR"/>
              <a:t>Area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D48BE07-A5F0-45DA-A20B-77786C257E9B}"/>
              </a:ext>
            </a:extLst>
          </p:cNvPr>
          <p:cNvSpPr/>
          <p:nvPr/>
        </p:nvSpPr>
        <p:spPr>
          <a:xfrm rot="10800000">
            <a:off x="9968796" y="4714064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D2772-8245-410D-B3CE-A038A4B39944}"/>
              </a:ext>
            </a:extLst>
          </p:cNvPr>
          <p:cNvSpPr txBox="1"/>
          <p:nvPr/>
        </p:nvSpPr>
        <p:spPr>
          <a:xfrm>
            <a:off x="9942565" y="4983046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add</a:t>
            </a:r>
            <a:endParaRPr lang="ko-KR" altLang="en-US" b="1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58C311DC-A7E8-4140-AB6F-33244009FC43}"/>
              </a:ext>
            </a:extLst>
          </p:cNvPr>
          <p:cNvSpPr/>
          <p:nvPr/>
        </p:nvSpPr>
        <p:spPr>
          <a:xfrm rot="10800000">
            <a:off x="9968796" y="3267527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4C3E5-A13C-45BC-A9E9-4600805C01E1}"/>
              </a:ext>
            </a:extLst>
          </p:cNvPr>
          <p:cNvSpPr txBox="1"/>
          <p:nvPr/>
        </p:nvSpPr>
        <p:spPr>
          <a:xfrm>
            <a:off x="9708319" y="3554349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Commit</a:t>
            </a:r>
            <a:endParaRPr lang="ko-KR" altLang="en-US" b="1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EAB046E-8E19-4A80-AC8F-3A7F5EC02906}"/>
              </a:ext>
            </a:extLst>
          </p:cNvPr>
          <p:cNvSpPr/>
          <p:nvPr/>
        </p:nvSpPr>
        <p:spPr>
          <a:xfrm rot="10800000">
            <a:off x="9968796" y="1840231"/>
            <a:ext cx="504825" cy="9429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9F922-5B4C-48F2-AFE0-4332184B3510}"/>
              </a:ext>
            </a:extLst>
          </p:cNvPr>
          <p:cNvSpPr txBox="1"/>
          <p:nvPr/>
        </p:nvSpPr>
        <p:spPr>
          <a:xfrm>
            <a:off x="9851615" y="2056798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Push</a:t>
            </a:r>
            <a:endParaRPr lang="ko-KR" altLang="en-US" b="1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4BBA513-4C4D-414F-8A8E-9E72485E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5385893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A9D73B-868A-44CB-BF23-6267DE94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5637939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E88626-F27D-49F3-9895-7EE13F0AD74B}"/>
              </a:ext>
            </a:extLst>
          </p:cNvPr>
          <p:cNvSpPr/>
          <p:nvPr/>
        </p:nvSpPr>
        <p:spPr>
          <a:xfrm>
            <a:off x="8025729" y="5808048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BDA623-59F2-411C-8CC1-CEEB83BA5EC8}"/>
              </a:ext>
            </a:extLst>
          </p:cNvPr>
          <p:cNvSpPr/>
          <p:nvPr/>
        </p:nvSpPr>
        <p:spPr>
          <a:xfrm>
            <a:off x="8425231" y="6176963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87C4CC-1018-4070-95B6-F1959032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69" y="852144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D61673D-D5F9-468B-B78A-2A00998F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30" y="1104190"/>
            <a:ext cx="531896" cy="7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309BC0-A41E-4905-BA64-ACA416C5915D}"/>
              </a:ext>
            </a:extLst>
          </p:cNvPr>
          <p:cNvSpPr/>
          <p:nvPr/>
        </p:nvSpPr>
        <p:spPr>
          <a:xfrm>
            <a:off x="8025729" y="1262265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8A89E7-F605-4E28-A45B-2535FB90CF81}"/>
              </a:ext>
            </a:extLst>
          </p:cNvPr>
          <p:cNvSpPr/>
          <p:nvPr/>
        </p:nvSpPr>
        <p:spPr>
          <a:xfrm>
            <a:off x="8425231" y="1631180"/>
            <a:ext cx="531897" cy="252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2"/>
                </a:solidFill>
              </a:rPr>
              <a:t>더 최신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2469FB6-10AF-4D62-B657-C73B0EC5741B}"/>
              </a:ext>
            </a:extLst>
          </p:cNvPr>
          <p:cNvSpPr/>
          <p:nvPr/>
        </p:nvSpPr>
        <p:spPr>
          <a:xfrm>
            <a:off x="7113799" y="1136242"/>
            <a:ext cx="796620" cy="62096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7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00D2-2116-4D9B-BC3E-B4901A1C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&lt;15 </a:t>
            </a:r>
            <a:r>
              <a:rPr lang="ko-KR" altLang="en-US" b="1"/>
              <a:t>분간 내용을 정리하자</a:t>
            </a:r>
            <a:r>
              <a:rPr lang="en-US" altLang="ko-KR" b="1"/>
              <a:t>!&gt;</a:t>
            </a:r>
            <a:br>
              <a:rPr lang="en-US" altLang="ko-KR" b="1"/>
            </a:br>
            <a:r>
              <a:rPr lang="ko-KR" altLang="en-US" b="1"/>
              <a:t>곧</a:t>
            </a:r>
            <a:r>
              <a:rPr lang="en-US" altLang="ko-KR" b="1"/>
              <a:t>, Quiz </a:t>
            </a:r>
            <a:r>
              <a:rPr lang="ko-KR" altLang="en-US" b="1"/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3056880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b="1"/>
              <a:t>Git</a:t>
            </a:r>
            <a:r>
              <a:rPr lang="ko-KR" altLang="en-US" b="1"/>
              <a:t>을 잘 이해했는지 확인하는 </a:t>
            </a:r>
            <a:r>
              <a:rPr lang="en-US" altLang="ko-KR" b="1"/>
              <a:t>Quiz!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0417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DE574-BCF7-4BDE-8930-C057BF8A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번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95DE3-9C8E-4D27-B9D5-5E18EB26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정답을 비공개 메세지로 보낼 것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b="1"/>
              <a:t>이 </a:t>
            </a:r>
            <a:r>
              <a:rPr lang="en-US" altLang="ko-KR" b="1">
                <a:solidFill>
                  <a:srgbClr val="FF0000"/>
                </a:solidFill>
              </a:rPr>
              <a:t>Commit </a:t>
            </a:r>
            <a:r>
              <a:rPr lang="ko-KR" altLang="en-US" b="1">
                <a:solidFill>
                  <a:srgbClr val="FF0000"/>
                </a:solidFill>
              </a:rPr>
              <a:t>대기실</a:t>
            </a:r>
            <a:r>
              <a:rPr lang="ko-KR" altLang="en-US" b="1"/>
              <a:t>의</a:t>
            </a:r>
            <a:r>
              <a:rPr lang="en-US" altLang="ko-KR" b="1"/>
              <a:t> </a:t>
            </a:r>
            <a:r>
              <a:rPr lang="ko-KR" altLang="en-US" b="1"/>
              <a:t>정확한 이름은 무엇인가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F416FE-F278-47A3-A4FE-D2AF7616A847}"/>
              </a:ext>
            </a:extLst>
          </p:cNvPr>
          <p:cNvSpPr/>
          <p:nvPr/>
        </p:nvSpPr>
        <p:spPr>
          <a:xfrm>
            <a:off x="9072438" y="2481862"/>
            <a:ext cx="2242268" cy="11460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03DAD8-D0CC-42BF-800D-5E8D37929BB0}"/>
              </a:ext>
            </a:extLst>
          </p:cNvPr>
          <p:cNvSpPr/>
          <p:nvPr/>
        </p:nvSpPr>
        <p:spPr>
          <a:xfrm>
            <a:off x="9072438" y="365125"/>
            <a:ext cx="2242268" cy="1796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</a:t>
            </a:r>
          </a:p>
          <a:p>
            <a:pPr algn="ctr"/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4CA69-9FE8-463F-9EC3-655DAC694673}"/>
              </a:ext>
            </a:extLst>
          </p:cNvPr>
          <p:cNvSpPr/>
          <p:nvPr/>
        </p:nvSpPr>
        <p:spPr>
          <a:xfrm>
            <a:off x="9072438" y="5340641"/>
            <a:ext cx="2242268" cy="12590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작업</a:t>
            </a:r>
            <a:endParaRPr lang="en-US" altLang="ko-KR" b="1"/>
          </a:p>
          <a:p>
            <a:pPr algn="ctr"/>
            <a:r>
              <a:rPr lang="ko-KR" altLang="en-US" b="1"/>
              <a:t>폴더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94E560-0CF8-4B19-80FE-36979305C02B}"/>
              </a:ext>
            </a:extLst>
          </p:cNvPr>
          <p:cNvSpPr/>
          <p:nvPr/>
        </p:nvSpPr>
        <p:spPr>
          <a:xfrm>
            <a:off x="9072438" y="3859002"/>
            <a:ext cx="2242268" cy="1259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898803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DE574-BCF7-4BDE-8930-C057BF8A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번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95DE3-9C8E-4D27-B9D5-5E18EB26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정답을 비공개 메세지로 보낼 것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b="1"/>
              <a:t>신규 파일을 준비해서</a:t>
            </a:r>
            <a:r>
              <a:rPr lang="en-US" altLang="ko-KR" b="1"/>
              <a:t>, Remote Repo. </a:t>
            </a:r>
            <a:r>
              <a:rPr lang="ko-KR" altLang="en-US" b="1"/>
              <a:t>까지 올릴 때 사용하는</a:t>
            </a:r>
            <a:endParaRPr lang="en-US" altLang="ko-KR" b="1"/>
          </a:p>
          <a:p>
            <a:pPr marL="0" indent="0">
              <a:buNone/>
            </a:pPr>
            <a:r>
              <a:rPr lang="ko-KR" altLang="en-US" b="1">
                <a:solidFill>
                  <a:srgbClr val="FF0000"/>
                </a:solidFill>
              </a:rPr>
              <a:t>명령어</a:t>
            </a:r>
            <a:r>
              <a:rPr lang="ko-KR" altLang="en-US" b="1"/>
              <a:t>의 </a:t>
            </a:r>
            <a:r>
              <a:rPr lang="en-US" altLang="ko-KR" b="1"/>
              <a:t>3</a:t>
            </a:r>
            <a:r>
              <a:rPr lang="ko-KR" altLang="en-US" b="1"/>
              <a:t>개를 적으시오</a:t>
            </a:r>
            <a:r>
              <a:rPr lang="en-US" altLang="ko-KR" b="1"/>
              <a:t>.</a:t>
            </a:r>
          </a:p>
          <a:p>
            <a:pPr marL="0" indent="0">
              <a:buNone/>
            </a:pPr>
            <a:r>
              <a:rPr lang="en-US" altLang="ko-KR" b="1"/>
              <a:t>(</a:t>
            </a:r>
            <a:r>
              <a:rPr lang="ko-KR" altLang="en-US" b="1"/>
              <a:t>힌트 </a:t>
            </a:r>
            <a:r>
              <a:rPr lang="en-US" altLang="ko-KR" b="1"/>
              <a:t>: </a:t>
            </a:r>
            <a:r>
              <a:rPr lang="ko-KR" altLang="en-US" b="1"/>
              <a:t>마지막 정답은 </a:t>
            </a:r>
            <a:r>
              <a:rPr lang="en-US" altLang="ko-KR" b="1"/>
              <a:t>Push)</a:t>
            </a:r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[      ] </a:t>
            </a:r>
            <a:r>
              <a:rPr lang="en-US" altLang="ko-KR" b="1">
                <a:sym typeface="Wingdings" panose="05000000000000000000" pitchFamily="2" charset="2"/>
              </a:rPr>
              <a:t> [      ]  [ Push ]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682989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b="1"/>
              <a:t>ignore </a:t>
            </a:r>
            <a:r>
              <a:rPr lang="ko-KR" altLang="en-US" b="1"/>
              <a:t>처리란</a:t>
            </a:r>
            <a:r>
              <a:rPr lang="en-US" altLang="ko-KR" b="1"/>
              <a:t>?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91644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8CD5D-B7F6-44F5-BDE8-FA88A519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 프로젝트에 이런 파일이 있다면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EE031-1FCA-4C1E-9099-842B6448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ID, PASSWORD </a:t>
            </a:r>
            <a:r>
              <a:rPr lang="ko-KR" altLang="en-US"/>
              <a:t>를 메모한 파일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주민등록번호를 메모한 파일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내 셀프 사진들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z="3600">
                <a:solidFill>
                  <a:srgbClr val="FF0000"/>
                </a:solidFill>
              </a:rPr>
              <a:t>GItHub Public </a:t>
            </a:r>
            <a:r>
              <a:rPr lang="ko-KR" altLang="en-US" sz="3600">
                <a:solidFill>
                  <a:srgbClr val="FF0000"/>
                </a:solidFill>
              </a:rPr>
              <a:t>에 업로드하면 큰일난다</a:t>
            </a:r>
            <a:r>
              <a:rPr lang="en-US" altLang="ko-KR" sz="360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935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C2840-665D-45B9-8DE2-5A688679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팀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9B59D-DFE8-480D-AF39-62D59379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Text </a:t>
            </a:r>
            <a:r>
              <a:rPr lang="ko-KR" altLang="en-US" sz="2000" b="1" dirty="0"/>
              <a:t>문서를 사용하여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채팅을 한다</a:t>
            </a:r>
            <a:r>
              <a:rPr lang="en-US" altLang="ko-KR" sz="2000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조장님이 </a:t>
            </a:r>
            <a:r>
              <a:rPr lang="en-US" altLang="ko-KR" sz="1800" dirty="0"/>
              <a:t>chat.txt </a:t>
            </a:r>
            <a:r>
              <a:rPr lang="ko-KR" altLang="en-US" sz="1800" dirty="0"/>
              <a:t>파일을 생성</a:t>
            </a:r>
            <a:r>
              <a:rPr lang="en-US" altLang="ko-KR" sz="1800" dirty="0"/>
              <a:t>, </a:t>
            </a:r>
            <a:r>
              <a:rPr lang="ko-KR" altLang="en-US" sz="1800" dirty="0"/>
              <a:t>첫 번째 질문을 적고 </a:t>
            </a:r>
            <a:r>
              <a:rPr lang="en-US" altLang="ko-KR" sz="1800" dirty="0"/>
              <a:t>push </a:t>
            </a:r>
            <a:r>
              <a:rPr lang="ko-KR" altLang="en-US" sz="1800" dirty="0"/>
              <a:t>하기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err="1"/>
              <a:t>맴버</a:t>
            </a:r>
            <a:r>
              <a:rPr lang="en-US" altLang="ko-KR" sz="1800" dirty="0"/>
              <a:t>1 </a:t>
            </a:r>
            <a:r>
              <a:rPr lang="ko-KR" altLang="en-US" sz="1800" dirty="0"/>
              <a:t>님이 최신 </a:t>
            </a:r>
            <a:r>
              <a:rPr lang="en-US" altLang="ko-KR" sz="1800" dirty="0"/>
              <a:t>chat.txt </a:t>
            </a:r>
            <a:r>
              <a:rPr lang="ko-KR" altLang="en-US" sz="1800" dirty="0"/>
              <a:t>파일로 </a:t>
            </a:r>
            <a:r>
              <a:rPr lang="en-US" altLang="ko-KR" sz="1800" dirty="0"/>
              <a:t>pull </a:t>
            </a:r>
            <a:r>
              <a:rPr lang="ko-KR" altLang="en-US" sz="1800" dirty="0"/>
              <a:t>후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en-US" altLang="ko-KR" sz="1800" dirty="0"/>
              <a:t>chat.txt </a:t>
            </a:r>
            <a:r>
              <a:rPr lang="ko-KR" altLang="en-US" sz="1800" dirty="0"/>
              <a:t>파일에 대답을 적음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다음 사람을 위한 질문을 적고 </a:t>
            </a:r>
            <a:r>
              <a:rPr lang="en-US" altLang="ko-KR" sz="1800" dirty="0"/>
              <a:t>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 err="1"/>
              <a:t>맴버</a:t>
            </a:r>
            <a:r>
              <a:rPr lang="en-US" altLang="ko-KR" sz="1800" dirty="0"/>
              <a:t>2 </a:t>
            </a:r>
            <a:r>
              <a:rPr lang="ko-KR" altLang="en-US" sz="1800" dirty="0"/>
              <a:t>님이 최신 </a:t>
            </a:r>
            <a:r>
              <a:rPr lang="en-US" altLang="ko-KR" sz="1800" dirty="0"/>
              <a:t>chat.txt </a:t>
            </a:r>
            <a:r>
              <a:rPr lang="ko-KR" altLang="en-US" sz="1800" dirty="0"/>
              <a:t>파일로 </a:t>
            </a:r>
            <a:r>
              <a:rPr lang="en-US" altLang="ko-KR" sz="1800" dirty="0"/>
              <a:t>pull </a:t>
            </a:r>
            <a:r>
              <a:rPr lang="ko-KR" altLang="en-US" sz="1800" dirty="0"/>
              <a:t>후</a:t>
            </a:r>
            <a:r>
              <a:rPr lang="en-US" altLang="ko-KR" sz="1800" dirty="0"/>
              <a:t>, </a:t>
            </a:r>
            <a:br>
              <a:rPr lang="en-US" altLang="ko-KR" sz="1800"/>
            </a:br>
            <a:r>
              <a:rPr lang="en-US" altLang="ko-KR" sz="1800"/>
              <a:t>chat.txt </a:t>
            </a:r>
            <a:r>
              <a:rPr lang="ko-KR" altLang="en-US" sz="1800" dirty="0"/>
              <a:t>파일에 대답을 적음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다음 사람을 위한 질문을 적고 </a:t>
            </a:r>
            <a:r>
              <a:rPr lang="en-US" altLang="ko-KR" sz="1800" dirty="0"/>
              <a:t>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반복 </a:t>
            </a:r>
            <a:r>
              <a:rPr lang="en-US" altLang="ko-KR" sz="1800" dirty="0"/>
              <a:t>(</a:t>
            </a:r>
            <a:r>
              <a:rPr lang="ko-KR" altLang="en-US" sz="1800" dirty="0"/>
              <a:t>조장 </a:t>
            </a:r>
            <a:r>
              <a:rPr lang="en-US" altLang="ko-KR" sz="1800" dirty="0"/>
              <a:t>&gt; </a:t>
            </a:r>
            <a:r>
              <a:rPr lang="ko-KR" altLang="en-US" sz="1800" dirty="0" err="1"/>
              <a:t>맴버</a:t>
            </a:r>
            <a:r>
              <a:rPr lang="en-US" altLang="ko-KR" sz="1800" dirty="0"/>
              <a:t>1 &gt;</a:t>
            </a:r>
            <a:r>
              <a:rPr lang="ko-KR" altLang="en-US" sz="1800" dirty="0" err="1"/>
              <a:t>맴버</a:t>
            </a:r>
            <a:r>
              <a:rPr lang="en-US" altLang="ko-KR" sz="1800" dirty="0"/>
              <a:t>2..n &gt; </a:t>
            </a:r>
            <a:r>
              <a:rPr lang="ko-KR" altLang="en-US" sz="1800" dirty="0"/>
              <a:t>조장 </a:t>
            </a:r>
            <a:r>
              <a:rPr lang="en-US" altLang="ko-KR" sz="1800" dirty="0"/>
              <a:t>&gt; </a:t>
            </a:r>
            <a:r>
              <a:rPr lang="ko-KR" altLang="en-US" sz="1800" dirty="0" err="1"/>
              <a:t>맴버</a:t>
            </a:r>
            <a:r>
              <a:rPr lang="en-US" altLang="ko-KR" sz="1800" dirty="0"/>
              <a:t>1 &gt; </a:t>
            </a:r>
            <a:r>
              <a:rPr lang="ko-KR" altLang="en-US" sz="1800" dirty="0" err="1"/>
              <a:t>맴버</a:t>
            </a:r>
            <a:r>
              <a:rPr lang="en-US" altLang="ko-KR" sz="1800" dirty="0"/>
              <a:t>2 .. n &gt; </a:t>
            </a:r>
            <a:r>
              <a:rPr lang="ko-KR" altLang="en-US" sz="1800" dirty="0"/>
              <a:t>반복</a:t>
            </a:r>
            <a:r>
              <a:rPr lang="en-US" altLang="ko-KR" sz="18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200" b="1" dirty="0"/>
              <a:t>채팅 내용</a:t>
            </a:r>
            <a:endParaRPr lang="en-US" altLang="ko-KR" sz="2200" b="1" dirty="0"/>
          </a:p>
          <a:p>
            <a:pPr lvl="1"/>
            <a:r>
              <a:rPr lang="ko-KR" altLang="en-US" sz="1800" dirty="0"/>
              <a:t>질문에 대한 대답을 하고</a:t>
            </a:r>
            <a:r>
              <a:rPr lang="en-US" altLang="ko-KR" sz="1800" dirty="0"/>
              <a:t>, </a:t>
            </a:r>
            <a:r>
              <a:rPr lang="ko-KR" altLang="en-US" sz="1800" dirty="0"/>
              <a:t>다음사람에게 질문 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취미 </a:t>
            </a:r>
            <a:r>
              <a:rPr lang="en-US" altLang="ko-KR" sz="1800" dirty="0"/>
              <a:t>/ </a:t>
            </a:r>
            <a:r>
              <a:rPr lang="ko-KR" altLang="en-US" sz="1800" dirty="0"/>
              <a:t>좋아하는 음식 </a:t>
            </a:r>
            <a:r>
              <a:rPr lang="en-US" altLang="ko-KR" sz="1800" dirty="0"/>
              <a:t>/ </a:t>
            </a:r>
            <a:r>
              <a:rPr lang="ko-KR" altLang="en-US" sz="1800" dirty="0"/>
              <a:t>운동</a:t>
            </a:r>
            <a:r>
              <a:rPr lang="en-US" altLang="ko-KR" sz="1800" dirty="0"/>
              <a:t>, </a:t>
            </a:r>
            <a:r>
              <a:rPr lang="ko-KR" altLang="en-US" sz="1800" dirty="0"/>
              <a:t>영화</a:t>
            </a:r>
            <a:r>
              <a:rPr lang="en-US" altLang="ko-KR" sz="1800" dirty="0"/>
              <a:t>, </a:t>
            </a:r>
            <a:r>
              <a:rPr lang="ko-KR" altLang="en-US" sz="1800" dirty="0"/>
              <a:t>등 간단히 대답할 수 있는 질문들을 한다</a:t>
            </a:r>
            <a:r>
              <a:rPr lang="en-US" altLang="ko-KR" sz="1800" dirty="0"/>
              <a:t>.</a:t>
            </a: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81167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07FC8-B5A0-4F42-99B0-A227013C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ignore </a:t>
            </a:r>
            <a:r>
              <a:rPr lang="ko-KR" altLang="en-US" sz="4000"/>
              <a:t>처리란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66136-A6F5-4231-A080-5C7E1A562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GitHub</a:t>
            </a:r>
            <a:r>
              <a:rPr lang="ko-KR" altLang="en-US"/>
              <a:t>에 업로드 안하고 싶은 파일들을 등록하는 것</a:t>
            </a:r>
            <a:endParaRPr lang="en-US" altLang="ko-KR"/>
          </a:p>
          <a:p>
            <a:pPr lvl="1"/>
            <a:r>
              <a:rPr lang="ko-KR" altLang="en-US" b="1"/>
              <a:t>내 개인정보</a:t>
            </a:r>
            <a:endParaRPr lang="en-US" altLang="ko-KR" b="1"/>
          </a:p>
          <a:p>
            <a:pPr lvl="1"/>
            <a:r>
              <a:rPr lang="ko-KR" altLang="en-US" b="1"/>
              <a:t>대용량 </a:t>
            </a:r>
            <a:r>
              <a:rPr lang="en-US" altLang="ko-KR" b="1"/>
              <a:t>Library </a:t>
            </a:r>
            <a:r>
              <a:rPr lang="ko-KR" altLang="en-US" b="1"/>
              <a:t>등</a:t>
            </a:r>
            <a:endParaRPr lang="en-US" altLang="ko-KR" b="1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GitHub</a:t>
            </a:r>
            <a:r>
              <a:rPr lang="ko-KR" altLang="en-US" b="1">
                <a:solidFill>
                  <a:srgbClr val="FF0000"/>
                </a:solidFill>
              </a:rPr>
              <a:t>에 </a:t>
            </a:r>
            <a:r>
              <a:rPr lang="en-US" altLang="ko-KR" b="1">
                <a:solidFill>
                  <a:srgbClr val="FF0000"/>
                </a:solidFill>
              </a:rPr>
              <a:t>Push</a:t>
            </a:r>
            <a:r>
              <a:rPr lang="ko-KR" altLang="en-US" b="1">
                <a:solidFill>
                  <a:srgbClr val="FF0000"/>
                </a:solidFill>
              </a:rPr>
              <a:t>가 안되도록</a:t>
            </a:r>
            <a:endParaRPr lang="en-US" altLang="ko-KR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>
                <a:solidFill>
                  <a:srgbClr val="FF0000"/>
                </a:solidFill>
              </a:rPr>
              <a:t>미리 설정을 할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ko-KR" altLang="en-US" b="1">
                <a:solidFill>
                  <a:srgbClr val="FF0000"/>
                </a:solidFill>
              </a:rPr>
              <a:t>수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ko-KR" altLang="en-US" b="1">
                <a:solidFill>
                  <a:srgbClr val="FF0000"/>
                </a:solidFill>
              </a:rPr>
              <a:t>있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ko-KR" altLang="en-US" b="1">
                <a:solidFill>
                  <a:srgbClr val="FF0000"/>
                </a:solidFill>
              </a:rPr>
              <a:t>다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14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683F-C44B-4553-ADAD-05B3A747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b="1"/>
              <a:t>git</a:t>
            </a:r>
            <a:r>
              <a:rPr lang="ko-KR" altLang="en-US" b="1"/>
              <a:t>에서 업로드 할 필요 없는 내용</a:t>
            </a:r>
            <a:br>
              <a:rPr lang="en-US" altLang="ko-KR" b="1"/>
            </a:br>
            <a:r>
              <a:rPr lang="en-US" altLang="ko-KR" b="1"/>
              <a:t>ignore </a:t>
            </a:r>
            <a:r>
              <a:rPr lang="ko-KR" altLang="en-US" b="1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253398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F221A-EBF4-46F8-80C1-FCF9BF38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실습할 </a:t>
            </a:r>
            <a:r>
              <a:rPr lang="en-US" altLang="ko-KR"/>
              <a:t>Repository </a:t>
            </a:r>
            <a:r>
              <a:rPr lang="ko-KR" altLang="en-US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09474-3A1B-4048-AC05-B4F36A7B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이미 생성된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Repoistory</a:t>
            </a:r>
            <a:r>
              <a:rPr lang="ko-KR" altLang="en-US"/>
              <a:t> 로 준비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9D2D3C-5E60-41AF-B6C4-99BE566F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27" y="2248847"/>
            <a:ext cx="5939873" cy="3504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7591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D2053-95B4-49D6-BFDA-9B1B53CB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keyfile.txt </a:t>
            </a:r>
            <a:r>
              <a:rPr lang="ko-KR" altLang="en-US"/>
              <a:t>파일을 생성한다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1721CA6-394B-4203-B377-F49D5F1DC002}"/>
              </a:ext>
            </a:extLst>
          </p:cNvPr>
          <p:cNvSpPr/>
          <p:nvPr/>
        </p:nvSpPr>
        <p:spPr>
          <a:xfrm>
            <a:off x="5482208" y="3803572"/>
            <a:ext cx="1041621" cy="96210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8D2F2D-3EF3-44AF-BE90-0FDCC024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7357"/>
            <a:ext cx="4295538" cy="3525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152211-1078-4A85-BB59-C7A94C65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99" y="3625033"/>
            <a:ext cx="4785973" cy="124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7094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41805-3893-46F7-85CA-54609532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이제</a:t>
            </a:r>
            <a:r>
              <a:rPr lang="en-US" altLang="ko-KR"/>
              <a:t>, ignore </a:t>
            </a:r>
            <a:r>
              <a:rPr lang="ko-KR" altLang="en-US"/>
              <a:t>할 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83E9F-D8A6-4611-96F1-50DEEB3A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개인정보 파일을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local Repository </a:t>
            </a:r>
            <a:r>
              <a:rPr lang="ko-KR" altLang="en-US"/>
              <a:t>에도 업로드가 안되도록 해야한다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왜냐</a:t>
            </a:r>
            <a:r>
              <a:rPr lang="en-US" altLang="ko-KR"/>
              <a:t>!?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local Repository </a:t>
            </a:r>
            <a:r>
              <a:rPr lang="ko-KR" altLang="en-US" b="1">
                <a:solidFill>
                  <a:srgbClr val="FF0000"/>
                </a:solidFill>
              </a:rPr>
              <a:t>내용들을 </a:t>
            </a:r>
            <a:r>
              <a:rPr lang="en-US" altLang="ko-KR" b="1">
                <a:solidFill>
                  <a:srgbClr val="FF0000"/>
                </a:solidFill>
              </a:rPr>
              <a:t>push </a:t>
            </a:r>
            <a:r>
              <a:rPr lang="ko-KR" altLang="en-US" b="1">
                <a:solidFill>
                  <a:srgbClr val="FF0000"/>
                </a:solidFill>
              </a:rPr>
              <a:t>하면</a:t>
            </a:r>
            <a:r>
              <a:rPr lang="en-US" altLang="ko-KR" b="1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b="1">
                <a:solidFill>
                  <a:srgbClr val="FF0000"/>
                </a:solidFill>
              </a:rPr>
              <a:t>그대로 </a:t>
            </a:r>
            <a:r>
              <a:rPr lang="en-US" altLang="ko-KR" b="1">
                <a:solidFill>
                  <a:srgbClr val="FF0000"/>
                </a:solidFill>
              </a:rPr>
              <a:t>remote Repository </a:t>
            </a:r>
            <a:r>
              <a:rPr lang="ko-KR" altLang="en-US" b="1">
                <a:solidFill>
                  <a:srgbClr val="FF0000"/>
                </a:solidFill>
              </a:rPr>
              <a:t>에 저장되기 때문이다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1625DB-153B-4ABE-84D4-DF71DE7C556D}"/>
              </a:ext>
            </a:extLst>
          </p:cNvPr>
          <p:cNvSpPr/>
          <p:nvPr/>
        </p:nvSpPr>
        <p:spPr>
          <a:xfrm>
            <a:off x="3639047" y="5327373"/>
            <a:ext cx="4913906" cy="906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Commit </a:t>
            </a:r>
            <a:r>
              <a:rPr lang="ko-KR" altLang="en-US" b="1"/>
              <a:t>안함</a:t>
            </a:r>
            <a:r>
              <a:rPr lang="en-US" altLang="ko-KR" b="1"/>
              <a:t>!!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16466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477BCE0-9455-4B70-883C-BAAA13450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12" y="418500"/>
            <a:ext cx="4600575" cy="18383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A29A55-E2A9-4040-8133-A3C46776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.gitignore </a:t>
            </a:r>
            <a:r>
              <a:rPr lang="ko-KR" altLang="en-US" sz="3600"/>
              <a:t>파일에 대해서</a:t>
            </a:r>
            <a:r>
              <a:rPr lang="en-US" altLang="ko-KR" sz="3600"/>
              <a:t>!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57A68-88DD-4870-99CA-5259092A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강사만 진행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b="1"/>
              <a:t>“.gitignore” </a:t>
            </a:r>
            <a:r>
              <a:rPr lang="ko-KR" altLang="en-US"/>
              <a:t>라는 파일을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Local Repoistory</a:t>
            </a:r>
            <a:r>
              <a:rPr lang="ko-KR" altLang="en-US"/>
              <a:t>에 해당되는 </a:t>
            </a:r>
            <a:r>
              <a:rPr lang="ko-KR" altLang="en-US" b="1">
                <a:solidFill>
                  <a:srgbClr val="FF0000"/>
                </a:solidFill>
              </a:rPr>
              <a:t>작업폴더</a:t>
            </a:r>
            <a:r>
              <a:rPr lang="ko-KR" altLang="en-US"/>
              <a:t> 안에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만들어두고</a:t>
            </a:r>
            <a:r>
              <a:rPr lang="en-US" altLang="ko-KR"/>
              <a:t>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이곳에</a:t>
            </a:r>
            <a:r>
              <a:rPr lang="en-US" altLang="ko-KR"/>
              <a:t>, </a:t>
            </a:r>
            <a:r>
              <a:rPr lang="ko-KR" altLang="en-US"/>
              <a:t>제외시킬 파일 이름들을 적으면</a:t>
            </a:r>
            <a:r>
              <a:rPr lang="en-US" altLang="ko-KR"/>
              <a:t> </a:t>
            </a:r>
            <a:r>
              <a:rPr lang="ko-KR" altLang="en-US"/>
              <a:t>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2E598F-E7DB-4146-894F-639CE39EAC9D}"/>
              </a:ext>
            </a:extLst>
          </p:cNvPr>
          <p:cNvSpPr/>
          <p:nvPr/>
        </p:nvSpPr>
        <p:spPr>
          <a:xfrm>
            <a:off x="3715572" y="5150279"/>
            <a:ext cx="5669280" cy="12563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우리는 이 직접 파일 수정이 아닌</a:t>
            </a:r>
            <a:r>
              <a:rPr lang="en-US" altLang="ko-KR" b="1"/>
              <a:t>,</a:t>
            </a:r>
          </a:p>
          <a:p>
            <a:pPr algn="ctr"/>
            <a:r>
              <a:rPr lang="en-US" altLang="ko-KR" b="1"/>
              <a:t>Github Desktop </a:t>
            </a:r>
            <a:r>
              <a:rPr lang="ko-KR" altLang="en-US" b="1"/>
              <a:t>에서</a:t>
            </a:r>
            <a:endParaRPr lang="en-US" altLang="ko-KR" b="1"/>
          </a:p>
          <a:p>
            <a:pPr algn="ctr"/>
            <a:r>
              <a:rPr lang="en-US" altLang="ko-KR" b="1"/>
              <a:t>gitignore </a:t>
            </a:r>
            <a:r>
              <a:rPr lang="ko-KR" altLang="en-US" b="1"/>
              <a:t>파일을 수정 할 것이다</a:t>
            </a:r>
            <a:r>
              <a:rPr lang="en-US" altLang="ko-KR" b="1"/>
              <a:t>.</a:t>
            </a:r>
            <a:endParaRPr lang="ko-KR" altLang="en-US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DE889E-0BA0-4EBB-A7DA-1200CC7C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479" y="1920310"/>
            <a:ext cx="2638793" cy="1286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137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81846-7A28-44EA-AE20-2AD49F65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ignore </a:t>
            </a:r>
            <a:r>
              <a:rPr lang="ko-KR" altLang="en-US"/>
              <a:t>하러 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77E81-441F-4105-BE9D-01ED56F3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Save </a:t>
            </a:r>
            <a:r>
              <a:rPr lang="ko-KR" altLang="en-US"/>
              <a:t>하면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.gitignore</a:t>
            </a:r>
            <a:r>
              <a:rPr lang="en-US" altLang="ko-KR"/>
              <a:t> </a:t>
            </a:r>
            <a:r>
              <a:rPr lang="ko-KR" altLang="en-US"/>
              <a:t>파일이 자동 생성된다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A9A54-CADC-451E-B9EC-284EC3AA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337" y="3208751"/>
            <a:ext cx="4808463" cy="259979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B5D20FC-6052-4E09-AD02-2C5A6EBC8B03}"/>
              </a:ext>
            </a:extLst>
          </p:cNvPr>
          <p:cNvSpPr/>
          <p:nvPr/>
        </p:nvSpPr>
        <p:spPr>
          <a:xfrm>
            <a:off x="5287617" y="4142630"/>
            <a:ext cx="1025719" cy="105752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6239F6-A165-404B-9259-17C59337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92" y="3208751"/>
            <a:ext cx="3440149" cy="29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96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867EF-BF9D-4BE8-9EC5-88C8DC84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ignore </a:t>
            </a:r>
            <a:r>
              <a:rPr lang="ko-KR" altLang="en-US"/>
              <a:t>처리 완료된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C5700-6D06-4C47-8288-0C7020987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자동으로 </a:t>
            </a:r>
            <a:r>
              <a:rPr lang="en-US" altLang="ko-KR"/>
              <a:t>.gitignore</a:t>
            </a:r>
            <a:r>
              <a:rPr lang="ko-KR" altLang="en-US"/>
              <a:t>파일이 생성되었기에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Changes </a:t>
            </a:r>
            <a:r>
              <a:rPr lang="ko-KR" altLang="en-US"/>
              <a:t>목록에 하나가 추가되었다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 파일은 </a:t>
            </a:r>
            <a:r>
              <a:rPr lang="en-US" altLang="ko-KR"/>
              <a:t>Commit / Push</a:t>
            </a:r>
            <a:r>
              <a:rPr lang="ko-KR" altLang="en-US"/>
              <a:t> 해도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B983C-6607-4F45-850B-A4E2B15B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368" y="2301991"/>
            <a:ext cx="3680328" cy="40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9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D62AF-7F8F-47E5-803C-97B580A3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.gitignore </a:t>
            </a:r>
            <a:r>
              <a:rPr lang="ko-KR" altLang="en-US"/>
              <a:t>파일 </a:t>
            </a:r>
            <a:r>
              <a:rPr lang="en-US" altLang="ko-KR"/>
              <a:t>push </a:t>
            </a:r>
            <a:r>
              <a:rPr lang="ko-KR" altLang="en-US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90B91-7141-401F-97A2-3DB831C7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파일은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해도 된다</a:t>
            </a:r>
            <a:r>
              <a:rPr lang="en-US" altLang="ko-KR" dirty="0"/>
              <a:t>. &lt;</a:t>
            </a:r>
            <a:r>
              <a:rPr lang="ko-KR" altLang="en-US" dirty="0"/>
              <a:t>안전하다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파일 내용이 노출되는 것이 아니기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25ADA4-4E17-42D6-A4FB-8AF221BC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10" y="2952924"/>
            <a:ext cx="1640886" cy="3604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860B2B-860B-4936-9547-03F29E80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537" y="3554009"/>
            <a:ext cx="5556819" cy="2402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4446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AF6C5-083F-4384-9D69-E08DCC67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ignore </a:t>
            </a:r>
            <a:r>
              <a:rPr lang="ko-KR" altLang="en-US"/>
              <a:t>추가 연습을 위한</a:t>
            </a:r>
            <a:r>
              <a:rPr lang="en-US" altLang="ko-KR"/>
              <a:t>, </a:t>
            </a:r>
            <a:r>
              <a:rPr lang="ko-KR" altLang="en-US"/>
              <a:t>실습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36A19-7980-4B0C-9240-404978A9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다음과 같이 작업폴더에 파일</a:t>
            </a:r>
            <a:r>
              <a:rPr lang="en-US" altLang="ko-KR" b="1"/>
              <a:t>, </a:t>
            </a:r>
            <a:r>
              <a:rPr lang="ko-KR" altLang="en-US" b="1"/>
              <a:t>폴더를 준비한다</a:t>
            </a:r>
            <a:r>
              <a:rPr lang="en-US" altLang="ko-KR" b="1"/>
              <a:t>.</a:t>
            </a:r>
          </a:p>
          <a:p>
            <a:pPr marL="971550" lvl="1" indent="-514350">
              <a:buAutoNum type="arabicPeriod"/>
            </a:pPr>
            <a:r>
              <a:rPr lang="en-US" altLang="ko-KR"/>
              <a:t>temp1.txt </a:t>
            </a:r>
            <a:r>
              <a:rPr lang="ko-KR" altLang="en-US"/>
              <a:t>파일 생성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/>
              <a:t>temp2.txt </a:t>
            </a:r>
            <a:r>
              <a:rPr lang="ko-KR" altLang="en-US"/>
              <a:t>파일 생성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/>
              <a:t>temp3.txt </a:t>
            </a:r>
            <a:r>
              <a:rPr lang="ko-KR" altLang="en-US"/>
              <a:t>파일 생성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>
                <a:solidFill>
                  <a:schemeClr val="accent1"/>
                </a:solidFill>
              </a:rPr>
              <a:t>cache </a:t>
            </a:r>
            <a:r>
              <a:rPr lang="ko-KR" altLang="en-US">
                <a:solidFill>
                  <a:schemeClr val="accent1"/>
                </a:solidFill>
              </a:rPr>
              <a:t>폴더 </a:t>
            </a:r>
            <a:r>
              <a:rPr lang="ko-KR" altLang="en-US"/>
              <a:t>하나 만들기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en-US" altLang="ko-KR"/>
              <a:t>cache/abc.txt</a:t>
            </a:r>
            <a:r>
              <a:rPr lang="ko-KR" altLang="en-US"/>
              <a:t> 파일 하나 생성</a:t>
            </a:r>
            <a:endParaRPr lang="en-US" altLang="ko-KR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ko-KR"/>
              <a:t>cache/bts.txt</a:t>
            </a:r>
            <a:r>
              <a:rPr lang="ko-KR" altLang="en-US"/>
              <a:t> 파일 하나 생성</a:t>
            </a:r>
            <a:endParaRPr lang="en-US" altLang="ko-KR"/>
          </a:p>
          <a:p>
            <a:pPr marL="514350" indent="-514350">
              <a:buAutoNum type="arabicPeriod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6DF6C0-C013-43F0-AA2E-10DCA511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839" y="3313039"/>
            <a:ext cx="3409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2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1FB4A00-DD03-4850-A2B3-3FC3EFA2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12" y="1825625"/>
            <a:ext cx="3903153" cy="4415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5CFB71-EC95-4093-AEF9-9D2C872C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조장님만 수행</a:t>
            </a:r>
            <a:r>
              <a:rPr lang="en-US" altLang="ko-KR"/>
              <a:t>] Repository </a:t>
            </a:r>
            <a:r>
              <a:rPr lang="ko-KR" altLang="en-US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27EB-8310-448B-87C4-086B5475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Remote Repo name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teamHobby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공개여부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public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E5A292-0D2D-478D-B984-95E6278CC9BF}"/>
              </a:ext>
            </a:extLst>
          </p:cNvPr>
          <p:cNvSpPr/>
          <p:nvPr/>
        </p:nvSpPr>
        <p:spPr>
          <a:xfrm>
            <a:off x="5096525" y="2403282"/>
            <a:ext cx="1852654" cy="485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BF561-24B8-43E0-B90C-160A1D313D15}"/>
              </a:ext>
            </a:extLst>
          </p:cNvPr>
          <p:cNvSpPr/>
          <p:nvPr/>
        </p:nvSpPr>
        <p:spPr>
          <a:xfrm>
            <a:off x="4405246" y="4212203"/>
            <a:ext cx="1852654" cy="400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E1DF-D4DA-4A79-9C95-537F2CC040A6}"/>
              </a:ext>
            </a:extLst>
          </p:cNvPr>
          <p:cNvSpPr txBox="1"/>
          <p:nvPr/>
        </p:nvSpPr>
        <p:spPr>
          <a:xfrm>
            <a:off x="4214192" y="6265628"/>
            <a:ext cx="508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Description </a:t>
            </a:r>
            <a:r>
              <a:rPr lang="ko-KR" altLang="en-US" sz="1400"/>
              <a:t>내용이 자동으로 </a:t>
            </a:r>
            <a:r>
              <a:rPr lang="en-US" altLang="ko-KR" sz="1400"/>
              <a:t>readme.md </a:t>
            </a:r>
            <a:r>
              <a:rPr lang="ko-KR" altLang="en-US" sz="1400"/>
              <a:t>파일에 적혀진다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238568-4AC0-4E2A-A301-0A92B065B5F3}"/>
              </a:ext>
            </a:extLst>
          </p:cNvPr>
          <p:cNvSpPr/>
          <p:nvPr/>
        </p:nvSpPr>
        <p:spPr>
          <a:xfrm>
            <a:off x="4525355" y="2980939"/>
            <a:ext cx="2423823" cy="98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FE4875-A446-4B43-9FA5-1917FF3EE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606" y="3830814"/>
            <a:ext cx="2876940" cy="2111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5072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D3E42-FAA0-4D7A-A301-EFEF2824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Changes</a:t>
            </a:r>
            <a:r>
              <a:rPr lang="ko-KR" altLang="en-US"/>
              <a:t>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82AB7-4A4A-45D9-BF3F-589F83F5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정상적으로 추적이 잘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42CFD7-5306-42D4-AB7B-A64B9D39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212" y="1825625"/>
            <a:ext cx="2400635" cy="3991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8095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AF6C5-083F-4384-9D69-E08DCC67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한꺼번에 </a:t>
            </a:r>
            <a:r>
              <a:rPr lang="en-US" altLang="ko-KR"/>
              <a:t>ignore</a:t>
            </a:r>
            <a:r>
              <a:rPr lang="ko-KR" altLang="en-US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36A19-7980-4B0C-9240-404978A9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.gitignore </a:t>
            </a:r>
            <a:r>
              <a:rPr lang="ko-KR" altLang="en-US"/>
              <a:t>파일에 다음과 같이 적자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>
                <a:solidFill>
                  <a:srgbClr val="FF0000"/>
                </a:solidFill>
              </a:rPr>
              <a:t>temp*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temp</a:t>
            </a:r>
            <a:r>
              <a:rPr lang="ko-KR" altLang="en-US"/>
              <a:t>로 시작하는 모든 파일들을 </a:t>
            </a:r>
            <a:r>
              <a:rPr lang="en-US" altLang="ko-KR"/>
              <a:t>ignore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281C3E-B5EA-460F-BC0A-D52F010A51B5}"/>
              </a:ext>
            </a:extLst>
          </p:cNvPr>
          <p:cNvSpPr/>
          <p:nvPr/>
        </p:nvSpPr>
        <p:spPr>
          <a:xfrm>
            <a:off x="5841557" y="4199068"/>
            <a:ext cx="1887110" cy="125250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F3546D-3121-4F33-A2E7-7D8E15A8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82" y="4001294"/>
            <a:ext cx="2448267" cy="1648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B3106-38CE-46D3-8828-EDE7FCB4AD50}"/>
              </a:ext>
            </a:extLst>
          </p:cNvPr>
          <p:cNvSpPr txBox="1"/>
          <p:nvPr/>
        </p:nvSpPr>
        <p:spPr>
          <a:xfrm>
            <a:off x="9116354" y="556954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temp</a:t>
            </a:r>
            <a:r>
              <a:rPr lang="ko-KR" altLang="en-US"/>
              <a:t>로 시작되는 모든</a:t>
            </a:r>
            <a:endParaRPr lang="en-US" altLang="ko-KR"/>
          </a:p>
          <a:p>
            <a:r>
              <a:rPr lang="ko-KR" altLang="en-US"/>
              <a:t>파일들이 추적에서 사라졌다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5EC94-EAA0-4DAA-9E22-C8E20700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354" y="3074961"/>
            <a:ext cx="2381582" cy="2248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5917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EEABC-A95B-4DC6-9C7B-E413229D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폴더도 </a:t>
            </a:r>
            <a:r>
              <a:rPr lang="en-US" altLang="ko-KR"/>
              <a:t>ignore </a:t>
            </a:r>
            <a:r>
              <a:rPr lang="ko-KR" altLang="en-US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B577-7CD0-4B66-9B19-02AA2FA9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폴더 이름을 적으면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000AF-D07B-4C17-9CB4-6F4275DA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61" y="3517989"/>
            <a:ext cx="2257740" cy="1905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AE777EC-03D5-481D-B78F-C7D12BF41ABA}"/>
              </a:ext>
            </a:extLst>
          </p:cNvPr>
          <p:cNvSpPr/>
          <p:nvPr/>
        </p:nvSpPr>
        <p:spPr>
          <a:xfrm>
            <a:off x="5394900" y="3826958"/>
            <a:ext cx="985962" cy="97602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FBEC6-ED6F-4B6A-8140-B376DD248EBD}"/>
              </a:ext>
            </a:extLst>
          </p:cNvPr>
          <p:cNvSpPr txBox="1"/>
          <p:nvPr/>
        </p:nvSpPr>
        <p:spPr>
          <a:xfrm>
            <a:off x="8004530" y="5612200"/>
            <a:ext cx="292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깔끔해졌다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A97CA3-6277-4A2D-83E1-8B59C70B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76" y="3594199"/>
            <a:ext cx="2391109" cy="1752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016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6C8DAF8-1E88-4DCC-BF82-86822834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70" y="3165286"/>
            <a:ext cx="4935936" cy="3057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2598DD-4093-44BD-BCC1-0C7F6D86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조장님만 수행</a:t>
            </a:r>
            <a:r>
              <a:rPr lang="en-US" altLang="ko-KR"/>
              <a:t>] </a:t>
            </a:r>
            <a:r>
              <a:rPr lang="ko-KR" altLang="en-US"/>
              <a:t>팀원 초대하기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0DB99-ABC2-4B5E-8ACB-D89AEF32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Settings &gt; Manage access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조원님들은 조장님께 </a:t>
            </a:r>
            <a:r>
              <a:rPr lang="en-US" altLang="ko-KR" b="1" dirty="0" err="1">
                <a:solidFill>
                  <a:srgbClr val="FF0000"/>
                </a:solidFill>
              </a:rPr>
              <a:t>github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아이디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이메일주소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를 전달주세요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74E262-217D-4ECA-A742-D55653E114E8}"/>
              </a:ext>
            </a:extLst>
          </p:cNvPr>
          <p:cNvSpPr/>
          <p:nvPr/>
        </p:nvSpPr>
        <p:spPr>
          <a:xfrm>
            <a:off x="4022638" y="3429000"/>
            <a:ext cx="726622" cy="383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66E0BC-1BA8-4743-9D45-737540021ADE}"/>
              </a:ext>
            </a:extLst>
          </p:cNvPr>
          <p:cNvSpPr/>
          <p:nvPr/>
        </p:nvSpPr>
        <p:spPr>
          <a:xfrm>
            <a:off x="2577192" y="4038336"/>
            <a:ext cx="1153886" cy="34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D5C8-883F-4E28-AEB2-134100F4CE7B}"/>
              </a:ext>
            </a:extLst>
          </p:cNvPr>
          <p:cNvSpPr/>
          <p:nvPr/>
        </p:nvSpPr>
        <p:spPr>
          <a:xfrm>
            <a:off x="4498519" y="5685717"/>
            <a:ext cx="1153886" cy="34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53F7A5-7AAC-4D64-AEDB-22DA8154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608" y="3467046"/>
            <a:ext cx="3344949" cy="1828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E1C5BBB-9FF2-4848-A1C1-5D7E60E57591}"/>
              </a:ext>
            </a:extLst>
          </p:cNvPr>
          <p:cNvSpPr/>
          <p:nvPr/>
        </p:nvSpPr>
        <p:spPr>
          <a:xfrm>
            <a:off x="6802210" y="4272303"/>
            <a:ext cx="742950" cy="726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6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CFB71-EC95-4093-AEF9-9D2C872C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조장님만 수행</a:t>
            </a:r>
            <a:r>
              <a:rPr lang="en-US" altLang="ko-KR" sz="4000" dirty="0"/>
              <a:t>] clone </a:t>
            </a:r>
            <a:r>
              <a:rPr lang="ko-KR" altLang="en-US" sz="4000" dirty="0" err="1"/>
              <a:t>작업폴더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27EB-8310-448B-87C4-086B5475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Show in Explorer </a:t>
            </a:r>
            <a:r>
              <a:rPr lang="ko-KR" altLang="en-US" dirty="0"/>
              <a:t>로 폴더 열기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chat.txt </a:t>
            </a:r>
            <a:r>
              <a:rPr lang="ko-KR" altLang="en-US" dirty="0"/>
              <a:t>파일 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C8EC4-F080-4C68-B3EA-FFBB7996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5" y="3913200"/>
            <a:ext cx="3726047" cy="1492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E6E8E6-EF21-442D-A7C0-035B8707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673" y="3357916"/>
            <a:ext cx="3994232" cy="2603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824CBF-1201-45F4-B1F9-D6EB7535D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740" y="3429000"/>
            <a:ext cx="2880185" cy="23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5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CFB71-EC95-4093-AEF9-9D2C872C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조장님만 수행</a:t>
            </a:r>
            <a:r>
              <a:rPr lang="en-US" altLang="ko-KR" sz="4000" dirty="0"/>
              <a:t>] chat.txt </a:t>
            </a:r>
            <a:r>
              <a:rPr lang="ko-KR" altLang="en-US" sz="4000" dirty="0"/>
              <a:t>파일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27EB-8310-448B-87C4-086B5475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chat.txt</a:t>
            </a:r>
            <a:r>
              <a:rPr lang="ko-KR" altLang="en-US" dirty="0"/>
              <a:t> 파일을 다음과 같이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C69A5-E399-4769-81E1-D512B19C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20" y="3047519"/>
            <a:ext cx="4810125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857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5BBD-90E3-45AA-B2FD-0987746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 b="1">
                <a:solidFill>
                  <a:schemeClr val="accent6"/>
                </a:solidFill>
              </a:rPr>
              <a:t>조원님</a:t>
            </a:r>
            <a:r>
              <a:rPr lang="ko-KR" altLang="en-US"/>
              <a:t>들 수행</a:t>
            </a:r>
            <a:r>
              <a:rPr lang="en-US" altLang="ko-KR"/>
              <a:t>] </a:t>
            </a:r>
            <a:r>
              <a:rPr lang="ko-KR" altLang="en-US"/>
              <a:t>초대에 승락하기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8F82F-1A58-45E4-8866-4268E512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조원님들은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초대에 승락해주세요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D7617DCD-F423-4490-8285-FDCA267D7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2" y="3333301"/>
            <a:ext cx="4504766" cy="2452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DDD9BC-4D27-4B95-8BA7-8E8F7EDD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25" y="3058663"/>
            <a:ext cx="4607675" cy="3002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413CB78-5089-4B53-A7F6-AFD1093C5233}"/>
              </a:ext>
            </a:extLst>
          </p:cNvPr>
          <p:cNvSpPr/>
          <p:nvPr/>
        </p:nvSpPr>
        <p:spPr>
          <a:xfrm>
            <a:off x="5650756" y="4126727"/>
            <a:ext cx="723569" cy="795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1260</Words>
  <Application>Microsoft Office PowerPoint</Application>
  <PresentationFormat>와이드스크린</PresentationFormat>
  <Paragraphs>407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맑은 고딕</vt:lpstr>
      <vt:lpstr>Arial</vt:lpstr>
      <vt:lpstr>Wingdings</vt:lpstr>
      <vt:lpstr>Office 테마</vt:lpstr>
      <vt:lpstr>GitHub 으로 협업 프로젝트!</vt:lpstr>
      <vt:lpstr>조장과 조원 역할</vt:lpstr>
      <vt:lpstr>생각해보자.</vt:lpstr>
      <vt:lpstr>팀 프로젝트</vt:lpstr>
      <vt:lpstr>[조장님만 수행] Repository 만들기</vt:lpstr>
      <vt:lpstr>[조장님만 수행] 팀원 초대하기</vt:lpstr>
      <vt:lpstr>[조장님만 수행] clone 작업폴더</vt:lpstr>
      <vt:lpstr>[조장님만 수행] chat.txt 파일 작성</vt:lpstr>
      <vt:lpstr>[조원님들 수행] 초대에 승락하기 </vt:lpstr>
      <vt:lpstr>[조장님만 수행] commit 후 push 하기</vt:lpstr>
      <vt:lpstr>[조원님들 수행] 팀 Repository로 이동</vt:lpstr>
      <vt:lpstr>[조원님들 수행] 팀 Repository로 이동</vt:lpstr>
      <vt:lpstr>[조원님들 수행] Star 메뉴 확인</vt:lpstr>
      <vt:lpstr>[강사가 팀별 세션을 만듦] 세션 만들기</vt:lpstr>
      <vt:lpstr>팀별로 채팅 시작</vt:lpstr>
      <vt:lpstr>4단계로 되어있는 Git 구조!</vt:lpstr>
      <vt:lpstr>그동안 봐왔던 구조</vt:lpstr>
      <vt:lpstr>이제, 4단계 구조로 생각하자</vt:lpstr>
      <vt:lpstr>작업폴더에 파일 하나 생성</vt:lpstr>
      <vt:lpstr>Staging Area</vt:lpstr>
      <vt:lpstr>GitHub Desktop 에는??</vt:lpstr>
      <vt:lpstr>4 단계 Git 사용방법 살펴보기</vt:lpstr>
      <vt:lpstr>단계 1 : 초기 파일 생성하기</vt:lpstr>
      <vt:lpstr>단계 2 : Staging Area에 올리기</vt:lpstr>
      <vt:lpstr>단계 3 : Commit 하기</vt:lpstr>
      <vt:lpstr>단계 4 : Push 하기</vt:lpstr>
      <vt:lpstr>추가 동작 살펴보기</vt:lpstr>
      <vt:lpstr>파일 수정</vt:lpstr>
      <vt:lpstr>add 수행</vt:lpstr>
      <vt:lpstr>한 번 더 파일 수정</vt:lpstr>
      <vt:lpstr>add 수행</vt:lpstr>
      <vt:lpstr>commit 수행</vt:lpstr>
      <vt:lpstr>push</vt:lpstr>
      <vt:lpstr>&lt;15 분간 내용을 정리하자!&gt; 곧, Quiz 예정</vt:lpstr>
      <vt:lpstr>Git을 잘 이해했는지 확인하는 Quiz!</vt:lpstr>
      <vt:lpstr>1번 문제</vt:lpstr>
      <vt:lpstr>2번 문제</vt:lpstr>
      <vt:lpstr>ignore 처리란?</vt:lpstr>
      <vt:lpstr>내 프로젝트에 이런 파일이 있다면?</vt:lpstr>
      <vt:lpstr>ignore 처리란?</vt:lpstr>
      <vt:lpstr>git에서 업로드 할 필요 없는 내용 ignore 하기</vt:lpstr>
      <vt:lpstr>실습할 Repository 준비</vt:lpstr>
      <vt:lpstr>keyfile.txt 파일을 생성한다.</vt:lpstr>
      <vt:lpstr>이제, ignore 할 차례</vt:lpstr>
      <vt:lpstr>.gitignore 파일에 대해서!</vt:lpstr>
      <vt:lpstr>ignore 하러 가기</vt:lpstr>
      <vt:lpstr>ignore 처리 완료된 화면</vt:lpstr>
      <vt:lpstr>.gitignore 파일 push 하기</vt:lpstr>
      <vt:lpstr>ignore 추가 연습을 위한, 실습 준비</vt:lpstr>
      <vt:lpstr>Changes 확인하기</vt:lpstr>
      <vt:lpstr>한꺼번에 ignore하기</vt:lpstr>
      <vt:lpstr>폴더도 ignore 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기초</dc:title>
  <dc:creator>민선생</dc:creator>
  <cp:lastModifiedBy>민선생</cp:lastModifiedBy>
  <cp:revision>326</cp:revision>
  <dcterms:created xsi:type="dcterms:W3CDTF">2022-01-10T13:34:27Z</dcterms:created>
  <dcterms:modified xsi:type="dcterms:W3CDTF">2022-07-21T05:12:21Z</dcterms:modified>
</cp:coreProperties>
</file>