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oppi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slide" Target="slides/slide20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dffa41746_1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dffa41746_1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e2ee9823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e2ee9823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e2ee982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e2ee982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dffa41746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dffa41746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e2ee9823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e2ee9823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e2ee9823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e2ee9823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e2ee9823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e2ee9823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e2ee9823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e2ee9823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e2ee982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e2ee982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e2ee9823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e2ee9823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e2ee9823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4e2ee9823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dffa41746_1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dffa41746_1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e2ee9823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e2ee9823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dffa41746_1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dffa41746_1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dffa41746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dffa41746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e2ee9823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e2ee9823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e2ee982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e2ee982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e2ee9823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e2ee9823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e2ee9823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e2ee982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e2ee982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e2ee982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 Logo">
  <p:cSld name="DA Log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26300" y="2155355"/>
            <a:ext cx="4666845" cy="74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e Content 2 Blocks">
  <p:cSld name="Header 1 Line Content 2 Block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7" name="Google Shape;67;p11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719932" y="1330121"/>
            <a:ext cx="37488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69" name="Google Shape;69;p11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4677569" y="1330121"/>
            <a:ext cx="37464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pic>
        <p:nvPicPr>
          <p:cNvPr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 Lines Content 1 Block">
  <p:cSld name="Header 2 Lines Content 1 Bloc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74" name="Google Shape;7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719932" y="1627661"/>
            <a:ext cx="77040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78" name="Google Shape;78;p12"/>
          <p:cNvCxnSpPr/>
          <p:nvPr/>
        </p:nvCxnSpPr>
        <p:spPr>
          <a:xfrm>
            <a:off x="719931" y="1332640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Line + Partn logo">
  <p:cSld name="Title Slide 1 Line + Partn logo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2039938" y="2131143"/>
            <a:ext cx="5723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/>
        </p:nvSpPr>
        <p:spPr>
          <a:xfrm>
            <a:off x="2039938" y="3573150"/>
            <a:ext cx="17745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York 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UK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Munich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Germany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Zug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Switzerland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3827" y="1509732"/>
            <a:ext cx="1956096" cy="31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3"/>
          <p:cNvCxnSpPr/>
          <p:nvPr/>
        </p:nvCxnSpPr>
        <p:spPr>
          <a:xfrm>
            <a:off x="2039938" y="2542255"/>
            <a:ext cx="662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13"/>
          <p:cNvSpPr/>
          <p:nvPr>
            <p:ph idx="2" type="pic"/>
          </p:nvPr>
        </p:nvSpPr>
        <p:spPr>
          <a:xfrm>
            <a:off x="6678612" y="1460828"/>
            <a:ext cx="1745400" cy="40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Title Slide 1 Line">
  <p:cSld name="Yellow Title Slide 1 Line">
    <p:bg>
      <p:bgPr>
        <a:solidFill>
          <a:schemeClr val="accent5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type="title"/>
          </p:nvPr>
        </p:nvSpPr>
        <p:spPr>
          <a:xfrm>
            <a:off x="2039938" y="2131143"/>
            <a:ext cx="5723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/>
        </p:nvSpPr>
        <p:spPr>
          <a:xfrm>
            <a:off x="2039938" y="3573150"/>
            <a:ext cx="17745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York 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UK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Munich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Germany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Zug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Switzerland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4"/>
          <p:cNvCxnSpPr/>
          <p:nvPr/>
        </p:nvCxnSpPr>
        <p:spPr>
          <a:xfrm>
            <a:off x="2039938" y="2542255"/>
            <a:ext cx="662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3721" y="1507286"/>
            <a:ext cx="1952701" cy="31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Title Slide 2 Lines">
  <p:cSld name="Yellow Title Slide 2 Lines">
    <p:bg>
      <p:bgPr>
        <a:solidFill>
          <a:schemeClr val="accent5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2039938" y="2131143"/>
            <a:ext cx="5723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/>
        </p:nvSpPr>
        <p:spPr>
          <a:xfrm>
            <a:off x="2039938" y="3573150"/>
            <a:ext cx="1742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York 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UK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Munich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Germany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Zug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Switzerland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3721" y="1507286"/>
            <a:ext cx="1952701" cy="3131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/>
          <p:nvPr/>
        </p:nvCxnSpPr>
        <p:spPr>
          <a:xfrm>
            <a:off x="2039938" y="2929821"/>
            <a:ext cx="6621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Lines">
  <p:cSld name="Title Slide 2 Lines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2039938" y="2131143"/>
            <a:ext cx="5723400" cy="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/>
        </p:nvSpPr>
        <p:spPr>
          <a:xfrm>
            <a:off x="2039938" y="3573150"/>
            <a:ext cx="1742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York 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UK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Munich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Germany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Zug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Switzerland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1552" y="1509732"/>
            <a:ext cx="1956096" cy="31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6"/>
          <p:cNvCxnSpPr/>
          <p:nvPr/>
        </p:nvCxnSpPr>
        <p:spPr>
          <a:xfrm>
            <a:off x="2039938" y="2929821"/>
            <a:ext cx="662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 Lines + Partn logo">
  <p:cSld name="Title Slide 2 Lines + Partn logo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039938" y="2131143"/>
            <a:ext cx="5723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/>
        </p:nvSpPr>
        <p:spPr>
          <a:xfrm>
            <a:off x="2039938" y="3573150"/>
            <a:ext cx="1742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York 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UK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Munich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Germany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Zug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Switzerland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1552" y="1509732"/>
            <a:ext cx="1956096" cy="31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7"/>
          <p:cNvCxnSpPr/>
          <p:nvPr/>
        </p:nvCxnSpPr>
        <p:spPr>
          <a:xfrm>
            <a:off x="2039938" y="2929821"/>
            <a:ext cx="662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7"/>
          <p:cNvSpPr/>
          <p:nvPr>
            <p:ph idx="2" type="pic"/>
          </p:nvPr>
        </p:nvSpPr>
        <p:spPr>
          <a:xfrm>
            <a:off x="6678612" y="1460828"/>
            <a:ext cx="1745400" cy="40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2 Lines + Partn logo">
  <p:cSld name="1_Title Slide 2 Lines + Partn logo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039938" y="2131143"/>
            <a:ext cx="5723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18"/>
          <p:cNvSpPr txBox="1"/>
          <p:nvPr/>
        </p:nvSpPr>
        <p:spPr>
          <a:xfrm>
            <a:off x="2039938" y="3573150"/>
            <a:ext cx="17421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York 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UK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Munich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Germany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Zug</a:t>
            </a:r>
            <a:r>
              <a:rPr b="0" i="0" lang="ru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Switzerland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11552" y="1509732"/>
            <a:ext cx="1956096" cy="31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18"/>
          <p:cNvCxnSpPr/>
          <p:nvPr/>
        </p:nvCxnSpPr>
        <p:spPr>
          <a:xfrm>
            <a:off x="2039938" y="2929821"/>
            <a:ext cx="662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18"/>
          <p:cNvSpPr/>
          <p:nvPr>
            <p:ph idx="2" type="pic"/>
          </p:nvPr>
        </p:nvSpPr>
        <p:spPr>
          <a:xfrm>
            <a:off x="6678612" y="1460828"/>
            <a:ext cx="1745400" cy="40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e 1 Row + 2nd logo">
  <p:cSld name="Header 1 Line 1 Row + 2nd logo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720000" y="539918"/>
            <a:ext cx="5439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118" name="Google Shape;118;p19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9"/>
          <p:cNvSpPr/>
          <p:nvPr>
            <p:ph idx="2" type="pic"/>
          </p:nvPr>
        </p:nvSpPr>
        <p:spPr>
          <a:xfrm>
            <a:off x="6333310" y="539918"/>
            <a:ext cx="840600" cy="2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1 Line Content 3 Blocks">
  <p:cSld name="1_Header 1 Line Content 3 Block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720000" y="539918"/>
            <a:ext cx="593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719933" y="1330121"/>
            <a:ext cx="24297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125" name="Google Shape;125;p20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3354389" y="1330121"/>
            <a:ext cx="24297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pic>
        <p:nvPicPr>
          <p:cNvPr id="127" name="Google Shape;1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3" type="body"/>
          </p:nvPr>
        </p:nvSpPr>
        <p:spPr>
          <a:xfrm>
            <a:off x="5997575" y="1330121"/>
            <a:ext cx="24264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Line">
  <p:cSld name="Title Slide 1 Lin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039938" y="2131143"/>
            <a:ext cx="57234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/>
        </p:nvSpPr>
        <p:spPr>
          <a:xfrm>
            <a:off x="2039938" y="3573150"/>
            <a:ext cx="1774500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New York </a:t>
            </a:r>
            <a:r>
              <a:rPr b="0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London</a:t>
            </a:r>
            <a:r>
              <a:rPr b="0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UK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Munich</a:t>
            </a:r>
            <a:r>
              <a:rPr b="0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Germany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Zug</a:t>
            </a:r>
            <a:r>
              <a:rPr b="0" i="0" lang="ru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Switzerland</a:t>
            </a:r>
            <a:endParaRPr sz="700"/>
          </a:p>
          <a:p>
            <a:pPr indent="0" lvl="0" marL="0" marR="0" rtl="0" algn="l">
              <a:lnSpc>
                <a:spcPct val="1611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09277" y="1509732"/>
            <a:ext cx="1956096" cy="3137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3"/>
          <p:cNvCxnSpPr/>
          <p:nvPr/>
        </p:nvCxnSpPr>
        <p:spPr>
          <a:xfrm>
            <a:off x="2039938" y="2542255"/>
            <a:ext cx="6621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 Phone">
  <p:cSld name="Header 1 Lin Phon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720000" y="539918"/>
            <a:ext cx="593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2" name="Google Shape;132;p21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cxnSp>
        <p:nvCxnSpPr>
          <p:cNvPr id="133" name="Google Shape;133;p21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701925" y="1330121"/>
            <a:ext cx="37440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931" y="1330121"/>
            <a:ext cx="1529412" cy="31852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>
            <p:ph idx="2" type="pic"/>
          </p:nvPr>
        </p:nvSpPr>
        <p:spPr>
          <a:xfrm>
            <a:off x="790372" y="1410155"/>
            <a:ext cx="1388700" cy="3024900"/>
          </a:xfrm>
          <a:prstGeom prst="roundRect">
            <a:avLst>
              <a:gd fmla="val 11154" name="adj"/>
            </a:avLst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1 Lin Phone_Big">
  <p:cSld name="1_Header 1 Lin Phone_Big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cxnSp>
        <p:nvCxnSpPr>
          <p:cNvPr id="142" name="Google Shape;142;p22"/>
          <p:cNvCxnSpPr/>
          <p:nvPr/>
        </p:nvCxnSpPr>
        <p:spPr>
          <a:xfrm>
            <a:off x="719931" y="989848"/>
            <a:ext cx="6834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808413" y="1329996"/>
            <a:ext cx="32979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b="18046" l="26969" r="31545" t="0"/>
          <a:stretch/>
        </p:blipFill>
        <p:spPr>
          <a:xfrm>
            <a:off x="-30078" y="1330121"/>
            <a:ext cx="3483638" cy="458013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>
            <p:ph idx="2" type="pic"/>
          </p:nvPr>
        </p:nvSpPr>
        <p:spPr>
          <a:xfrm>
            <a:off x="821410" y="1444996"/>
            <a:ext cx="2228700" cy="44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 Phone_Big">
  <p:cSld name="Header 1 Lin Phone_Big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0" name="Google Shape;150;p23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cxnSp>
        <p:nvCxnSpPr>
          <p:cNvPr id="151" name="Google Shape;151;p23"/>
          <p:cNvCxnSpPr/>
          <p:nvPr/>
        </p:nvCxnSpPr>
        <p:spPr>
          <a:xfrm>
            <a:off x="719931" y="989848"/>
            <a:ext cx="6834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2" name="Google Shape;15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5997576" y="1329996"/>
            <a:ext cx="24264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154" name="Google Shape;154;p23"/>
          <p:cNvSpPr/>
          <p:nvPr/>
        </p:nvSpPr>
        <p:spPr>
          <a:xfrm>
            <a:off x="212725" y="1329996"/>
            <a:ext cx="5533800" cy="316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55" name="Google Shape;155;p23"/>
          <p:cNvSpPr/>
          <p:nvPr>
            <p:ph idx="2" type="pic"/>
          </p:nvPr>
        </p:nvSpPr>
        <p:spPr>
          <a:xfrm>
            <a:off x="758826" y="1368216"/>
            <a:ext cx="4437600" cy="29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e 8 Blocks">
  <p:cSld name="Header 1 Line 8 Block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cxnSp>
        <p:nvCxnSpPr>
          <p:cNvPr id="160" name="Google Shape;160;p24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1" name="Google Shape;161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19932" y="2804860"/>
            <a:ext cx="17709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2" type="body"/>
          </p:nvPr>
        </p:nvSpPr>
        <p:spPr>
          <a:xfrm>
            <a:off x="2700337" y="2804860"/>
            <a:ext cx="17685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3" type="body"/>
          </p:nvPr>
        </p:nvSpPr>
        <p:spPr>
          <a:xfrm>
            <a:off x="4677569" y="2804860"/>
            <a:ext cx="17685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4" type="body"/>
          </p:nvPr>
        </p:nvSpPr>
        <p:spPr>
          <a:xfrm>
            <a:off x="6655608" y="2804860"/>
            <a:ext cx="1768500" cy="1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166" name="Google Shape;166;p24"/>
          <p:cNvSpPr/>
          <p:nvPr>
            <p:ph idx="5" type="pic"/>
          </p:nvPr>
        </p:nvSpPr>
        <p:spPr>
          <a:xfrm>
            <a:off x="724101" y="1330122"/>
            <a:ext cx="1762800" cy="130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7" name="Google Shape;167;p24"/>
          <p:cNvSpPr/>
          <p:nvPr>
            <p:ph idx="6" type="pic"/>
          </p:nvPr>
        </p:nvSpPr>
        <p:spPr>
          <a:xfrm>
            <a:off x="2703715" y="1330121"/>
            <a:ext cx="1762800" cy="130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8" name="Google Shape;168;p24"/>
          <p:cNvSpPr/>
          <p:nvPr>
            <p:ph idx="7" type="pic"/>
          </p:nvPr>
        </p:nvSpPr>
        <p:spPr>
          <a:xfrm>
            <a:off x="4677569" y="1329996"/>
            <a:ext cx="1768500" cy="130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9" name="Google Shape;169;p24"/>
          <p:cNvSpPr/>
          <p:nvPr>
            <p:ph idx="8" type="pic"/>
          </p:nvPr>
        </p:nvSpPr>
        <p:spPr>
          <a:xfrm>
            <a:off x="6655608" y="1329996"/>
            <a:ext cx="1768500" cy="130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+ Number Yellow">
  <p:cSld name="Section + Number Yellow">
    <p:bg>
      <p:bgPr>
        <a:solidFill>
          <a:schemeClr val="accent5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2039938" y="2085927"/>
            <a:ext cx="63660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-539016" y="1628892"/>
            <a:ext cx="24705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0"/>
              <a:buFont typeface="Arial"/>
              <a:buNone/>
              <a:defRPr b="1" i="0" sz="17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Yellow">
  <p:cSld name="Section Yellow">
    <p:bg>
      <p:bgPr>
        <a:solidFill>
          <a:schemeClr val="accent5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070101" y="2085927"/>
            <a:ext cx="63360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Green">
  <p:cSld name="Section Green">
    <p:bg>
      <p:bgPr>
        <a:solidFill>
          <a:schemeClr val="accent2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2070101" y="2085927"/>
            <a:ext cx="63360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 Lines Content 3 Blocks">
  <p:cSld name="Header 2 Lines Content 3 Block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179" name="Google Shape;179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1" name="Google Shape;181;p28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719932" y="1627661"/>
            <a:ext cx="24297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183" name="Google Shape;183;p28"/>
          <p:cNvCxnSpPr/>
          <p:nvPr/>
        </p:nvCxnSpPr>
        <p:spPr>
          <a:xfrm>
            <a:off x="719931" y="1330121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8"/>
          <p:cNvSpPr txBox="1"/>
          <p:nvPr>
            <p:ph idx="2" type="body"/>
          </p:nvPr>
        </p:nvSpPr>
        <p:spPr>
          <a:xfrm>
            <a:off x="5997575" y="1627661"/>
            <a:ext cx="24264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3" type="body"/>
          </p:nvPr>
        </p:nvSpPr>
        <p:spPr>
          <a:xfrm>
            <a:off x="3355182" y="1627661"/>
            <a:ext cx="2428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 Lines 2 Blocks">
  <p:cSld name="Header 2 Lines 2 Block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188" name="Google Shape;18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cxnSp>
        <p:nvCxnSpPr>
          <p:cNvPr id="191" name="Google Shape;191;p29"/>
          <p:cNvCxnSpPr/>
          <p:nvPr/>
        </p:nvCxnSpPr>
        <p:spPr>
          <a:xfrm>
            <a:off x="719931" y="1330121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29"/>
          <p:cNvSpPr/>
          <p:nvPr>
            <p:ph idx="2" type="pic"/>
          </p:nvPr>
        </p:nvSpPr>
        <p:spPr>
          <a:xfrm>
            <a:off x="4675187" y="1627661"/>
            <a:ext cx="3748800" cy="2834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19931" y="1627661"/>
            <a:ext cx="3748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mpty slide">
  <p:cSld name="1_Empty slid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6" name="Google Shape;196;p30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+ Number Green">
  <p:cSld name="Section + Number Green">
    <p:bg>
      <p:bgPr>
        <a:solidFill>
          <a:schemeClr val="accen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039938" y="2085927"/>
            <a:ext cx="6366000" cy="15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-539016" y="1628892"/>
            <a:ext cx="24891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0"/>
              <a:buFont typeface="Arial"/>
              <a:buNone/>
              <a:defRPr b="1" i="0" sz="17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">
  <p:cSld name="Empty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99" name="Google Shape;199;p31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2 Lines 8 Blocks">
  <p:cSld name="1_Header 2 Lines 8 Blocks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720000" y="539918"/>
            <a:ext cx="593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7766050" y="4551459"/>
            <a:ext cx="6579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04" name="Google Shape;204;p32"/>
          <p:cNvSpPr txBox="1"/>
          <p:nvPr>
            <p:ph idx="11" type="ftr"/>
          </p:nvPr>
        </p:nvSpPr>
        <p:spPr>
          <a:xfrm>
            <a:off x="723108" y="4551459"/>
            <a:ext cx="5061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cxnSp>
        <p:nvCxnSpPr>
          <p:cNvPr id="205" name="Google Shape;205;p32"/>
          <p:cNvCxnSpPr/>
          <p:nvPr/>
        </p:nvCxnSpPr>
        <p:spPr>
          <a:xfrm>
            <a:off x="719931" y="1330121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19932" y="3103672"/>
            <a:ext cx="17637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idx="2" type="body"/>
          </p:nvPr>
        </p:nvSpPr>
        <p:spPr>
          <a:xfrm>
            <a:off x="2701924" y="3103672"/>
            <a:ext cx="17628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208" name="Google Shape;208;p32"/>
          <p:cNvSpPr txBox="1"/>
          <p:nvPr>
            <p:ph idx="3" type="body"/>
          </p:nvPr>
        </p:nvSpPr>
        <p:spPr>
          <a:xfrm>
            <a:off x="4679158" y="3103672"/>
            <a:ext cx="17670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209" name="Google Shape;209;p32"/>
          <p:cNvSpPr txBox="1"/>
          <p:nvPr>
            <p:ph idx="4" type="body"/>
          </p:nvPr>
        </p:nvSpPr>
        <p:spPr>
          <a:xfrm>
            <a:off x="6657182" y="3103672"/>
            <a:ext cx="1767000" cy="13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210" name="Google Shape;210;p32"/>
          <p:cNvSpPr/>
          <p:nvPr>
            <p:ph idx="5" type="pic"/>
          </p:nvPr>
        </p:nvSpPr>
        <p:spPr>
          <a:xfrm>
            <a:off x="723108" y="1626951"/>
            <a:ext cx="1763700" cy="130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1" name="Google Shape;211;p32"/>
          <p:cNvSpPr/>
          <p:nvPr>
            <p:ph idx="6" type="pic"/>
          </p:nvPr>
        </p:nvSpPr>
        <p:spPr>
          <a:xfrm>
            <a:off x="2703715" y="1626951"/>
            <a:ext cx="1765200" cy="130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2" name="Google Shape;212;p32"/>
          <p:cNvSpPr/>
          <p:nvPr>
            <p:ph idx="7" type="pic"/>
          </p:nvPr>
        </p:nvSpPr>
        <p:spPr>
          <a:xfrm>
            <a:off x="4687498" y="1626951"/>
            <a:ext cx="1758600" cy="130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3" name="Google Shape;213;p32"/>
          <p:cNvSpPr/>
          <p:nvPr>
            <p:ph idx="8" type="pic"/>
          </p:nvPr>
        </p:nvSpPr>
        <p:spPr>
          <a:xfrm>
            <a:off x="6657182" y="1626951"/>
            <a:ext cx="1767000" cy="13071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Screen Image">
  <p:cSld name="FullScreen Imag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>
            <p:ph idx="2" type="pic"/>
          </p:nvPr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EAEAEA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Yelloy">
  <p:cSld name="Thank You Slide Yelloy">
    <p:bg>
      <p:bgPr>
        <a:solidFill>
          <a:schemeClr val="accent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2039938" y="2085927"/>
            <a:ext cx="63660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2039938" y="3250083"/>
            <a:ext cx="3756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Green">
  <p:cSld name="Thank You Slide Green">
    <p:bg>
      <p:bgPr>
        <a:solidFill>
          <a:schemeClr val="accen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2039938" y="2085927"/>
            <a:ext cx="6366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039938" y="3250083"/>
            <a:ext cx="3756000" cy="1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e Content 2 Rows">
  <p:cSld name="Header 1 Line Content 2 Row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719932" y="538080"/>
            <a:ext cx="5941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4" name="Google Shape;224;p36"/>
          <p:cNvSpPr/>
          <p:nvPr/>
        </p:nvSpPr>
        <p:spPr>
          <a:xfrm>
            <a:off x="719931" y="978253"/>
            <a:ext cx="658800" cy="36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15201" y="679458"/>
            <a:ext cx="1088591" cy="17458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7411452" y="4524211"/>
            <a:ext cx="1012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7" name="Google Shape;227;p36"/>
          <p:cNvSpPr txBox="1"/>
          <p:nvPr>
            <p:ph idx="11" type="ftr"/>
          </p:nvPr>
        </p:nvSpPr>
        <p:spPr>
          <a:xfrm>
            <a:off x="719931" y="4522889"/>
            <a:ext cx="30783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7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37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31" name="Google Shape;231;p37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Header 1 Lin 2 Blocks">
  <p:cSld name="1_Header 1 Lin 2 Block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" name="Google Shape;23;p5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cxnSp>
        <p:nvCxnSpPr>
          <p:cNvPr id="24" name="Google Shape;24;p5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>
            <p:ph idx="2" type="pic"/>
          </p:nvPr>
        </p:nvSpPr>
        <p:spPr>
          <a:xfrm>
            <a:off x="4675187" y="1330121"/>
            <a:ext cx="3748800" cy="31317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719931" y="1330121"/>
            <a:ext cx="37488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brand  1 Line 3 Blocks">
  <p:cSld name="Subbrand  1 Line 3 Block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539918"/>
            <a:ext cx="59373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719933" y="1330121"/>
            <a:ext cx="24297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3355182" y="1330121"/>
            <a:ext cx="24288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5997575" y="1330121"/>
            <a:ext cx="24264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e Content 1 Row">
  <p:cSld name="Header 1 Line Content 1 Row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39" name="Google Shape;3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with logo">
  <p:cSld name="Empty slide with log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1 Line  + 2nd logo below">
  <p:cSld name="Header 1 Line  + 2nd logo below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720000" y="539918"/>
            <a:ext cx="5439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50" name="Google Shape;5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34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54" name="Google Shape;54;p9"/>
          <p:cNvCxnSpPr/>
          <p:nvPr/>
        </p:nvCxnSpPr>
        <p:spPr>
          <a:xfrm>
            <a:off x="719931" y="989848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9"/>
          <p:cNvSpPr/>
          <p:nvPr>
            <p:ph idx="2" type="pic"/>
          </p:nvPr>
        </p:nvSpPr>
        <p:spPr>
          <a:xfrm>
            <a:off x="7346070" y="1049330"/>
            <a:ext cx="1077900" cy="28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2 Lines Content 2 Blocks">
  <p:cSld name="Header 2 Lines Content 2 Block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pic>
        <p:nvPicPr>
          <p:cNvPr id="58" name="Google Shape;5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47701" y="649967"/>
            <a:ext cx="1077837" cy="17286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0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r>
              <a:rPr b="0" lang="ru"/>
              <a:t>/</a:t>
            </a:r>
            <a:r>
              <a:rPr lang="ru"/>
              <a:t>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719931" y="4551459"/>
            <a:ext cx="507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6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9932" y="1627732"/>
            <a:ext cx="37488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719931" y="1332640"/>
            <a:ext cx="659700" cy="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0"/>
          <p:cNvSpPr txBox="1"/>
          <p:nvPr>
            <p:ph idx="2" type="body"/>
          </p:nvPr>
        </p:nvSpPr>
        <p:spPr>
          <a:xfrm>
            <a:off x="4677569" y="1627732"/>
            <a:ext cx="37464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/>
            </a:lvl2pPr>
            <a:lvl3pPr indent="-2984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4pPr>
            <a:lvl5pPr indent="-2857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900"/>
              <a:buChar char="•"/>
              <a:defRPr/>
            </a:lvl5pPr>
            <a:lvl6pPr indent="-28575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  <a:defRPr/>
            </a:lvl6pPr>
            <a:lvl7pPr indent="-228600" lvl="6" marL="3200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7pPr>
            <a:lvl8pPr indent="-2857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9917"/>
            <a:ext cx="77040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7758113" y="4551459"/>
            <a:ext cx="6660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/ </a:t>
            </a: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720000" y="4551459"/>
            <a:ext cx="50586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719932" y="1331796"/>
            <a:ext cx="77040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 Light"/>
              <a:buAutoNum type="arabicPeriod"/>
              <a:defRPr b="1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7305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9">
          <p15:clr>
            <a:srgbClr val="F26B43"/>
          </p15:clr>
        </p15:guide>
        <p15:guide id="2" pos="454">
          <p15:clr>
            <a:srgbClr val="F26B43"/>
          </p15:clr>
        </p15:guide>
        <p15:guide id="3" orient="horz" pos="838">
          <p15:clr>
            <a:srgbClr val="F26B43"/>
          </p15:clr>
        </p15:guide>
        <p15:guide id="4" orient="horz" pos="2867">
          <p15:clr>
            <a:srgbClr val="F26B43"/>
          </p15:clr>
        </p15:guide>
        <p15:guide id="5" orient="horz" pos="622">
          <p15:clr>
            <a:srgbClr val="F26B43"/>
          </p15:clr>
        </p15:guide>
        <p15:guide id="6" pos="737">
          <p15:clr>
            <a:srgbClr val="F26B43"/>
          </p15:clr>
        </p15:guide>
        <p15:guide id="7" pos="869">
          <p15:clr>
            <a:srgbClr val="F26B43"/>
          </p15:clr>
        </p15:guide>
        <p15:guide id="8" pos="1152">
          <p15:clr>
            <a:srgbClr val="F26B43"/>
          </p15:clr>
        </p15:guide>
        <p15:guide id="9" pos="1285">
          <p15:clr>
            <a:srgbClr val="F26B43"/>
          </p15:clr>
        </p15:guide>
        <p15:guide id="10" pos="1567">
          <p15:clr>
            <a:srgbClr val="F26B43"/>
          </p15:clr>
        </p15:guide>
        <p15:guide id="11" pos="1702">
          <p15:clr>
            <a:srgbClr val="F26B43"/>
          </p15:clr>
        </p15:guide>
        <p15:guide id="12" pos="1984">
          <p15:clr>
            <a:srgbClr val="F26B43"/>
          </p15:clr>
        </p15:guide>
        <p15:guide id="13" pos="2114">
          <p15:clr>
            <a:srgbClr val="F26B43"/>
          </p15:clr>
        </p15:guide>
        <p15:guide id="14" pos="2399">
          <p15:clr>
            <a:srgbClr val="F26B43"/>
          </p15:clr>
        </p15:guide>
        <p15:guide id="15" pos="2528">
          <p15:clr>
            <a:srgbClr val="F26B43"/>
          </p15:clr>
        </p15:guide>
        <p15:guide id="16" pos="2815">
          <p15:clr>
            <a:srgbClr val="F26B43"/>
          </p15:clr>
        </p15:guide>
        <p15:guide id="17" pos="2947">
          <p15:clr>
            <a:srgbClr val="F26B43"/>
          </p15:clr>
        </p15:guide>
        <p15:guide id="18" pos="3228">
          <p15:clr>
            <a:srgbClr val="F26B43"/>
          </p15:clr>
        </p15:guide>
        <p15:guide id="19" pos="3361">
          <p15:clr>
            <a:srgbClr val="F26B43"/>
          </p15:clr>
        </p15:guide>
        <p15:guide id="20" pos="3644">
          <p15:clr>
            <a:srgbClr val="F26B43"/>
          </p15:clr>
        </p15:guide>
        <p15:guide id="21" pos="3778">
          <p15:clr>
            <a:srgbClr val="F26B43"/>
          </p15:clr>
        </p15:guide>
        <p15:guide id="22" pos="4061">
          <p15:clr>
            <a:srgbClr val="F26B43"/>
          </p15:clr>
        </p15:guide>
        <p15:guide id="23" pos="4194">
          <p15:clr>
            <a:srgbClr val="F26B43"/>
          </p15:clr>
        </p15:guide>
        <p15:guide id="24" pos="4477">
          <p15:clr>
            <a:srgbClr val="F26B43"/>
          </p15:clr>
        </p15:guide>
        <p15:guide id="25" pos="4607">
          <p15:clr>
            <a:srgbClr val="F26B43"/>
          </p15:clr>
        </p15:guide>
        <p15:guide id="26" pos="4892">
          <p15:clr>
            <a:srgbClr val="F26B43"/>
          </p15:clr>
        </p15:guide>
        <p15:guide id="27" pos="5025">
          <p15:clr>
            <a:srgbClr val="F26B43"/>
          </p15:clr>
        </p15:guide>
        <p15:guide id="28" orient="horz" pos="3026">
          <p15:clr>
            <a:srgbClr val="F26B43"/>
          </p15:clr>
        </p15:guide>
        <p15:guide id="29" pos="5307">
          <p15:clr>
            <a:srgbClr val="F26B43"/>
          </p15:clr>
        </p15:guide>
        <p15:guide id="30" orient="horz" pos="281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tart.spring.io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kotlinlang.org/docs/jvm-create-project-with-spring-boot.html#run-the-application" TargetMode="External"/><Relationship Id="rId6" Type="http://schemas.openxmlformats.org/officeDocument/2006/relationships/hyperlink" Target="https://spring.io/guides/tutorials/spring-boot-kotli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kotlinlang.org" TargetMode="External"/><Relationship Id="rId4" Type="http://schemas.openxmlformats.org/officeDocument/2006/relationships/hyperlink" Target="https://spring.io/guides/tutorials/spring-boot-kotlin" TargetMode="External"/><Relationship Id="rId5" Type="http://schemas.openxmlformats.org/officeDocument/2006/relationships/hyperlink" Target="https://github.com/OctoOsmo/KotlinRing" TargetMode="External"/><Relationship Id="rId6" Type="http://schemas.openxmlformats.org/officeDocument/2006/relationships/hyperlink" Target="https://github.com/OctoOsmo/Kotlin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let in Kotlin</a:t>
            </a:r>
            <a:endParaRPr/>
          </a:p>
        </p:txBody>
      </p:sp>
      <p:sp>
        <p:nvSpPr>
          <p:cNvPr id="294" name="Google Shape;294;p47"/>
          <p:cNvSpPr txBox="1"/>
          <p:nvPr>
            <p:ph idx="1" type="body"/>
          </p:nvPr>
        </p:nvSpPr>
        <p:spPr>
          <a:xfrm>
            <a:off x="5562350" y="1508601"/>
            <a:ext cx="3088200" cy="125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.let:</a:t>
            </a:r>
            <a:endParaRPr/>
          </a:p>
          <a:p>
            <a:pPr indent="-285750" lvl="0" marL="457200" rtl="0" algn="l">
              <a:spcBef>
                <a:spcPts val="40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Executes the lambda only if name is not null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it refers to the object inside the lambda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/>
              <a:t>Why use let?</a:t>
            </a:r>
            <a:endParaRPr/>
          </a:p>
          <a:p>
            <a:pPr indent="-285750" lvl="0" marL="457200" rtl="0" algn="l">
              <a:spcBef>
                <a:spcPts val="40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Null safety in a concise way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Scoped temporary variables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Cleaner chaining in functional style</a:t>
            </a:r>
            <a:endParaRPr/>
          </a:p>
        </p:txBody>
      </p:sp>
      <p:pic>
        <p:nvPicPr>
          <p:cNvPr id="295" name="Google Shape;295;p47" title="Screenshot 2025-04-22 at 21.26.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25" y="1330124"/>
            <a:ext cx="4404525" cy="1252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 title="Screenshot 2025-04-22 at 21.26.29.png"/>
          <p:cNvPicPr preferRelativeResize="0"/>
          <p:nvPr/>
        </p:nvPicPr>
        <p:blipFill rotWithShape="1">
          <a:blip r:embed="rId4">
            <a:alphaModFix/>
          </a:blip>
          <a:srcRect b="0" l="0" r="14067" t="0"/>
          <a:stretch/>
        </p:blipFill>
        <p:spPr>
          <a:xfrm>
            <a:off x="719925" y="2583050"/>
            <a:ext cx="4404526" cy="12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Top-Level Functions</a:t>
            </a:r>
            <a:endParaRPr/>
          </a:p>
        </p:txBody>
      </p:sp>
      <p:sp>
        <p:nvSpPr>
          <p:cNvPr id="302" name="Google Shape;302;p48"/>
          <p:cNvSpPr txBox="1"/>
          <p:nvPr>
            <p:ph idx="1" type="body"/>
          </p:nvPr>
        </p:nvSpPr>
        <p:spPr>
          <a:xfrm>
            <a:off x="5241004" y="1330125"/>
            <a:ext cx="3183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Kotlin allows functions to be declared outside of any class — directly in a file.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●"/>
            </a:pPr>
            <a:r>
              <a:rPr lang="ru"/>
              <a:t>No need for utility classes like Utils or Helpers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ru"/>
              <a:t>Functions can be imported directly with import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ru"/>
              <a:t>import MathUtilsKt.square</a:t>
            </a:r>
            <a:endParaRPr/>
          </a:p>
        </p:txBody>
      </p:sp>
      <p:pic>
        <p:nvPicPr>
          <p:cNvPr id="303" name="Google Shape;303;p48" title="Screenshot 2025-04-22 at 22.18.15.png"/>
          <p:cNvPicPr preferRelativeResize="0"/>
          <p:nvPr/>
        </p:nvPicPr>
        <p:blipFill rotWithShape="1">
          <a:blip r:embed="rId3">
            <a:alphaModFix/>
          </a:blip>
          <a:srcRect b="0" l="0" r="8900" t="0"/>
          <a:stretch/>
        </p:blipFill>
        <p:spPr>
          <a:xfrm>
            <a:off x="719925" y="1330125"/>
            <a:ext cx="4429725" cy="14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8" title="Screenshot 2025-04-22 at 22.19.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00" y="2776475"/>
            <a:ext cx="4429721" cy="12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Spring Boot + Kotlin Setup</a:t>
            </a:r>
            <a:endParaRPr/>
          </a:p>
        </p:txBody>
      </p:sp>
      <p:sp>
        <p:nvSpPr>
          <p:cNvPr id="310" name="Google Shape;310;p49"/>
          <p:cNvSpPr txBox="1"/>
          <p:nvPr>
            <p:ph idx="1" type="body"/>
          </p:nvPr>
        </p:nvSpPr>
        <p:spPr>
          <a:xfrm>
            <a:off x="719925" y="1330125"/>
            <a:ext cx="7704000" cy="14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Language-specific needs:</a:t>
            </a:r>
            <a:endParaRPr sz="1200"/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Kotlin compiler plugin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Spring plugin which automatically opens classes and methods (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unlike in Java, the default qualifier is </a:t>
            </a:r>
            <a:r>
              <a:rPr b="1" lang="ru" sz="1150">
                <a:solidFill>
                  <a:srgbClr val="3876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 in Kotlin</a:t>
            </a:r>
            <a:r>
              <a:rPr lang="ru" sz="1200"/>
              <a:t>)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Use 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Initializr web </a:t>
            </a:r>
            <a:r>
              <a:rPr lang="ru" sz="12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https://start.spring.io/</a:t>
            </a:r>
            <a:r>
              <a:rPr lang="ru" sz="1200">
                <a:solidFill>
                  <a:srgbClr val="000000"/>
                </a:solidFill>
                <a:highlight>
                  <a:srgbClr val="FFFFFF"/>
                </a:highlight>
              </a:rPr>
              <a:t> or built in version in Idea ultimate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Required plugins: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49" title="Screenshot 2025-04-22 at 00.34.07.png"/>
          <p:cNvPicPr preferRelativeResize="0"/>
          <p:nvPr/>
        </p:nvPicPr>
        <p:blipFill rotWithShape="1">
          <a:blip r:embed="rId4">
            <a:alphaModFix/>
          </a:blip>
          <a:srcRect b="0" l="1400" r="0" t="0"/>
          <a:stretch/>
        </p:blipFill>
        <p:spPr>
          <a:xfrm>
            <a:off x="1170000" y="2768550"/>
            <a:ext cx="3506450" cy="8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9"/>
          <p:cNvSpPr txBox="1"/>
          <p:nvPr/>
        </p:nvSpPr>
        <p:spPr>
          <a:xfrm>
            <a:off x="669150" y="3626200"/>
            <a:ext cx="7805700" cy="8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Create a Spring Boot project with Kotlin</a:t>
            </a:r>
            <a:r>
              <a:rPr lang="ru" sz="1200"/>
              <a:t> </a:t>
            </a:r>
            <a:r>
              <a:rPr lang="ru" sz="1000" u="sng">
                <a:solidFill>
                  <a:schemeClr val="hlink"/>
                </a:solidFill>
                <a:hlinkClick r:id="rId5"/>
              </a:rPr>
              <a:t>https://kotlinlang.org/docs/jvm-create-project-with-spring-boot.html#run-the-application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Building web applications with Spring Boot and Kotlin </a:t>
            </a:r>
            <a:r>
              <a:rPr lang="ru" sz="1000" u="sng">
                <a:solidFill>
                  <a:schemeClr val="hlink"/>
                </a:solidFill>
                <a:hlinkClick r:id="rId6"/>
              </a:rPr>
              <a:t>https://spring.io/guides/tutorials/spring-boot-kotlin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Practice agenda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719925" y="1330125"/>
            <a:ext cx="77043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What you’ll build:</a:t>
            </a:r>
            <a:endParaRPr sz="1200"/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Distributed ring messenger using Spring Boot + Kotlin based on spring boot application template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What you’ll practice:</a:t>
            </a:r>
            <a:endParaRPr sz="1200"/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Kotlin basics through teamwork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Writing your own microservice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Debugging distributed message flows</a:t>
            </a:r>
            <a:endParaRPr sz="1200"/>
          </a:p>
        </p:txBody>
      </p:sp>
      <p:pic>
        <p:nvPicPr>
          <p:cNvPr id="319" name="Google Shape;319;p50" title="logo.png"/>
          <p:cNvPicPr preferRelativeResize="0"/>
          <p:nvPr/>
        </p:nvPicPr>
        <p:blipFill rotWithShape="1">
          <a:blip r:embed="rId3">
            <a:alphaModFix/>
          </a:blip>
          <a:srcRect b="34109" l="0" r="0" t="30660"/>
          <a:stretch/>
        </p:blipFill>
        <p:spPr>
          <a:xfrm>
            <a:off x="4498200" y="1940000"/>
            <a:ext cx="2571750" cy="9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Clone the Starter Project git@github.com:OctoOsmo/KotlinRing.git</a:t>
            </a:r>
            <a:endParaRPr sz="12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What’s inside:</a:t>
            </a:r>
            <a:endParaRPr sz="1200"/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Pre-configured Spring Boot project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Kotlin setup with required plugins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Single REST endpoint as an example</a:t>
            </a:r>
            <a:endParaRPr sz="1200"/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1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Project Setup</a:t>
            </a:r>
            <a:endParaRPr/>
          </a:p>
        </p:txBody>
      </p:sp>
      <p:pic>
        <p:nvPicPr>
          <p:cNvPr id="326" name="Google Shape;326;p51" title="kotlin_ring_https_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375" y="1330125"/>
            <a:ext cx="3131700" cy="31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Task</a:t>
            </a:r>
            <a:endParaRPr/>
          </a:p>
        </p:txBody>
      </p:sp>
      <p:sp>
        <p:nvSpPr>
          <p:cNvPr id="332" name="Google Shape;332;p52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Build a simple Spring Boot microservice in Kotlin that can:</a:t>
            </a:r>
            <a:endParaRPr sz="1200"/>
          </a:p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Accept a message via a POST endpoint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Forward the message to the next participant in the ring 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Log received messages with full metadata to standard output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Forwarding Rules:</a:t>
            </a:r>
            <a:endParaRPr sz="1200"/>
          </a:p>
          <a:p>
            <a:pPr indent="-304800" lvl="0" marL="457200" rtl="0" algn="l">
              <a:spcBef>
                <a:spcPts val="40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If to ≠ your login → forward to next node in the ring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Add your login &amp; timestamp to hops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If to = your login → print full message with metadata</a:t>
            </a:r>
            <a:endParaRPr sz="1200"/>
          </a:p>
        </p:txBody>
      </p:sp>
      <p:pic>
        <p:nvPicPr>
          <p:cNvPr id="333" name="Google Shape;333;p52" title="246CFC6F-66B1-4E4D-97D4-62EB81D64CD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350" y="1069325"/>
            <a:ext cx="2912200" cy="29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Requirements</a:t>
            </a:r>
            <a:endParaRPr/>
          </a:p>
        </p:txBody>
      </p:sp>
      <p:sp>
        <p:nvSpPr>
          <p:cNvPr id="339" name="Google Shape;339;p53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Use Kotlin for all code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Use provided project skeleton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Define your login name as a constant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Implement a single endpoint: POST /message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Message Format: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40" name="Google Shape;340;p53" title="Screenshot 2025-04-22 at 22.56.14.png"/>
          <p:cNvPicPr preferRelativeResize="0"/>
          <p:nvPr/>
        </p:nvPicPr>
        <p:blipFill rotWithShape="1">
          <a:blip r:embed="rId3">
            <a:alphaModFix/>
          </a:blip>
          <a:srcRect b="0" l="0" r="33186" t="0"/>
          <a:stretch/>
        </p:blipFill>
        <p:spPr>
          <a:xfrm>
            <a:off x="2306525" y="2416850"/>
            <a:ext cx="3003800" cy="20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4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What We Practiced Today</a:t>
            </a:r>
            <a:endParaRPr/>
          </a:p>
        </p:txBody>
      </p:sp>
      <p:sp>
        <p:nvSpPr>
          <p:cNvPr id="346" name="Google Shape;346;p54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Top-level functions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let and other scope functions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val / var and Kotlin types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Null-safety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Data classes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Default values &amp; named arguments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Simplicity of Spring Boot with Kotlin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Open vs Final classes in Spring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Kotlin from Java Perspective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Cleaner syntax, less boilerplate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Safer null-handling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Immutable-by-default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Seamless Spring Boot integration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200"/>
              <a:t>More expressive code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6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Thank You &amp; What’s Next?</a:t>
            </a:r>
            <a:endParaRPr/>
          </a:p>
        </p:txBody>
      </p:sp>
      <p:sp>
        <p:nvSpPr>
          <p:cNvPr id="358" name="Google Shape;358;p56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🔧 Keep experimenting — try refactoring a small Java service to Kotlin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🧩 Propose topics for next session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🧑‍💻 Contribute to the Kotlin Ring Messenger on GitHub</a:t>
            </a:r>
            <a:endParaRPr sz="12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200"/>
              <a:t>📚 Resources: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0" lang="ru" sz="1200" u="sng">
                <a:solidFill>
                  <a:schemeClr val="hlink"/>
                </a:solidFill>
                <a:hlinkClick r:id="rId3"/>
              </a:rPr>
              <a:t>kotlinlang.org</a:t>
            </a:r>
            <a:endParaRPr b="0" sz="1200" u="sng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ru" sz="1200" u="sng">
                <a:solidFill>
                  <a:schemeClr val="hlink"/>
                </a:solidFill>
                <a:hlinkClick r:id="rId4"/>
              </a:rPr>
              <a:t>Spring Boot + Kotlin Guide</a:t>
            </a:r>
            <a:endParaRPr b="0" sz="1200" u="sng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0" lang="ru" sz="1200" u="sng">
                <a:solidFill>
                  <a:schemeClr val="hlink"/>
                </a:solidFill>
                <a:hlinkClick r:id="rId5"/>
              </a:rPr>
              <a:t>GitHub Repository</a:t>
            </a:r>
            <a:br>
              <a:rPr b="0" lang="ru" sz="1200" u="sng">
                <a:solidFill>
                  <a:schemeClr val="hlink"/>
                </a:solidFill>
                <a:hlinkClick r:id="rId6"/>
              </a:rPr>
            </a:br>
            <a:endParaRPr b="0" sz="12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2039938" y="2131143"/>
            <a:ext cx="5723400" cy="4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Kotlin workshop for beginners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7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Feedback Time</a:t>
            </a:r>
            <a:endParaRPr/>
          </a:p>
        </p:txBody>
      </p:sp>
      <p:sp>
        <p:nvSpPr>
          <p:cNvPr id="364" name="Google Shape;364;p57"/>
          <p:cNvSpPr txBox="1"/>
          <p:nvPr>
            <p:ph idx="1" type="body"/>
          </p:nvPr>
        </p:nvSpPr>
        <p:spPr>
          <a:xfrm>
            <a:off x="719932" y="1330121"/>
            <a:ext cx="77040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What worked well?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What was confusing?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What would you change for next time?</a:t>
            </a:r>
            <a:endParaRPr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ru"/>
              <a:t>Share your thoughts via our feedback form or QR code.</a:t>
            </a:r>
            <a:endParaRPr/>
          </a:p>
        </p:txBody>
      </p:sp>
      <p:pic>
        <p:nvPicPr>
          <p:cNvPr id="365" name="Google Shape;365;p57" title="kotlin_feedback_form_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763" y="2255500"/>
            <a:ext cx="2206325" cy="22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Agenda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719925" y="1330125"/>
            <a:ext cx="7704300" cy="31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Introduction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Kotlin Basics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Spring Boot with Kotlin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Project Setup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Hands-On Coding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Wrap-Up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Kotlin features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719932" y="1627661"/>
            <a:ext cx="77040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Immutable by default: val, data class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when instead of switch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?., ?:, and null-safety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Extension functions and lambdas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open vs final by default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ru" sz="1200"/>
              <a:t>Top-level functions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Immutable by Default (val, var, data class)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825575" y="4124572"/>
            <a:ext cx="7704000" cy="6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ru" sz="1200"/>
              <a:t>Key Point: val creates read-only variables. data class automatically adds equals, hashCode, toString, etc.</a:t>
            </a:r>
            <a:endParaRPr sz="1200"/>
          </a:p>
        </p:txBody>
      </p:sp>
      <p:pic>
        <p:nvPicPr>
          <p:cNvPr id="260" name="Google Shape;260;p42" title="Screenshot 2025-04-22 at 21.09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50" y="1216950"/>
            <a:ext cx="5642475" cy="29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when Instead of switch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720000" y="4267222"/>
            <a:ext cx="7704000" cy="38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ru" sz="1200"/>
              <a:t>Key Point: when is an expression, concise, and supports ranges and complex conditions.</a:t>
            </a:r>
            <a:endParaRPr sz="1200"/>
          </a:p>
        </p:txBody>
      </p:sp>
      <p:pic>
        <p:nvPicPr>
          <p:cNvPr id="267" name="Google Shape;267;p43" title="Screenshot 2025-04-22 at 21.18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30125"/>
            <a:ext cx="5277574" cy="2894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Null Safety (?., ?:, !!)</a:t>
            </a:r>
            <a:endParaRPr/>
          </a:p>
        </p:txBody>
      </p:sp>
      <p:sp>
        <p:nvSpPr>
          <p:cNvPr id="273" name="Google Shape;273;p44"/>
          <p:cNvSpPr txBox="1"/>
          <p:nvPr>
            <p:ph idx="1" type="body"/>
          </p:nvPr>
        </p:nvSpPr>
        <p:spPr>
          <a:xfrm>
            <a:off x="719925" y="4054672"/>
            <a:ext cx="77040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ru" sz="1200"/>
              <a:t>Key Point: No more NullPointerException traps by default; null safety is part of the type system.</a:t>
            </a:r>
            <a:endParaRPr sz="1200"/>
          </a:p>
        </p:txBody>
      </p:sp>
      <p:pic>
        <p:nvPicPr>
          <p:cNvPr id="274" name="Google Shape;274;p44" title="Screenshot 2025-04-22 at 21.22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30125"/>
            <a:ext cx="6032825" cy="2414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Extension Functions &amp; Lambdas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0000" y="3991072"/>
            <a:ext cx="7704000" cy="5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ru" sz="1200"/>
              <a:t>Key Point: Extensions make APIs more fluent. Lambdas are first-class citizens.</a:t>
            </a:r>
            <a:endParaRPr sz="1200"/>
          </a:p>
        </p:txBody>
      </p:sp>
      <p:pic>
        <p:nvPicPr>
          <p:cNvPr id="281" name="Google Shape;281;p45" title="Screenshot 2025-04-22 at 21.20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88" y="1330125"/>
            <a:ext cx="5555025" cy="2571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720000" y="539918"/>
            <a:ext cx="59586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 vs final Classes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719925" y="4013622"/>
            <a:ext cx="7704000" cy="4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"/>
              </a:spcAft>
              <a:buNone/>
            </a:pPr>
            <a:r>
              <a:rPr lang="ru" sz="1200"/>
              <a:t>Key Point: Kotlin classes and methods are final by default — you must explicitly mark them open to allow inheritance (important for Spring).</a:t>
            </a:r>
            <a:endParaRPr sz="1200"/>
          </a:p>
        </p:txBody>
      </p:sp>
      <p:pic>
        <p:nvPicPr>
          <p:cNvPr id="288" name="Google Shape;288;p46" title="Screenshot 2025-04-22 at 21.23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30125"/>
            <a:ext cx="5958602" cy="2388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porate-2022">
  <a:themeElements>
    <a:clrScheme name="DataArt Presentations">
      <a:dk1>
        <a:srgbClr val="333332"/>
      </a:dk1>
      <a:lt1>
        <a:srgbClr val="FFFFFF"/>
      </a:lt1>
      <a:dk2>
        <a:srgbClr val="333332"/>
      </a:dk2>
      <a:lt2>
        <a:srgbClr val="FFDE55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