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italic.fntdata"/><Relationship Id="rId10" Type="http://schemas.openxmlformats.org/officeDocument/2006/relationships/slide" Target="slides/slide6.xml"/><Relationship Id="rId32" Type="http://schemas.openxmlformats.org/officeDocument/2006/relationships/font" Target="fonts/Robo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f8dbc0fb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f8dbc0fb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f8dbc0fbe_0_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8" name="Google Shape;138;g2af8dbc0fbe_0_1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2af8dbc0fbe_0_123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Arial"/>
              <a:buNone/>
            </a:pPr>
            <a:fld id="{00000000-1234-1234-1234-123412341234}" type="slidenum">
              <a:rPr b="0" i="0" lang="ru" sz="12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f8dbc0fb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f8dbc0fb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f8dbc0fb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f8dbc0fb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f8dbc0fb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f8dbc0fb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f8dbc0fb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f8dbc0fb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f8dbc0fb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f8dbc0fb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f8dbc0fb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af8dbc0fb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f8dbc0fb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f8dbc0fb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f8dbc0fb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af8dbc0fb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f8dbc0fb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f8dbc0fb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f8dbc0fbe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f8dbc0fb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f8dbc0fbe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af8dbc0fbe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af8dbc0fb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af8dbc0fb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f8dbc0fbe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af8dbc0fbe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af8dbc0fbe_0_1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2af8dbc0fbe_0_1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af8dbc0fbe_0_1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g2af8dbc0fbe_0_1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f8dbc0fbe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af8dbc0fbe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f8dbc0fb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f8dbc0fb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f8dbc0fbe_0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f8dbc0fb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f8dbc0fb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f8dbc0fb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f8dbc0fb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f8dbc0fb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f8dbc0fbe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2" name="Google Shape;112;g2af8dbc0fbe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2af8dbc0fbe_0_101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Arial"/>
              <a:buNone/>
            </a:pPr>
            <a:fld id="{00000000-1234-1234-1234-123412341234}" type="slidenum">
              <a:rPr b="0" i="0" lang="ru" sz="12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f8dbc0fb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f8dbc0fb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f8dbc0fb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f8dbc0fb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овый слайд">
  <p:cSld name="TITLE_AND_BODY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375047" y="93762"/>
            <a:ext cx="16326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1400"/>
              <a:buFont typeface="Arial"/>
              <a:buNone/>
              <a:defRPr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2pPr>
            <a:lvl3pPr indent="-3048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3pPr>
            <a:lvl4pPr indent="-3048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4pPr>
            <a:lvl5pPr indent="-3048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5pPr>
            <a:lvl6pPr indent="-3048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6pPr>
            <a:lvl7pPr indent="-3048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7pPr>
            <a:lvl8pPr indent="-3048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8pPr>
            <a:lvl9pPr indent="-3048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370582" y="287982"/>
            <a:ext cx="84030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1500188" y="1506885"/>
            <a:ext cx="6134700" cy="30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>
                <a:solidFill>
                  <a:srgbClr val="44444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6pPr>
            <a:lvl7pPr indent="-3048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7pPr>
            <a:lvl8pPr indent="-3048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8pPr>
            <a:lvl9pPr indent="-3048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764488" y="4889004"/>
            <a:ext cx="2679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9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овый слайд 1">
  <p:cSld name="TITLE_AND_BODY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375047" y="93762"/>
            <a:ext cx="16326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1400"/>
              <a:buFont typeface="Arial"/>
              <a:buNone/>
              <a:defRPr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2pPr>
            <a:lvl3pPr indent="-3048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3pPr>
            <a:lvl4pPr indent="-3048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4pPr>
            <a:lvl5pPr indent="-3048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5pPr>
            <a:lvl6pPr indent="-3048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6pPr>
            <a:lvl7pPr indent="-3048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7pPr>
            <a:lvl8pPr indent="-3048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8pPr>
            <a:lvl9pPr indent="-3048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370582" y="287982"/>
            <a:ext cx="84030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2" type="body"/>
          </p:nvPr>
        </p:nvSpPr>
        <p:spPr>
          <a:xfrm>
            <a:off x="1500188" y="1506885"/>
            <a:ext cx="6134700" cy="30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>
                <a:solidFill>
                  <a:srgbClr val="44444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6pPr>
            <a:lvl7pPr indent="-3048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7pPr>
            <a:lvl8pPr indent="-3048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8pPr>
            <a:lvl9pPr indent="-3048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764488" y="4889004"/>
            <a:ext cx="2679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9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овый слайд 2">
  <p:cSld name="TITLE_AND_BODY_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75047" y="93762"/>
            <a:ext cx="16326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1400"/>
              <a:buFont typeface="Arial"/>
              <a:buNone/>
              <a:defRPr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2pPr>
            <a:lvl3pPr indent="-3048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3pPr>
            <a:lvl4pPr indent="-3048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4pPr>
            <a:lvl5pPr indent="-3048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5pPr>
            <a:lvl6pPr indent="-3048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6pPr>
            <a:lvl7pPr indent="-3048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7pPr>
            <a:lvl8pPr indent="-3048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8pPr>
            <a:lvl9pPr indent="-3048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370582" y="287982"/>
            <a:ext cx="84030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2" type="body"/>
          </p:nvPr>
        </p:nvSpPr>
        <p:spPr>
          <a:xfrm>
            <a:off x="1500188" y="1506885"/>
            <a:ext cx="6134700" cy="30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>
                <a:solidFill>
                  <a:srgbClr val="44444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6pPr>
            <a:lvl7pPr indent="-3048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7pPr>
            <a:lvl8pPr indent="-3048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8pPr>
            <a:lvl9pPr indent="-3048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764488" y="4889004"/>
            <a:ext cx="2679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9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овый слайд 3">
  <p:cSld name="TITLE_AND_BODY_4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75047" y="93762"/>
            <a:ext cx="16326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1400"/>
              <a:buFont typeface="Arial"/>
              <a:buNone/>
              <a:defRPr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2pPr>
            <a:lvl3pPr indent="-3048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3pPr>
            <a:lvl4pPr indent="-3048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4pPr>
            <a:lvl5pPr indent="-3048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5pPr>
            <a:lvl6pPr indent="-3048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6pPr>
            <a:lvl7pPr indent="-3048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7pPr>
            <a:lvl8pPr indent="-3048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8pPr>
            <a:lvl9pPr indent="-3048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370582" y="287982"/>
            <a:ext cx="84030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1500188" y="1506885"/>
            <a:ext cx="6134700" cy="30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>
                <a:solidFill>
                  <a:srgbClr val="44444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6pPr>
            <a:lvl7pPr indent="-3048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7pPr>
            <a:lvl8pPr indent="-3048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8pPr>
            <a:lvl9pPr indent="-3048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764488" y="4889004"/>
            <a:ext cx="2679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9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ru.wikipedia.org/wiki/%D0%A1%D0%BF%D0%B8%D1%81%D0%BE%D0%BA_%D0%BA%D0%BE%D0%B4%D0%BE%D0%B2_%D1%81%D0%BE%D1%81%D1%82%D0%BE%D1%8F%D0%BD%D0%B8%D1%8F_HTTP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mozilla.org/ru/docs/Web/HTTP/Methods/GET" TargetMode="External"/><Relationship Id="rId4" Type="http://schemas.openxmlformats.org/officeDocument/2006/relationships/hyperlink" Target="https://developer.mozilla.org/ru/docs/Web/HTTP/Methods/POST" TargetMode="External"/><Relationship Id="rId9" Type="http://schemas.openxmlformats.org/officeDocument/2006/relationships/hyperlink" Target="https://developer.mozilla.org/en-US/docs/Web/HTTP/Methods/PATCH" TargetMode="External"/><Relationship Id="rId5" Type="http://schemas.openxmlformats.org/officeDocument/2006/relationships/hyperlink" Target="https://developer.mozilla.org/ru/docs/Web/HTTP/Methods/PUT" TargetMode="External"/><Relationship Id="rId6" Type="http://schemas.openxmlformats.org/officeDocument/2006/relationships/hyperlink" Target="https://developer.mozilla.org/en-US/docs/Web/HTTP/Methods/DELETE" TargetMode="External"/><Relationship Id="rId7" Type="http://schemas.openxmlformats.org/officeDocument/2006/relationships/hyperlink" Target="https://developer.mozilla.org/en-US/docs/Web/HTTP/Methods/HEAD" TargetMode="External"/><Relationship Id="rId8" Type="http://schemas.openxmlformats.org/officeDocument/2006/relationships/hyperlink" Target="https://developer.mozilla.org/ru/docs/Web/HTTP/Methods/OPTION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api.github.com/users/$%7Buser.name%7D" TargetMode="External"/><Relationship Id="rId4" Type="http://schemas.openxmlformats.org/officeDocument/2006/relationships/hyperlink" Target="https://jsonplaceholder.typicode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api.github.com/users" TargetMode="External"/><Relationship Id="rId4" Type="http://schemas.openxmlformats.org/officeDocument/2006/relationships/hyperlink" Target="https://jsonplaceholder.typicode.com/" TargetMode="External"/><Relationship Id="rId9" Type="http://schemas.openxmlformats.org/officeDocument/2006/relationships/image" Target="../media/image5.png"/><Relationship Id="rId5" Type="http://schemas.openxmlformats.org/officeDocument/2006/relationships/hyperlink" Target="https://openweathermap.org/current" TargetMode="External"/><Relationship Id="rId6" Type="http://schemas.openxmlformats.org/officeDocument/2006/relationships/hyperlink" Target="https://fakestoreapi.com/" TargetMode="External"/><Relationship Id="rId7" Type="http://schemas.openxmlformats.org/officeDocument/2006/relationships/hyperlink" Target="https://swapi.dev/" TargetMode="External"/><Relationship Id="rId8" Type="http://schemas.openxmlformats.org/officeDocument/2006/relationships/hyperlink" Target="https://mockapi.io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my_site.com" TargetMode="External"/><Relationship Id="rId4" Type="http://schemas.openxmlformats.org/officeDocument/2006/relationships/hyperlink" Target="http://my_site/products/" TargetMode="External"/><Relationship Id="rId5" Type="http://schemas.openxmlformats.org/officeDocument/2006/relationships/hyperlink" Target="http://my_site/products/123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Fullstack JS</a:t>
            </a:r>
            <a:endParaRPr/>
          </a:p>
        </p:txBody>
      </p:sp>
      <p:sp>
        <p:nvSpPr>
          <p:cNvPr id="81" name="Google Shape;8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/>
              <a:t>Заняття №34</a:t>
            </a:r>
            <a:endParaRPr/>
          </a:p>
        </p:txBody>
      </p:sp>
      <p:sp>
        <p:nvSpPr>
          <p:cNvPr id="82" name="Google Shape;82;p18"/>
          <p:cNvSpPr txBox="1"/>
          <p:nvPr/>
        </p:nvSpPr>
        <p:spPr>
          <a:xfrm>
            <a:off x="6756299" y="4612325"/>
            <a:ext cx="207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</a:t>
            </a:r>
            <a:r>
              <a:rPr i="1" lang="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Максим Б</a:t>
            </a:r>
            <a:r>
              <a:rPr i="1" lang="ru" sz="1200">
                <a:latin typeface="Calibri"/>
                <a:ea typeface="Calibri"/>
                <a:cs typeface="Calibri"/>
                <a:sym typeface="Calibri"/>
              </a:rPr>
              <a:t>є</a:t>
            </a:r>
            <a:r>
              <a:rPr i="1" lang="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лк</a:t>
            </a:r>
            <a:r>
              <a:rPr i="1" lang="ru" sz="1200">
                <a:latin typeface="Calibri"/>
                <a:ea typeface="Calibri"/>
                <a:cs typeface="Calibri"/>
                <a:sym typeface="Calibri"/>
              </a:rPr>
              <a:t>і</a:t>
            </a:r>
            <a:r>
              <a:rPr i="1" lang="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</a:t>
            </a:r>
            <a:endParaRPr i="1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HTTP-коди</a:t>
            </a:r>
            <a:endParaRPr/>
          </a:p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1xx - інформаційні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2xx - успіх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3xx - переадресація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4xx - помилка на стороні клієнта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5xx - помилка на стороні сервера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https://wikipedia.org/wiki/Список_кодов_состояния_HTTP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/>
        </p:nvSpPr>
        <p:spPr>
          <a:xfrm>
            <a:off x="497011" y="169925"/>
            <a:ext cx="77376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300"/>
              <a:buFont typeface="Arial"/>
              <a:buNone/>
            </a:pPr>
            <a:r>
              <a:rPr lang="ru" sz="2400">
                <a:solidFill>
                  <a:schemeClr val="dk1"/>
                </a:solidFill>
              </a:rPr>
              <a:t>Методи HTTP-запитів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8"/>
          <p:cNvSpPr txBox="1"/>
          <p:nvPr/>
        </p:nvSpPr>
        <p:spPr>
          <a:xfrm>
            <a:off x="420811" y="865868"/>
            <a:ext cx="8455200" cy="3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i="0" lang="ru" sz="12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GET</a:t>
            </a:r>
            <a:r>
              <a:rPr i="0" lang="ru" sz="1200" u="none" cap="none" strike="noStrike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ru" sz="12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запит на отримку</a:t>
            </a:r>
            <a:r>
              <a:rPr lang="ru" sz="12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ресурса або даних</a:t>
            </a:r>
            <a:endParaRPr i="0" sz="1200" u="none" cap="none" strike="noStrike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200" u="none" cap="none" strike="noStrike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i="0" lang="ru" sz="12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POST</a:t>
            </a:r>
            <a:r>
              <a:rPr i="0" lang="ru" sz="1200" u="none" cap="none" strike="noStrike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використовується для відправки даних на </a:t>
            </a:r>
            <a:r>
              <a:rPr lang="ru" sz="12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сервер. Використовується для створення/збереження даних</a:t>
            </a:r>
            <a:endParaRPr i="0" sz="1200" u="none" cap="none" strike="noStrike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i="0" lang="ru" sz="12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PUT</a:t>
            </a:r>
            <a:r>
              <a:rPr i="0" lang="ru" sz="1200" u="none" cap="none" strike="noStrike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ru" sz="12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використовується для заміни даних про певний ресурс</a:t>
            </a:r>
            <a:endParaRPr sz="12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i="0" lang="ru" sz="12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6"/>
              </a:rPr>
              <a:t>DELETE</a:t>
            </a:r>
            <a:r>
              <a:rPr i="0" lang="ru" sz="1200" u="none" cap="none" strike="noStrike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 </a:t>
            </a:r>
            <a:r>
              <a:rPr lang="ru" sz="12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видаляє </a:t>
            </a:r>
            <a:r>
              <a:rPr lang="ru" sz="12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ресурс</a:t>
            </a:r>
            <a:endParaRPr i="0" sz="1200" u="none" cap="none" strike="noStrike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200" u="none" cap="none" strike="noStrike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i="0" lang="ru" sz="12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7"/>
              </a:rPr>
              <a:t>HEAD</a:t>
            </a:r>
            <a:r>
              <a:rPr i="0" lang="ru" sz="1200" u="none" cap="none" strike="noStrike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ru" sz="12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HEAD запит на отримку ресурса так само, як і метод GET, але не очікує у відповіді тіла</a:t>
            </a:r>
            <a:endParaRPr i="0" sz="1200" u="none" cap="none" strike="noStrike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200" u="none" cap="none" strike="noStrike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i="0" lang="ru" sz="12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8"/>
              </a:rPr>
              <a:t>OPTIONS</a:t>
            </a:r>
            <a:r>
              <a:rPr i="0" lang="ru" sz="1200" u="none" cap="none" strike="noStrike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ru" sz="12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використовується для опису параметрів з’єднання із сервером, не відправляється розробником вручну</a:t>
            </a:r>
            <a:endParaRPr i="0" sz="1200" u="none" cap="none" strike="noStrike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200" u="none" cap="none" strike="noStrike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i="0" lang="ru" sz="12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9"/>
              </a:rPr>
              <a:t>PATCH</a:t>
            </a:r>
            <a:r>
              <a:rPr i="0" lang="ru" sz="1200" u="none" cap="none" strike="noStrike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використовується для частко</a:t>
            </a:r>
            <a:r>
              <a:rPr lang="ru" sz="12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вого змінення ресурса</a:t>
            </a:r>
            <a:r>
              <a:rPr lang="ru" sz="12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(схож на PUT і іноді використовується тільки 1 з них)</a:t>
            </a:r>
            <a:endParaRPr i="0" sz="1200" u="none" cap="none" strike="noStrike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200" u="none" cap="none" strike="noStrike">
              <a:solidFill>
                <a:srgbClr val="34343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REST </a:t>
            </a:r>
            <a:endParaRPr/>
          </a:p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REST</a:t>
            </a:r>
            <a:r>
              <a:rPr b="1" lang="ru" sz="1400">
                <a:solidFill>
                  <a:srgbClr val="3434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400">
                <a:solidFill>
                  <a:srgbClr val="3434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1" lang="ru" sz="1400">
                <a:solidFill>
                  <a:srgbClr val="3434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ru" sz="1400">
                <a:solidFill>
                  <a:srgbClr val="3434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epresentational </a:t>
            </a:r>
            <a:r>
              <a:rPr b="1" lang="ru" sz="1400">
                <a:solidFill>
                  <a:srgbClr val="3434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ru" sz="1400">
                <a:solidFill>
                  <a:srgbClr val="3434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tate </a:t>
            </a:r>
            <a:r>
              <a:rPr b="1" lang="ru" sz="1400">
                <a:solidFill>
                  <a:srgbClr val="3434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ru" sz="1400">
                <a:solidFill>
                  <a:srgbClr val="3434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ransfer) - архітектурний стиль взаємодії компонентів розподіленої програми в мережі</a:t>
            </a:r>
            <a:endParaRPr sz="1400">
              <a:solidFill>
                <a:srgbClr val="34343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34343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3434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Іншими словами, REST — це набір правил того, як програмісту слід організовувати код і логіку серверної частини, щоб всі системи легко взаємодіяли між собою і, при необхідності, легше масштабувались.</a:t>
            </a:r>
            <a:endParaRPr sz="1400">
              <a:solidFill>
                <a:srgbClr val="34343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4343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●"/>
            </a:pPr>
            <a:r>
              <a:rPr b="1" lang="ru" sz="12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/users/ - отримання всіх користувачів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●"/>
            </a:pPr>
            <a:r>
              <a:rPr b="1" lang="ru" sz="12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/users?id=1 - отримання користувача з id === 1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●"/>
            </a:pPr>
            <a:r>
              <a:rPr b="1" lang="ru" sz="12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POST</a:t>
            </a: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/users/ - створення нового користувача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●"/>
            </a:pPr>
            <a:r>
              <a:rPr b="1" lang="ru" sz="12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PUT</a:t>
            </a: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/users/ - оновлення всіх користувачів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●"/>
            </a:pPr>
            <a:r>
              <a:rPr b="1" lang="ru" sz="12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PUT</a:t>
            </a: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/users/1 - оновлення користувача з id === 1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●"/>
            </a:pPr>
            <a:r>
              <a:rPr b="1" lang="ru" sz="12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DELETE</a:t>
            </a: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/users/1 — видалення користувача з id === 1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●"/>
            </a:pPr>
            <a:r>
              <a:rPr b="1" lang="ru" sz="12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DELETE</a:t>
            </a: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/users/ — видалення всіх користувачів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400">
              <a:solidFill>
                <a:srgbClr val="34343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9" name="Google Shape;14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8124" y="2873675"/>
            <a:ext cx="3006775" cy="182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AJAX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800">
                <a:solidFill>
                  <a:srgbClr val="252525"/>
                </a:solidFill>
                <a:highlight>
                  <a:schemeClr val="lt1"/>
                </a:highlight>
              </a:rPr>
              <a:t>Asynchronous Javascript and XML</a:t>
            </a:r>
            <a:endParaRPr i="1" sz="2800">
              <a:solidFill>
                <a:srgbClr val="252525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Взаємодія з сервером без перезавантаження сторінки</a:t>
            </a:r>
            <a:endParaRPr i="1" sz="2800">
              <a:solidFill>
                <a:srgbClr val="252525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Як це працює?</a:t>
            </a:r>
            <a:endParaRPr/>
          </a:p>
        </p:txBody>
      </p:sp>
      <p:sp>
        <p:nvSpPr>
          <p:cNvPr id="160" name="Google Shape;160;p31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Обробка деякої події на сторінці (завантаження сторінки, клік на кнопку…)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Відправка запита на сервер (не перезавантажуючи сторінку, неявним чином для користувача)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Обробка запиту на сервері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Отримання відповіді від сервера клієнтом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Обробка результата на клієнті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Дані прийнято відправляти в форматі JSON (раніше - XML)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XML </a:t>
            </a:r>
            <a:r>
              <a:rPr i="1" lang="ru">
                <a:solidFill>
                  <a:srgbClr val="252525"/>
                </a:solidFill>
                <a:highlight>
                  <a:schemeClr val="lt1"/>
                </a:highlight>
              </a:rPr>
              <a:t>e</a:t>
            </a:r>
            <a:r>
              <a:rPr b="1" i="1" lang="ru">
                <a:solidFill>
                  <a:srgbClr val="252525"/>
                </a:solidFill>
                <a:highlight>
                  <a:schemeClr val="lt1"/>
                </a:highlight>
              </a:rPr>
              <a:t>X</a:t>
            </a:r>
            <a:r>
              <a:rPr i="1" lang="ru">
                <a:solidFill>
                  <a:srgbClr val="252525"/>
                </a:solidFill>
                <a:highlight>
                  <a:schemeClr val="lt1"/>
                </a:highlight>
              </a:rPr>
              <a:t>tensible </a:t>
            </a:r>
            <a:r>
              <a:rPr b="1" i="1" lang="ru">
                <a:solidFill>
                  <a:srgbClr val="252525"/>
                </a:solidFill>
                <a:highlight>
                  <a:schemeClr val="lt1"/>
                </a:highlight>
              </a:rPr>
              <a:t>M</a:t>
            </a:r>
            <a:r>
              <a:rPr i="1" lang="ru">
                <a:solidFill>
                  <a:srgbClr val="252525"/>
                </a:solidFill>
                <a:highlight>
                  <a:schemeClr val="lt1"/>
                </a:highlight>
              </a:rPr>
              <a:t>arkup </a:t>
            </a:r>
            <a:r>
              <a:rPr b="1" i="1" lang="ru">
                <a:solidFill>
                  <a:srgbClr val="252525"/>
                </a:solidFill>
                <a:highlight>
                  <a:schemeClr val="lt1"/>
                </a:highlight>
              </a:rPr>
              <a:t>L</a:t>
            </a:r>
            <a:r>
              <a:rPr i="1" lang="ru">
                <a:solidFill>
                  <a:srgbClr val="252525"/>
                </a:solidFill>
                <a:highlight>
                  <a:schemeClr val="lt1"/>
                </a:highlight>
              </a:rPr>
              <a:t>anguage</a:t>
            </a:r>
            <a:endParaRPr/>
          </a:p>
        </p:txBody>
      </p:sp>
      <p:sp>
        <p:nvSpPr>
          <p:cNvPr id="166" name="Google Shape;166;p32"/>
          <p:cNvSpPr txBox="1"/>
          <p:nvPr>
            <p:ph idx="1" type="body"/>
          </p:nvPr>
        </p:nvSpPr>
        <p:spPr>
          <a:xfrm>
            <a:off x="464100" y="2109175"/>
            <a:ext cx="8520600" cy="28773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</a:rPr>
              <a:t>&lt;?</a:t>
            </a:r>
            <a:r>
              <a:rPr lang="ru" sz="1400">
                <a:solidFill>
                  <a:srgbClr val="BABABA"/>
                </a:solidFill>
                <a:highlight>
                  <a:srgbClr val="2B2B2B"/>
                </a:highlight>
              </a:rPr>
              <a:t>xml version</a:t>
            </a:r>
            <a:r>
              <a:rPr lang="ru" sz="1400">
                <a:solidFill>
                  <a:srgbClr val="6A8759"/>
                </a:solidFill>
                <a:highlight>
                  <a:srgbClr val="2B2B2B"/>
                </a:highlight>
              </a:rPr>
              <a:t>="1.0" </a:t>
            </a:r>
            <a:r>
              <a:rPr lang="ru" sz="1400">
                <a:solidFill>
                  <a:srgbClr val="BABABA"/>
                </a:solidFill>
                <a:highlight>
                  <a:srgbClr val="2B2B2B"/>
                </a:highlight>
              </a:rPr>
              <a:t>encoding</a:t>
            </a:r>
            <a:r>
              <a:rPr lang="ru" sz="1400">
                <a:solidFill>
                  <a:srgbClr val="6A8759"/>
                </a:solidFill>
                <a:highlight>
                  <a:srgbClr val="2B2B2B"/>
                </a:highlight>
              </a:rPr>
              <a:t>="UTF-8"</a:t>
            </a: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</a:rPr>
              <a:t>?&gt;</a:t>
            </a:r>
            <a:endParaRPr sz="14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</a:rPr>
              <a:t>&lt;users&gt;</a:t>
            </a:r>
            <a:endParaRPr sz="14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</a:rPr>
              <a:t>   &lt;user&gt;</a:t>
            </a:r>
            <a:endParaRPr sz="14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</a:rPr>
              <a:t>       &lt;name&gt;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</a:rPr>
              <a:t>Alex</a:t>
            </a: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</a:rPr>
              <a:t>&lt;/name&gt;</a:t>
            </a:r>
            <a:endParaRPr sz="14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</a:rPr>
              <a:t>       &lt;age&gt;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</a:rPr>
              <a:t>30</a:t>
            </a: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</a:rPr>
              <a:t>&lt;/age&gt;</a:t>
            </a:r>
            <a:endParaRPr sz="14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</a:rPr>
              <a:t>   &lt;/user&gt;</a:t>
            </a:r>
            <a:endParaRPr sz="14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</a:rPr>
              <a:t>   &lt;user&gt;</a:t>
            </a:r>
            <a:endParaRPr sz="14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</a:rPr>
              <a:t>       &lt;name&gt;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</a:rPr>
              <a:t>Robers</a:t>
            </a: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</a:rPr>
              <a:t>&lt;/name&gt;</a:t>
            </a:r>
            <a:endParaRPr sz="14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</a:rPr>
              <a:t>       &lt;age&gt;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</a:rPr>
              <a:t>20</a:t>
            </a: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</a:rPr>
              <a:t>&lt;/age&gt;</a:t>
            </a:r>
            <a:endParaRPr sz="14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</a:rPr>
              <a:t>   &lt;/user&gt;</a:t>
            </a:r>
            <a:endParaRPr sz="14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</a:rPr>
              <a:t>&lt;/users&gt;</a:t>
            </a:r>
            <a:endParaRPr sz="14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A8759"/>
              </a:solidFill>
              <a:highlight>
                <a:srgbClr val="2B2B2B"/>
              </a:highlight>
            </a:endParaRPr>
          </a:p>
        </p:txBody>
      </p:sp>
      <p:sp>
        <p:nvSpPr>
          <p:cNvPr id="167" name="Google Shape;167;p32"/>
          <p:cNvSpPr txBox="1"/>
          <p:nvPr>
            <p:ph idx="1" type="body"/>
          </p:nvPr>
        </p:nvSpPr>
        <p:spPr>
          <a:xfrm>
            <a:off x="464100" y="847675"/>
            <a:ext cx="85206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Специфікація, що описує XML-документ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XHTML - окремий випадок XML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Формат JSON</a:t>
            </a:r>
            <a:endParaRPr/>
          </a:p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6A8759"/>
                </a:solidFill>
                <a:highlight>
                  <a:srgbClr val="2B2B2B"/>
                </a:highlight>
              </a:rPr>
              <a:t>[{"name":"Alex","age":30},{"name":"Robert","age":20}]</a:t>
            </a:r>
            <a:endParaRPr sz="2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JS + AJAX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Варіанти відправки AJAX-запита</a:t>
            </a:r>
            <a:endParaRPr/>
          </a:p>
        </p:txBody>
      </p:sp>
      <p:sp>
        <p:nvSpPr>
          <p:cNvPr id="184" name="Google Shape;184;p35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XMLHttpRequest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fetch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Використовуючи сторонні бібліотеки (напр., axios)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XMLHttpRequest. Сінхронний</a:t>
            </a:r>
            <a:endParaRPr/>
          </a:p>
        </p:txBody>
      </p:sp>
      <p:sp>
        <p:nvSpPr>
          <p:cNvPr id="190" name="Google Shape;190;p36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myRequest = </a:t>
            </a:r>
            <a:r>
              <a:rPr b="1"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XMLHttpRequest()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configuration</a:t>
            </a:r>
            <a:endParaRPr sz="14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myRequest.</a:t>
            </a:r>
            <a:r>
              <a:rPr lang="ru" sz="14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'GET'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'products.json'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myRequest.</a:t>
            </a:r>
            <a:r>
              <a:rPr lang="ru" sz="14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//error</a:t>
            </a:r>
            <a:endParaRPr sz="14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(myRequest.</a:t>
            </a:r>
            <a:r>
              <a:rPr lang="ru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status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!== </a:t>
            </a:r>
            <a:r>
              <a:rPr lang="ru" sz="14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(myRequest.</a:t>
            </a:r>
            <a:r>
              <a:rPr lang="ru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status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ru" sz="14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': '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myRequest.</a:t>
            </a:r>
            <a:r>
              <a:rPr lang="ru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statusText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4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for example, 404: Not Found</a:t>
            </a:r>
            <a:endParaRPr sz="14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(myRequest.</a:t>
            </a:r>
            <a:r>
              <a:rPr lang="ru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responseText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000" y="391350"/>
            <a:ext cx="8382600" cy="43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/>
          <p:nvPr>
            <p:ph type="title"/>
          </p:nvPr>
        </p:nvSpPr>
        <p:spPr>
          <a:xfrm>
            <a:off x="464100" y="144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XMLHttpRequest. Асінхронний</a:t>
            </a:r>
            <a:endParaRPr/>
          </a:p>
        </p:txBody>
      </p:sp>
      <p:sp>
        <p:nvSpPr>
          <p:cNvPr id="196" name="Google Shape;196;p37"/>
          <p:cNvSpPr txBox="1"/>
          <p:nvPr>
            <p:ph idx="1" type="body"/>
          </p:nvPr>
        </p:nvSpPr>
        <p:spPr>
          <a:xfrm>
            <a:off x="464100" y="751375"/>
            <a:ext cx="8520600" cy="4299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myRequest = </a:t>
            </a:r>
            <a:r>
              <a:rPr b="1"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XMLHttpRequest()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configuration</a:t>
            </a:r>
            <a:endParaRPr sz="14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myRequest.</a:t>
            </a:r>
            <a:r>
              <a:rPr lang="ru" sz="14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'GET'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'products.json'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myRequest.</a:t>
            </a:r>
            <a:r>
              <a:rPr lang="ru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onreadystatechange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readyState = 4 means that request has DONE status</a:t>
            </a:r>
            <a:endParaRPr sz="14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(myRequest.</a:t>
            </a:r>
            <a:r>
              <a:rPr lang="ru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readyState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=== </a:t>
            </a:r>
            <a:r>
              <a:rPr lang="ru" sz="14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(myRequest.</a:t>
            </a:r>
            <a:r>
              <a:rPr lang="ru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status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!== </a:t>
            </a:r>
            <a:r>
              <a:rPr lang="ru" sz="14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ru" sz="14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//error</a:t>
            </a:r>
            <a:endParaRPr sz="14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ru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(myRequest.</a:t>
            </a:r>
            <a:r>
              <a:rPr lang="ru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status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ru" sz="14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': '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myRequest.</a:t>
            </a:r>
            <a:r>
              <a:rPr lang="ru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statusText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4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for example, 404: Not Found</a:t>
            </a:r>
            <a:endParaRPr sz="14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ru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(myRequest.</a:t>
            </a:r>
            <a:r>
              <a:rPr lang="ru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responseText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myRequest.</a:t>
            </a:r>
            <a:r>
              <a:rPr lang="ru" sz="14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Функція fetch()</a:t>
            </a:r>
            <a:endParaRPr/>
          </a:p>
        </p:txBody>
      </p:sp>
      <p:sp>
        <p:nvSpPr>
          <p:cNvPr id="202" name="Google Shape;202;p38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fetch(</a:t>
            </a:r>
            <a:r>
              <a:rPr lang="ru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'products.json'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.</a:t>
            </a:r>
            <a:r>
              <a:rPr lang="ru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(res) {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res.json()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.</a:t>
            </a:r>
            <a:r>
              <a:rPr lang="ru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(res) {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(res)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Функція fetch()</a:t>
            </a:r>
            <a:endParaRPr/>
          </a:p>
        </p:txBody>
      </p:sp>
      <p:sp>
        <p:nvSpPr>
          <p:cNvPr id="208" name="Google Shape;208;p39"/>
          <p:cNvSpPr txBox="1"/>
          <p:nvPr>
            <p:ph idx="1" type="body"/>
          </p:nvPr>
        </p:nvSpPr>
        <p:spPr>
          <a:xfrm>
            <a:off x="464100" y="769950"/>
            <a:ext cx="8520600" cy="4278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myHeaders = </a:t>
            </a:r>
            <a:r>
              <a:rPr b="1"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Headers({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"Content-Type"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4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"application/json"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params = {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4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'GET'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headers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myHeaders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fetch(</a:t>
            </a:r>
            <a:r>
              <a:rPr lang="ru" sz="14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'products.json'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params)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.</a:t>
            </a:r>
            <a:r>
              <a:rPr lang="ru" sz="14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(res) {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res.json()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.</a:t>
            </a:r>
            <a:r>
              <a:rPr lang="ru" sz="14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(res) {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(res)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Функція fetch()</a:t>
            </a:r>
            <a:endParaRPr/>
          </a:p>
        </p:txBody>
      </p:sp>
      <p:sp>
        <p:nvSpPr>
          <p:cNvPr id="214" name="Google Shape;214;p40"/>
          <p:cNvSpPr txBox="1"/>
          <p:nvPr>
            <p:ph idx="1" type="body"/>
          </p:nvPr>
        </p:nvSpPr>
        <p:spPr>
          <a:xfrm>
            <a:off x="464100" y="769950"/>
            <a:ext cx="8520600" cy="42780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 sz="1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response.text()</a:t>
            </a:r>
            <a:r>
              <a:rPr lang="ru" sz="1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– оброблює відповідь як звичайний текст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 sz="1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response.json()</a:t>
            </a:r>
            <a:r>
              <a:rPr lang="ru" sz="1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– декорує відповідь сервера як JSON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 sz="1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response.formData()</a:t>
            </a:r>
            <a:r>
              <a:rPr lang="ru" sz="1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– повертає відповідь як об’єкт FormData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 sz="1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response.blob()</a:t>
            </a:r>
            <a:r>
              <a:rPr lang="ru" sz="1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– повертає відповідь як Blob (бінарні дані з типом),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 sz="1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response.arrayBuffer()</a:t>
            </a:r>
            <a:r>
              <a:rPr lang="ru" sz="1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– повертає відповідь як ArrayBuffer (низкорівневе уявлення бінарних даних)</a:t>
            </a:r>
            <a:endParaRPr b="1" sz="1400">
              <a:solidFill>
                <a:schemeClr val="dk1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/>
          <p:nvPr/>
        </p:nvSpPr>
        <p:spPr>
          <a:xfrm>
            <a:off x="496999" y="246125"/>
            <a:ext cx="81873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300"/>
              <a:buFont typeface="Arial"/>
              <a:buNone/>
            </a:pPr>
            <a:r>
              <a:rPr lang="ru" sz="2400">
                <a:solidFill>
                  <a:schemeClr val="dk1"/>
                </a:solidFill>
              </a:rPr>
              <a:t>Практика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220" name="Google Shape;220;p41"/>
          <p:cNvSpPr txBox="1"/>
          <p:nvPr/>
        </p:nvSpPr>
        <p:spPr>
          <a:xfrm>
            <a:off x="524125" y="1025225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Google Shape;221;p41"/>
          <p:cNvSpPr txBox="1"/>
          <p:nvPr/>
        </p:nvSpPr>
        <p:spPr>
          <a:xfrm>
            <a:off x="320250" y="955250"/>
            <a:ext cx="8503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Вивести на сторінку аватар свого профіля в GitHub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https://api.github.com/users/${user.name}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Виконати запит на JSONPlaceholder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https://jsonplaceholder.typicode.com/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/>
          <p:nvPr/>
        </p:nvSpPr>
        <p:spPr>
          <a:xfrm>
            <a:off x="496999" y="246125"/>
            <a:ext cx="81873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300"/>
              <a:buFont typeface="Arial"/>
              <a:buNone/>
            </a:pPr>
            <a:r>
              <a:rPr lang="ru" sz="2400">
                <a:solidFill>
                  <a:schemeClr val="dk1"/>
                </a:solidFill>
              </a:rPr>
              <a:t>Відкриті</a:t>
            </a:r>
            <a:r>
              <a:rPr lang="ru" sz="2400">
                <a:solidFill>
                  <a:schemeClr val="dk1"/>
                </a:solidFill>
              </a:rPr>
              <a:t> API для тестів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2"/>
          <p:cNvSpPr txBox="1"/>
          <p:nvPr/>
        </p:nvSpPr>
        <p:spPr>
          <a:xfrm>
            <a:off x="524125" y="1025225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Google Shape;228;p42"/>
          <p:cNvSpPr txBox="1"/>
          <p:nvPr/>
        </p:nvSpPr>
        <p:spPr>
          <a:xfrm>
            <a:off x="114700" y="914375"/>
            <a:ext cx="81873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4450" lvl="0" marL="2857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ru" sz="1100" u="sng">
                <a:solidFill>
                  <a:schemeClr val="hlink"/>
                </a:solidFill>
                <a:hlinkClick r:id="rId3"/>
              </a:rPr>
              <a:t>https://api.github.com/users</a:t>
            </a:r>
            <a:r>
              <a:rPr lang="ru" sz="1100">
                <a:solidFill>
                  <a:schemeClr val="dk2"/>
                </a:solidFill>
              </a:rPr>
              <a:t> – користувачі</a:t>
            </a:r>
            <a:endParaRPr sz="1100">
              <a:solidFill>
                <a:schemeClr val="dk2"/>
              </a:solidFill>
            </a:endParaRPr>
          </a:p>
          <a:p>
            <a:pPr indent="11430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44450" lvl="0" marL="2857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ru" sz="1100" u="sng">
                <a:solidFill>
                  <a:schemeClr val="hlink"/>
                </a:solidFill>
                <a:hlinkClick r:id="rId4"/>
              </a:rPr>
              <a:t>https://jsonplaceholder.typicode.com/</a:t>
            </a:r>
            <a:r>
              <a:rPr lang="ru" sz="1100">
                <a:solidFill>
                  <a:schemeClr val="dk2"/>
                </a:solidFill>
              </a:rPr>
              <a:t> - пости</a:t>
            </a:r>
            <a:endParaRPr sz="1100">
              <a:solidFill>
                <a:schemeClr val="dk2"/>
              </a:solidFill>
            </a:endParaRPr>
          </a:p>
          <a:p>
            <a:pPr indent="11430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44450" lvl="0" marL="2857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ru" sz="1100" u="sng">
                <a:solidFill>
                  <a:schemeClr val="hlink"/>
                </a:solidFill>
                <a:hlinkClick r:id="rId5"/>
              </a:rPr>
              <a:t>https://openweathermap.org/current</a:t>
            </a:r>
            <a:r>
              <a:rPr lang="ru" sz="1100">
                <a:solidFill>
                  <a:schemeClr val="dk2"/>
                </a:solidFill>
              </a:rPr>
              <a:t> - погода</a:t>
            </a:r>
            <a:endParaRPr sz="1100">
              <a:solidFill>
                <a:schemeClr val="dk2"/>
              </a:solidFill>
            </a:endParaRPr>
          </a:p>
          <a:p>
            <a:pPr indent="11430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44450" lvl="0" marL="2857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ru" sz="1100" u="sng">
                <a:solidFill>
                  <a:schemeClr val="hlink"/>
                </a:solidFill>
                <a:hlinkClick r:id="rId6"/>
              </a:rPr>
              <a:t>https://fakestoreapi.com/</a:t>
            </a:r>
            <a:r>
              <a:rPr lang="ru" sz="1100">
                <a:solidFill>
                  <a:schemeClr val="dk2"/>
                </a:solidFill>
              </a:rPr>
              <a:t> - продукти</a:t>
            </a:r>
            <a:endParaRPr sz="1100">
              <a:solidFill>
                <a:schemeClr val="dk2"/>
              </a:solidFill>
            </a:endParaRPr>
          </a:p>
          <a:p>
            <a:pPr indent="-5715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44450" lvl="0" marL="2857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ru" sz="1100">
                <a:solidFill>
                  <a:schemeClr val="dk2"/>
                </a:solidFill>
              </a:rPr>
              <a:t> </a:t>
            </a:r>
            <a:r>
              <a:rPr lang="ru" sz="1100" u="sng">
                <a:solidFill>
                  <a:schemeClr val="hlink"/>
                </a:solidFill>
                <a:hlinkClick r:id="rId7"/>
              </a:rPr>
              <a:t>https://swapi.dev/</a:t>
            </a:r>
            <a:r>
              <a:rPr lang="ru" sz="1100">
                <a:solidFill>
                  <a:schemeClr val="dk2"/>
                </a:solidFill>
              </a:rPr>
              <a:t> - star wars info</a:t>
            </a:r>
            <a:endParaRPr sz="1100">
              <a:solidFill>
                <a:schemeClr val="dk2"/>
              </a:solidFill>
            </a:endParaRPr>
          </a:p>
          <a:p>
            <a:pPr indent="11430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44450" lvl="0" marL="2857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ru" sz="1100" u="sng">
                <a:solidFill>
                  <a:schemeClr val="hlink"/>
                </a:solidFill>
                <a:hlinkClick r:id="rId8"/>
              </a:rPr>
              <a:t>https://mockapi.io/ </a:t>
            </a:r>
            <a:r>
              <a:rPr lang="ru" sz="1100">
                <a:solidFill>
                  <a:schemeClr val="dk2"/>
                </a:solidFill>
              </a:rPr>
              <a:t>– для створення свого фейкового API</a:t>
            </a:r>
            <a:endParaRPr sz="1100">
              <a:solidFill>
                <a:schemeClr val="dk2"/>
              </a:solidFill>
            </a:endParaRPr>
          </a:p>
          <a:p>
            <a:pPr indent="-5715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11430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229" name="Google Shape;229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05875" y="914375"/>
            <a:ext cx="4598999" cy="296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Домашнє завдання</a:t>
            </a:r>
            <a:endParaRPr/>
          </a:p>
        </p:txBody>
      </p:sp>
      <p:sp>
        <p:nvSpPr>
          <p:cNvPr id="235" name="Google Shape;235;p43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Створити додаток по Зоряним війнам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Реалізувати навігацію: Персонажі, Планети, Транспорт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Виводити списки відповідних сутностей по кожному розділу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При кліці на сутність - відображати деталі по ній (персонаж, планета, транспорт)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Приділити увагу UI/UX (верстка, стилі, можна використовувати bootstrap або tailwind)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Реалізувати пагінацію (постранічне підвантаження контента)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 rotWithShape="1">
          <a:blip r:embed="rId3">
            <a:alphaModFix/>
          </a:blip>
          <a:srcRect b="11813" l="0" r="0" t="3926"/>
          <a:stretch/>
        </p:blipFill>
        <p:spPr>
          <a:xfrm>
            <a:off x="1402678" y="939575"/>
            <a:ext cx="6561300" cy="35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0"/>
          <p:cNvSpPr txBox="1"/>
          <p:nvPr/>
        </p:nvSpPr>
        <p:spPr>
          <a:xfrm>
            <a:off x="519775" y="108275"/>
            <a:ext cx="8327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300"/>
              <a:buFont typeface="Arial"/>
              <a:buNone/>
            </a:pPr>
            <a:r>
              <a:rPr lang="ru" sz="2400">
                <a:solidFill>
                  <a:srgbClr val="2B2B2B"/>
                </a:solidFill>
              </a:rPr>
              <a:t>Front-end &amp; Back-end</a:t>
            </a:r>
            <a:endParaRPr sz="2400">
              <a:solidFill>
                <a:srgbClr val="2B2B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350" y="503575"/>
            <a:ext cx="7283302" cy="433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Життєвий цикл сайта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Порядок завантаження сторінки</a:t>
            </a:r>
            <a:endParaRPr/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464100" y="695275"/>
            <a:ext cx="8520600" cy="42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Користувач в браузері вводить</a:t>
            </a:r>
            <a:r>
              <a:rPr lang="ru" sz="1400"/>
              <a:t> адресу (URL) сайта (напр., </a:t>
            </a:r>
            <a:r>
              <a:rPr lang="ru" sz="1400" u="sng">
                <a:solidFill>
                  <a:schemeClr val="hlink"/>
                </a:solidFill>
                <a:hlinkClick r:id="rId3"/>
              </a:rPr>
              <a:t>http://MY_SITE.com</a:t>
            </a:r>
            <a:r>
              <a:rPr lang="ru" sz="1400"/>
              <a:t>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Запит йде із браузера користувача на найближчий DNS-сервер, який перетворює URL в IP-адресу  шуканого сайта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Запит попадає на сервер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Сервер повертає відповідний html-файл (напр., index.html)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Відповідь доходить з сервера на клієнтську сторону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HTML-код оброблюється браузером (формується DOM, CSSOM моделі)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Автоматично відбуваються запити на завантаження і обробку css, js, img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JS-файли після завантаження можуть відправляти нові запити на сервер для завантаження певних даних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Запити на завантаження даних </a:t>
            </a:r>
            <a:r>
              <a:rPr lang="ru" sz="1400"/>
              <a:t>обробляються</a:t>
            </a:r>
            <a:r>
              <a:rPr lang="ru" sz="1400"/>
              <a:t> бекендом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Бекенд знаходить шуканий роут(маршрут) для нашого запита: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ru"/>
              <a:t>наприклад</a:t>
            </a:r>
            <a:r>
              <a:rPr lang="ru"/>
              <a:t>,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http://MY_SITE/api/products/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ru" u="sng">
                <a:solidFill>
                  <a:schemeClr val="hlink"/>
                </a:solidFill>
                <a:hlinkClick r:id="rId5"/>
              </a:rPr>
              <a:t>http://MY_SITE/api/products/123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Готуємо на сервері відповідь і відправляємо клієнту (на фронтенд)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Фронтенд обробляє відповідь і по необхідності реагує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/>
        </p:nvSpPr>
        <p:spPr>
          <a:xfrm>
            <a:off x="497011" y="169925"/>
            <a:ext cx="77376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300"/>
              <a:buFont typeface="Arial"/>
              <a:buNone/>
            </a:pPr>
            <a:r>
              <a:rPr lang="ru" sz="2400">
                <a:solidFill>
                  <a:schemeClr val="dk1"/>
                </a:solidFill>
              </a:rPr>
              <a:t>Як працює</a:t>
            </a:r>
            <a:r>
              <a:rPr lang="ru" sz="2400">
                <a:solidFill>
                  <a:schemeClr val="dk1"/>
                </a:solidFill>
              </a:rPr>
              <a:t> HTTP?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4"/>
          <p:cNvSpPr txBox="1"/>
          <p:nvPr/>
        </p:nvSpPr>
        <p:spPr>
          <a:xfrm>
            <a:off x="497011" y="922243"/>
            <a:ext cx="84552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</a:pPr>
            <a:r>
              <a:rPr b="1" lang="ru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Протокол HTTP</a:t>
            </a:r>
            <a:r>
              <a:rPr lang="ru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(Hypertext Transfer Protocol) - це протокол передачі даних, який використовується для обміна інформацією між веб-браузерами та веб-серверами</a:t>
            </a:r>
            <a:endParaRPr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</a:pPr>
            <a:r>
              <a:t/>
            </a:r>
            <a:endParaRPr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</a:pPr>
            <a:r>
              <a:rPr lang="ru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Основним призначенням HTTP є передача даних (XML, JSON) та гіпертекстових документів (HTML).</a:t>
            </a:r>
            <a:endParaRPr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4"/>
          <p:cNvSpPr txBox="1"/>
          <p:nvPr/>
        </p:nvSpPr>
        <p:spPr>
          <a:xfrm>
            <a:off x="463925" y="1824950"/>
            <a:ext cx="81468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"/>
              <a:buChar char="●"/>
            </a:pPr>
            <a:r>
              <a:rPr lang="ru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Запит і Відповідь</a:t>
            </a:r>
            <a:endParaRPr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"/>
              <a:buChar char="○"/>
            </a:pPr>
            <a:r>
              <a:rPr lang="ru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Клієнт відправляє запит для отримання даних</a:t>
            </a:r>
            <a:endParaRPr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"/>
              <a:buChar char="○"/>
            </a:pPr>
            <a:r>
              <a:rPr lang="ru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Сервер приймай запит, обробляє його, відправляє Клієнту відповідь</a:t>
            </a:r>
            <a:endParaRPr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"/>
              <a:buChar char="●"/>
            </a:pPr>
            <a:r>
              <a:rPr lang="ru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Методи запитів</a:t>
            </a:r>
            <a:endParaRPr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"/>
              <a:buChar char="○"/>
            </a:pPr>
            <a:r>
              <a:rPr lang="ru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Додатковий параметр запита, який визначає, як саме цей запит має бути оброблений на бекенді</a:t>
            </a:r>
            <a:endParaRPr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"/>
              <a:buChar char="●"/>
            </a:pPr>
            <a:r>
              <a:rPr lang="ru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Статус-коди</a:t>
            </a:r>
            <a:endParaRPr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"/>
              <a:buChar char="○"/>
            </a:pPr>
            <a:r>
              <a:rPr lang="ru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Кожна відповідь сервера супроводжується статус-кодом, який вказує на результат виконання запита</a:t>
            </a:r>
            <a:endParaRPr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"/>
              <a:buChar char="●"/>
            </a:pPr>
            <a:r>
              <a:rPr lang="ru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Заголовки Запита і Відповіді</a:t>
            </a:r>
            <a:endParaRPr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"/>
              <a:buChar char="○"/>
            </a:pPr>
            <a:r>
              <a:rPr lang="ru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HTTP-запити і відповіді містять різні заголовки, в яких вказана додаткова інформація, мета-дані і т.п.</a:t>
            </a:r>
            <a:endParaRPr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HTTP-запит</a:t>
            </a:r>
            <a:endParaRPr/>
          </a:p>
        </p:txBody>
      </p:sp>
      <p:pic>
        <p:nvPicPr>
          <p:cNvPr id="123" name="Google Shape;1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288" y="712925"/>
            <a:ext cx="5761426" cy="399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HTTP-відповідь</a:t>
            </a:r>
            <a:endParaRPr/>
          </a:p>
        </p:txBody>
      </p:sp>
      <p:pic>
        <p:nvPicPr>
          <p:cNvPr id="129" name="Google Shape;1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275" y="1136952"/>
            <a:ext cx="7566251" cy="286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