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CCC700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Tecniche di attacco 2021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7F-4E27-A550-4F2FD701F0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E7F-4E27-A550-4F2FD701F0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EE7F-4E27-A550-4F2FD701F0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7F-4E27-A550-4F2FD701F0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E7F-4E27-A550-4F2FD701F0AE}"/>
              </c:ext>
            </c:extLst>
          </c:dPt>
          <c:dLbls>
            <c:dLbl>
              <c:idx val="1"/>
              <c:layout>
                <c:manualLayout>
                  <c:x val="0.10615910976066112"/>
                  <c:y val="-0.1440406814063874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7F-4E27-A550-4F2FD701F0AE}"/>
                </c:ext>
              </c:extLst>
            </c:dLbl>
            <c:dLbl>
              <c:idx val="2"/>
              <c:layout>
                <c:manualLayout>
                  <c:x val="0.10027694955413884"/>
                  <c:y val="4.421995904615214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E7F-4E27-A550-4F2FD701F0AE}"/>
                </c:ext>
              </c:extLst>
            </c:dLbl>
            <c:dLbl>
              <c:idx val="3"/>
              <c:layout>
                <c:manualLayout>
                  <c:x val="8.043349675541353E-2"/>
                  <c:y val="0.1269469707017876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7F-4E27-A550-4F2FD701F0AE}"/>
                </c:ext>
              </c:extLst>
            </c:dLbl>
            <c:dLbl>
              <c:idx val="4"/>
              <c:layout>
                <c:manualLayout>
                  <c:x val="2.7530915399326422E-2"/>
                  <c:y val="0.1100460402185745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7F-4E27-A550-4F2FD701F0AE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Foglio1!$A$2:$A$6</c:f>
              <c:strCache>
                <c:ptCount val="5"/>
                <c:pt idx="0">
                  <c:v>Malware</c:v>
                </c:pt>
                <c:pt idx="1">
                  <c:v>Vulnerability</c:v>
                </c:pt>
                <c:pt idx="2">
                  <c:v>Multiple-Tecniques</c:v>
                </c:pt>
                <c:pt idx="3">
                  <c:v>Phishing</c:v>
                </c:pt>
                <c:pt idx="4">
                  <c:v>Account Cracking</c:v>
                </c:pt>
              </c:strCache>
            </c:strRef>
          </c:cat>
          <c:val>
            <c:numRef>
              <c:f>Foglio1!$B$2:$B$6</c:f>
              <c:numCache>
                <c:formatCode>0%</c:formatCode>
                <c:ptCount val="5"/>
                <c:pt idx="0">
                  <c:v>0.41</c:v>
                </c:pt>
                <c:pt idx="1">
                  <c:v>0.16</c:v>
                </c:pt>
                <c:pt idx="2">
                  <c:v>0.05</c:v>
                </c:pt>
                <c:pt idx="3">
                  <c:v>0.1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7F-4E27-A550-4F2FD701F0A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344021873151589"/>
          <c:y val="0.29274401356138946"/>
          <c:w val="0.330686346869832"/>
          <c:h val="0.5495562669305047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1874605036999379E-2"/>
          <c:y val="0.15979665096377363"/>
          <c:w val="0.87620232256296871"/>
          <c:h val="0.650192914726662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Attacchi informatici in italia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Foglio1!$A$2:$A$5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129</c:v>
                </c:pt>
                <c:pt idx="1">
                  <c:v>137</c:v>
                </c:pt>
                <c:pt idx="2">
                  <c:v>156</c:v>
                </c:pt>
                <c:pt idx="3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4D-4755-BB25-94F7C37F4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9305072"/>
        <c:axId val="489304088"/>
      </c:barChart>
      <c:catAx>
        <c:axId val="48930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9304088"/>
        <c:crosses val="autoZero"/>
        <c:auto val="1"/>
        <c:lblAlgn val="ctr"/>
        <c:lblOffset val="100"/>
        <c:noMultiLvlLbl val="0"/>
      </c:catAx>
      <c:valAx>
        <c:axId val="489304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930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4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108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38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630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450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74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538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270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6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3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6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7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9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4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0684A-1256-71AF-9799-452A607F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074" y="2169615"/>
            <a:ext cx="8791575" cy="1655762"/>
          </a:xfrm>
        </p:spPr>
        <p:txBody>
          <a:bodyPr>
            <a:normAutofit fontScale="90000"/>
          </a:bodyPr>
          <a:lstStyle/>
          <a:p>
            <a:r>
              <a:rPr lang="it-IT" sz="8000" dirty="0">
                <a:solidFill>
                  <a:schemeClr val="bg1"/>
                </a:solidFill>
              </a:rPr>
              <a:t>La sicurezza dei dati</a:t>
            </a:r>
            <a:br>
              <a:rPr lang="it-IT" sz="7200" dirty="0"/>
            </a:br>
            <a:endParaRPr lang="it-IT" sz="7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1ABE63-AE7C-98DC-84FB-A41B8C48F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704" y="3949118"/>
            <a:ext cx="9046043" cy="1655762"/>
          </a:xfrm>
        </p:spPr>
        <p:txBody>
          <a:bodyPr/>
          <a:lstStyle/>
          <a:p>
            <a:r>
              <a:rPr lang="it-IT" sz="1600" dirty="0">
                <a:solidFill>
                  <a:srgbClr val="00B050"/>
                </a:solidFill>
              </a:rPr>
              <a:t>Realizzato da </a:t>
            </a:r>
          </a:p>
          <a:p>
            <a:r>
              <a:rPr lang="it-IT" sz="2800" dirty="0">
                <a:solidFill>
                  <a:srgbClr val="FFC000"/>
                </a:solidFill>
              </a:rPr>
              <a:t>Alessio Perfetto, </a:t>
            </a:r>
            <a:r>
              <a:rPr lang="it-IT" sz="2800" dirty="0" err="1">
                <a:solidFill>
                  <a:srgbClr val="FFC000"/>
                </a:solidFill>
              </a:rPr>
              <a:t>cristian</a:t>
            </a:r>
            <a:r>
              <a:rPr lang="it-IT" sz="2800" dirty="0">
                <a:solidFill>
                  <a:srgbClr val="FFC000"/>
                </a:solidFill>
              </a:rPr>
              <a:t> </a:t>
            </a:r>
            <a:r>
              <a:rPr lang="it-IT" sz="2800" dirty="0" err="1">
                <a:solidFill>
                  <a:srgbClr val="FFC000"/>
                </a:solidFill>
              </a:rPr>
              <a:t>chiarilli</a:t>
            </a:r>
            <a:r>
              <a:rPr lang="it-IT" sz="2800" dirty="0">
                <a:solidFill>
                  <a:srgbClr val="FFC000"/>
                </a:solidFill>
              </a:rPr>
              <a:t> &amp; Augusto marcì</a:t>
            </a:r>
            <a:endParaRPr lang="it-IT" dirty="0">
              <a:solidFill>
                <a:srgbClr val="FFC000"/>
              </a:solidFill>
            </a:endParaRP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ED345E2-8AAF-62EE-BD44-9AB000CCAE4A}"/>
              </a:ext>
            </a:extLst>
          </p:cNvPr>
          <p:cNvCxnSpPr>
            <a:cxnSpLocks/>
          </p:cNvCxnSpPr>
          <p:nvPr/>
        </p:nvCxnSpPr>
        <p:spPr>
          <a:xfrm>
            <a:off x="1854725" y="2981247"/>
            <a:ext cx="6400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452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21D47-9844-A216-6515-0659A47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12286"/>
          </a:xfrm>
        </p:spPr>
        <p:txBody>
          <a:bodyPr>
            <a:normAutofit/>
          </a:bodyPr>
          <a:lstStyle/>
          <a:p>
            <a:r>
              <a:rPr lang="it-IT" sz="6000" dirty="0">
                <a:solidFill>
                  <a:schemeClr val="bg2"/>
                </a:solidFill>
              </a:rPr>
              <a:t>Argomenti trattati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BED6501-BFD0-67A4-9C82-F39DA525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10036"/>
          </a:xfrm>
        </p:spPr>
        <p:txBody>
          <a:bodyPr>
            <a:normAutofit/>
          </a:bodyPr>
          <a:lstStyle/>
          <a:p>
            <a:r>
              <a:rPr lang="it-IT" sz="3200" u="sng" dirty="0">
                <a:solidFill>
                  <a:schemeClr val="bg1"/>
                </a:solidFill>
              </a:rPr>
              <a:t>Che cos’è la sicurezza dei dati ?</a:t>
            </a:r>
          </a:p>
          <a:p>
            <a:r>
              <a:rPr lang="it-IT" sz="3200" u="sng" dirty="0">
                <a:solidFill>
                  <a:schemeClr val="bg1"/>
                </a:solidFill>
              </a:rPr>
              <a:t>Statistiche dei dati rubati</a:t>
            </a:r>
          </a:p>
          <a:p>
            <a:r>
              <a:rPr lang="it-IT" sz="3200" u="sng" dirty="0">
                <a:solidFill>
                  <a:schemeClr val="bg1"/>
                </a:solidFill>
              </a:rPr>
              <a:t>Come proteggere i dati (1-2)</a:t>
            </a:r>
          </a:p>
          <a:p>
            <a:r>
              <a:rPr lang="it-IT" sz="3200" u="sng" dirty="0">
                <a:solidFill>
                  <a:schemeClr val="bg1"/>
                </a:solidFill>
              </a:rPr>
              <a:t>Attacchi informatici più frequenti</a:t>
            </a:r>
          </a:p>
          <a:p>
            <a:r>
              <a:rPr lang="it-IT" sz="3200" u="sng" dirty="0">
                <a:solidFill>
                  <a:schemeClr val="bg1"/>
                </a:solidFill>
              </a:rPr>
              <a:t>Cosa è un Ransomware</a:t>
            </a:r>
          </a:p>
          <a:p>
            <a:r>
              <a:rPr lang="it-IT" sz="3200" u="sng" dirty="0">
                <a:solidFill>
                  <a:schemeClr val="bg1"/>
                </a:solidFill>
              </a:rPr>
              <a:t>Cosa è un attacco di SQL </a:t>
            </a:r>
            <a:r>
              <a:rPr lang="it-IT" sz="3200" u="sng" dirty="0" err="1">
                <a:solidFill>
                  <a:schemeClr val="bg1"/>
                </a:solidFill>
              </a:rPr>
              <a:t>inJection</a:t>
            </a:r>
            <a:endParaRPr lang="it-IT" sz="3200" u="sng" dirty="0">
              <a:solidFill>
                <a:schemeClr val="bg1"/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104DE70-FE5D-0B94-FB35-E50BC9E58FEA}"/>
              </a:ext>
            </a:extLst>
          </p:cNvPr>
          <p:cNvCxnSpPr/>
          <p:nvPr/>
        </p:nvCxnSpPr>
        <p:spPr>
          <a:xfrm>
            <a:off x="1200135" y="1937857"/>
            <a:ext cx="7893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69E2A-8F1D-2821-F12E-AE95DBD8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1956"/>
            <a:ext cx="9905998" cy="1478570"/>
          </a:xfrm>
        </p:spPr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Che cos’è la sicurezza dei dati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0D2DB-84FC-9AD6-7973-2248E9A77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62925"/>
            <a:ext cx="9905999" cy="4226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La sicurezza dei dati è una serie di </a:t>
            </a:r>
            <a:r>
              <a:rPr lang="it-IT" sz="2000" dirty="0">
                <a:solidFill>
                  <a:srgbClr val="960000"/>
                </a:solidFill>
              </a:rPr>
              <a:t>misure adottate </a:t>
            </a:r>
            <a:r>
              <a:rPr lang="it-IT" sz="2000" dirty="0">
                <a:solidFill>
                  <a:schemeClr val="bg1"/>
                </a:solidFill>
              </a:rPr>
              <a:t>per evitare che i dati vengano manipolati. Comporta l'utilizzo di sistemi, processi e procedure che rendono i dati inaccessibili a persone che potrebbero utilizzarli in modo dannoso.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</a:rPr>
              <a:t>La sicurezza dei dati è importante per garantire la </a:t>
            </a:r>
            <a:r>
              <a:rPr lang="it-IT" sz="2000" dirty="0">
                <a:solidFill>
                  <a:srgbClr val="960000"/>
                </a:solidFill>
              </a:rPr>
              <a:t>protezione della privacy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delle persone, evitare la diffusione di informazioni riservate o sensibili e prevenire gli attacchi informatici.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E2E4609-8A56-A936-1AEA-DF1765CA41E1}"/>
              </a:ext>
            </a:extLst>
          </p:cNvPr>
          <p:cNvCxnSpPr>
            <a:cxnSpLocks/>
          </p:cNvCxnSpPr>
          <p:nvPr/>
        </p:nvCxnSpPr>
        <p:spPr>
          <a:xfrm>
            <a:off x="1141411" y="1149292"/>
            <a:ext cx="7306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678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7053D-AC76-24E1-E01D-ADD3A4EE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2"/>
                </a:solidFill>
              </a:rPr>
              <a:t>Statistiche dei dati rubati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FA4FB67-62AD-0AD0-3BB9-0DE08081ACD3}"/>
              </a:ext>
            </a:extLst>
          </p:cNvPr>
          <p:cNvCxnSpPr>
            <a:cxnSpLocks/>
          </p:cNvCxnSpPr>
          <p:nvPr/>
        </p:nvCxnSpPr>
        <p:spPr>
          <a:xfrm>
            <a:off x="1241571" y="1694576"/>
            <a:ext cx="567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afico 46">
            <a:extLst>
              <a:ext uri="{FF2B5EF4-FFF2-40B4-BE49-F238E27FC236}">
                <a16:creationId xmlns:a16="http://schemas.microsoft.com/office/drawing/2014/main" id="{1B112303-05CC-8C60-703C-3762B703D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888356"/>
              </p:ext>
            </p:extLst>
          </p:nvPr>
        </p:nvGraphicFramePr>
        <p:xfrm>
          <a:off x="6892063" y="2973672"/>
          <a:ext cx="4155348" cy="2510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A83F2A68-F62D-5AA6-6E8D-C362A35F5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192790"/>
              </p:ext>
            </p:extLst>
          </p:nvPr>
        </p:nvGraphicFramePr>
        <p:xfrm>
          <a:off x="991766" y="2302929"/>
          <a:ext cx="4846973" cy="349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89CAD84-BF36-EB33-3501-3964A6F8D818}"/>
              </a:ext>
            </a:extLst>
          </p:cNvPr>
          <p:cNvSpPr txBox="1"/>
          <p:nvPr/>
        </p:nvSpPr>
        <p:spPr>
          <a:xfrm>
            <a:off x="7203899" y="956345"/>
            <a:ext cx="4370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A livello mondiale si sono registrati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</a:rPr>
              <a:t>14010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attacchi gravi tra il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</a:rPr>
              <a:t>2011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e il </a:t>
            </a:r>
            <a:r>
              <a:rPr lang="it-IT" sz="2000" dirty="0">
                <a:solidFill>
                  <a:schemeClr val="tx2">
                    <a:lumMod val="50000"/>
                  </a:schemeClr>
                </a:solidFill>
              </a:rPr>
              <a:t>2021</a:t>
            </a:r>
            <a:r>
              <a:rPr lang="it-IT" sz="2000" dirty="0">
                <a:solidFill>
                  <a:schemeClr val="bg1"/>
                </a:solidFill>
              </a:rPr>
              <a:t>, di cui la metà(</a:t>
            </a:r>
            <a:r>
              <a:rPr lang="it-IT" sz="2000" dirty="0">
                <a:solidFill>
                  <a:srgbClr val="C00000"/>
                </a:solidFill>
              </a:rPr>
              <a:t>7144</a:t>
            </a:r>
            <a:r>
              <a:rPr lang="it-IT" sz="2000" dirty="0">
                <a:solidFill>
                  <a:schemeClr val="bg1"/>
                </a:solidFill>
              </a:rPr>
              <a:t>) registrati dal </a:t>
            </a:r>
            <a:r>
              <a:rPr lang="it-IT" sz="2000" dirty="0">
                <a:solidFill>
                  <a:srgbClr val="C000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92235435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443DB-E24D-EF68-7BF1-A7B5B1EE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924" y="79696"/>
            <a:ext cx="9905998" cy="1478570"/>
          </a:xfrm>
        </p:spPr>
        <p:txBody>
          <a:bodyPr>
            <a:normAutofit/>
          </a:bodyPr>
          <a:lstStyle/>
          <a:p>
            <a:r>
              <a:rPr lang="it-IT" kern="1200" dirty="0">
                <a:solidFill>
                  <a:schemeClr val="bg2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Come proteggere i dati 1</a:t>
            </a:r>
            <a:endParaRPr lang="it-IT" sz="6000" dirty="0">
              <a:solidFill>
                <a:schemeClr val="bg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59730-5DBB-7312-2D4B-69A07D1A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8266"/>
            <a:ext cx="9905999" cy="394282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Usa una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</a:rPr>
              <a:t>password sicura </a:t>
            </a:r>
            <a:r>
              <a:rPr lang="it-IT" sz="2000" dirty="0">
                <a:solidFill>
                  <a:schemeClr val="bg1"/>
                </a:solidFill>
              </a:rPr>
              <a:t>e unica per ogni account online. Evita di usare parole comuni o informazioni personali facilmente individuabili, come il tuo nome o la data di nascita.</a:t>
            </a:r>
          </a:p>
          <a:p>
            <a:pPr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Installa un software</a:t>
            </a:r>
            <a:r>
              <a:rPr lang="it-IT" sz="2000" dirty="0"/>
              <a:t>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</a:rPr>
              <a:t>antivirus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e mantienilo aggiornato. Un buon antivirus può rilevare e rimuovere virus e malware che potrebbero compromettere la sicurezza dei tuoi dati.</a:t>
            </a:r>
          </a:p>
          <a:p>
            <a:pPr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Non cliccare su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</a:rPr>
              <a:t>link sospetti </a:t>
            </a:r>
            <a:r>
              <a:rPr lang="it-IT" sz="2000" dirty="0">
                <a:solidFill>
                  <a:schemeClr val="bg1"/>
                </a:solidFill>
              </a:rPr>
              <a:t>o scaricare allegati da fonti sconosciute. Gli attacchi informatici spesso si basano sulla convinzione degli utenti a cliccare su link dannosi o scaricare file infetti.</a:t>
            </a:r>
          </a:p>
          <a:p>
            <a:pPr>
              <a:buFont typeface="+mj-lt"/>
              <a:buAutoNum type="arabicPeriod"/>
            </a:pPr>
            <a:r>
              <a:rPr lang="it-IT" sz="2000" dirty="0">
                <a:solidFill>
                  <a:schemeClr val="bg1"/>
                </a:solidFill>
              </a:rPr>
              <a:t>Fai frequenti </a:t>
            </a:r>
            <a:r>
              <a:rPr lang="it-IT" sz="2000" b="1" dirty="0">
                <a:solidFill>
                  <a:schemeClr val="tx2">
                    <a:lumMod val="50000"/>
                  </a:schemeClr>
                </a:solidFill>
              </a:rPr>
              <a:t>backup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dei tuoi dati importanti. In questo modo, se dovessero essere compromessi o persi a causa di un attacco informatico, avrai comunque una copia dei tuoi dati.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F46F83C-0000-1B01-FAFF-6CF43088D6AA}"/>
              </a:ext>
            </a:extLst>
          </p:cNvPr>
          <p:cNvCxnSpPr>
            <a:cxnSpLocks/>
          </p:cNvCxnSpPr>
          <p:nvPr/>
        </p:nvCxnSpPr>
        <p:spPr>
          <a:xfrm>
            <a:off x="1384694" y="1172373"/>
            <a:ext cx="59472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567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443DB-E24D-EF68-7BF1-A7B5B1EE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924" y="79696"/>
            <a:ext cx="9905998" cy="1478570"/>
          </a:xfrm>
        </p:spPr>
        <p:txBody>
          <a:bodyPr>
            <a:normAutofit/>
          </a:bodyPr>
          <a:lstStyle/>
          <a:p>
            <a:r>
              <a:rPr lang="it-IT" kern="1200" dirty="0">
                <a:solidFill>
                  <a:schemeClr val="bg2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Come proteggere i dati 2</a:t>
            </a:r>
            <a:endParaRPr lang="it-IT" sz="6000" dirty="0">
              <a:solidFill>
                <a:schemeClr val="bg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59730-5DBB-7312-2D4B-69A07D1A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694" y="1205926"/>
            <a:ext cx="1954124" cy="77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>
                <a:solidFill>
                  <a:srgbClr val="C00000"/>
                </a:solidFill>
              </a:rPr>
              <a:t>Phishing: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F46F83C-0000-1B01-FAFF-6CF43088D6AA}"/>
              </a:ext>
            </a:extLst>
          </p:cNvPr>
          <p:cNvCxnSpPr>
            <a:cxnSpLocks/>
          </p:cNvCxnSpPr>
          <p:nvPr/>
        </p:nvCxnSpPr>
        <p:spPr>
          <a:xfrm>
            <a:off x="1384694" y="1172373"/>
            <a:ext cx="59472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>
            <a:extLst>
              <a:ext uri="{FF2B5EF4-FFF2-40B4-BE49-F238E27FC236}">
                <a16:creationId xmlns:a16="http://schemas.microsoft.com/office/drawing/2014/main" id="{F5AC03D9-A49C-97A6-CFED-D71442D17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694" y="2054654"/>
            <a:ext cx="101879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Spam e phishing sono comuni attacchi di social engineering. </a:t>
            </a:r>
            <a:r>
              <a:rPr lang="it-IT" altLang="it-IT" dirty="0">
                <a:solidFill>
                  <a:schemeClr val="bg1"/>
                </a:solidFill>
              </a:rPr>
              <a:t>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vettori di attacco di phishing possono essere una telefonata, un messaggio di testo o un'e-mail. </a:t>
            </a:r>
            <a:r>
              <a:rPr lang="it-IT" dirty="0">
                <a:solidFill>
                  <a:schemeClr val="bg1"/>
                </a:solidFill>
              </a:rPr>
              <a:t>Il phishing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un crimine che inganna le vittime inducendole a condividere informazioni sensibili quali password e numeri di carte di credito.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1C47DDD-B89B-9E9F-5850-9B7445DF5583}"/>
              </a:ext>
            </a:extLst>
          </p:cNvPr>
          <p:cNvSpPr txBox="1"/>
          <p:nvPr/>
        </p:nvSpPr>
        <p:spPr>
          <a:xfrm>
            <a:off x="1384694" y="3054927"/>
            <a:ext cx="5074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C00000"/>
                </a:solidFill>
              </a:rPr>
              <a:t>Social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sz="4000" dirty="0">
                <a:solidFill>
                  <a:srgbClr val="C00000"/>
                </a:solidFill>
              </a:rPr>
              <a:t>Engineering: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1CF7C4-32A5-3258-BD4A-977E60D3A2D8}"/>
              </a:ext>
            </a:extLst>
          </p:cNvPr>
          <p:cNvSpPr txBox="1"/>
          <p:nvPr/>
        </p:nvSpPr>
        <p:spPr>
          <a:xfrm>
            <a:off x="1384694" y="3959604"/>
            <a:ext cx="931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Social Engineering (ingegneria sociale), non è un attacco informatico ma anzi, è l’arte comunicativa di saper convincere un’utente ad interagire con una e-mail di truffa.</a:t>
            </a:r>
          </a:p>
          <a:p>
            <a:r>
              <a:rPr lang="it-IT" dirty="0">
                <a:solidFill>
                  <a:schemeClr val="bg1"/>
                </a:solidFill>
              </a:rPr>
              <a:t>Questo ‘‘attacco’’ non necessita di nessuna abilità informatica ma bensì di una buona capacità comunicativa.</a:t>
            </a:r>
          </a:p>
        </p:txBody>
      </p:sp>
    </p:spTree>
    <p:extLst>
      <p:ext uri="{BB962C8B-B14F-4D97-AF65-F5344CB8AC3E}">
        <p14:creationId xmlns:p14="http://schemas.microsoft.com/office/powerpoint/2010/main" val="33372781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A12D6-83A9-8E5B-2F21-DE524B021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309" y="1097197"/>
            <a:ext cx="8791575" cy="1201387"/>
          </a:xfrm>
        </p:spPr>
        <p:txBody>
          <a:bodyPr>
            <a:noAutofit/>
          </a:bodyPr>
          <a:lstStyle/>
          <a:p>
            <a:r>
              <a:rPr lang="it-IT" sz="3600" dirty="0">
                <a:solidFill>
                  <a:schemeClr val="bg2"/>
                </a:solidFill>
              </a:rPr>
              <a:t>Attacchi informatici più frequenti</a:t>
            </a:r>
            <a:br>
              <a:rPr lang="it-IT" sz="3600" u="sng" dirty="0">
                <a:solidFill>
                  <a:schemeClr val="bg2"/>
                </a:solidFill>
              </a:rPr>
            </a:br>
            <a:endParaRPr lang="it-IT" sz="3600" dirty="0">
              <a:solidFill>
                <a:schemeClr val="bg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6820A5-F783-D06E-EF60-5AD15623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093" y="2122958"/>
            <a:ext cx="8791575" cy="3738513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it-IT" sz="1900" dirty="0">
                <a:solidFill>
                  <a:schemeClr val="tx2">
                    <a:lumMod val="50000"/>
                  </a:schemeClr>
                </a:solidFill>
              </a:rPr>
              <a:t>Phishing: </a:t>
            </a:r>
            <a:r>
              <a:rPr lang="it-IT" sz="1900" dirty="0">
                <a:solidFill>
                  <a:schemeClr val="bg1"/>
                </a:solidFill>
              </a:rPr>
              <a:t>consiste nell'invio di e-mail che cercano di ottenere informazioni personali sensibili, facendo credere all'utente di essere una fonte affidabile.</a:t>
            </a:r>
          </a:p>
          <a:p>
            <a:pPr>
              <a:buFont typeface="+mj-lt"/>
              <a:buAutoNum type="arabicPeriod"/>
            </a:pPr>
            <a:r>
              <a:rPr lang="it-IT" sz="1900" dirty="0">
                <a:solidFill>
                  <a:schemeClr val="tx2">
                    <a:lumMod val="50000"/>
                  </a:schemeClr>
                </a:solidFill>
              </a:rPr>
              <a:t>Malware: </a:t>
            </a:r>
            <a:r>
              <a:rPr lang="it-IT" sz="1900" dirty="0">
                <a:solidFill>
                  <a:schemeClr val="bg1"/>
                </a:solidFill>
              </a:rPr>
              <a:t>il malware è un software dannoso progettato per compromettere il funzionamento di un computer. Esistono diverse tipologie di malware, come worm, Trojan e ransomware.</a:t>
            </a:r>
          </a:p>
          <a:p>
            <a:pPr>
              <a:buFont typeface="+mj-lt"/>
              <a:buAutoNum type="arabicPeriod"/>
            </a:pPr>
            <a:r>
              <a:rPr lang="it-IT" sz="1900" dirty="0">
                <a:solidFill>
                  <a:schemeClr val="tx2">
                    <a:lumMod val="50000"/>
                  </a:schemeClr>
                </a:solidFill>
              </a:rPr>
              <a:t>SQL injection: </a:t>
            </a:r>
            <a:r>
              <a:rPr lang="it-IT" sz="1900" dirty="0">
                <a:solidFill>
                  <a:schemeClr val="bg1"/>
                </a:solidFill>
              </a:rPr>
              <a:t>consiste nell'inserimento di codice maligno in una query SQL per ottenere informazioni riservate da un database.</a:t>
            </a:r>
          </a:p>
          <a:p>
            <a:pPr>
              <a:buFont typeface="+mj-lt"/>
              <a:buAutoNum type="arabicPeriod"/>
            </a:pPr>
            <a:r>
              <a:rPr lang="it-IT" sz="1900" dirty="0" err="1">
                <a:solidFill>
                  <a:schemeClr val="tx2">
                    <a:lumMod val="50000"/>
                  </a:schemeClr>
                </a:solidFill>
              </a:rPr>
              <a:t>DDoS</a:t>
            </a:r>
            <a:r>
              <a:rPr lang="it-IT" sz="1900" dirty="0">
                <a:solidFill>
                  <a:schemeClr val="tx1"/>
                </a:solidFill>
              </a:rPr>
              <a:t> </a:t>
            </a:r>
            <a:r>
              <a:rPr lang="it-IT" sz="1900" dirty="0">
                <a:solidFill>
                  <a:schemeClr val="bg1"/>
                </a:solidFill>
              </a:rPr>
              <a:t>(Distributed </a:t>
            </a:r>
            <a:r>
              <a:rPr lang="it-IT" sz="1900" dirty="0" err="1">
                <a:solidFill>
                  <a:schemeClr val="bg1"/>
                </a:solidFill>
              </a:rPr>
              <a:t>Denial</a:t>
            </a:r>
            <a:r>
              <a:rPr lang="it-IT" sz="1900" dirty="0">
                <a:solidFill>
                  <a:schemeClr val="bg1"/>
                </a:solidFill>
              </a:rPr>
              <a:t> of Service): consiste nell'invio di un gran numero di richieste al server di un sito web o di un servizio online, con lo scopo di renderlo indisponibile per gli utenti legittimi.</a:t>
            </a:r>
          </a:p>
          <a:p>
            <a:pPr>
              <a:buFont typeface="+mj-lt"/>
              <a:buAutoNum type="arabicPeriod"/>
            </a:pPr>
            <a:r>
              <a:rPr lang="it-IT" sz="1900" dirty="0">
                <a:solidFill>
                  <a:schemeClr val="tx2">
                    <a:lumMod val="50000"/>
                  </a:schemeClr>
                </a:solidFill>
              </a:rPr>
              <a:t>XSS</a:t>
            </a:r>
            <a:r>
              <a:rPr lang="it-IT" sz="1900" dirty="0">
                <a:solidFill>
                  <a:schemeClr val="bg1"/>
                </a:solidFill>
              </a:rPr>
              <a:t> (Cross-Site Scripting): consiste nell'inserimento di codice maligno in un sito web che viene eseguito dal browser degli utenti che visitano il sito, rendendo possibili attacchi di vario tipo.</a:t>
            </a:r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A8E3557-1E23-FC11-126D-E5C65CEEFC1D}"/>
              </a:ext>
            </a:extLst>
          </p:cNvPr>
          <p:cNvCxnSpPr>
            <a:cxnSpLocks/>
          </p:cNvCxnSpPr>
          <p:nvPr/>
        </p:nvCxnSpPr>
        <p:spPr>
          <a:xfrm>
            <a:off x="2083309" y="1853967"/>
            <a:ext cx="80253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08C9F-BB29-F674-B7EA-D0B646A7A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700" y="993061"/>
            <a:ext cx="10270835" cy="1333849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2"/>
                </a:solidFill>
              </a:rPr>
              <a:t>Ransomware</a:t>
            </a:r>
            <a:br>
              <a:rPr lang="it-IT" sz="4400" dirty="0">
                <a:solidFill>
                  <a:schemeClr val="bg2"/>
                </a:solidFill>
              </a:rPr>
            </a:br>
            <a:endParaRPr lang="it-IT" sz="4400" dirty="0">
              <a:solidFill>
                <a:schemeClr val="bg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12B36E-1BD0-6291-CA42-66D200ED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700" y="2326909"/>
            <a:ext cx="8791575" cy="3620883"/>
          </a:xfrm>
        </p:spPr>
        <p:txBody>
          <a:bodyPr>
            <a:normAutofit/>
          </a:bodyPr>
          <a:lstStyle/>
          <a:p>
            <a:r>
              <a:rPr lang="it-IT" sz="1500" b="1" dirty="0">
                <a:solidFill>
                  <a:schemeClr val="bg1"/>
                </a:solidFill>
              </a:rPr>
              <a:t>Il</a:t>
            </a:r>
            <a:r>
              <a:rPr lang="it-IT" sz="1500" b="1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rgbClr val="C00000"/>
                </a:solidFill>
              </a:rPr>
              <a:t>ransomware</a:t>
            </a:r>
            <a:r>
              <a:rPr lang="it-IT" sz="1500" dirty="0">
                <a:solidFill>
                  <a:schemeClr val="tx1"/>
                </a:solidFill>
              </a:rPr>
              <a:t> </a:t>
            </a:r>
            <a:r>
              <a:rPr lang="it-IT" sz="1500" dirty="0">
                <a:solidFill>
                  <a:schemeClr val="bg1"/>
                </a:solidFill>
              </a:rPr>
              <a:t>è un tipo di software malevolo che viene utilizzato per criptare i dati presenti su un computer o su una rete di computer, rendendoli inaccessibili all'utente. Gli attaccanti che utilizzano il ransomware solitamente chiedono un riscatto in cambio della decriptazione dei dati. Il ransomware può diffondersi attraverso allegati e-mail o download di software. È importante proteggersi dal ransomware utilizzando software antivirus.</a:t>
            </a:r>
          </a:p>
          <a:p>
            <a:endParaRPr lang="it-IT" sz="1500" dirty="0">
              <a:solidFill>
                <a:schemeClr val="bg1"/>
              </a:solidFill>
            </a:endParaRPr>
          </a:p>
          <a:p>
            <a:r>
              <a:rPr lang="it-IT" sz="1500" dirty="0">
                <a:solidFill>
                  <a:schemeClr val="bg1"/>
                </a:solidFill>
              </a:rPr>
              <a:t>Nella maggior parte dei casi, l’utente viene truffato anche dopo aver pagato il riscatto.</a:t>
            </a:r>
          </a:p>
          <a:p>
            <a:r>
              <a:rPr lang="it-IT" sz="1500" dirty="0">
                <a:solidFill>
                  <a:schemeClr val="bg1"/>
                </a:solidFill>
              </a:rPr>
              <a:t>È importante notare che non c'è una soluzione universale per il ransomware e che la soluzione migliore dipenderà dalle circostanze specifiche. In ogni caso, è sempre meglio fare tutto il possibile per prevenire l'infezione da ransomware.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FB889E3-393B-1A18-91F6-F47FCABC69D5}"/>
              </a:ext>
            </a:extLst>
          </p:cNvPr>
          <p:cNvCxnSpPr>
            <a:cxnSpLocks/>
          </p:cNvCxnSpPr>
          <p:nvPr/>
        </p:nvCxnSpPr>
        <p:spPr>
          <a:xfrm>
            <a:off x="1890362" y="1701930"/>
            <a:ext cx="55003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3C9E71A-E053-1119-D04B-142BA465B755}"/>
              </a:ext>
            </a:extLst>
          </p:cNvPr>
          <p:cNvCxnSpPr/>
          <p:nvPr/>
        </p:nvCxnSpPr>
        <p:spPr>
          <a:xfrm>
            <a:off x="1890362" y="3967992"/>
            <a:ext cx="3797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08C9F-BB29-F674-B7EA-D0B646A7A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700" y="910209"/>
            <a:ext cx="10270835" cy="888196"/>
          </a:xfrm>
        </p:spPr>
        <p:txBody>
          <a:bodyPr>
            <a:noAutofit/>
          </a:bodyPr>
          <a:lstStyle/>
          <a:p>
            <a:r>
              <a:rPr lang="it-IT" sz="4400" dirty="0">
                <a:solidFill>
                  <a:schemeClr val="bg2"/>
                </a:solidFill>
              </a:rPr>
              <a:t>Sql injection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12B36E-1BD0-6291-CA42-66D200ED4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700" y="2326909"/>
            <a:ext cx="8791575" cy="3620883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chemeClr val="bg1"/>
                </a:solidFill>
              </a:rPr>
              <a:t>Un</a:t>
            </a:r>
            <a:r>
              <a:rPr lang="it-IT" sz="1500" dirty="0">
                <a:solidFill>
                  <a:schemeClr val="tx1"/>
                </a:solidFill>
              </a:rPr>
              <a:t> </a:t>
            </a:r>
            <a:r>
              <a:rPr lang="it-IT" sz="1500" b="1" dirty="0">
                <a:solidFill>
                  <a:srgbClr val="960000"/>
                </a:solidFill>
              </a:rPr>
              <a:t>SQL injection attack </a:t>
            </a:r>
            <a:r>
              <a:rPr lang="it-IT" sz="1500" dirty="0">
                <a:solidFill>
                  <a:schemeClr val="bg1"/>
                </a:solidFill>
              </a:rPr>
              <a:t>è un tipo di attacco informatico che mira a inserire del codice malevolo in una query SQL (Structured Query Language) al fine di eseguire operazioni non autorizzate o di ottenere informazioni riservate dal database. </a:t>
            </a:r>
          </a:p>
          <a:p>
            <a:r>
              <a:rPr lang="it-IT" sz="1500" dirty="0">
                <a:solidFill>
                  <a:schemeClr val="bg1"/>
                </a:solidFill>
              </a:rPr>
              <a:t>Gli attacchi di SQL injection sono possibili quando le query SQL sono costruite dinamicamente e sono basate sull'input dell'utente, senza adeguata verifica o sanitizzazione.</a:t>
            </a:r>
          </a:p>
          <a:p>
            <a:endParaRPr lang="it-IT" sz="1500" dirty="0">
              <a:solidFill>
                <a:schemeClr val="bg1"/>
              </a:solidFill>
            </a:endParaRPr>
          </a:p>
          <a:p>
            <a:r>
              <a:rPr lang="it-IT" sz="1500" dirty="0">
                <a:solidFill>
                  <a:schemeClr val="bg1"/>
                </a:solidFill>
              </a:rPr>
              <a:t>Gli attacchi di SQL injection possono causare danni significativi, come la divulgazione di informazioni riservate o la modifica o la eliminazione dei dati. Per proteggersi dai SQL injection attack, è importante utilizzare delle pratiche di sicurezza adeguate, come la sanitizzazione dell'input dell'utente.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BFB889E3-393B-1A18-91F6-F47FCABC69D5}"/>
              </a:ext>
            </a:extLst>
          </p:cNvPr>
          <p:cNvCxnSpPr>
            <a:cxnSpLocks/>
          </p:cNvCxnSpPr>
          <p:nvPr/>
        </p:nvCxnSpPr>
        <p:spPr>
          <a:xfrm>
            <a:off x="1890362" y="1701930"/>
            <a:ext cx="55003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3C9E71A-E053-1119-D04B-142BA465B755}"/>
              </a:ext>
            </a:extLst>
          </p:cNvPr>
          <p:cNvCxnSpPr/>
          <p:nvPr/>
        </p:nvCxnSpPr>
        <p:spPr>
          <a:xfrm>
            <a:off x="1890362" y="3967992"/>
            <a:ext cx="37973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398</TotalTime>
  <Words>796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La sicurezza dei dati </vt:lpstr>
      <vt:lpstr>Argomenti trattati</vt:lpstr>
      <vt:lpstr>Che cos’è la sicurezza dei dati ?</vt:lpstr>
      <vt:lpstr>Statistiche dei dati rubati</vt:lpstr>
      <vt:lpstr>Come proteggere i dati 1</vt:lpstr>
      <vt:lpstr>Come proteggere i dati 2</vt:lpstr>
      <vt:lpstr>Attacchi informatici più frequenti </vt:lpstr>
      <vt:lpstr>Ransomware </vt:lpstr>
      <vt:lpstr>Sql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sicurezza dei dati</dc:title>
  <dc:creator>Alessio Perfetto</dc:creator>
  <cp:lastModifiedBy>Alessio Perfetto</cp:lastModifiedBy>
  <cp:revision>23</cp:revision>
  <dcterms:created xsi:type="dcterms:W3CDTF">2022-12-17T21:07:43Z</dcterms:created>
  <dcterms:modified xsi:type="dcterms:W3CDTF">2023-04-18T15:47:16Z</dcterms:modified>
</cp:coreProperties>
</file>