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BA6F-7BE5-4FA8-A31B-1A581A28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D2972-B8D6-4114-A7CB-E8BF85E9A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23B5B-C95B-47E6-A1A9-441D4518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C17DC-8296-4DFA-8265-5824FB3F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7AB3-D169-4955-8BA2-B722B59E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2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15A0-5DBB-4BD5-B55A-F0943121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67B00-44EB-4C7A-AC3F-8220E216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E1510-C6B4-47ED-BE78-B1E95833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2270-6179-4427-8338-4A9F71B1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6A6D-7899-43EB-BFC0-A78AD67A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30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50E12-1CDF-4419-99AB-56AB91A0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291CD-B3AD-488C-B830-B3C7681E4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7408-3904-4517-801F-A2D56E39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7F2F-8C66-4D5F-BA22-F7B4D8DE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0F09-1076-47AB-B41D-1084EDED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64E4-3BC6-43CB-8949-F74B8E94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99BB-C777-44E2-B096-241B8D36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A3C1-4B1E-45AA-B2CB-ACB00D83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A209-1509-4912-ADAC-E115858A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A29D-58D7-46A2-AD70-10A602A3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54A8-532F-432D-8C81-56D41369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F714A-2900-474A-98B7-CAC37FD1B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5077-2DB7-4088-9BFF-180C8F35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49D8-9152-4349-A40C-4A1E3879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97D7-E799-476E-9D5E-5402C48C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2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75B4-BAA2-4171-8C23-E09A3B21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0651-4F12-4F13-86E5-229BD1438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F9D2-7F23-4C78-B672-E9B44FE35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B8522-2ACA-4E2B-81E5-4DC2B039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CC5C4-7DA2-42F1-A530-1B06A63E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E3516-E9C4-4D77-AF3D-0B808E27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2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A064-0D52-4019-8589-0B9FC253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4E39-EC9C-4D71-B20F-96A8403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54CCC-5DF7-42CC-88B9-45376583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EACF3-09A2-4A4C-A231-C7E5CCDD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93676-240E-496E-9E4B-9BF508795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E9D7B-C184-44C4-AEF0-7F226A81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BA071-D70C-4613-8B6B-2FD1D41D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4FBD4-82FD-4BFC-9F87-369DEE16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2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401D-B13B-4586-A488-9B8411C7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0C21F-AEE7-40BD-B234-7D10666D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2A68F-050F-4DD8-BF11-553E1706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264D-D008-4494-A326-7C6933D5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3469A-BE9D-46F8-B89C-6FCB8DE4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1795C-5889-4C43-B073-4A92BB49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CA66C-CDAC-48A6-87F4-9BC490D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73BD-2C06-4019-AC1A-8B08E446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FC55-6E31-4A23-B80C-6FC1C0423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D2A25-42C5-4946-9CDD-6689C3318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6C726-C764-4844-B2C3-6B5B80BB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9EDE-A195-4043-9679-2774CE0E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93C86-37DC-4614-8F08-55EA01E2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3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61A6-F735-4EF2-8DEF-32F28C0C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0971D-D6DB-4A82-AAA9-147517640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9219A-E2E9-4F55-9672-86EB69963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A1F1C-A93A-4D46-93F0-52DEAB24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1F564-41CE-4394-852D-31B63588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B04D6-CD8D-4D57-A56B-668A9DE4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4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D2602-FD76-4ED2-8C7B-33A7CB8E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0307-C640-4295-BC5E-157F67D8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815C-258A-4AB8-A4A0-D1F539D96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E0D8-13F6-4FEC-BAA6-9D887C381C8B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7806-29E3-48D8-9666-676E6378F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3E4A8-5147-4FBF-BC97-E6FF55218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81C4-CB03-42E9-B7EB-DBBFE0B3A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AA5AE-BC64-4FC8-971B-98754F4F7D11}"/>
              </a:ext>
            </a:extLst>
          </p:cNvPr>
          <p:cNvSpPr txBox="1"/>
          <p:nvPr/>
        </p:nvSpPr>
        <p:spPr>
          <a:xfrm>
            <a:off x="3927138" y="165512"/>
            <a:ext cx="4495654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Lean/Agile Foundations or Practicing DevOps?</a:t>
            </a:r>
          </a:p>
          <a:p>
            <a:pPr algn="ctr"/>
            <a:r>
              <a:rPr lang="en-GB" sz="1400" i="1" dirty="0">
                <a:solidFill>
                  <a:schemeClr val="bg1"/>
                </a:solidFill>
              </a:rPr>
              <a:t>(See below for more info)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0672-C783-4E85-966F-92BCD3EDFB50}"/>
              </a:ext>
            </a:extLst>
          </p:cNvPr>
          <p:cNvSpPr txBox="1"/>
          <p:nvPr/>
        </p:nvSpPr>
        <p:spPr>
          <a:xfrm>
            <a:off x="8150951" y="1357444"/>
            <a:ext cx="2006831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DevOps or SRE?</a:t>
            </a:r>
          </a:p>
          <a:p>
            <a:pPr algn="ctr"/>
            <a:r>
              <a:rPr lang="en-GB" sz="1400" i="1" dirty="0">
                <a:solidFill>
                  <a:schemeClr val="bg1"/>
                </a:solidFill>
              </a:rPr>
              <a:t>(See below for more info)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86098-EF7D-45FA-AB96-09DA2208CE3F}"/>
              </a:ext>
            </a:extLst>
          </p:cNvPr>
          <p:cNvSpPr txBox="1"/>
          <p:nvPr/>
        </p:nvSpPr>
        <p:spPr>
          <a:xfrm>
            <a:off x="830616" y="1357445"/>
            <a:ext cx="336028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Lean principles or Agile practices?</a:t>
            </a:r>
          </a:p>
          <a:p>
            <a:pPr algn="ctr"/>
            <a:r>
              <a:rPr lang="en-GB" sz="1400" i="1" dirty="0">
                <a:solidFill>
                  <a:schemeClr val="bg1"/>
                </a:solidFill>
              </a:rPr>
              <a:t>(See below for more info)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20737-13CC-437C-8CC8-8F34B8EE75F3}"/>
              </a:ext>
            </a:extLst>
          </p:cNvPr>
          <p:cNvSpPr txBox="1"/>
          <p:nvPr/>
        </p:nvSpPr>
        <p:spPr>
          <a:xfrm>
            <a:off x="6096000" y="2549379"/>
            <a:ext cx="2006831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Novel or textbook?</a:t>
            </a:r>
          </a:p>
          <a:p>
            <a:pPr algn="ctr"/>
            <a:r>
              <a:rPr lang="en-GB" sz="1400" i="1" dirty="0">
                <a:solidFill>
                  <a:schemeClr val="bg1"/>
                </a:solidFill>
              </a:rPr>
              <a:t>(See below for more info)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38303-4EC8-4114-9977-FEB88E5A1D6D}"/>
              </a:ext>
            </a:extLst>
          </p:cNvPr>
          <p:cNvSpPr txBox="1"/>
          <p:nvPr/>
        </p:nvSpPr>
        <p:spPr>
          <a:xfrm>
            <a:off x="284785" y="2531942"/>
            <a:ext cx="2006831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Novel or textbook?</a:t>
            </a:r>
          </a:p>
          <a:p>
            <a:pPr algn="ctr"/>
            <a:r>
              <a:rPr lang="en-GB" sz="1400" i="1" dirty="0">
                <a:solidFill>
                  <a:schemeClr val="bg1"/>
                </a:solidFill>
              </a:rPr>
              <a:t>(See below for more info)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7A2CF-72CC-424D-BE5B-03C53466FA7B}"/>
              </a:ext>
            </a:extLst>
          </p:cNvPr>
          <p:cNvSpPr txBox="1"/>
          <p:nvPr/>
        </p:nvSpPr>
        <p:spPr>
          <a:xfrm>
            <a:off x="2867622" y="2549381"/>
            <a:ext cx="17160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Tech or Culture?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1630A-BD4A-40A2-A084-E74571568002}"/>
              </a:ext>
            </a:extLst>
          </p:cNvPr>
          <p:cNvSpPr txBox="1"/>
          <p:nvPr/>
        </p:nvSpPr>
        <p:spPr>
          <a:xfrm>
            <a:off x="4355970" y="3723846"/>
            <a:ext cx="2778646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Are you Ops/Management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or a Dev/Architect?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36A0BF-0159-463B-B931-791965B3A393}"/>
              </a:ext>
            </a:extLst>
          </p:cNvPr>
          <p:cNvSpPr txBox="1"/>
          <p:nvPr/>
        </p:nvSpPr>
        <p:spPr>
          <a:xfrm>
            <a:off x="7232575" y="3723847"/>
            <a:ext cx="3178306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Manual/handbook, data-driven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analysis or org blueprint?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C5B767-9D1C-495A-B3A6-177CE8A5654B}"/>
              </a:ext>
            </a:extLst>
          </p:cNvPr>
          <p:cNvSpPr txBox="1"/>
          <p:nvPr/>
        </p:nvSpPr>
        <p:spPr>
          <a:xfrm>
            <a:off x="9959971" y="2562695"/>
            <a:ext cx="2055884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Are </a:t>
            </a:r>
            <a:r>
              <a:rPr lang="en-GB">
                <a:solidFill>
                  <a:schemeClr val="bg1"/>
                </a:solidFill>
              </a:rPr>
              <a:t>you a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database specialist?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53920B-0F7C-4028-B3B9-C10147846354}"/>
              </a:ext>
            </a:extLst>
          </p:cNvPr>
          <p:cNvCxnSpPr>
            <a:cxnSpLocks/>
            <a:stCxn id="14" idx="2"/>
            <a:endCxn id="1031" idx="0"/>
          </p:cNvCxnSpPr>
          <p:nvPr/>
        </p:nvCxnSpPr>
        <p:spPr>
          <a:xfrm flipH="1">
            <a:off x="536984" y="3116717"/>
            <a:ext cx="751217" cy="22954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03B078-E3A7-4B06-BDEA-2207223DF1D7}"/>
              </a:ext>
            </a:extLst>
          </p:cNvPr>
          <p:cNvCxnSpPr>
            <a:cxnSpLocks/>
            <a:stCxn id="14" idx="2"/>
            <a:endCxn id="1035" idx="0"/>
          </p:cNvCxnSpPr>
          <p:nvPr/>
        </p:nvCxnSpPr>
        <p:spPr>
          <a:xfrm>
            <a:off x="1288201" y="3116717"/>
            <a:ext cx="251284" cy="2295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008B07-8A5D-4E48-9412-E3D5C719DFF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1288201" y="1942220"/>
            <a:ext cx="1222555" cy="589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9144C5-516B-4039-AF03-4A27B1FF793F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2510756" y="1942220"/>
            <a:ext cx="1214890" cy="607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2721FC-FC17-4C7A-80DB-809435E622C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510756" y="750287"/>
            <a:ext cx="3664209" cy="607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E255FB-4B7B-4BFB-A9CE-C8D2F90EECA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174965" y="750287"/>
            <a:ext cx="2979402" cy="607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3AC9C1-0C44-4B0A-A294-AE01EC5158E8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7099416" y="1942219"/>
            <a:ext cx="2054951" cy="607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3C3649-8DAA-434A-B079-B19F1737CCD8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5745293" y="3134154"/>
            <a:ext cx="1354123" cy="589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4F8C20-57A5-45C9-BC79-793E5F143BAC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7099416" y="3134154"/>
            <a:ext cx="1722312" cy="589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F2F7CA-18F1-4D49-93F2-759EFDE8A97E}"/>
              </a:ext>
            </a:extLst>
          </p:cNvPr>
          <p:cNvCxnSpPr>
            <a:cxnSpLocks/>
            <a:stCxn id="24" idx="2"/>
            <a:endCxn id="1033" idx="0"/>
          </p:cNvCxnSpPr>
          <p:nvPr/>
        </p:nvCxnSpPr>
        <p:spPr>
          <a:xfrm flipH="1">
            <a:off x="10513099" y="3209026"/>
            <a:ext cx="474814" cy="22118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EA3DFA-5450-4E58-86D1-D719DC08CF1A}"/>
              </a:ext>
            </a:extLst>
          </p:cNvPr>
          <p:cNvCxnSpPr>
            <a:cxnSpLocks/>
            <a:stCxn id="24" idx="2"/>
            <a:endCxn id="1032" idx="0"/>
          </p:cNvCxnSpPr>
          <p:nvPr/>
        </p:nvCxnSpPr>
        <p:spPr>
          <a:xfrm>
            <a:off x="10987913" y="3209026"/>
            <a:ext cx="620827" cy="2210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0C9D53-91B8-4439-B377-798F273E0B7A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9154367" y="1942219"/>
            <a:ext cx="1833546" cy="620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2" descr="Team Topologies: Organizing Business and Technology Teams for Fast Flow:  Amazon.co.uk: Skelton, Matthew, Pais, Manuel, Malan, Ruth: 9781942788812:  Books">
            <a:extLst>
              <a:ext uri="{FF2B5EF4-FFF2-40B4-BE49-F238E27FC236}">
                <a16:creationId xmlns:a16="http://schemas.microsoft.com/office/drawing/2014/main" id="{114F3C63-42B5-4DE1-8079-F0C08402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318" y="5419165"/>
            <a:ext cx="905185" cy="135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 descr="Continuous Delivery: Reliable Software Releases through Build, Test, and  Deployment Automation (Addison-Wesley Signature Series (Fowler)):  Amazon.co.uk: Humble, Jez, Farley, David: 9780321601919: Books">
            <a:extLst>
              <a:ext uri="{FF2B5EF4-FFF2-40B4-BE49-F238E27FC236}">
                <a16:creationId xmlns:a16="http://schemas.microsoft.com/office/drawing/2014/main" id="{002C5C6F-DF73-4A37-AB8E-F1CC3F0F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27" y="5399993"/>
            <a:ext cx="1050661" cy="13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Devops Handbook: How to Create World-Class Agility, Reliability, and  Security in Technology Organizations: Amazon.co.uk: Gene Kim, Patrick  Debois, John Willis: 9781942788003: Books">
            <a:extLst>
              <a:ext uri="{FF2B5EF4-FFF2-40B4-BE49-F238E27FC236}">
                <a16:creationId xmlns:a16="http://schemas.microsoft.com/office/drawing/2014/main" id="{B6B6D531-04FA-4AE4-956A-E64D251A3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763" y="5414376"/>
            <a:ext cx="885234" cy="135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6" descr="The Phoenix Project: A Novel about It, Devops, and Helping Your Business  Win: Amazon.co.uk: Gene Kim, Kevin Behr: 9781942788294: Books">
            <a:extLst>
              <a:ext uri="{FF2B5EF4-FFF2-40B4-BE49-F238E27FC236}">
                <a16:creationId xmlns:a16="http://schemas.microsoft.com/office/drawing/2014/main" id="{CE5239E4-CD83-4D70-9D99-A62D1081F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76" y="5414376"/>
            <a:ext cx="902106" cy="135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8" descr="The Unicorn Project: A Novel about Digital Disruption, Redshirts, and  Overthrowing the Ancient Powerful Order: A Novel about Developers, Digital  Disruption, and Thriving in the Age of Data: Amazon.co.uk: Kim, Gene:  9781942788768:">
            <a:extLst>
              <a:ext uri="{FF2B5EF4-FFF2-40B4-BE49-F238E27FC236}">
                <a16:creationId xmlns:a16="http://schemas.microsoft.com/office/drawing/2014/main" id="{E0AB0852-2A23-4DF6-8AEB-53602F0A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72" y="5408822"/>
            <a:ext cx="905849" cy="13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" descr="The Goal: A Process of Ongoing Improvement: Amazon.co.uk: Goldratt, Eliyahu  M.: 8601404250163: Books">
            <a:extLst>
              <a:ext uri="{FF2B5EF4-FFF2-40B4-BE49-F238E27FC236}">
                <a16:creationId xmlns:a16="http://schemas.microsoft.com/office/drawing/2014/main" id="{C2BA1759-1736-4604-B4D9-6237767B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" y="5412212"/>
            <a:ext cx="901169" cy="135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12" descr="Site Reliability Engineering: How Google Runs Production Systems:  Amazon.co.uk: Beyer, Betsy, Petoff, Jennifer, Jones, Chris, Murphy, Niall  Richard: 9781491929124: Books">
            <a:extLst>
              <a:ext uri="{FF2B5EF4-FFF2-40B4-BE49-F238E27FC236}">
                <a16:creationId xmlns:a16="http://schemas.microsoft.com/office/drawing/2014/main" id="{C184E2E0-3FEF-4694-B820-5E90FB19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405" y="5420012"/>
            <a:ext cx="1032669" cy="135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4" descr="Database Reliability Engineering: Designing and Operating Resilient Database  Systems eBook: Campbell, Laine, Majors, Charity: Amazon.co.uk: Kindle Store">
            <a:extLst>
              <a:ext uri="{FF2B5EF4-FFF2-40B4-BE49-F238E27FC236}">
                <a16:creationId xmlns:a16="http://schemas.microsoft.com/office/drawing/2014/main" id="{3973B5C9-A9FD-4433-A53D-2891E8CF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790" y="5420860"/>
            <a:ext cx="1032618" cy="135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6" descr="Accelerate: The Science of Lean Software and Devops: Building and Scaling  High Performing Technology Organizations: Amazon.co.uk: Nicole Forsgren,  Jez Humble: Books">
            <a:extLst>
              <a:ext uri="{FF2B5EF4-FFF2-40B4-BE49-F238E27FC236}">
                <a16:creationId xmlns:a16="http://schemas.microsoft.com/office/drawing/2014/main" id="{DE80C08F-CDB0-4E49-9E8A-4D352167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39" y="5416510"/>
            <a:ext cx="902106" cy="13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8" descr="Lean Software Development: An Agile Toolkit: Amazon.co.uk: Poppendieck /  Poppendieck, Mary Poppendieck / Tom Poppendieck: 9780321150783: Books">
            <a:extLst>
              <a:ext uri="{FF2B5EF4-FFF2-40B4-BE49-F238E27FC236}">
                <a16:creationId xmlns:a16="http://schemas.microsoft.com/office/drawing/2014/main" id="{C711BC05-08E8-4E3A-BF61-CB47C1C9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96" y="5412210"/>
            <a:ext cx="1021778" cy="13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20" descr="The Five Dysfunctions of a Team: A Leadership Fable (J–B Lencioni Series):  Amazon.co.uk: Lencioni, Patrick M.: 0352713295663: Books">
            <a:extLst>
              <a:ext uri="{FF2B5EF4-FFF2-40B4-BE49-F238E27FC236}">
                <a16:creationId xmlns:a16="http://schemas.microsoft.com/office/drawing/2014/main" id="{9DF9E8EC-DBE9-4BD4-9CC1-ED59700AE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70" y="5407128"/>
            <a:ext cx="922040" cy="135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18E81B-2643-485B-9099-800BAEE7880E}"/>
              </a:ext>
            </a:extLst>
          </p:cNvPr>
          <p:cNvCxnSpPr>
            <a:cxnSpLocks/>
            <a:stCxn id="150" idx="2"/>
            <a:endCxn id="1027" idx="0"/>
          </p:cNvCxnSpPr>
          <p:nvPr/>
        </p:nvCxnSpPr>
        <p:spPr>
          <a:xfrm>
            <a:off x="2979394" y="4156742"/>
            <a:ext cx="707864" cy="12432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3A6216-B0B4-4755-934F-7855B7E4EE94}"/>
              </a:ext>
            </a:extLst>
          </p:cNvPr>
          <p:cNvCxnSpPr>
            <a:cxnSpLocks/>
            <a:stCxn id="16" idx="2"/>
            <a:endCxn id="1036" idx="0"/>
          </p:cNvCxnSpPr>
          <p:nvPr/>
        </p:nvCxnSpPr>
        <p:spPr>
          <a:xfrm>
            <a:off x="3725646" y="2918713"/>
            <a:ext cx="991944" cy="2488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72E36DB-BC6F-4B89-B6DF-DE010BF6021C}"/>
              </a:ext>
            </a:extLst>
          </p:cNvPr>
          <p:cNvCxnSpPr>
            <a:cxnSpLocks/>
            <a:stCxn id="18" idx="2"/>
            <a:endCxn id="1029" idx="0"/>
          </p:cNvCxnSpPr>
          <p:nvPr/>
        </p:nvCxnSpPr>
        <p:spPr>
          <a:xfrm flipH="1">
            <a:off x="5673129" y="4370177"/>
            <a:ext cx="72164" cy="10441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78EDF4D-ABFF-498C-97D3-1EEE518C6F40}"/>
              </a:ext>
            </a:extLst>
          </p:cNvPr>
          <p:cNvCxnSpPr>
            <a:cxnSpLocks/>
            <a:stCxn id="18" idx="2"/>
            <a:endCxn id="1030" idx="0"/>
          </p:cNvCxnSpPr>
          <p:nvPr/>
        </p:nvCxnSpPr>
        <p:spPr>
          <a:xfrm>
            <a:off x="5745293" y="4370177"/>
            <a:ext cx="881504" cy="10386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BF7EA18-740C-4AD5-BB4D-773DAD0CE090}"/>
              </a:ext>
            </a:extLst>
          </p:cNvPr>
          <p:cNvCxnSpPr>
            <a:cxnSpLocks/>
            <a:stCxn id="20" idx="2"/>
            <a:endCxn id="1028" idx="0"/>
          </p:cNvCxnSpPr>
          <p:nvPr/>
        </p:nvCxnSpPr>
        <p:spPr>
          <a:xfrm flipH="1">
            <a:off x="7576380" y="4370178"/>
            <a:ext cx="1245348" cy="1044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D20A15-F146-42C3-B0C6-8FECC7BCC005}"/>
              </a:ext>
            </a:extLst>
          </p:cNvPr>
          <p:cNvCxnSpPr>
            <a:cxnSpLocks/>
            <a:stCxn id="20" idx="2"/>
            <a:endCxn id="1034" idx="0"/>
          </p:cNvCxnSpPr>
          <p:nvPr/>
        </p:nvCxnSpPr>
        <p:spPr>
          <a:xfrm flipH="1">
            <a:off x="8524092" y="4370178"/>
            <a:ext cx="297636" cy="104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9F939D87-40BB-4EFB-894D-9D1ACB9A2B38}"/>
              </a:ext>
            </a:extLst>
          </p:cNvPr>
          <p:cNvSpPr txBox="1"/>
          <p:nvPr/>
        </p:nvSpPr>
        <p:spPr>
          <a:xfrm>
            <a:off x="2412848" y="697849"/>
            <a:ext cx="23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Lean/Agile Foundations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9E586E-6BA4-405F-A013-5AB4B325F395}"/>
              </a:ext>
            </a:extLst>
          </p:cNvPr>
          <p:cNvSpPr txBox="1"/>
          <p:nvPr/>
        </p:nvSpPr>
        <p:spPr>
          <a:xfrm>
            <a:off x="7263040" y="692521"/>
            <a:ext cx="187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Practicing DevOps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5FD5AF-03DD-4D40-8EBF-FAEA1B068323}"/>
              </a:ext>
            </a:extLst>
          </p:cNvPr>
          <p:cNvSpPr txBox="1"/>
          <p:nvPr/>
        </p:nvSpPr>
        <p:spPr>
          <a:xfrm>
            <a:off x="418548" y="193498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Lean principles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19D86D-C11C-4B3F-9F8B-4B301B4C415C}"/>
              </a:ext>
            </a:extLst>
          </p:cNvPr>
          <p:cNvSpPr txBox="1"/>
          <p:nvPr/>
        </p:nvSpPr>
        <p:spPr>
          <a:xfrm>
            <a:off x="2988449" y="1934985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Agile practices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31FF3A-9BD5-4AF4-B80F-7C0CB3700393}"/>
              </a:ext>
            </a:extLst>
          </p:cNvPr>
          <p:cNvSpPr txBox="1"/>
          <p:nvPr/>
        </p:nvSpPr>
        <p:spPr>
          <a:xfrm>
            <a:off x="7577109" y="1870246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DevOps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DFE6E-5438-4651-8CDF-E69C8EF55957}"/>
              </a:ext>
            </a:extLst>
          </p:cNvPr>
          <p:cNvSpPr txBox="1"/>
          <p:nvPr/>
        </p:nvSpPr>
        <p:spPr>
          <a:xfrm>
            <a:off x="9728820" y="188520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SRE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709B2F-48D4-40D1-815F-F580B3D4FD36}"/>
              </a:ext>
            </a:extLst>
          </p:cNvPr>
          <p:cNvSpPr txBox="1"/>
          <p:nvPr/>
        </p:nvSpPr>
        <p:spPr>
          <a:xfrm>
            <a:off x="365935" y="3244334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Novel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8097EF-2D33-4A44-9C3E-31EA8CE9000C}"/>
              </a:ext>
            </a:extLst>
          </p:cNvPr>
          <p:cNvSpPr txBox="1"/>
          <p:nvPr/>
        </p:nvSpPr>
        <p:spPr>
          <a:xfrm>
            <a:off x="1294415" y="3244334"/>
            <a:ext cx="103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Textbook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8C7F1-1D00-4CC0-ACE1-6762E2267F97}"/>
              </a:ext>
            </a:extLst>
          </p:cNvPr>
          <p:cNvSpPr txBox="1"/>
          <p:nvPr/>
        </p:nvSpPr>
        <p:spPr>
          <a:xfrm>
            <a:off x="2875147" y="2942260"/>
            <a:ext cx="61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Tech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E05DFD-77FD-4C05-8727-74766D56AAE5}"/>
              </a:ext>
            </a:extLst>
          </p:cNvPr>
          <p:cNvSpPr txBox="1"/>
          <p:nvPr/>
        </p:nvSpPr>
        <p:spPr>
          <a:xfrm>
            <a:off x="3795244" y="294226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Culture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92A337-9536-42B2-8549-B117FE8F21AC}"/>
              </a:ext>
            </a:extLst>
          </p:cNvPr>
          <p:cNvSpPr txBox="1"/>
          <p:nvPr/>
        </p:nvSpPr>
        <p:spPr>
          <a:xfrm>
            <a:off x="5834578" y="3117290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Novel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7ADE10-AB1B-49BF-95AF-8FE9D486E4BF}"/>
              </a:ext>
            </a:extLst>
          </p:cNvPr>
          <p:cNvSpPr txBox="1"/>
          <p:nvPr/>
        </p:nvSpPr>
        <p:spPr>
          <a:xfrm>
            <a:off x="7796302" y="3111403"/>
            <a:ext cx="103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Textbook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470193B-3D98-418C-94E9-09719B7835DA}"/>
              </a:ext>
            </a:extLst>
          </p:cNvPr>
          <p:cNvSpPr txBox="1"/>
          <p:nvPr/>
        </p:nvSpPr>
        <p:spPr>
          <a:xfrm>
            <a:off x="10356883" y="3353061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Yes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2F5296-18DB-4BE0-B0AC-B6C8BFE717A6}"/>
              </a:ext>
            </a:extLst>
          </p:cNvPr>
          <p:cNvSpPr txBox="1"/>
          <p:nvPr/>
        </p:nvSpPr>
        <p:spPr>
          <a:xfrm>
            <a:off x="11158163" y="33530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No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B9D1BDC-9A17-4AC4-940A-E6BEA620DEBB}"/>
              </a:ext>
            </a:extLst>
          </p:cNvPr>
          <p:cNvSpPr txBox="1"/>
          <p:nvPr/>
        </p:nvSpPr>
        <p:spPr>
          <a:xfrm>
            <a:off x="4883378" y="4362875"/>
            <a:ext cx="75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Ops/</a:t>
            </a:r>
          </a:p>
          <a:p>
            <a:pPr algn="ctr"/>
            <a:r>
              <a:rPr lang="en-GB" dirty="0" err="1">
                <a:solidFill>
                  <a:schemeClr val="accent1"/>
                </a:solidFill>
              </a:rPr>
              <a:t>Mgmt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2198238-784D-45C2-BF4B-A9E51F3787A4}"/>
              </a:ext>
            </a:extLst>
          </p:cNvPr>
          <p:cNvSpPr txBox="1"/>
          <p:nvPr/>
        </p:nvSpPr>
        <p:spPr>
          <a:xfrm>
            <a:off x="6256610" y="4370177"/>
            <a:ext cx="78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Dev/</a:t>
            </a: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Arch…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853461-6FC2-440C-BD93-70E40B793902}"/>
              </a:ext>
            </a:extLst>
          </p:cNvPr>
          <p:cNvSpPr txBox="1"/>
          <p:nvPr/>
        </p:nvSpPr>
        <p:spPr>
          <a:xfrm>
            <a:off x="7550581" y="441053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Manual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C45A9A-2EF2-48F2-8B95-0503D087F650}"/>
              </a:ext>
            </a:extLst>
          </p:cNvPr>
          <p:cNvSpPr txBox="1"/>
          <p:nvPr/>
        </p:nvSpPr>
        <p:spPr>
          <a:xfrm rot="17372424">
            <a:off x="8009547" y="4812565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Analysis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834590-8792-4506-800C-FA3E9FEDD0C7}"/>
              </a:ext>
            </a:extLst>
          </p:cNvPr>
          <p:cNvCxnSpPr>
            <a:cxnSpLocks/>
            <a:stCxn id="20" idx="2"/>
            <a:endCxn id="1025" idx="0"/>
          </p:cNvCxnSpPr>
          <p:nvPr/>
        </p:nvCxnSpPr>
        <p:spPr>
          <a:xfrm>
            <a:off x="8821728" y="4370178"/>
            <a:ext cx="666183" cy="1048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F10865-2D9A-4786-83A6-12C5807C6597}"/>
              </a:ext>
            </a:extLst>
          </p:cNvPr>
          <p:cNvSpPr txBox="1"/>
          <p:nvPr/>
        </p:nvSpPr>
        <p:spPr>
          <a:xfrm>
            <a:off x="9032694" y="4418505"/>
            <a:ext cx="10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Blueprint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pic>
        <p:nvPicPr>
          <p:cNvPr id="108" name="Picture 4" descr="Domain-Driven Design Distilled: Amazon.co.uk: Vernon, Vaughn:  9780134434421: Books">
            <a:extLst>
              <a:ext uri="{FF2B5EF4-FFF2-40B4-BE49-F238E27FC236}">
                <a16:creationId xmlns:a16="http://schemas.microsoft.com/office/drawing/2014/main" id="{373F4A14-48BE-4861-8EA6-8C6E92D0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02" y="5401688"/>
            <a:ext cx="1026799" cy="135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2A1A96A0-25EB-4ADE-A5AA-A725E90F9919}"/>
              </a:ext>
            </a:extLst>
          </p:cNvPr>
          <p:cNvSpPr txBox="1"/>
          <p:nvPr/>
        </p:nvSpPr>
        <p:spPr>
          <a:xfrm>
            <a:off x="1980306" y="3787410"/>
            <a:ext cx="199817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Design or Delivery?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B5550B6-0184-4E61-8CBB-9C4A9BEBB528}"/>
              </a:ext>
            </a:extLst>
          </p:cNvPr>
          <p:cNvCxnSpPr>
            <a:cxnSpLocks/>
            <a:stCxn id="150" idx="2"/>
            <a:endCxn id="108" idx="0"/>
          </p:cNvCxnSpPr>
          <p:nvPr/>
        </p:nvCxnSpPr>
        <p:spPr>
          <a:xfrm flipH="1">
            <a:off x="2604802" y="4156742"/>
            <a:ext cx="374592" cy="1244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1194EA5-977B-4706-9A32-D9CB9A1D1ACD}"/>
              </a:ext>
            </a:extLst>
          </p:cNvPr>
          <p:cNvCxnSpPr>
            <a:cxnSpLocks/>
            <a:stCxn id="16" idx="2"/>
            <a:endCxn id="150" idx="0"/>
          </p:cNvCxnSpPr>
          <p:nvPr/>
        </p:nvCxnSpPr>
        <p:spPr>
          <a:xfrm flipH="1">
            <a:off x="2979394" y="2918713"/>
            <a:ext cx="746252" cy="868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C78EAC8-ED75-4EE4-89A6-9635A901E1B7}"/>
              </a:ext>
            </a:extLst>
          </p:cNvPr>
          <p:cNvSpPr txBox="1"/>
          <p:nvPr/>
        </p:nvSpPr>
        <p:spPr>
          <a:xfrm>
            <a:off x="2062390" y="416936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Design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30B5178-6CFB-428D-BF5A-2ACC77593A50}"/>
              </a:ext>
            </a:extLst>
          </p:cNvPr>
          <p:cNvSpPr txBox="1"/>
          <p:nvPr/>
        </p:nvSpPr>
        <p:spPr>
          <a:xfrm>
            <a:off x="3089394" y="4169361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Delivery</a:t>
            </a:r>
            <a:endParaRPr lang="en-GB" sz="1400" i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BF027-2A35-4591-8275-9367D7F7F892}"/>
              </a:ext>
            </a:extLst>
          </p:cNvPr>
          <p:cNvSpPr txBox="1"/>
          <p:nvPr/>
        </p:nvSpPr>
        <p:spPr>
          <a:xfrm>
            <a:off x="86399" y="6387499"/>
            <a:ext cx="3482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F1FE9-5212-4EAC-9F20-CFCF1370DA47}"/>
              </a:ext>
            </a:extLst>
          </p:cNvPr>
          <p:cNvSpPr txBox="1"/>
          <p:nvPr/>
        </p:nvSpPr>
        <p:spPr>
          <a:xfrm>
            <a:off x="1036512" y="6405822"/>
            <a:ext cx="3482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3919C-6729-4788-AC85-A7A41F73512B}"/>
              </a:ext>
            </a:extLst>
          </p:cNvPr>
          <p:cNvSpPr txBox="1"/>
          <p:nvPr/>
        </p:nvSpPr>
        <p:spPr>
          <a:xfrm>
            <a:off x="2095141" y="6396327"/>
            <a:ext cx="3482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6100E-070A-4D70-9C95-DBC02314637A}"/>
              </a:ext>
            </a:extLst>
          </p:cNvPr>
          <p:cNvSpPr txBox="1"/>
          <p:nvPr/>
        </p:nvSpPr>
        <p:spPr>
          <a:xfrm>
            <a:off x="3159229" y="6396327"/>
            <a:ext cx="3482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20970-AF95-44EF-AF71-D7BB107472A0}"/>
              </a:ext>
            </a:extLst>
          </p:cNvPr>
          <p:cNvSpPr txBox="1"/>
          <p:nvPr/>
        </p:nvSpPr>
        <p:spPr>
          <a:xfrm>
            <a:off x="4257392" y="6396327"/>
            <a:ext cx="3482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93E88-6FE1-48B1-A8E8-B09F16E43C17}"/>
              </a:ext>
            </a:extLst>
          </p:cNvPr>
          <p:cNvSpPr txBox="1"/>
          <p:nvPr/>
        </p:nvSpPr>
        <p:spPr>
          <a:xfrm>
            <a:off x="5221929" y="6379829"/>
            <a:ext cx="3482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9446D-1A5F-433B-8B09-22CE4C08A12B}"/>
              </a:ext>
            </a:extLst>
          </p:cNvPr>
          <p:cNvSpPr txBox="1"/>
          <p:nvPr/>
        </p:nvSpPr>
        <p:spPr>
          <a:xfrm>
            <a:off x="6173872" y="6387499"/>
            <a:ext cx="3482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E5751-077B-45E4-9160-860D5221C7A8}"/>
              </a:ext>
            </a:extLst>
          </p:cNvPr>
          <p:cNvSpPr txBox="1"/>
          <p:nvPr/>
        </p:nvSpPr>
        <p:spPr>
          <a:xfrm>
            <a:off x="7129411" y="6405822"/>
            <a:ext cx="3482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A4EF6-2854-4B17-A957-69A5974CE471}"/>
              </a:ext>
            </a:extLst>
          </p:cNvPr>
          <p:cNvSpPr txBox="1"/>
          <p:nvPr/>
        </p:nvSpPr>
        <p:spPr>
          <a:xfrm>
            <a:off x="8073039" y="6405822"/>
            <a:ext cx="3482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3551F-369D-4F6B-A2C5-AA93CD6EF722}"/>
              </a:ext>
            </a:extLst>
          </p:cNvPr>
          <p:cNvSpPr txBox="1"/>
          <p:nvPr/>
        </p:nvSpPr>
        <p:spPr>
          <a:xfrm>
            <a:off x="9038212" y="6405822"/>
            <a:ext cx="4496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D89CFB-0CF7-4589-B21A-90971B79BA85}"/>
              </a:ext>
            </a:extLst>
          </p:cNvPr>
          <p:cNvSpPr txBox="1"/>
          <p:nvPr/>
        </p:nvSpPr>
        <p:spPr>
          <a:xfrm>
            <a:off x="10008130" y="6396327"/>
            <a:ext cx="4496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ECCEF-5C6F-469F-A6B3-2CA24B7490E9}"/>
              </a:ext>
            </a:extLst>
          </p:cNvPr>
          <p:cNvSpPr txBox="1"/>
          <p:nvPr/>
        </p:nvSpPr>
        <p:spPr>
          <a:xfrm>
            <a:off x="11094833" y="6405822"/>
            <a:ext cx="4496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325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140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22</cp:revision>
  <dcterms:created xsi:type="dcterms:W3CDTF">2020-10-20T13:50:45Z</dcterms:created>
  <dcterms:modified xsi:type="dcterms:W3CDTF">2020-11-02T19:54:55Z</dcterms:modified>
</cp:coreProperties>
</file>