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68" r:id="rId2"/>
    <p:sldId id="286" r:id="rId3"/>
    <p:sldId id="288" r:id="rId4"/>
    <p:sldId id="285" r:id="rId5"/>
    <p:sldId id="289" r:id="rId6"/>
    <p:sldId id="291" r:id="rId7"/>
    <p:sldId id="290" r:id="rId8"/>
    <p:sldId id="287"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6"/>
            <p14:sldId id="288"/>
          </p14:sldIdLst>
        </p14:section>
        <p14:section name="LIFECYCLES DEMO" id="{E66442F8-715A-417C-AD94-9A379DEAF5DD}">
          <p14:sldIdLst>
            <p14:sldId id="285"/>
          </p14:sldIdLst>
        </p14:section>
        <p14:section name="Channels explainer" id="{A5021685-75C9-42CA-82E8-86C709525159}">
          <p14:sldIdLst>
            <p14:sldId id="289"/>
            <p14:sldId id="291"/>
          </p14:sldIdLst>
        </p14:section>
        <p14:section name="CHANNELS DEMO" id="{4DED86B2-119E-4F3D-AF84-E02716F7F441}">
          <p14:sldIdLst>
            <p14:sldId id="290"/>
          </p14:sldIdLst>
        </p14:section>
        <p14:section name="SUMMARY" id="{40AB4977-2215-43DB-A49C-091EE9B7BBC7}">
          <p14:sldIdLst>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91" autoAdjust="0"/>
    <p:restoredTop sz="16831" autoAdjust="0"/>
  </p:normalViewPr>
  <p:slideViewPr>
    <p:cSldViewPr snapToGrid="0">
      <p:cViewPr varScale="1">
        <p:scale>
          <a:sx n="57" d="100"/>
          <a:sy n="57" d="100"/>
        </p:scale>
        <p:origin x="8004" y="66"/>
      </p:cViewPr>
      <p:guideLst>
        <p:guide orient="horz" pos="1620"/>
        <p:guide pos="2880"/>
      </p:guideLst>
    </p:cSldViewPr>
  </p:slideViewPr>
  <p:notesTextViewPr>
    <p:cViewPr>
      <p:scale>
        <a:sx n="200" d="100"/>
        <a:sy n="200" d="100"/>
      </p:scale>
      <p:origin x="0" y="-63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5 of this Octopus Deploy Fundamentals training course.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this class we'll cover Lifecycles and Channels. </a:t>
            </a: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Lifecycles are used to manage the Software Development Lifecycle of a Project. They control the way the Releases for that Project are promoted between Environments. We can define which </a:t>
            </a:r>
            <a:r>
              <a:rPr lang="en-GB" b="0" dirty="0" err="1">
                <a:solidFill>
                  <a:srgbClr val="D4D4D4"/>
                </a:solidFill>
                <a:effectLst/>
                <a:latin typeface="Consolas" panose="020B0609020204030204" pitchFamily="49" charset="0"/>
              </a:rPr>
              <a:t>Enviroments</a:t>
            </a:r>
            <a:r>
              <a:rPr lang="en-GB" b="0" dirty="0">
                <a:solidFill>
                  <a:srgbClr val="D4D4D4"/>
                </a:solidFill>
                <a:effectLst/>
                <a:latin typeface="Consolas" panose="020B0609020204030204" pitchFamily="49" charset="0"/>
              </a:rPr>
              <a:t> the Releases for that Project should be deployed to, and in what order.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also use Lifecycles to adjust retention policies. Perhaps, for example, you need to retain the Release information for your financial systems for many years, but for other systems such long retention policies are an </a:t>
            </a:r>
            <a:r>
              <a:rPr lang="en-GB" b="0" dirty="0" err="1">
                <a:solidFill>
                  <a:srgbClr val="D4D4D4"/>
                </a:solidFill>
                <a:effectLst/>
                <a:latin typeface="Consolas" panose="020B0609020204030204" pitchFamily="49" charset="0"/>
              </a:rPr>
              <a:t>unecessary</a:t>
            </a:r>
            <a:r>
              <a:rPr lang="en-GB" b="0" dirty="0">
                <a:solidFill>
                  <a:srgbClr val="D4D4D4"/>
                </a:solidFill>
                <a:effectLst/>
                <a:latin typeface="Consolas" panose="020B0609020204030204" pitchFamily="49" charset="0"/>
              </a:rPr>
              <a:t> overhead.</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Channels allow us to change various settings for different sorts of Releases. For example, perhaps you want to use a different Lifecycle for early access Releases or emergency hot-fixes.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22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So far, we've only been using two Environments: Development and Production. We specified that Development should come first. Initially, Octopus uses a Default Lifecycle that ensures no Environments are ever skipped. This made sense, up until now. Releases needed to be deployed to Development, before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[Reveal UAT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let's imagine we want to add a third Environment: User Acceptance Testing (or UAT for short).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Environment is for end users to try out significant new features before they go to Production. However, we wouldn't expect to use this Environment for smaller features or bug fixes.</a:t>
            </a:r>
          </a:p>
        </p:txBody>
      </p:sp>
    </p:spTree>
    <p:extLst>
      <p:ext uri="{BB962C8B-B14F-4D97-AF65-F5344CB8AC3E}">
        <p14:creationId xmlns:p14="http://schemas.microsoft.com/office/powerpoint/2010/main" val="26058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[Fade to Environments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We've repeated the steps we followed in Module 1 to build our new Environment, and we've adjusted the order such that UAT sits between Development and Production. However, we want deployment to UAT to be optional.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we navigate to the Process page for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Process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we can see that this Process uses the "Default Lifecycle", which enforces that Releases must be deployed to *all* of the Environments, in order. Let's create a new Lifecycle, with an optional UAT phase.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Lifecycles are managed under Library / Lifecycles.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Lifecycles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We'll add a new Lifecycle, called "UAT Optional".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ADD LIFECYCLE, provide name and description]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First we are asked how long to retain Releases. We're happy with the default retention settings so we'll move on to edit the "Phases".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[Scroll down to phases]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 Phase is a step in your development lifecycle that can contain one or more Environments. In our case, we want a Phase for each Environment, but we want to make the UAT Phase optional.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three Phases, setting UAT to optional]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At the bottom of the page, we can see our Lifecycle preview. This is a handy diagram for understanding Lifecycles at a glance.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save our new Lifecycle, and apply it to the Deployment Process for our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back to the Project page for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Project currently uses the Default Lifecycle. We can change it by clicking "Change".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Change, switch to "UAT Optional",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we can see that the Lifecycle for this project has been updated. The team will be able to choose whether or not Releases need to be deployed to UAT on a case by case basis.</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7745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team has been using the new Lifecycle for a while and it's been working fine, up until now. </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Our users want the ability to add filters to the random quote generator, allowing them to pick quotes on certain topics or from specific people. Meanwhile, the development team has a healthy backlog of smaller updates, optimisations and fixes they’d like to get started on.</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The team has decided to split into two sub-teams, a "filters" sub-team who will work closely with small group of BETA users on the new feature, and a "core" sub-team, who’ll work on other features and general bug-fixes.</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6869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In order to support this, our sub-teams have agreed on a branching strategy.</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All work associated with the "filters" feature will live on a 'filters' branch, and all other work will live directly on the 'main' branch. This allows the core sub-team to ship their updates to Development and Production, on their own schedule, without including any unfinished work on the new feature.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Further, the "core" sub-team have decided to embrace Continuous Deployment to the Development Environment. They want all updates to the 'main' branch to be automatically deployed. This will provide rapid feedback if any updates result in a deployment failure and ensures that the Development Environment will never be more than a couple of minutes behind the latest version of the main branch in source control.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To achieve this, the team has made a few changes, both in Octopus Deploy, and also in their build process.</a:t>
            </a:r>
          </a:p>
          <a:p>
            <a:endParaRPr lang="en-GB" dirty="0"/>
          </a:p>
        </p:txBody>
      </p:sp>
    </p:spTree>
    <p:extLst>
      <p:ext uri="{BB962C8B-B14F-4D97-AF65-F5344CB8AC3E}">
        <p14:creationId xmlns:p14="http://schemas.microsoft.com/office/powerpoint/2010/main" val="95794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[Fade to Packages page, displaying a list of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packages at different versions, including pre-release tags]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team uses a build server to automatically build their packages and upload them to the Octopus built-in Package feed. If we look at the existing packages we can see that the versions' for some of the newer packages have a "filters" pre-release tag. That's because the build process has been configured to automatically suffix the branch name to the version number, whenever it's building from a non-default source control branch.</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build process has also been configured to automatically create a new Octopus Release each time a new Package is uploaded. </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[Open the Releases page for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 in another tab, side by side with the Packages. Observe that all the numbers match.]</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For more information about automatic Release creation, check out the additional resources associated with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Lifecycles]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Our two sub-teams have started to use different Lifecycles. The "core" team still uses the "UAT Optional" Lifecycle. However, in order to support Continuous Deployment, it's now set to automatically deploy all new Releases to Development as soon as the Release is created.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"Pre-Release" Lifecycle is used for any Releases with a pre-release tag. Effectively, this catches all builds from non-default source control branches. The "Pre-Release" Lifecycle can only be used to deploy to UAT. Since the "filters" team want to be deliberate about which versions they show the BETA testers, and they don't want new versions to be deployed during testing sessions, they didn't configure UAT for automatic deployment.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When the "filters" team is ready to deploy their work to Production, they merge their feature branch into the "main" source control branch. Following a fresh build, a new Release is created, this time using the "UAT Optional" Lifecycle. The Release will be deployed to Development automatically and, later, may be deployed to Production at will.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team manage which Lifecycle each Release should use with Channels.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 Channels]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see here that the Default Channel uses the "UAT Optional" Lifecycle. It has a Version Rule that uses a </a:t>
            </a:r>
            <a:r>
              <a:rPr lang="en-GB" b="0" dirty="0" err="1">
                <a:solidFill>
                  <a:srgbClr val="D4D4D4"/>
                </a:solidFill>
                <a:effectLst/>
                <a:latin typeface="Consolas" panose="020B0609020204030204" pitchFamily="49" charset="0"/>
              </a:rPr>
              <a:t>RegEx</a:t>
            </a:r>
            <a:r>
              <a:rPr lang="en-GB" b="0" dirty="0">
                <a:solidFill>
                  <a:srgbClr val="D4D4D4"/>
                </a:solidFill>
                <a:effectLst/>
                <a:latin typeface="Consolas" panose="020B0609020204030204" pitchFamily="49" charset="0"/>
              </a:rPr>
              <a:t> to specify that it will only be used for packages without a pre-release tag.</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There’s also a "Pre-Release" Channel, which uses the "Pre-Release" Lifecycle, and is used for any releases that do have a pre-release task. This should catch any packages from the “filters” branch, as well as any packages for any other non-default branches that may be created in the future.</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Let’s take a closer look at how those Version Rules were configured.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on Pre-Release Channel, expand everything]</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For the Version Rule, we need to specify the package step from which to base our version rules. We only have a single Process Step that uses a Package, so we need to select that.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[Remove and re-add the package step]</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You can define a version rule using either </a:t>
            </a:r>
            <a:r>
              <a:rPr lang="en-GB" b="0" dirty="0" err="1">
                <a:solidFill>
                  <a:srgbClr val="D4D4D4"/>
                </a:solidFill>
                <a:effectLst/>
                <a:latin typeface="Consolas" panose="020B0609020204030204" pitchFamily="49" charset="0"/>
              </a:rPr>
              <a:t>Mavern</a:t>
            </a:r>
            <a:r>
              <a:rPr lang="en-GB" b="0" dirty="0">
                <a:solidFill>
                  <a:srgbClr val="D4D4D4"/>
                </a:solidFill>
                <a:effectLst/>
                <a:latin typeface="Consolas" panose="020B0609020204030204" pitchFamily="49" charset="0"/>
              </a:rPr>
              <a:t> or NuGet syntax to specify specific </a:t>
            </a:r>
            <a:r>
              <a:rPr lang="en-GB" b="0" dirty="0" err="1">
                <a:solidFill>
                  <a:srgbClr val="D4D4D4"/>
                </a:solidFill>
                <a:effectLst/>
                <a:latin typeface="Consolas" panose="020B0609020204030204" pitchFamily="49" charset="0"/>
              </a:rPr>
              <a:t>SemVer</a:t>
            </a:r>
            <a:r>
              <a:rPr lang="en-GB" b="0" dirty="0">
                <a:solidFill>
                  <a:srgbClr val="D4D4D4"/>
                </a:solidFill>
                <a:effectLst/>
                <a:latin typeface="Consolas" panose="020B0609020204030204" pitchFamily="49" charset="0"/>
              </a:rPr>
              <a:t> numerical ranges. </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 on Version Range]</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 aren’t filtering based on numbers, so we’ll leave that blank.</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[Click on the </a:t>
            </a:r>
            <a:r>
              <a:rPr lang="en-GB" b="0" dirty="0" err="1">
                <a:solidFill>
                  <a:srgbClr val="D4D4D4"/>
                </a:solidFill>
                <a:effectLst/>
                <a:latin typeface="Consolas" panose="020B0609020204030204" pitchFamily="49" charset="0"/>
              </a:rPr>
              <a:t>RegEx</a:t>
            </a:r>
            <a:r>
              <a:rPr lang="en-GB" b="0" dirty="0">
                <a:solidFill>
                  <a:srgbClr val="D4D4D4"/>
                </a:solidFill>
                <a:effectLst/>
                <a:latin typeface="Consolas" panose="020B0609020204030204" pitchFamily="49" charset="0"/>
              </a:rPr>
              <a:t> for Pre-release tags]</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Instead, we’ve used a </a:t>
            </a:r>
            <a:r>
              <a:rPr lang="en-GB" b="0" dirty="0" err="1">
                <a:solidFill>
                  <a:srgbClr val="D4D4D4"/>
                </a:solidFill>
                <a:effectLst/>
                <a:latin typeface="Consolas" panose="020B0609020204030204" pitchFamily="49" charset="0"/>
              </a:rPr>
              <a:t>RegEx</a:t>
            </a:r>
            <a:r>
              <a:rPr lang="en-GB" b="0" dirty="0">
                <a:solidFill>
                  <a:srgbClr val="D4D4D4"/>
                </a:solidFill>
                <a:effectLst/>
                <a:latin typeface="Consolas" panose="020B0609020204030204" pitchFamily="49" charset="0"/>
              </a:rPr>
              <a:t> to specify which pre-release tags to include or exclude. There are some examples in the documentation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documentation and scroll to examples]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And we’ve used the example to select any and all pre-release tags.</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[Highlight the syntax for all </a:t>
            </a:r>
            <a:r>
              <a:rPr lang="en-GB" b="0" dirty="0" err="1">
                <a:solidFill>
                  <a:srgbClr val="D4D4D4"/>
                </a:solidFill>
                <a:effectLst/>
                <a:latin typeface="Consolas" panose="020B0609020204030204" pitchFamily="49" charset="0"/>
              </a:rPr>
              <a:t>prerelease</a:t>
            </a:r>
            <a:r>
              <a:rPr lang="en-GB" b="0" dirty="0">
                <a:solidFill>
                  <a:srgbClr val="D4D4D4"/>
                </a:solidFill>
                <a:effectLst/>
                <a:latin typeface="Consolas" panose="020B0609020204030204" pitchFamily="49" charset="0"/>
              </a:rPr>
              <a:t> tags]</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Since the syntax can be a little confusing, Octopus provides a handy "Design Rule" wizard to check your version patterns.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[Go back to Octopus, Open the Design Rule tool]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You can check your syntax against various test cases, to ensure that you've configured it correctly.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[Type in a few more examples and change the rule. Once done, cancel out of it.]</a:t>
            </a:r>
          </a:p>
          <a:p>
            <a:pPr marL="158750" indent="0">
              <a:buNone/>
            </a:pPr>
            <a:r>
              <a:rPr lang="en-GB" b="0" dirty="0">
                <a:solidFill>
                  <a:srgbClr val="D4D4D4"/>
                </a:solidFill>
                <a:effectLst/>
                <a:latin typeface="Consolas" panose="020B0609020204030204" pitchFamily="49" charset="0"/>
              </a:rPr>
              <a:t>[For version rule: (0.1.3,1.2] ]</a:t>
            </a:r>
          </a:p>
          <a:p>
            <a:pPr marL="158750" indent="0">
              <a:buNone/>
            </a:pPr>
            <a:r>
              <a:rPr lang="en-GB" b="0" dirty="0">
                <a:solidFill>
                  <a:srgbClr val="D4D4D4"/>
                </a:solidFill>
                <a:effectLst/>
                <a:latin typeface="Consolas" panose="020B0609020204030204" pitchFamily="49" charset="0"/>
              </a:rPr>
              <a:t>[For Sample Example, add: 0.0-anothertag, then CTRL-X the pre-release tag, type in “filters”, then remove it and paste back the original </a:t>
            </a:r>
            <a:r>
              <a:rPr lang="en-GB" b="0" dirty="0" err="1">
                <a:solidFill>
                  <a:srgbClr val="D4D4D4"/>
                </a:solidFill>
                <a:effectLst/>
                <a:latin typeface="Consolas" panose="020B0609020204030204" pitchFamily="49" charset="0"/>
              </a:rPr>
              <a:t>RegEx</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take a look at how the team have been getting 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[Navigate to the Project Overview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From the Project Overview page, we can see that the Releases have been filtered into different Channels. We can see that the recent releases on the Default Channel have mostly been deployed to Development and Production. We could deploy these to UAT if we wanted, but we don't have to deploy to UAT before deploying to Production if we don't want to. We can also see that all the Releases from the Default Channel have been deployed to Development since this happens automatically.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For the Pre-Release Channel, it's not possible to deploy to either Development or Production. Any Release could be deployed to UAT, but since Releases aren't deployed continuously, not all the Releases have been deployed. The team, in collaboration with the BETA users, have been selective about which versions to deploy, and when to deploy them.</a:t>
            </a:r>
          </a:p>
        </p:txBody>
      </p:sp>
    </p:spTree>
    <p:extLst>
      <p:ext uri="{BB962C8B-B14F-4D97-AF65-F5344CB8AC3E}">
        <p14:creationId xmlns:p14="http://schemas.microsoft.com/office/powerpoint/2010/main" val="208887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Here are some recommendations as you create your own Lifecycles and Channels:</a:t>
            </a:r>
          </a:p>
          <a:p>
            <a:pPr marL="158750" indent="0">
              <a:buNone/>
            </a:pPr>
            <a:endParaRPr lang="en-GB" b="0" dirty="0">
              <a:solidFill>
                <a:srgbClr val="D4D4D4"/>
              </a:solidFill>
              <a:effectLst/>
              <a:latin typeface="Consolas" panose="020B0609020204030204" pitchFamily="49" charset="0"/>
            </a:endParaRPr>
          </a:p>
          <a:p>
            <a:pPr marL="457200" indent="-298450">
              <a:buFontTx/>
              <a:buChar char="-"/>
            </a:pPr>
            <a:r>
              <a:rPr lang="en-GB" b="0" dirty="0">
                <a:solidFill>
                  <a:srgbClr val="D4D4D4"/>
                </a:solidFill>
                <a:effectLst/>
                <a:latin typeface="Consolas" panose="020B0609020204030204" pitchFamily="49" charset="0"/>
              </a:rPr>
              <a:t>[Use existing Environments] Lifecycles are created from Environments, and those can be shared across many Lifecycles. Don’t create a new Environment, just because you are creating a new Lifecycle.</a:t>
            </a:r>
          </a:p>
          <a:p>
            <a:pPr marL="457200" indent="-298450">
              <a:buFontTx/>
              <a:buChar char="-"/>
            </a:pPr>
            <a:r>
              <a:rPr lang="en-GB" b="0" dirty="0">
                <a:solidFill>
                  <a:srgbClr val="D4D4D4"/>
                </a:solidFill>
                <a:effectLst/>
                <a:latin typeface="Consolas" panose="020B0609020204030204" pitchFamily="49" charset="0"/>
              </a:rPr>
              <a:t>[Re-use Lifecycles] Re-use Lifecycles when appropriate. Lifecycles can be used for many Projects. You don’t need to create a new one for each Deployment Process.</a:t>
            </a:r>
          </a:p>
          <a:p>
            <a:pPr marL="457200" indent="-298450">
              <a:buFontTx/>
              <a:buChar char="-"/>
            </a:pPr>
            <a:r>
              <a:rPr lang="en-GB" b="0" dirty="0">
                <a:solidFill>
                  <a:srgbClr val="D4D4D4"/>
                </a:solidFill>
                <a:effectLst/>
                <a:latin typeface="Consolas" panose="020B0609020204030204" pitchFamily="49" charset="0"/>
              </a:rPr>
              <a:t>[Also use Channels for] And finally, you should be aware that you can do a lot more with Channels than toggle between different Lifecycles. They can also be used for customizing the Deployment Process, providing alternative values for Variables or, if you’ve set-up multi-tenancy, specifying which Tenants different releases should be deployed to. For example, perhaps you only want to release BETA updates to Tenants with an “Early Access” flag. To learn more about these other use-cases, or to learn about Tenants, check out the additional resources associated with this module.</a:t>
            </a:r>
          </a:p>
          <a:p>
            <a:pPr marL="457200" indent="-298450">
              <a:buFontTx/>
              <a:buChar char="-"/>
            </a:pPr>
            <a:endParaRPr lang="en-GB" b="0" dirty="0">
              <a:solidFill>
                <a:srgbClr val="D4D4D4"/>
              </a:solidFill>
              <a:effectLst/>
              <a:latin typeface="Consolas" panose="020B0609020204030204" pitchFamily="49" charset="0"/>
            </a:endParaRPr>
          </a:p>
          <a:p>
            <a:pPr marL="158750" indent="0">
              <a:buFontTx/>
              <a:buNone/>
            </a:pPr>
            <a:r>
              <a:rPr lang="en-GB" b="0" dirty="0">
                <a:solidFill>
                  <a:srgbClr val="D4D4D4"/>
                </a:solidFill>
                <a:effectLst/>
                <a:latin typeface="Consolas" panose="020B0609020204030204" pitchFamily="49" charset="0"/>
              </a:rPr>
              <a:t>Thanks for watching, and happy deployments!</a:t>
            </a:r>
          </a:p>
        </p:txBody>
      </p:sp>
    </p:spTree>
    <p:extLst>
      <p:ext uri="{BB962C8B-B14F-4D97-AF65-F5344CB8AC3E}">
        <p14:creationId xmlns:p14="http://schemas.microsoft.com/office/powerpoint/2010/main" val="355682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5: Lifecycles and Channels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Lifecycles and Channels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297305"/>
            <a:ext cx="5951700" cy="2400404"/>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b="1" dirty="0"/>
              <a:t>Lifecycles:</a:t>
            </a:r>
            <a:br>
              <a:rPr lang="en-GB" sz="2400" dirty="0"/>
            </a:br>
            <a:r>
              <a:rPr lang="en-GB" sz="2400" i="1" dirty="0"/>
              <a:t>Environment order</a:t>
            </a:r>
            <a:br>
              <a:rPr lang="en-GB" sz="2400" i="1" dirty="0"/>
            </a:br>
            <a:r>
              <a:rPr lang="en-GB" sz="2400" i="1" dirty="0"/>
              <a:t>Retention policies</a:t>
            </a:r>
          </a:p>
          <a:p>
            <a:pPr marL="457200" lvl="0" indent="-349250" algn="l" rtl="0">
              <a:spcBef>
                <a:spcPts val="0"/>
              </a:spcBef>
              <a:spcAft>
                <a:spcPts val="0"/>
              </a:spcAft>
              <a:buSzPts val="1900"/>
              <a:buChar char="●"/>
            </a:pPr>
            <a:endParaRPr lang="en-GB" sz="2400" dirty="0"/>
          </a:p>
          <a:p>
            <a:pPr marL="457200" lvl="0" indent="-349250" algn="l" rtl="0">
              <a:spcBef>
                <a:spcPts val="0"/>
              </a:spcBef>
              <a:spcAft>
                <a:spcPts val="0"/>
              </a:spcAft>
              <a:buSzPts val="1900"/>
              <a:buChar char="●"/>
            </a:pPr>
            <a:r>
              <a:rPr lang="en-GB" sz="2400" b="1" dirty="0"/>
              <a:t>Channels:</a:t>
            </a:r>
            <a:br>
              <a:rPr lang="en-GB" sz="2400" dirty="0"/>
            </a:br>
            <a:r>
              <a:rPr lang="en-GB" sz="2400" i="1" dirty="0"/>
              <a:t>Manage different sorts of Releases</a:t>
            </a:r>
          </a:p>
        </p:txBody>
      </p:sp>
    </p:spTree>
    <p:extLst>
      <p:ext uri="{BB962C8B-B14F-4D97-AF65-F5344CB8AC3E}">
        <p14:creationId xmlns:p14="http://schemas.microsoft.com/office/powerpoint/2010/main" val="2914358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2" end="2"/>
                                            </p:txEl>
                                          </p:spTgt>
                                        </p:tgtEl>
                                        <p:attrNameLst>
                                          <p:attrName>style.visibility</p:attrName>
                                        </p:attrNameLst>
                                      </p:cBhvr>
                                      <p:to>
                                        <p:strVal val="visible"/>
                                      </p:to>
                                    </p:set>
                                    <p:animEffect transition="in" filter="fade">
                                      <p:cBhvr>
                                        <p:cTn id="12"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8;p13">
            <a:extLst>
              <a:ext uri="{FF2B5EF4-FFF2-40B4-BE49-F238E27FC236}">
                <a16:creationId xmlns:a16="http://schemas.microsoft.com/office/drawing/2014/main" id="{6765FEB0-9E50-4DA4-B23B-FF2589001950}"/>
              </a:ext>
            </a:extLst>
          </p:cNvPr>
          <p:cNvSpPr txBox="1">
            <a:spLocks noGrp="1"/>
          </p:cNvSpPr>
          <p:nvPr>
            <p:ph type="body" idx="1"/>
          </p:nvPr>
        </p:nvSpPr>
        <p:spPr>
          <a:xfrm>
            <a:off x="2871821" y="1297305"/>
            <a:ext cx="5951700" cy="2400404"/>
          </a:xfrm>
          <a:prstGeom prst="rect">
            <a:avLst/>
          </a:prstGeom>
        </p:spPr>
        <p:txBody>
          <a:bodyPr spcFirstLastPara="1" wrap="square" lIns="91425" tIns="91425" rIns="91425" bIns="91425" anchor="t" anchorCtr="0">
            <a:noAutofit/>
          </a:bodyPr>
          <a:lstStyle/>
          <a:p>
            <a:pPr marL="565150" indent="-457200">
              <a:buSzPts val="1900"/>
            </a:pPr>
            <a:r>
              <a:rPr lang="en-GB" sz="2400" dirty="0"/>
              <a:t>Development</a:t>
            </a:r>
            <a:endParaRPr lang="en-GB" sz="2400" i="1" dirty="0"/>
          </a:p>
          <a:p>
            <a:pPr marL="565150" indent="-457200">
              <a:buSzPts val="1900"/>
            </a:pPr>
            <a:endParaRPr lang="en-GB" sz="2400" dirty="0"/>
          </a:p>
          <a:p>
            <a:pPr marL="565150" indent="-457200">
              <a:buSzPts val="1900"/>
            </a:pPr>
            <a:r>
              <a:rPr lang="en-GB" sz="2400" dirty="0"/>
              <a:t>User Acceptance Testing (UAT)</a:t>
            </a:r>
          </a:p>
          <a:p>
            <a:pPr marL="565150" indent="-457200">
              <a:buSzPts val="1900"/>
            </a:pPr>
            <a:endParaRPr lang="en-GB" sz="2400" dirty="0"/>
          </a:p>
          <a:p>
            <a:pPr marL="565150" indent="-457200">
              <a:buSzPts val="1900"/>
            </a:pPr>
            <a:r>
              <a:rPr lang="en-GB" sz="2400" dirty="0"/>
              <a:t>Production</a:t>
            </a:r>
            <a:endParaRPr lang="en-GB" sz="2400" i="1" dirty="0"/>
          </a:p>
        </p:txBody>
      </p:sp>
    </p:spTree>
    <p:extLst>
      <p:ext uri="{BB962C8B-B14F-4D97-AF65-F5344CB8AC3E}">
        <p14:creationId xmlns:p14="http://schemas.microsoft.com/office/powerpoint/2010/main" val="4030081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918295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User with solid fill">
            <a:extLst>
              <a:ext uri="{FF2B5EF4-FFF2-40B4-BE49-F238E27FC236}">
                <a16:creationId xmlns:a16="http://schemas.microsoft.com/office/drawing/2014/main" id="{3A0D2828-0CC7-4152-B8E9-12BE9B20DB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6347" y="1975485"/>
            <a:ext cx="914400" cy="914400"/>
          </a:xfrm>
          <a:prstGeom prst="rect">
            <a:avLst/>
          </a:prstGeom>
        </p:spPr>
      </p:pic>
      <p:pic>
        <p:nvPicPr>
          <p:cNvPr id="6" name="Graphic 5" descr="Users outline">
            <a:extLst>
              <a:ext uri="{FF2B5EF4-FFF2-40B4-BE49-F238E27FC236}">
                <a16:creationId xmlns:a16="http://schemas.microsoft.com/office/drawing/2014/main" id="{F0D47137-0CAF-41CA-B318-2AFF4131D6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5406" y="3453270"/>
            <a:ext cx="914400" cy="914400"/>
          </a:xfrm>
          <a:prstGeom prst="rect">
            <a:avLst/>
          </a:prstGeom>
        </p:spPr>
      </p:pic>
      <p:pic>
        <p:nvPicPr>
          <p:cNvPr id="7" name="Graphic 6" descr="User with solid fill">
            <a:extLst>
              <a:ext uri="{FF2B5EF4-FFF2-40B4-BE49-F238E27FC236}">
                <a16:creationId xmlns:a16="http://schemas.microsoft.com/office/drawing/2014/main" id="{5DE67C82-E274-49A1-B2BA-6AACA2CB0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7665" y="2354580"/>
            <a:ext cx="914400" cy="914400"/>
          </a:xfrm>
          <a:prstGeom prst="rect">
            <a:avLst/>
          </a:prstGeom>
        </p:spPr>
      </p:pic>
      <p:pic>
        <p:nvPicPr>
          <p:cNvPr id="8" name="Graphic 7" descr="User with solid fill">
            <a:extLst>
              <a:ext uri="{FF2B5EF4-FFF2-40B4-BE49-F238E27FC236}">
                <a16:creationId xmlns:a16="http://schemas.microsoft.com/office/drawing/2014/main" id="{2E75B4BD-533B-4951-9617-E15AE57954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6347" y="2811780"/>
            <a:ext cx="914400" cy="914400"/>
          </a:xfrm>
          <a:prstGeom prst="rect">
            <a:avLst/>
          </a:prstGeom>
        </p:spPr>
      </p:pic>
      <p:pic>
        <p:nvPicPr>
          <p:cNvPr id="9" name="Graphic 8" descr="User with solid fill">
            <a:extLst>
              <a:ext uri="{FF2B5EF4-FFF2-40B4-BE49-F238E27FC236}">
                <a16:creationId xmlns:a16="http://schemas.microsoft.com/office/drawing/2014/main" id="{27DE494B-9CBE-44E1-BE11-15327B06B4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5029" y="2354580"/>
            <a:ext cx="914400" cy="914400"/>
          </a:xfrm>
          <a:prstGeom prst="rect">
            <a:avLst/>
          </a:prstGeom>
        </p:spPr>
      </p:pic>
      <p:pic>
        <p:nvPicPr>
          <p:cNvPr id="10" name="Graphic 9" descr="User with solid fill">
            <a:extLst>
              <a:ext uri="{FF2B5EF4-FFF2-40B4-BE49-F238E27FC236}">
                <a16:creationId xmlns:a16="http://schemas.microsoft.com/office/drawing/2014/main" id="{F0162AE7-BB54-43A3-A1B8-CF7F618860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711" y="1975485"/>
            <a:ext cx="914400" cy="914400"/>
          </a:xfrm>
          <a:prstGeom prst="rect">
            <a:avLst/>
          </a:prstGeom>
        </p:spPr>
      </p:pic>
      <p:pic>
        <p:nvPicPr>
          <p:cNvPr id="11" name="Graphic 10" descr="User with solid fill">
            <a:extLst>
              <a:ext uri="{FF2B5EF4-FFF2-40B4-BE49-F238E27FC236}">
                <a16:creationId xmlns:a16="http://schemas.microsoft.com/office/drawing/2014/main" id="{A7AB9723-8BF9-48DB-A4E1-EB0BDBB5F4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711" y="2811780"/>
            <a:ext cx="914400" cy="914400"/>
          </a:xfrm>
          <a:prstGeom prst="rect">
            <a:avLst/>
          </a:prstGeom>
        </p:spPr>
      </p:pic>
      <p:pic>
        <p:nvPicPr>
          <p:cNvPr id="12" name="Graphic 11" descr="User with solid fill">
            <a:extLst>
              <a:ext uri="{FF2B5EF4-FFF2-40B4-BE49-F238E27FC236}">
                <a16:creationId xmlns:a16="http://schemas.microsoft.com/office/drawing/2014/main" id="{76041BDC-1425-41FD-908F-CEEADDCB0C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2393" y="2354580"/>
            <a:ext cx="914400" cy="914400"/>
          </a:xfrm>
          <a:prstGeom prst="rect">
            <a:avLst/>
          </a:prstGeom>
        </p:spPr>
      </p:pic>
      <p:sp>
        <p:nvSpPr>
          <p:cNvPr id="13" name="Google Shape;58;p13">
            <a:extLst>
              <a:ext uri="{FF2B5EF4-FFF2-40B4-BE49-F238E27FC236}">
                <a16:creationId xmlns:a16="http://schemas.microsoft.com/office/drawing/2014/main" id="{0D86EE37-DF89-4657-BEA8-A38E27F04C9F}"/>
              </a:ext>
            </a:extLst>
          </p:cNvPr>
          <p:cNvSpPr txBox="1">
            <a:spLocks noGrp="1"/>
          </p:cNvSpPr>
          <p:nvPr>
            <p:ph type="body" idx="1"/>
          </p:nvPr>
        </p:nvSpPr>
        <p:spPr>
          <a:xfrm>
            <a:off x="2766058" y="1254388"/>
            <a:ext cx="2754631" cy="771629"/>
          </a:xfrm>
          <a:prstGeom prst="rect">
            <a:avLst/>
          </a:prstGeom>
        </p:spPr>
        <p:txBody>
          <a:bodyPr spcFirstLastPara="1" wrap="square" lIns="91425" tIns="91425" rIns="91425" bIns="91425" anchor="t" anchorCtr="0">
            <a:noAutofit/>
          </a:bodyPr>
          <a:lstStyle/>
          <a:p>
            <a:pPr marL="107950" indent="0" algn="ctr">
              <a:buSzPts val="1900"/>
              <a:buNone/>
            </a:pPr>
            <a:r>
              <a:rPr lang="en-GB" sz="2400" dirty="0"/>
              <a:t>Filters sub-team</a:t>
            </a:r>
          </a:p>
        </p:txBody>
      </p:sp>
      <p:sp>
        <p:nvSpPr>
          <p:cNvPr id="14" name="Google Shape;58;p13">
            <a:extLst>
              <a:ext uri="{FF2B5EF4-FFF2-40B4-BE49-F238E27FC236}">
                <a16:creationId xmlns:a16="http://schemas.microsoft.com/office/drawing/2014/main" id="{5FF67F8F-2167-4801-B292-F2EEE48BC74F}"/>
              </a:ext>
            </a:extLst>
          </p:cNvPr>
          <p:cNvSpPr txBox="1">
            <a:spLocks/>
          </p:cNvSpPr>
          <p:nvPr/>
        </p:nvSpPr>
        <p:spPr>
          <a:xfrm>
            <a:off x="6338847" y="1254389"/>
            <a:ext cx="2437488" cy="77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pPr marL="107950" indent="0" algn="ctr">
              <a:buSzPts val="1900"/>
              <a:buFont typeface="Arial"/>
              <a:buNone/>
            </a:pPr>
            <a:r>
              <a:rPr lang="en-GB" sz="2400" dirty="0"/>
              <a:t>Core sub-team</a:t>
            </a:r>
          </a:p>
        </p:txBody>
      </p:sp>
    </p:spTree>
    <p:extLst>
      <p:ext uri="{BB962C8B-B14F-4D97-AF65-F5344CB8AC3E}">
        <p14:creationId xmlns:p14="http://schemas.microsoft.com/office/powerpoint/2010/main" val="3567287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2.77778E-6 4.93827E-7 L -0.1 4.93827E-7 " pathEditMode="relative" rAng="0" ptsTypes="AA">
                                      <p:cBhvr>
                                        <p:cTn id="13" dur="2000" fill="hold"/>
                                        <p:tgtEl>
                                          <p:spTgt spid="3"/>
                                        </p:tgtEl>
                                        <p:attrNameLst>
                                          <p:attrName>ppt_x</p:attrName>
                                          <p:attrName>ppt_y</p:attrName>
                                        </p:attrNameLst>
                                      </p:cBhvr>
                                      <p:rCtr x="-5000" y="0"/>
                                    </p:animMotion>
                                  </p:childTnLst>
                                </p:cTn>
                              </p:par>
                              <p:par>
                                <p:cTn id="14" presetID="42" presetClass="path" presetSubtype="0" accel="50000" decel="50000" fill="hold" nodeType="withEffect">
                                  <p:stCondLst>
                                    <p:cond delay="0"/>
                                  </p:stCondLst>
                                  <p:childTnLst>
                                    <p:animMotion origin="layout" path="M -1.38889E-6 -4.93827E-6 L -0.1 -4.93827E-6 " pathEditMode="relative" rAng="0" ptsTypes="AA">
                                      <p:cBhvr>
                                        <p:cTn id="15" dur="2000" fill="hold"/>
                                        <p:tgtEl>
                                          <p:spTgt spid="7"/>
                                        </p:tgtEl>
                                        <p:attrNameLst>
                                          <p:attrName>ppt_x</p:attrName>
                                          <p:attrName>ppt_y</p:attrName>
                                        </p:attrNameLst>
                                      </p:cBhvr>
                                      <p:rCtr x="-5000" y="0"/>
                                    </p:animMotion>
                                  </p:childTnLst>
                                </p:cTn>
                              </p:par>
                              <p:par>
                                <p:cTn id="16" presetID="42" presetClass="path" presetSubtype="0" accel="50000" decel="50000" fill="hold" nodeType="withEffect">
                                  <p:stCondLst>
                                    <p:cond delay="0"/>
                                  </p:stCondLst>
                                  <p:childTnLst>
                                    <p:animMotion origin="layout" path="M 2.77778E-6 -3.82716E-6 L -0.1 -3.82716E-6 " pathEditMode="relative" rAng="0" ptsTypes="AA">
                                      <p:cBhvr>
                                        <p:cTn id="17" dur="2000" fill="hold"/>
                                        <p:tgtEl>
                                          <p:spTgt spid="8"/>
                                        </p:tgtEl>
                                        <p:attrNameLst>
                                          <p:attrName>ppt_x</p:attrName>
                                          <p:attrName>ppt_y</p:attrName>
                                        </p:attrNameLst>
                                      </p:cBhvr>
                                      <p:rCtr x="-5000" y="0"/>
                                    </p:animMotion>
                                  </p:childTnLst>
                                </p:cTn>
                              </p:par>
                              <p:par>
                                <p:cTn id="18" presetID="42" presetClass="path" presetSubtype="0" accel="50000" decel="50000" fill="hold" nodeType="withEffect">
                                  <p:stCondLst>
                                    <p:cond delay="0"/>
                                  </p:stCondLst>
                                  <p:childTnLst>
                                    <p:animMotion origin="layout" path="M 4.72222E-6 4.93827E-7 L 0.1 4.93827E-7 " pathEditMode="relative" rAng="0" ptsTypes="AA">
                                      <p:cBhvr>
                                        <p:cTn id="19" dur="2000" fill="hold"/>
                                        <p:tgtEl>
                                          <p:spTgt spid="10"/>
                                        </p:tgtEl>
                                        <p:attrNameLst>
                                          <p:attrName>ppt_x</p:attrName>
                                          <p:attrName>ppt_y</p:attrName>
                                        </p:attrNameLst>
                                      </p:cBhvr>
                                      <p:rCtr x="5000" y="0"/>
                                    </p:animMotion>
                                  </p:childTnLst>
                                </p:cTn>
                              </p:par>
                              <p:par>
                                <p:cTn id="20" presetID="42" presetClass="path" presetSubtype="0" accel="50000" decel="50000" fill="hold" nodeType="withEffect">
                                  <p:stCondLst>
                                    <p:cond delay="0"/>
                                  </p:stCondLst>
                                  <p:childTnLst>
                                    <p:animMotion origin="layout" path="M 4.72222E-6 -3.82716E-6 L 0.1 -3.82716E-6 " pathEditMode="relative" rAng="0" ptsTypes="AA">
                                      <p:cBhvr>
                                        <p:cTn id="21" dur="2000" fill="hold"/>
                                        <p:tgtEl>
                                          <p:spTgt spid="11"/>
                                        </p:tgtEl>
                                        <p:attrNameLst>
                                          <p:attrName>ppt_x</p:attrName>
                                          <p:attrName>ppt_y</p:attrName>
                                        </p:attrNameLst>
                                      </p:cBhvr>
                                      <p:rCtr x="5000" y="0"/>
                                    </p:animMotion>
                                  </p:childTnLst>
                                </p:cTn>
                              </p:par>
                              <p:par>
                                <p:cTn id="22" presetID="42" presetClass="path" presetSubtype="0" accel="50000" decel="50000" fill="hold" nodeType="withEffect">
                                  <p:stCondLst>
                                    <p:cond delay="0"/>
                                  </p:stCondLst>
                                  <p:childTnLst>
                                    <p:animMotion origin="layout" path="M -1.11111E-6 -4.93827E-6 L 0.1 -4.93827E-6 " pathEditMode="relative" rAng="0" ptsTypes="AA">
                                      <p:cBhvr>
                                        <p:cTn id="23" dur="2000" fill="hold"/>
                                        <p:tgtEl>
                                          <p:spTgt spid="12"/>
                                        </p:tgtEl>
                                        <p:attrNameLst>
                                          <p:attrName>ppt_x</p:attrName>
                                          <p:attrName>ppt_y</p:attrName>
                                        </p:attrNameLst>
                                      </p:cBhvr>
                                      <p:rCtr x="5000" y="0"/>
                                    </p:animMotion>
                                  </p:childTnLst>
                                </p:cTn>
                              </p:par>
                              <p:par>
                                <p:cTn id="24" presetID="42" presetClass="path" presetSubtype="0" accel="50000" decel="50000" fill="hold" nodeType="withEffect">
                                  <p:stCondLst>
                                    <p:cond delay="0"/>
                                  </p:stCondLst>
                                  <p:childTnLst>
                                    <p:animMotion origin="layout" path="M -3.05556E-6 -4.93827E-6 L 0.1 -4.93827E-6 " pathEditMode="relative" rAng="0" ptsTypes="AA">
                                      <p:cBhvr>
                                        <p:cTn id="25" dur="2000" fill="hold"/>
                                        <p:tgtEl>
                                          <p:spTgt spid="9"/>
                                        </p:tgtEl>
                                        <p:attrNameLst>
                                          <p:attrName>ppt_x</p:attrName>
                                          <p:attrName>ppt_y</p:attrName>
                                        </p:attrNameLst>
                                      </p:cBhvr>
                                      <p:rCtr x="5000" y="0"/>
                                    </p:animMotion>
                                  </p:childTnLst>
                                </p:cTn>
                              </p:par>
                              <p:par>
                                <p:cTn id="26" presetID="10" presetClass="entr" presetSubtype="0" fill="hold" grpId="0" nodeType="withEffect">
                                  <p:stCondLst>
                                    <p:cond delay="15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6080A8AD-1D3C-4EA2-AEA4-96609EE11CCB}"/>
              </a:ext>
            </a:extLst>
          </p:cNvPr>
          <p:cNvCxnSpPr/>
          <p:nvPr/>
        </p:nvCxnSpPr>
        <p:spPr>
          <a:xfrm>
            <a:off x="3068955" y="3143250"/>
            <a:ext cx="509778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9568384-C868-40F3-8B3C-9B16AC9D5650}"/>
              </a:ext>
            </a:extLst>
          </p:cNvPr>
          <p:cNvCxnSpPr>
            <a:cxnSpLocks/>
          </p:cNvCxnSpPr>
          <p:nvPr/>
        </p:nvCxnSpPr>
        <p:spPr>
          <a:xfrm>
            <a:off x="4461510" y="2449830"/>
            <a:ext cx="245364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B85FAE-DBEC-4DA4-AA5C-B294C49DF717}"/>
              </a:ext>
            </a:extLst>
          </p:cNvPr>
          <p:cNvCxnSpPr>
            <a:cxnSpLocks/>
          </p:cNvCxnSpPr>
          <p:nvPr/>
        </p:nvCxnSpPr>
        <p:spPr>
          <a:xfrm flipH="1">
            <a:off x="3835241" y="2433161"/>
            <a:ext cx="652463" cy="7100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Google Shape;58;p13">
            <a:extLst>
              <a:ext uri="{FF2B5EF4-FFF2-40B4-BE49-F238E27FC236}">
                <a16:creationId xmlns:a16="http://schemas.microsoft.com/office/drawing/2014/main" id="{CC5996BA-4184-4231-B95E-C7013AEEFB8A}"/>
              </a:ext>
            </a:extLst>
          </p:cNvPr>
          <p:cNvSpPr txBox="1">
            <a:spLocks noGrp="1"/>
          </p:cNvSpPr>
          <p:nvPr>
            <p:ph type="body" idx="1"/>
          </p:nvPr>
        </p:nvSpPr>
        <p:spPr>
          <a:xfrm>
            <a:off x="7075170" y="2630806"/>
            <a:ext cx="1228724" cy="512444"/>
          </a:xfrm>
          <a:prstGeom prst="rect">
            <a:avLst/>
          </a:prstGeom>
        </p:spPr>
        <p:txBody>
          <a:bodyPr spcFirstLastPara="1" wrap="square" lIns="91425" tIns="91425" rIns="91425" bIns="91425" anchor="t" anchorCtr="0">
            <a:noAutofit/>
          </a:bodyPr>
          <a:lstStyle/>
          <a:p>
            <a:pPr marL="107950" indent="0">
              <a:buSzPts val="1900"/>
              <a:buNone/>
            </a:pPr>
            <a:r>
              <a:rPr lang="en-GB" sz="2000" dirty="0">
                <a:latin typeface="Consolas" panose="020B0609020204030204" pitchFamily="49" charset="0"/>
              </a:rPr>
              <a:t>main</a:t>
            </a:r>
          </a:p>
        </p:txBody>
      </p:sp>
      <p:sp>
        <p:nvSpPr>
          <p:cNvPr id="16" name="Google Shape;58;p13">
            <a:extLst>
              <a:ext uri="{FF2B5EF4-FFF2-40B4-BE49-F238E27FC236}">
                <a16:creationId xmlns:a16="http://schemas.microsoft.com/office/drawing/2014/main" id="{C37356BB-C153-4C4F-B588-5C3D02D051B7}"/>
              </a:ext>
            </a:extLst>
          </p:cNvPr>
          <p:cNvSpPr txBox="1">
            <a:spLocks/>
          </p:cNvSpPr>
          <p:nvPr/>
        </p:nvSpPr>
        <p:spPr>
          <a:xfrm>
            <a:off x="5461635" y="1943577"/>
            <a:ext cx="1453515" cy="512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15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pPr marL="107950" indent="0">
              <a:buSzPts val="1900"/>
              <a:buFont typeface="Arial"/>
              <a:buNone/>
            </a:pPr>
            <a:r>
              <a:rPr lang="en-GB" sz="2000" dirty="0">
                <a:latin typeface="Consolas" panose="020B0609020204030204" pitchFamily="49" charset="0"/>
              </a:rPr>
              <a:t>filters</a:t>
            </a:r>
          </a:p>
        </p:txBody>
      </p:sp>
    </p:spTree>
    <p:extLst>
      <p:ext uri="{BB962C8B-B14F-4D97-AF65-F5344CB8AC3E}">
        <p14:creationId xmlns:p14="http://schemas.microsoft.com/office/powerpoint/2010/main" val="2508669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616336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0" y="994411"/>
            <a:ext cx="6226459" cy="2703298"/>
          </a:xfrm>
          <a:prstGeom prst="rect">
            <a:avLst/>
          </a:prstGeom>
        </p:spPr>
        <p:txBody>
          <a:bodyPr spcFirstLastPara="1" wrap="square" lIns="91425" tIns="91425" rIns="91425" bIns="91425" anchor="t" anchorCtr="0">
            <a:noAutofit/>
          </a:bodyPr>
          <a:lstStyle/>
          <a:p>
            <a:pPr lvl="0" indent="-349250">
              <a:buSzPts val="1900"/>
            </a:pPr>
            <a:r>
              <a:rPr lang="en-GB" sz="2400" dirty="0"/>
              <a:t>Use existing Environments</a:t>
            </a:r>
          </a:p>
          <a:p>
            <a:pPr lvl="0" indent="-349250">
              <a:buSzPts val="1900"/>
            </a:pPr>
            <a:endParaRPr lang="en-GB" sz="2400" dirty="0"/>
          </a:p>
          <a:p>
            <a:pPr lvl="0" indent="-349250">
              <a:buSzPts val="1900"/>
            </a:pPr>
            <a:r>
              <a:rPr lang="en-GB" sz="2400" dirty="0"/>
              <a:t>Re-use Lifecycles</a:t>
            </a:r>
          </a:p>
          <a:p>
            <a:pPr lvl="0" indent="-349250">
              <a:buSzPts val="1900"/>
            </a:pPr>
            <a:endParaRPr lang="en-GB" sz="2400" dirty="0"/>
          </a:p>
          <a:p>
            <a:pPr lvl="0" indent="-349250">
              <a:buSzPts val="1900"/>
            </a:pPr>
            <a:r>
              <a:rPr lang="en-GB" sz="2400" dirty="0"/>
              <a:t>Also use Channels for:</a:t>
            </a:r>
          </a:p>
          <a:p>
            <a:pPr lvl="1" indent="-349250">
              <a:buSzPts val="1900"/>
            </a:pPr>
            <a:r>
              <a:rPr lang="en-GB" sz="2000" dirty="0"/>
              <a:t>Customizing the Deployment Process</a:t>
            </a:r>
          </a:p>
          <a:p>
            <a:pPr lvl="1" indent="-349250">
              <a:buSzPts val="1900"/>
            </a:pPr>
            <a:r>
              <a:rPr lang="en-GB" sz="2000" dirty="0"/>
              <a:t>Scoping Variables</a:t>
            </a:r>
          </a:p>
          <a:p>
            <a:pPr lvl="1" indent="-349250">
              <a:buSzPts val="1900"/>
            </a:pPr>
            <a:r>
              <a:rPr lang="en-GB" sz="2000" dirty="0"/>
              <a:t>Managing Tenants</a:t>
            </a:r>
          </a:p>
        </p:txBody>
      </p:sp>
    </p:spTree>
    <p:extLst>
      <p:ext uri="{BB962C8B-B14F-4D97-AF65-F5344CB8AC3E}">
        <p14:creationId xmlns:p14="http://schemas.microsoft.com/office/powerpoint/2010/main" val="1509012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2" end="2"/>
                                            </p:txEl>
                                          </p:spTgt>
                                        </p:tgtEl>
                                        <p:attrNameLst>
                                          <p:attrName>style.visibility</p:attrName>
                                        </p:attrNameLst>
                                      </p:cBhvr>
                                      <p:to>
                                        <p:strVal val="visible"/>
                                      </p:to>
                                    </p:set>
                                    <p:animEffect transition="in" filter="fade">
                                      <p:cBhvr>
                                        <p:cTn id="12" dur="500"/>
                                        <p:tgtEl>
                                          <p:spTgt spid="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4" end="4"/>
                                            </p:txEl>
                                          </p:spTgt>
                                        </p:tgtEl>
                                        <p:attrNameLst>
                                          <p:attrName>style.visibility</p:attrName>
                                        </p:attrNameLst>
                                      </p:cBhvr>
                                      <p:to>
                                        <p:strVal val="visible"/>
                                      </p:to>
                                    </p:set>
                                    <p:animEffect transition="in" filter="fade">
                                      <p:cBhvr>
                                        <p:cTn id="17" dur="500"/>
                                        <p:tgtEl>
                                          <p:spTgt spid="58">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8">
                                            <p:txEl>
                                              <p:pRg st="5" end="5"/>
                                            </p:txEl>
                                          </p:spTgt>
                                        </p:tgtEl>
                                        <p:attrNameLst>
                                          <p:attrName>style.visibility</p:attrName>
                                        </p:attrNameLst>
                                      </p:cBhvr>
                                      <p:to>
                                        <p:strVal val="visible"/>
                                      </p:to>
                                    </p:set>
                                    <p:animEffect transition="in" filter="fade">
                                      <p:cBhvr>
                                        <p:cTn id="20" dur="500"/>
                                        <p:tgtEl>
                                          <p:spTgt spid="5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8">
                                            <p:txEl>
                                              <p:pRg st="6" end="6"/>
                                            </p:txEl>
                                          </p:spTgt>
                                        </p:tgtEl>
                                        <p:attrNameLst>
                                          <p:attrName>style.visibility</p:attrName>
                                        </p:attrNameLst>
                                      </p:cBhvr>
                                      <p:to>
                                        <p:strVal val="visible"/>
                                      </p:to>
                                    </p:set>
                                    <p:animEffect transition="in" filter="fade">
                                      <p:cBhvr>
                                        <p:cTn id="23" dur="500"/>
                                        <p:tgtEl>
                                          <p:spTgt spid="58">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xEl>
                                              <p:pRg st="7" end="7"/>
                                            </p:txEl>
                                          </p:spTgt>
                                        </p:tgtEl>
                                        <p:attrNameLst>
                                          <p:attrName>style.visibility</p:attrName>
                                        </p:attrNameLst>
                                      </p:cBhvr>
                                      <p:to>
                                        <p:strVal val="visible"/>
                                      </p:to>
                                    </p:set>
                                    <p:animEffect transition="in" filter="fade">
                                      <p:cBhvr>
                                        <p:cTn id="26" dur="500"/>
                                        <p:tgtEl>
                                          <p:spTgt spid="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2150</Words>
  <Application>Microsoft Office PowerPoint</Application>
  <PresentationFormat>On-screen Show (16:9)</PresentationFormat>
  <Paragraphs>121</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Consolas</vt:lpstr>
      <vt:lpstr>Simple Light</vt:lpstr>
      <vt:lpstr>Lifecycles and Channels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68</cp:revision>
  <dcterms:modified xsi:type="dcterms:W3CDTF">2022-04-26T19:41:39Z</dcterms:modified>
</cp:coreProperties>
</file>