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68" r:id="rId2"/>
    <p:sldId id="285" r:id="rId3"/>
    <p:sldId id="287" r:id="rId4"/>
    <p:sldId id="282" r:id="rId5"/>
    <p:sldId id="281" r:id="rId6"/>
    <p:sldId id="280" r:id="rId7"/>
    <p:sldId id="279" r:id="rId8"/>
    <p:sldId id="284"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5"/>
            <p14:sldId id="287"/>
            <p14:sldId id="282"/>
            <p14:sldId id="281"/>
            <p14:sldId id="280"/>
            <p14:sldId id="279"/>
          </p14:sldIdLst>
        </p14:section>
        <p14:section name="Demo" id="{A5021685-75C9-42CA-82E8-86C709525159}">
          <p14:sldIdLst>
            <p14:sldId id="284"/>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CCCC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167" d="100"/>
          <a:sy n="167" d="100"/>
        </p:scale>
        <p:origin x="4692"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1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module we'll explain how to deploy the Package we uploaded in module 2, to the Infrastructure we configured in module 1.</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In class 1, we'll introduce the concepts of Projects and Project Groups.</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Projects are where you define the process for deploying your software.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They are also used for managing runbooks for general operations tasks associated with that software.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334128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However, in this module we'll be focussing on deployment, rather than operations tasks.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261991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Projects work best when they are small and focussed.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imagine we're looking after the accounting software for our company. It has a web portal, some background service and a database.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090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It's tempting to add everything to a single project. However, this temptation should be avoided. We don't want to be re-running database updates every time we tweak to the UI.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2540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Instead, start by creating a Project Group. Then add separate Projects to that Project Group for each component that can be deployed independently. In-line with the single responsibility principle, and a bias toward loose-coupling, this allows each part to be managed and deployed on its own schedule. </a:t>
            </a:r>
          </a:p>
          <a:p>
            <a:pPr marL="158750" indent="0">
              <a:buNone/>
            </a:pPr>
            <a:endParaRPr dirty="0"/>
          </a:p>
        </p:txBody>
      </p:sp>
    </p:spTree>
    <p:extLst>
      <p:ext uri="{BB962C8B-B14F-4D97-AF65-F5344CB8AC3E}">
        <p14:creationId xmlns:p14="http://schemas.microsoft.com/office/powerpoint/2010/main" val="179355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Where it's desirable to deploy everything together, we can create a coordinating Project within the same Project Group.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create our first Project and Project Group.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DEMO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136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Navigate to the Projects page in the Octopus Deploy interface and click "ADD GROUP", enter a name and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[Name is "Fundamentals Demos"]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click "ADD PROJECT", provide a name for this component, and click "SAVE". You've just created your first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[Name is "Random Quotes"]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start by reviewing the settings for our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the settings page we can upload a logo for the Project, and enter a description. The description supports markdown, allowing us to add relevant hyperlinks, such as the source code, build server, documentation pages or whatever else may be useful to Project maintainers.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After saving the page, we can see that the image and description have been updated, including any hyperlinks.</a:t>
            </a:r>
          </a:p>
          <a:p>
            <a:endParaRPr lang="en-GB" dirty="0"/>
          </a:p>
        </p:txBody>
      </p:sp>
    </p:spTree>
    <p:extLst>
      <p:ext uri="{BB962C8B-B14F-4D97-AF65-F5344CB8AC3E}">
        <p14:creationId xmlns:p14="http://schemas.microsoft.com/office/powerpoint/2010/main" val="99595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Consider the following advice when setting up your own projects: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concise names] Use concise names. Brevity goes a long when naming Projects.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[Automate all the things] Aim to automate the </a:t>
            </a:r>
            <a:r>
              <a:rPr lang="en-GB" b="0" dirty="0" err="1">
                <a:solidFill>
                  <a:srgbClr val="D4D4D4"/>
                </a:solidFill>
                <a:effectLst/>
                <a:latin typeface="Consolas" panose="020B0609020204030204" pitchFamily="49" charset="0"/>
              </a:rPr>
              <a:t>deployent</a:t>
            </a:r>
            <a:r>
              <a:rPr lang="en-GB" b="0" dirty="0">
                <a:solidFill>
                  <a:srgbClr val="D4D4D4"/>
                </a:solidFill>
                <a:effectLst/>
                <a:latin typeface="Consolas" panose="020B0609020204030204" pitchFamily="49" charset="0"/>
              </a:rPr>
              <a:t> of every part of the system. If the website updates are automated through Octopus, but deployments are regularly blocked on manual database updates, you'll need to automate the database steps to unleash Octopus's full potential.</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[Break up big projects] If separate components of a system can be deployed independently, break them up into separate projects. Smaller projects are simpler, easier to govern and maintain, and both faster and safer to deploy.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1077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1: Projects and Project Groups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Projects and Project Groups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B44402-83CA-4C4F-B016-41428DB36FB8}"/>
              </a:ext>
            </a:extLst>
          </p:cNvPr>
          <p:cNvSpPr>
            <a:spLocks noGrp="1"/>
          </p:cNvSpPr>
          <p:nvPr>
            <p:ph type="body" idx="1"/>
          </p:nvPr>
        </p:nvSpPr>
        <p:spPr>
          <a:xfrm>
            <a:off x="2880875" y="1634490"/>
            <a:ext cx="5951700" cy="2934385"/>
          </a:xfrm>
        </p:spPr>
        <p:txBody>
          <a:bodyPr>
            <a:normAutofit/>
          </a:bodyPr>
          <a:lstStyle/>
          <a:p>
            <a:pPr marL="114300" indent="0">
              <a:buNone/>
            </a:pPr>
            <a:r>
              <a:rPr lang="en-GB" sz="2800" b="1" dirty="0"/>
              <a:t>Projects and Project Groups</a:t>
            </a:r>
          </a:p>
          <a:p>
            <a:pPr marL="114300" indent="0">
              <a:buNone/>
            </a:pPr>
            <a:endParaRPr lang="en-GB" sz="2400" dirty="0"/>
          </a:p>
          <a:p>
            <a:r>
              <a:rPr lang="en-GB" sz="2400" dirty="0"/>
              <a:t>Deployment Process</a:t>
            </a:r>
          </a:p>
          <a:p>
            <a:r>
              <a:rPr lang="en-GB" sz="2400" dirty="0"/>
              <a:t>Operations Runbooks</a:t>
            </a:r>
          </a:p>
        </p:txBody>
      </p:sp>
    </p:spTree>
    <p:extLst>
      <p:ext uri="{BB962C8B-B14F-4D97-AF65-F5344CB8AC3E}">
        <p14:creationId xmlns:p14="http://schemas.microsoft.com/office/powerpoint/2010/main" val="835369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B44402-83CA-4C4F-B016-41428DB36FB8}"/>
              </a:ext>
            </a:extLst>
          </p:cNvPr>
          <p:cNvSpPr>
            <a:spLocks noGrp="1"/>
          </p:cNvSpPr>
          <p:nvPr>
            <p:ph type="body" idx="1"/>
          </p:nvPr>
        </p:nvSpPr>
        <p:spPr>
          <a:xfrm>
            <a:off x="2880875" y="1634490"/>
            <a:ext cx="5951700" cy="2934385"/>
          </a:xfrm>
        </p:spPr>
        <p:txBody>
          <a:bodyPr>
            <a:normAutofit/>
          </a:bodyPr>
          <a:lstStyle/>
          <a:p>
            <a:pPr marL="114300" indent="0">
              <a:buNone/>
            </a:pPr>
            <a:r>
              <a:rPr lang="en-GB" sz="2800" b="1" dirty="0"/>
              <a:t>Projects and Project Groups</a:t>
            </a:r>
          </a:p>
          <a:p>
            <a:pPr marL="114300" indent="0">
              <a:buNone/>
            </a:pPr>
            <a:endParaRPr lang="en-GB" sz="2400" dirty="0"/>
          </a:p>
          <a:p>
            <a:r>
              <a:rPr lang="en-GB" sz="2400" b="1" dirty="0"/>
              <a:t>Deployment Process</a:t>
            </a:r>
          </a:p>
          <a:p>
            <a:r>
              <a:rPr lang="en-GB" sz="2400" dirty="0"/>
              <a:t>Operations Runbooks</a:t>
            </a:r>
          </a:p>
        </p:txBody>
      </p:sp>
      <p:sp>
        <p:nvSpPr>
          <p:cNvPr id="4" name="Rectangle 3">
            <a:extLst>
              <a:ext uri="{FF2B5EF4-FFF2-40B4-BE49-F238E27FC236}">
                <a16:creationId xmlns:a16="http://schemas.microsoft.com/office/drawing/2014/main" id="{272CD9A8-5C21-4F0F-BDE4-35CC51B7DB4C}"/>
              </a:ext>
            </a:extLst>
          </p:cNvPr>
          <p:cNvSpPr/>
          <p:nvPr/>
        </p:nvSpPr>
        <p:spPr>
          <a:xfrm>
            <a:off x="2800350" y="3057525"/>
            <a:ext cx="3794760" cy="485775"/>
          </a:xfrm>
          <a:prstGeom prst="rect">
            <a:avLst/>
          </a:prstGeom>
          <a:solidFill>
            <a:srgbClr val="2F93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5878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spTree>
    <p:extLst>
      <p:ext uri="{BB962C8B-B14F-4D97-AF65-F5344CB8AC3E}">
        <p14:creationId xmlns:p14="http://schemas.microsoft.com/office/powerpoint/2010/main" val="39002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Rectangle 3">
            <a:extLst>
              <a:ext uri="{FF2B5EF4-FFF2-40B4-BE49-F238E27FC236}">
                <a16:creationId xmlns:a16="http://schemas.microsoft.com/office/drawing/2014/main" id="{76081B0F-E9B5-4D6B-A920-D7CA77CB05F3}"/>
              </a:ext>
            </a:extLst>
          </p:cNvPr>
          <p:cNvSpPr/>
          <p:nvPr/>
        </p:nvSpPr>
        <p:spPr>
          <a:xfrm>
            <a:off x="2748915" y="1308736"/>
            <a:ext cx="6297930" cy="1634489"/>
          </a:xfrm>
          <a:prstGeom prst="rect">
            <a:avLst/>
          </a:prstGeom>
          <a:no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latin typeface="Consolas" panose="020B0609020204030204" pitchFamily="49" charset="0"/>
              </a:rPr>
              <a:t>Project: </a:t>
            </a:r>
            <a:r>
              <a:rPr lang="en-GB" dirty="0">
                <a:latin typeface="Consolas" panose="020B0609020204030204" pitchFamily="49" charset="0"/>
              </a:rPr>
              <a:t>Accounting System</a:t>
            </a:r>
          </a:p>
        </p:txBody>
      </p:sp>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no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spTree>
    <p:extLst>
      <p:ext uri="{BB962C8B-B14F-4D97-AF65-F5344CB8AC3E}">
        <p14:creationId xmlns:p14="http://schemas.microsoft.com/office/powerpoint/2010/main" val="333235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Rectangle 3">
            <a:extLst>
              <a:ext uri="{FF2B5EF4-FFF2-40B4-BE49-F238E27FC236}">
                <a16:creationId xmlns:a16="http://schemas.microsoft.com/office/drawing/2014/main" id="{76081B0F-E9B5-4D6B-A920-D7CA77CB05F3}"/>
              </a:ext>
            </a:extLst>
          </p:cNvPr>
          <p:cNvSpPr/>
          <p:nvPr/>
        </p:nvSpPr>
        <p:spPr>
          <a:xfrm>
            <a:off x="2748915" y="1308736"/>
            <a:ext cx="6297930" cy="1634489"/>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latin typeface="Consolas" panose="020B0609020204030204" pitchFamily="49" charset="0"/>
              </a:rPr>
              <a:t>Project Group: </a:t>
            </a:r>
            <a:r>
              <a:rPr lang="en-GB" dirty="0">
                <a:latin typeface="Consolas" panose="020B0609020204030204" pitchFamily="49" charset="0"/>
              </a:rPr>
              <a:t>Accounting System</a:t>
            </a:r>
          </a:p>
        </p:txBody>
      </p:sp>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spTree>
    <p:extLst>
      <p:ext uri="{BB962C8B-B14F-4D97-AF65-F5344CB8AC3E}">
        <p14:creationId xmlns:p14="http://schemas.microsoft.com/office/powerpoint/2010/main" val="172284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4" name="Rectangle 3">
            <a:extLst>
              <a:ext uri="{FF2B5EF4-FFF2-40B4-BE49-F238E27FC236}">
                <a16:creationId xmlns:a16="http://schemas.microsoft.com/office/drawing/2014/main" id="{76081B0F-E9B5-4D6B-A920-D7CA77CB05F3}"/>
              </a:ext>
            </a:extLst>
          </p:cNvPr>
          <p:cNvSpPr/>
          <p:nvPr/>
        </p:nvSpPr>
        <p:spPr>
          <a:xfrm>
            <a:off x="2748915" y="1308736"/>
            <a:ext cx="6297930" cy="2857499"/>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latin typeface="Consolas" panose="020B0609020204030204" pitchFamily="49" charset="0"/>
              </a:rPr>
              <a:t>Project Group: </a:t>
            </a:r>
            <a:r>
              <a:rPr lang="en-GB" dirty="0">
                <a:latin typeface="Consolas" panose="020B0609020204030204" pitchFamily="49" charset="0"/>
              </a:rPr>
              <a:t>Accounting System</a:t>
            </a:r>
          </a:p>
        </p:txBody>
      </p:sp>
      <p:sp>
        <p:nvSpPr>
          <p:cNvPr id="21" name="Rectangle 20">
            <a:extLst>
              <a:ext uri="{FF2B5EF4-FFF2-40B4-BE49-F238E27FC236}">
                <a16:creationId xmlns:a16="http://schemas.microsoft.com/office/drawing/2014/main" id="{516D30A2-39F4-4AD0-AC87-0DAB450E7712}"/>
              </a:ext>
            </a:extLst>
          </p:cNvPr>
          <p:cNvSpPr/>
          <p:nvPr/>
        </p:nvSpPr>
        <p:spPr>
          <a:xfrm>
            <a:off x="6848624" y="1725773"/>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Database</a:t>
            </a:r>
            <a:endParaRPr lang="en-GB" sz="1100" dirty="0">
              <a:solidFill>
                <a:schemeClr val="accent6"/>
              </a:solidFill>
              <a:latin typeface="Consolas" panose="020B0609020204030204" pitchFamily="49" charset="0"/>
            </a:endParaRPr>
          </a:p>
        </p:txBody>
      </p:sp>
      <p:sp>
        <p:nvSpPr>
          <p:cNvPr id="17" name="Rectangle 16">
            <a:extLst>
              <a:ext uri="{FF2B5EF4-FFF2-40B4-BE49-F238E27FC236}">
                <a16:creationId xmlns:a16="http://schemas.microsoft.com/office/drawing/2014/main" id="{D99FB313-AE7E-46EB-96DD-32A98C640097}"/>
              </a:ext>
            </a:extLst>
          </p:cNvPr>
          <p:cNvSpPr/>
          <p:nvPr/>
        </p:nvSpPr>
        <p:spPr>
          <a:xfrm>
            <a:off x="5060039" y="1725774"/>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Service</a:t>
            </a:r>
            <a:endParaRPr lang="en-GB" sz="1100" dirty="0">
              <a:solidFill>
                <a:schemeClr val="accent6"/>
              </a:solidFill>
              <a:latin typeface="Consolas" panose="020B0609020204030204" pitchFamily="49" charset="0"/>
            </a:endParaRPr>
          </a:p>
        </p:txBody>
      </p:sp>
      <p:sp>
        <p:nvSpPr>
          <p:cNvPr id="20" name="Rectangle 19">
            <a:extLst>
              <a:ext uri="{FF2B5EF4-FFF2-40B4-BE49-F238E27FC236}">
                <a16:creationId xmlns:a16="http://schemas.microsoft.com/office/drawing/2014/main" id="{DBC9E0D9-E69C-4055-A9F2-BF29E344A23A}"/>
              </a:ext>
            </a:extLst>
          </p:cNvPr>
          <p:cNvSpPr/>
          <p:nvPr/>
        </p:nvSpPr>
        <p:spPr>
          <a:xfrm>
            <a:off x="3273557" y="1725775"/>
            <a:ext cx="1669918"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Web portal</a:t>
            </a:r>
            <a:endParaRPr lang="en-GB" sz="1100" dirty="0">
              <a:solidFill>
                <a:schemeClr val="accent6"/>
              </a:solidFill>
              <a:latin typeface="Consolas" panose="020B0609020204030204" pitchFamily="49" charset="0"/>
            </a:endParaRPr>
          </a:p>
        </p:txBody>
      </p:sp>
      <p:pic>
        <p:nvPicPr>
          <p:cNvPr id="10" name="Graphic 9" descr="Internet with solid fill">
            <a:extLst>
              <a:ext uri="{FF2B5EF4-FFF2-40B4-BE49-F238E27FC236}">
                <a16:creationId xmlns:a16="http://schemas.microsoft.com/office/drawing/2014/main" id="{2E00E9F0-C9B7-4319-9440-8D811CDB8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1316" y="1848982"/>
            <a:ext cx="914400" cy="914400"/>
          </a:xfrm>
          <a:prstGeom prst="rect">
            <a:avLst/>
          </a:prstGeom>
        </p:spPr>
      </p:pic>
      <p:pic>
        <p:nvPicPr>
          <p:cNvPr id="12" name="Graphic 11" descr="Cmd Terminal with solid fill">
            <a:extLst>
              <a:ext uri="{FF2B5EF4-FFF2-40B4-BE49-F238E27FC236}">
                <a16:creationId xmlns:a16="http://schemas.microsoft.com/office/drawing/2014/main" id="{BC42805B-F436-4492-8C67-B5C11BD97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4935" y="1848982"/>
            <a:ext cx="914400" cy="928867"/>
          </a:xfrm>
          <a:prstGeom prst="rect">
            <a:avLst/>
          </a:prstGeom>
        </p:spPr>
      </p:pic>
      <p:pic>
        <p:nvPicPr>
          <p:cNvPr id="14" name="Graphic 13" descr="Database with solid fill">
            <a:extLst>
              <a:ext uri="{FF2B5EF4-FFF2-40B4-BE49-F238E27FC236}">
                <a16:creationId xmlns:a16="http://schemas.microsoft.com/office/drawing/2014/main" id="{F8FDECFF-7DAC-47B9-8E63-266058585B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6383" y="1854695"/>
            <a:ext cx="914400" cy="914400"/>
          </a:xfrm>
          <a:prstGeom prst="rect">
            <a:avLst/>
          </a:prstGeom>
        </p:spPr>
      </p:pic>
      <p:grpSp>
        <p:nvGrpSpPr>
          <p:cNvPr id="2" name="Group 1">
            <a:extLst>
              <a:ext uri="{FF2B5EF4-FFF2-40B4-BE49-F238E27FC236}">
                <a16:creationId xmlns:a16="http://schemas.microsoft.com/office/drawing/2014/main" id="{FABBAF4C-E50A-4E04-8A04-B7F67FE748B8}"/>
              </a:ext>
            </a:extLst>
          </p:cNvPr>
          <p:cNvGrpSpPr/>
          <p:nvPr/>
        </p:nvGrpSpPr>
        <p:grpSpPr>
          <a:xfrm>
            <a:off x="5952135" y="2951798"/>
            <a:ext cx="2571825" cy="1037607"/>
            <a:chOff x="4326180" y="2691208"/>
            <a:chExt cx="2571825" cy="1037607"/>
          </a:xfrm>
        </p:grpSpPr>
        <p:sp>
          <p:nvSpPr>
            <p:cNvPr id="22" name="Rectangle 21">
              <a:extLst>
                <a:ext uri="{FF2B5EF4-FFF2-40B4-BE49-F238E27FC236}">
                  <a16:creationId xmlns:a16="http://schemas.microsoft.com/office/drawing/2014/main" id="{C982E2AE-E960-45C8-8A2E-42E244AC3042}"/>
                </a:ext>
              </a:extLst>
            </p:cNvPr>
            <p:cNvSpPr/>
            <p:nvPr/>
          </p:nvSpPr>
          <p:spPr>
            <a:xfrm>
              <a:off x="4326180" y="2691208"/>
              <a:ext cx="2571825" cy="1037607"/>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Project:</a:t>
              </a:r>
              <a:r>
                <a:rPr lang="en-GB" sz="1100" dirty="0">
                  <a:latin typeface="Consolas" panose="020B0609020204030204" pitchFamily="49" charset="0"/>
                </a:rPr>
                <a:t> Deployment Coordinator</a:t>
              </a:r>
              <a:endParaRPr lang="en-GB" sz="1100" dirty="0">
                <a:solidFill>
                  <a:schemeClr val="accent6"/>
                </a:solidFill>
                <a:latin typeface="Consolas" panose="020B0609020204030204" pitchFamily="49" charset="0"/>
              </a:endParaRPr>
            </a:p>
          </p:txBody>
        </p:sp>
        <p:pic>
          <p:nvPicPr>
            <p:cNvPr id="18" name="Graphic 17" descr="Network with solid fill">
              <a:extLst>
                <a:ext uri="{FF2B5EF4-FFF2-40B4-BE49-F238E27FC236}">
                  <a16:creationId xmlns:a16="http://schemas.microsoft.com/office/drawing/2014/main" id="{4E02D2E8-0589-4048-85AF-38B2061AF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09842" y="2814415"/>
              <a:ext cx="914400" cy="914400"/>
            </a:xfrm>
            <a:prstGeom prst="rect">
              <a:avLst/>
            </a:prstGeom>
          </p:spPr>
        </p:pic>
      </p:grpSp>
    </p:spTree>
    <p:extLst>
      <p:ext uri="{BB962C8B-B14F-4D97-AF65-F5344CB8AC3E}">
        <p14:creationId xmlns:p14="http://schemas.microsoft.com/office/powerpoint/2010/main" val="405954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25F-8574-46A9-AF4C-2ED315916406}"/>
              </a:ext>
            </a:extLst>
          </p:cNvPr>
          <p:cNvSpPr>
            <a:spLocks noGrp="1"/>
          </p:cNvSpPr>
          <p:nvPr>
            <p:ph type="title"/>
          </p:nvPr>
        </p:nvSpPr>
        <p:spPr/>
        <p:txBody>
          <a:bodyPr>
            <a:normAutofit fontScale="90000"/>
          </a:bodyPr>
          <a:lstStyle/>
          <a:p>
            <a:endParaRPr lang="en-GB"/>
          </a:p>
        </p:txBody>
      </p:sp>
      <p:sp>
        <p:nvSpPr>
          <p:cNvPr id="3" name="Text Placeholder 2">
            <a:extLst>
              <a:ext uri="{FF2B5EF4-FFF2-40B4-BE49-F238E27FC236}">
                <a16:creationId xmlns:a16="http://schemas.microsoft.com/office/drawing/2014/main" id="{96D79BD1-4C34-4C68-8FA0-C1657628B89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5703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Use concise names</a:t>
            </a:r>
            <a:br>
              <a:rPr lang="en-GB" sz="2400" dirty="0"/>
            </a:br>
            <a:r>
              <a:rPr lang="en-GB" sz="2400" dirty="0"/>
              <a:t>	</a:t>
            </a:r>
          </a:p>
          <a:p>
            <a:pPr marL="457200" lvl="0" indent="-349250" algn="l" rtl="0">
              <a:spcBef>
                <a:spcPts val="0"/>
              </a:spcBef>
              <a:spcAft>
                <a:spcPts val="0"/>
              </a:spcAft>
              <a:buSzPts val="1900"/>
              <a:buChar char="●"/>
            </a:pPr>
            <a:r>
              <a:rPr lang="en-GB" sz="2400" dirty="0"/>
              <a:t>Automate all the things</a:t>
            </a:r>
            <a:br>
              <a:rPr lang="en-GB" sz="2400" dirty="0"/>
            </a:br>
            <a:endParaRPr lang="en-GB" sz="2400" dirty="0"/>
          </a:p>
          <a:p>
            <a:pPr marL="457200" lvl="0" indent="-349250" algn="l" rtl="0">
              <a:spcBef>
                <a:spcPts val="0"/>
              </a:spcBef>
              <a:spcAft>
                <a:spcPts val="0"/>
              </a:spcAft>
              <a:buSzPts val="1900"/>
              <a:buChar char="●"/>
            </a:pPr>
            <a:r>
              <a:rPr lang="en-GB" sz="2400" dirty="0"/>
              <a:t>Break up big projects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626</Words>
  <Application>Microsoft Office PowerPoint</Application>
  <PresentationFormat>On-screen Show (16:9)</PresentationFormat>
  <Paragraphs>67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Consolas</vt:lpstr>
      <vt:lpstr>Simple Light</vt:lpstr>
      <vt:lpstr>Projects and Project Groups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29</cp:revision>
  <dcterms:modified xsi:type="dcterms:W3CDTF">2022-03-14T15:14:32Z</dcterms:modified>
</cp:coreProperties>
</file>