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68" r:id="rId2"/>
    <p:sldId id="256" r:id="rId3"/>
    <p:sldId id="276" r:id="rId4"/>
    <p:sldId id="272" r:id="rId5"/>
    <p:sldId id="271" r:id="rId6"/>
    <p:sldId id="270" r:id="rId7"/>
    <p:sldId id="269" r:id="rId8"/>
    <p:sldId id="273" r:id="rId9"/>
    <p:sldId id="274" r:id="rId10"/>
    <p:sldId id="261" r:id="rId11"/>
    <p:sldId id="275" r:id="rId12"/>
    <p:sldId id="266"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0270C77D-8110-4626-BEF8-4199083D6286}">
          <p14:sldIdLst>
            <p14:sldId id="268"/>
            <p14:sldId id="256"/>
          </p14:sldIdLst>
        </p14:section>
        <p14:section name="EXPLAINER" id="{EDDB46D6-8C38-4C84-B18A-425C30842ECC}">
          <p14:sldIdLst>
            <p14:sldId id="276"/>
            <p14:sldId id="272"/>
            <p14:sldId id="271"/>
            <p14:sldId id="270"/>
            <p14:sldId id="269"/>
            <p14:sldId id="273"/>
            <p14:sldId id="274"/>
            <p14:sldId id="261"/>
          </p14:sldIdLst>
        </p14:section>
        <p14:section name="DEMO" id="{C3189919-67CB-4E4B-8654-B0C10042953A}">
          <p14:sldIdLst>
            <p14:sldId id="275"/>
          </p14:sldIdLst>
        </p14:section>
        <p14:section name="SUMMARY" id="{40AB4977-2215-43DB-A49C-091EE9B7BBC7}">
          <p14:sldIdLst>
            <p14:sldId id="26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93E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9001" autoAdjust="0"/>
  </p:normalViewPr>
  <p:slideViewPr>
    <p:cSldViewPr snapToGrid="0">
      <p:cViewPr varScale="1">
        <p:scale>
          <a:sx n="73" d="100"/>
          <a:sy n="73" d="100"/>
        </p:scale>
        <p:origin x="2136" y="72"/>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Welcome to class 2 of this Infrastructure module for the Octopus Deploy Fundamentals training course.</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This video will explain the purpose of "Deployment Targets" and "Machine Roles", as well as the relationship between them. Understanding how Targets and Roles work will be an important foundation ahead of the next class where we'll begin to configure our infrastructure</a:t>
            </a:r>
            <a:br>
              <a:rPr lang="en-GB" b="0" dirty="0">
                <a:solidFill>
                  <a:srgbClr val="D4D4D4"/>
                </a:solidFill>
                <a:effectLst/>
                <a:latin typeface="Consolas" panose="020B0609020204030204" pitchFamily="49" charset="0"/>
              </a:rPr>
            </a:br>
            <a:endParaRPr lang="en-GB" b="0" dirty="0">
              <a:solidFill>
                <a:srgbClr val="D4D4D4"/>
              </a:solidFill>
              <a:effectLst/>
              <a:latin typeface="Consolas" panose="020B060902020403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We'll cover…</a:t>
            </a:r>
          </a:p>
          <a:p>
            <a:pPr marL="158750" indent="0">
              <a:buNone/>
            </a:pPr>
            <a:endParaRPr lang="en-GB" b="0" dirty="0">
              <a:solidFill>
                <a:srgbClr val="D4D4D4"/>
              </a:solidFill>
              <a:effectLst/>
              <a:latin typeface="Consolas" panose="020B060902020403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endParaRPr lang="en-GB" dirty="0"/>
          </a:p>
        </p:txBody>
      </p:sp>
    </p:spTree>
    <p:extLst>
      <p:ext uri="{BB962C8B-B14F-4D97-AF65-F5344CB8AC3E}">
        <p14:creationId xmlns:p14="http://schemas.microsoft.com/office/powerpoint/2010/main" val="3106702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0e8f13418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0e8f13418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Furthermore, Octopus Deploy isn't only a deployment tool…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…Operations Runbooks allow us to run routine or emergency maintenance tasks, in a fully audited manner using version controlled scripts.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For example, we might want to use an Operations Runbook to install the latest SQL Server updates or instruct our load balancer to remove a troublesome web server from rotation.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With this in mind, it can be useful to use additional generic roles to define which targets are used to host SQL Server instances, load balancers, IIS etc.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Let's see how our example looks in the Octopus Deploy UI…</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&lt;END SECTION&gt;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61362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dirty="0"/>
              <a:t>DEMO</a:t>
            </a:r>
          </a:p>
          <a:p>
            <a:pPr marL="158750" indent="0">
              <a:buNone/>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If we navigate to the Infrastructure tab, we can see that our two Environments each contain some Targets.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We can also see the Target Roles that we've assigned. If we select Deployment Targets, we can see that each target has been given at least one role, and has been added to at least one environment.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The names we've chosen for our Machine Roles follow our naming conventions, and we've named our Deployment Targets after their Amazon EC2 instance ID for simplicity.</a:t>
            </a:r>
          </a:p>
          <a:p>
            <a:pPr marL="158750" indent="0">
              <a:buNone/>
            </a:pPr>
            <a:endParaRPr lang="en-GB" dirty="0"/>
          </a:p>
        </p:txBody>
      </p:sp>
    </p:spTree>
    <p:extLst>
      <p:ext uri="{BB962C8B-B14F-4D97-AF65-F5344CB8AC3E}">
        <p14:creationId xmlns:p14="http://schemas.microsoft.com/office/powerpoint/2010/main" val="643469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None/>
              <a:tabLst/>
              <a:defRPr/>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To recap, here are some key tips to remember as you create your own Deployment Targets and Machine Roles:</a:t>
            </a:r>
          </a:p>
          <a:p>
            <a:pPr marL="158750" indent="0">
              <a:buNone/>
            </a:pPr>
            <a:br>
              <a:rPr lang="en-GB" b="0" dirty="0">
                <a:solidFill>
                  <a:srgbClr val="D4D4D4"/>
                </a:solidFill>
                <a:effectLst/>
                <a:latin typeface="Consolas" panose="020B0609020204030204" pitchFamily="49" charset="0"/>
              </a:rPr>
            </a:b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Use systematic names for Deployment Targets.</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Use a specific Machine Role naming convention on Deployment Targets, including the Deployment Project Name. For example: Website-</a:t>
            </a:r>
            <a:r>
              <a:rPr lang="en-GB" b="0" dirty="0" err="1">
                <a:solidFill>
                  <a:srgbClr val="D4D4D4"/>
                </a:solidFill>
                <a:effectLst/>
                <a:latin typeface="Consolas" panose="020B0609020204030204" pitchFamily="49" charset="0"/>
              </a:rPr>
              <a:t>WebServer</a:t>
            </a:r>
            <a:r>
              <a:rPr lang="en-GB" b="0" dirty="0">
                <a:solidFill>
                  <a:srgbClr val="D4D4D4"/>
                </a:solidFill>
                <a:effectLst/>
                <a:latin typeface="Consolas" panose="020B0609020204030204" pitchFamily="49" charset="0"/>
              </a:rPr>
              <a:t> or Docs-Database</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Use generic Machine Roles for maintenance runbooks. For Example: IIS or MSSQL</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In the next class, we'll create a new Deployment Target and assign it a Machine Role.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Thank you for watching, and happy deployments.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93763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We'll cover:</a:t>
            </a:r>
          </a:p>
          <a:p>
            <a:pPr marL="158750" indent="0">
              <a:buNone/>
            </a:pPr>
            <a:br>
              <a:rPr lang="en-GB" b="0" dirty="0">
                <a:solidFill>
                  <a:srgbClr val="D4D4D4"/>
                </a:solidFill>
                <a:effectLst/>
                <a:latin typeface="Consolas" panose="020B0609020204030204" pitchFamily="49" charset="0"/>
              </a:rPr>
            </a:b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Definitions for both Deployment Target and Machine Roles. </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How to use Machine Roles to configure which tasks get executed on each Deployment Target within each environment. </a:t>
            </a:r>
          </a:p>
          <a:p>
            <a:pPr marL="158750" indent="0">
              <a:buFontTx/>
              <a:buNone/>
            </a:pPr>
            <a:r>
              <a:rPr lang="en-GB" b="0" dirty="0">
                <a:solidFill>
                  <a:srgbClr val="D4D4D4"/>
                </a:solidFill>
                <a:effectLst/>
                <a:latin typeface="Consolas" panose="020B0609020204030204" pitchFamily="49" charset="0"/>
              </a:rPr>
              <a:t>- And advice on Machine Role and Deployment Target naming conventions.</a:t>
            </a:r>
          </a:p>
          <a:p>
            <a:pPr marL="457200" indent="-298450">
              <a:buFontTx/>
              <a:buChar char="-"/>
            </a:pPr>
            <a:endParaRPr lang="en-GB" b="0" dirty="0">
              <a:solidFill>
                <a:srgbClr val="D4D4D4"/>
              </a:solidFill>
              <a:effectLst/>
              <a:latin typeface="Consolas" panose="020B0609020204030204" pitchFamily="49" charset="0"/>
            </a:endParaRPr>
          </a:p>
          <a:p>
            <a:pPr marL="457200" indent="-298450">
              <a:buFontTx/>
              <a:buChar char="-"/>
            </a:pPr>
            <a:endParaRPr lang="en-GB" b="0" dirty="0">
              <a:solidFill>
                <a:srgbClr val="D4D4D4"/>
              </a:solidFill>
              <a:effectLst/>
              <a:latin typeface="Consolas" panose="020B0609020204030204" pitchFamily="49" charset="0"/>
            </a:endParaRPr>
          </a:p>
          <a:p>
            <a:pPr marL="158750" indent="0">
              <a:buFontTx/>
              <a:buNone/>
            </a:pPr>
            <a:r>
              <a:rPr lang="en-GB" b="0" dirty="0">
                <a:solidFill>
                  <a:srgbClr val="D4D4D4"/>
                </a:solidFill>
                <a:effectLst/>
                <a:latin typeface="Consolas" panose="020B0609020204030204" pitchFamily="49" charset="0"/>
              </a:rPr>
              <a:t>Deployment Targets are the machines and services…</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Deployment Targets are the machines and services…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…where your application gets deployed.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For example…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CLICK</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…this might be a physical or virtual machine running in AWS, Azure, GCP, or your own data centre.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CLICK</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Octopus also has native support for various Platform-As-A-Service endpoints, such as Azure Web Apps or AWS ECS Clusters.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CLICK</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You can also set up either a Kubernetes Cluster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CLICK</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or a specific Cloud Region as a Deployment Target.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CLICK</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Finally, where direct connections are impossible, Octopus supports offline package drops, enabling targets to pull the latest updates on their own schedule, without granting any access to Octopus Deploy.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In this case we have six VMs…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14982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0e8f13418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0e8f13418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In this case we have six VMs…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…running in Amazon EC2.</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We are using Windows instances to host our dotnet core web apps and Linux instances to host SQL Server and our load balancer. Typically, for simplicity, in Octopus we'll name our Targets after their respective machine names.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235631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0e8f13418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0e8f13418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As discussed in the previous class, targets are organised into one or more Environments, such as "Development" or "Production".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49245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0e8f13418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0e8f13418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We use Machine Roles to define what each Target within an Environment is responsible for.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For example, in this case we have a SQL Server instance in each of our Dev and Test environments. We also have a few web servers, with the production web servers sitting behind a load balancer.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We've assigned the various servers the appropriate Machine Roles so that Octopus knows which parts of the deployment need to be executed against each Target Machine, within each environment.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40303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0e8f13418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0e8f13418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For example, in this scenario, if we were to deploy our website to the production Environment…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3717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0e8f13418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0e8f13418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For example, in this scenario, if we were to deploy our website to the production Environment…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…Octopus would know that the website would need to be deployed to Targets Web02 and Web03, and any database updates would need to be executed on DB02.</a:t>
            </a:r>
          </a:p>
          <a:p>
            <a:pPr marL="0" lvl="0" indent="0" algn="l" rtl="0">
              <a:spcBef>
                <a:spcPts val="0"/>
              </a:spcBef>
              <a:spcAft>
                <a:spcPts val="0"/>
              </a:spcAft>
              <a:buNone/>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Now let's consider a little more complexity…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22898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0e8f13418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0e8f13418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Now let's consider a little more complexity…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 Imagine we wanted to use Octopus to manage the deployments for both our website and our documentation pages.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These are managed as independent projects and need to be deployed to different target machines. </a:t>
            </a:r>
          </a:p>
          <a:p>
            <a:pPr marL="158750" indent="0">
              <a:buNone/>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This example demonstrates the value of defining a standard naming convention for Machine Roles that incorporates both the Project Name, as well as the type of server. For example, website-webserver or docs-database. Note that Deployment Targets can have multiple Machine Roles.</a:t>
            </a:r>
          </a:p>
          <a:p>
            <a:pPr marL="158750" indent="0">
              <a:buNone/>
            </a:pPr>
            <a:endParaRPr lang="en-GB" b="0" dirty="0">
              <a:solidFill>
                <a:srgbClr val="D4D4D4"/>
              </a:solidFill>
              <a:effectLst/>
              <a:latin typeface="Consolas" panose="020B060902020403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Furthermore, Octopus Deploy isn't only a deployment tool…</a:t>
            </a:r>
          </a:p>
          <a:p>
            <a:pPr marL="158750" indent="0">
              <a:buNone/>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90385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5" name="Google Shape;15;p2"/>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2880875" y="1152475"/>
            <a:ext cx="59517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
          <p:cNvSpPr txBox="1">
            <a:spLocks noGrp="1"/>
          </p:cNvSpPr>
          <p:nvPr>
            <p:ph type="title"/>
          </p:nvPr>
        </p:nvSpPr>
        <p:spPr>
          <a:xfrm>
            <a:off x="2841075" y="445025"/>
            <a:ext cx="59913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None/>
              <a:defRPr sz="2800">
                <a:solidFill>
                  <a:schemeClr val="lt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2880875" y="1152475"/>
            <a:ext cx="59517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1"/>
              </a:buClr>
              <a:buSzPts val="1800"/>
              <a:buChar char="●"/>
              <a:defRPr sz="1800">
                <a:solidFill>
                  <a:schemeClr val="lt1"/>
                </a:solidFill>
              </a:defRPr>
            </a:lvl1pPr>
            <a:lvl2pPr marL="914400" lvl="1" indent="-317500">
              <a:lnSpc>
                <a:spcPct val="115000"/>
              </a:lnSpc>
              <a:spcBef>
                <a:spcPts val="0"/>
              </a:spcBef>
              <a:spcAft>
                <a:spcPts val="0"/>
              </a:spcAft>
              <a:buClr>
                <a:schemeClr val="lt1"/>
              </a:buClr>
              <a:buSzPts val="1400"/>
              <a:buChar char="○"/>
              <a:defRPr>
                <a:solidFill>
                  <a:schemeClr val="lt1"/>
                </a:solidFill>
              </a:defRPr>
            </a:lvl2pPr>
            <a:lvl3pPr marL="1371600" lvl="2" indent="-317500">
              <a:lnSpc>
                <a:spcPct val="115000"/>
              </a:lnSpc>
              <a:spcBef>
                <a:spcPts val="0"/>
              </a:spcBef>
              <a:spcAft>
                <a:spcPts val="0"/>
              </a:spcAft>
              <a:buClr>
                <a:schemeClr val="lt1"/>
              </a:buClr>
              <a:buSzPts val="1400"/>
              <a:buChar char="■"/>
              <a:defRPr>
                <a:solidFill>
                  <a:schemeClr val="lt1"/>
                </a:solidFill>
              </a:defRPr>
            </a:lvl3pPr>
            <a:lvl4pPr marL="1828800" lvl="3" indent="-317500">
              <a:lnSpc>
                <a:spcPct val="115000"/>
              </a:lnSpc>
              <a:spcBef>
                <a:spcPts val="0"/>
              </a:spcBef>
              <a:spcAft>
                <a:spcPts val="0"/>
              </a:spcAft>
              <a:buClr>
                <a:schemeClr val="lt1"/>
              </a:buClr>
              <a:buSzPts val="1400"/>
              <a:buChar char="●"/>
              <a:defRPr>
                <a:solidFill>
                  <a:schemeClr val="lt1"/>
                </a:solidFill>
              </a:defRPr>
            </a:lvl4pPr>
            <a:lvl5pPr marL="2286000" lvl="4" indent="-317500">
              <a:lnSpc>
                <a:spcPct val="115000"/>
              </a:lnSpc>
              <a:spcBef>
                <a:spcPts val="0"/>
              </a:spcBef>
              <a:spcAft>
                <a:spcPts val="0"/>
              </a:spcAft>
              <a:buClr>
                <a:schemeClr val="lt1"/>
              </a:buClr>
              <a:buSzPts val="1400"/>
              <a:buChar char="○"/>
              <a:defRPr>
                <a:solidFill>
                  <a:schemeClr val="lt1"/>
                </a:solidFill>
              </a:defRPr>
            </a:lvl5pPr>
            <a:lvl6pPr marL="2743200" lvl="5" indent="-317500">
              <a:lnSpc>
                <a:spcPct val="115000"/>
              </a:lnSpc>
              <a:spcBef>
                <a:spcPts val="0"/>
              </a:spcBef>
              <a:spcAft>
                <a:spcPts val="0"/>
              </a:spcAft>
              <a:buClr>
                <a:schemeClr val="lt1"/>
              </a:buClr>
              <a:buSzPts val="1400"/>
              <a:buChar char="■"/>
              <a:defRPr>
                <a:solidFill>
                  <a:schemeClr val="lt1"/>
                </a:solidFill>
              </a:defRPr>
            </a:lvl6pPr>
            <a:lvl7pPr marL="3200400" lvl="6" indent="-317500">
              <a:lnSpc>
                <a:spcPct val="115000"/>
              </a:lnSpc>
              <a:spcBef>
                <a:spcPts val="0"/>
              </a:spcBef>
              <a:spcAft>
                <a:spcPts val="0"/>
              </a:spcAft>
              <a:buClr>
                <a:schemeClr val="lt1"/>
              </a:buClr>
              <a:buSzPts val="1400"/>
              <a:buChar char="●"/>
              <a:defRPr>
                <a:solidFill>
                  <a:schemeClr val="lt1"/>
                </a:solidFill>
              </a:defRPr>
            </a:lvl7pPr>
            <a:lvl8pPr marL="3657600" lvl="7" indent="-317500">
              <a:lnSpc>
                <a:spcPct val="115000"/>
              </a:lnSpc>
              <a:spcBef>
                <a:spcPts val="0"/>
              </a:spcBef>
              <a:spcAft>
                <a:spcPts val="0"/>
              </a:spcAft>
              <a:buClr>
                <a:schemeClr val="lt1"/>
              </a:buClr>
              <a:buSzPts val="1400"/>
              <a:buChar char="○"/>
              <a:defRPr>
                <a:solidFill>
                  <a:schemeClr val="lt1"/>
                </a:solidFill>
              </a:defRPr>
            </a:lvl8pPr>
            <a:lvl9pPr marL="4114800" lvl="8" indent="-317500">
              <a:lnSpc>
                <a:spcPct val="115000"/>
              </a:lnSpc>
              <a:spcBef>
                <a:spcPts val="0"/>
              </a:spcBef>
              <a:spcAft>
                <a:spcPts val="0"/>
              </a:spcAft>
              <a:buClr>
                <a:schemeClr val="lt1"/>
              </a:buClr>
              <a:buSzPts val="1400"/>
              <a:buChar char="■"/>
              <a:defRPr>
                <a:solidFill>
                  <a:schemeClr val="lt1"/>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3">
            <a:alphaModFix/>
          </a:blip>
          <a:stretch>
            <a:fillRect/>
          </a:stretch>
        </p:blipFill>
        <p:spPr>
          <a:xfrm>
            <a:off x="226800" y="1932301"/>
            <a:ext cx="2171001" cy="467875"/>
          </a:xfrm>
          <a:prstGeom prst="rect">
            <a:avLst/>
          </a:prstGeom>
          <a:noFill/>
          <a:ln>
            <a:noFill/>
          </a:ln>
        </p:spPr>
      </p:pic>
      <p:cxnSp>
        <p:nvCxnSpPr>
          <p:cNvPr id="11" name="Google Shape;11;p1"/>
          <p:cNvCxnSpPr/>
          <p:nvPr/>
        </p:nvCxnSpPr>
        <p:spPr>
          <a:xfrm>
            <a:off x="544300" y="2490925"/>
            <a:ext cx="1536000" cy="0"/>
          </a:xfrm>
          <a:prstGeom prst="straightConnector1">
            <a:avLst/>
          </a:prstGeom>
          <a:noFill/>
          <a:ln w="9525" cap="flat" cmpd="sng">
            <a:solidFill>
              <a:schemeClr val="dk1"/>
            </a:solidFill>
            <a:prstDash val="solid"/>
            <a:round/>
            <a:headEnd type="none" w="med" len="med"/>
            <a:tailEnd type="none" w="med" len="med"/>
          </a:ln>
        </p:spPr>
      </p:cxnSp>
      <p:sp>
        <p:nvSpPr>
          <p:cNvPr id="12" name="Google Shape;12;p1"/>
          <p:cNvSpPr txBox="1"/>
          <p:nvPr/>
        </p:nvSpPr>
        <p:spPr>
          <a:xfrm>
            <a:off x="226750" y="2581675"/>
            <a:ext cx="21711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Octopus Fundamentals</a:t>
            </a:r>
            <a:br>
              <a:rPr lang="en" b="1"/>
            </a:br>
            <a:r>
              <a:rPr lang="en" sz="800" b="1"/>
              <a:t> </a:t>
            </a:r>
            <a:endParaRPr sz="800" b="1"/>
          </a:p>
          <a:p>
            <a:pPr marL="0" lvl="0" indent="0" algn="ctr" rtl="0">
              <a:spcBef>
                <a:spcPts val="0"/>
              </a:spcBef>
              <a:spcAft>
                <a:spcPts val="0"/>
              </a:spcAft>
              <a:buNone/>
            </a:pPr>
            <a:r>
              <a:rPr lang="en" sz="1200"/>
              <a:t>Module 1: Infrastructure</a:t>
            </a:r>
            <a:endParaRPr sz="1200"/>
          </a:p>
          <a:p>
            <a:pPr marL="0" lvl="0" indent="0" algn="ctr" rtl="0">
              <a:spcBef>
                <a:spcPts val="0"/>
              </a:spcBef>
              <a:spcAft>
                <a:spcPts val="0"/>
              </a:spcAft>
              <a:buNone/>
            </a:pPr>
            <a:r>
              <a:rPr lang="en" sz="1200"/>
              <a:t>Class 2: Targets and Roles</a:t>
            </a:r>
            <a:endParaRPr sz="120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07AC2-6C8C-430A-A366-B3D6BB70063D}"/>
              </a:ext>
            </a:extLst>
          </p:cNvPr>
          <p:cNvSpPr>
            <a:spLocks noGrp="1"/>
          </p:cNvSpPr>
          <p:nvPr>
            <p:ph type="title"/>
          </p:nvPr>
        </p:nvSpPr>
        <p:spPr>
          <a:xfrm>
            <a:off x="2891317" y="1918607"/>
            <a:ext cx="5991300" cy="1306285"/>
          </a:xfrm>
        </p:spPr>
        <p:txBody>
          <a:bodyPr>
            <a:normAutofit fontScale="90000"/>
          </a:bodyPr>
          <a:lstStyle/>
          <a:p>
            <a:pPr algn="ctr"/>
            <a:r>
              <a:rPr lang="en-GB" sz="3600" b="1" dirty="0"/>
              <a:t>Understanding Deployment Targets and Machine Roles</a:t>
            </a:r>
          </a:p>
        </p:txBody>
      </p:sp>
    </p:spTree>
    <p:extLst>
      <p:ext uri="{BB962C8B-B14F-4D97-AF65-F5344CB8AC3E}">
        <p14:creationId xmlns:p14="http://schemas.microsoft.com/office/powerpoint/2010/main" val="3681568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11" name="Rectangle 10">
            <a:extLst>
              <a:ext uri="{FF2B5EF4-FFF2-40B4-BE49-F238E27FC236}">
                <a16:creationId xmlns:a16="http://schemas.microsoft.com/office/drawing/2014/main" id="{519862C3-E83A-4C62-99F9-C83534AF5FF9}"/>
              </a:ext>
            </a:extLst>
          </p:cNvPr>
          <p:cNvSpPr/>
          <p:nvPr/>
        </p:nvSpPr>
        <p:spPr>
          <a:xfrm>
            <a:off x="3244598" y="748855"/>
            <a:ext cx="1802747" cy="3542488"/>
          </a:xfrm>
          <a:prstGeom prst="rect">
            <a:avLst/>
          </a:prstGeom>
          <a:solidFill>
            <a:srgbClr val="00B0F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latin typeface="Consolas" panose="020B0609020204030204" pitchFamily="49" charset="0"/>
              </a:rPr>
              <a:t>Development</a:t>
            </a:r>
          </a:p>
        </p:txBody>
      </p:sp>
      <p:sp>
        <p:nvSpPr>
          <p:cNvPr id="10" name="Rectangle 9">
            <a:extLst>
              <a:ext uri="{FF2B5EF4-FFF2-40B4-BE49-F238E27FC236}">
                <a16:creationId xmlns:a16="http://schemas.microsoft.com/office/drawing/2014/main" id="{842D86ED-F733-48C4-A0AD-EA51C4E2B1FA}"/>
              </a:ext>
            </a:extLst>
          </p:cNvPr>
          <p:cNvSpPr/>
          <p:nvPr/>
        </p:nvSpPr>
        <p:spPr>
          <a:xfrm>
            <a:off x="5412904" y="748856"/>
            <a:ext cx="3419471" cy="3542488"/>
          </a:xfrm>
          <a:prstGeom prst="rect">
            <a:avLst/>
          </a:prstGeom>
          <a:solidFill>
            <a:srgbClr val="00B0F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latin typeface="Consolas" panose="020B0609020204030204" pitchFamily="49" charset="0"/>
              </a:rPr>
              <a:t>Production</a:t>
            </a:r>
          </a:p>
        </p:txBody>
      </p:sp>
      <p:sp>
        <p:nvSpPr>
          <p:cNvPr id="6" name="Rectangle 5">
            <a:extLst>
              <a:ext uri="{FF2B5EF4-FFF2-40B4-BE49-F238E27FC236}">
                <a16:creationId xmlns:a16="http://schemas.microsoft.com/office/drawing/2014/main" id="{A52EC6C7-F134-4FD9-9465-7ABBC3A56F5C}"/>
              </a:ext>
            </a:extLst>
          </p:cNvPr>
          <p:cNvSpPr/>
          <p:nvPr/>
        </p:nvSpPr>
        <p:spPr>
          <a:xfrm>
            <a:off x="3402297" y="2168376"/>
            <a:ext cx="1487348" cy="917723"/>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Web01</a:t>
            </a:r>
            <a:br>
              <a:rPr lang="en-GB" sz="1100" dirty="0">
                <a:latin typeface="Consolas" panose="020B0609020204030204" pitchFamily="49" charset="0"/>
              </a:rPr>
            </a:br>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Website-</a:t>
            </a:r>
            <a:r>
              <a:rPr lang="en-GB" sz="1100" dirty="0" err="1">
                <a:solidFill>
                  <a:schemeClr val="accent6"/>
                </a:solidFill>
                <a:latin typeface="Consolas" panose="020B0609020204030204" pitchFamily="49" charset="0"/>
              </a:rPr>
              <a:t>WebServer</a:t>
            </a:r>
            <a:endParaRPr lang="en-GB" sz="1100" dirty="0">
              <a:solidFill>
                <a:schemeClr val="accent6"/>
              </a:solidFill>
              <a:latin typeface="Consolas" panose="020B0609020204030204" pitchFamily="49" charset="0"/>
            </a:endParaRPr>
          </a:p>
          <a:p>
            <a:r>
              <a:rPr lang="en-GB" sz="1100" dirty="0">
                <a:solidFill>
                  <a:schemeClr val="accent4">
                    <a:lumMod val="60000"/>
                    <a:lumOff val="40000"/>
                  </a:schemeClr>
                </a:solidFill>
                <a:latin typeface="Consolas" panose="020B0609020204030204" pitchFamily="49" charset="0"/>
              </a:rPr>
              <a:t>Docs-</a:t>
            </a:r>
            <a:r>
              <a:rPr lang="en-GB" sz="1100" dirty="0" err="1">
                <a:solidFill>
                  <a:schemeClr val="accent4">
                    <a:lumMod val="60000"/>
                    <a:lumOff val="40000"/>
                  </a:schemeClr>
                </a:solidFill>
                <a:latin typeface="Consolas" panose="020B0609020204030204" pitchFamily="49" charset="0"/>
              </a:rPr>
              <a:t>WebServer</a:t>
            </a:r>
            <a:endParaRPr lang="en-GB" sz="1100" dirty="0">
              <a:solidFill>
                <a:schemeClr val="accent4">
                  <a:lumMod val="60000"/>
                  <a:lumOff val="40000"/>
                </a:schemeClr>
              </a:solidFill>
              <a:latin typeface="Consolas" panose="020B0609020204030204" pitchFamily="49" charset="0"/>
            </a:endParaRPr>
          </a:p>
          <a:p>
            <a:r>
              <a:rPr lang="en-GB" sz="1100" dirty="0">
                <a:solidFill>
                  <a:schemeClr val="accent6">
                    <a:lumMod val="60000"/>
                    <a:lumOff val="40000"/>
                  </a:schemeClr>
                </a:solidFill>
                <a:latin typeface="Consolas" panose="020B0609020204030204" pitchFamily="49" charset="0"/>
              </a:rPr>
              <a:t>IIS</a:t>
            </a:r>
          </a:p>
        </p:txBody>
      </p:sp>
      <p:sp>
        <p:nvSpPr>
          <p:cNvPr id="14" name="Rectangle 13">
            <a:extLst>
              <a:ext uri="{FF2B5EF4-FFF2-40B4-BE49-F238E27FC236}">
                <a16:creationId xmlns:a16="http://schemas.microsoft.com/office/drawing/2014/main" id="{F1286595-B54A-4424-8BFD-87BA8A926ED3}"/>
              </a:ext>
            </a:extLst>
          </p:cNvPr>
          <p:cNvSpPr/>
          <p:nvPr/>
        </p:nvSpPr>
        <p:spPr>
          <a:xfrm>
            <a:off x="3402297" y="3229860"/>
            <a:ext cx="1487348" cy="917722"/>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DB01</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Website-Database</a:t>
            </a:r>
          </a:p>
          <a:p>
            <a:r>
              <a:rPr lang="en-GB" sz="1100" dirty="0">
                <a:solidFill>
                  <a:schemeClr val="accent4">
                    <a:lumMod val="60000"/>
                    <a:lumOff val="40000"/>
                  </a:schemeClr>
                </a:solidFill>
                <a:latin typeface="Consolas" panose="020B0609020204030204" pitchFamily="49" charset="0"/>
              </a:rPr>
              <a:t>Docs-Database</a:t>
            </a:r>
          </a:p>
          <a:p>
            <a:r>
              <a:rPr lang="en-GB" sz="1100" dirty="0">
                <a:solidFill>
                  <a:schemeClr val="accent6">
                    <a:lumMod val="60000"/>
                    <a:lumOff val="40000"/>
                  </a:schemeClr>
                </a:solidFill>
                <a:latin typeface="Consolas" panose="020B0609020204030204" pitchFamily="49" charset="0"/>
              </a:rPr>
              <a:t>MSSQL</a:t>
            </a:r>
          </a:p>
          <a:p>
            <a:endParaRPr lang="en-GB" sz="1100" dirty="0">
              <a:latin typeface="Consolas" panose="020B0609020204030204" pitchFamily="49" charset="0"/>
            </a:endParaRPr>
          </a:p>
        </p:txBody>
      </p:sp>
      <p:sp>
        <p:nvSpPr>
          <p:cNvPr id="16" name="Rectangle 15">
            <a:extLst>
              <a:ext uri="{FF2B5EF4-FFF2-40B4-BE49-F238E27FC236}">
                <a16:creationId xmlns:a16="http://schemas.microsoft.com/office/drawing/2014/main" id="{D6A6DD8B-9E86-418A-B9A3-61C771E192DD}"/>
              </a:ext>
            </a:extLst>
          </p:cNvPr>
          <p:cNvSpPr/>
          <p:nvPr/>
        </p:nvSpPr>
        <p:spPr>
          <a:xfrm>
            <a:off x="5573279" y="2193187"/>
            <a:ext cx="1487347" cy="89291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Web02</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Website-</a:t>
            </a:r>
            <a:r>
              <a:rPr lang="en-GB" sz="1100" dirty="0" err="1">
                <a:solidFill>
                  <a:schemeClr val="accent6"/>
                </a:solidFill>
                <a:latin typeface="Consolas" panose="020B0609020204030204" pitchFamily="49" charset="0"/>
              </a:rPr>
              <a:t>WebServer</a:t>
            </a:r>
            <a:endParaRPr lang="en-GB" sz="1100" dirty="0">
              <a:solidFill>
                <a:schemeClr val="accent6"/>
              </a:solidFill>
              <a:latin typeface="Consolas" panose="020B0609020204030204" pitchFamily="49" charset="0"/>
            </a:endParaRPr>
          </a:p>
          <a:p>
            <a:r>
              <a:rPr lang="en-GB" sz="1100" dirty="0">
                <a:solidFill>
                  <a:schemeClr val="accent6">
                    <a:lumMod val="60000"/>
                    <a:lumOff val="40000"/>
                  </a:schemeClr>
                </a:solidFill>
                <a:latin typeface="Consolas" panose="020B0609020204030204" pitchFamily="49" charset="0"/>
              </a:rPr>
              <a:t>IIS</a:t>
            </a:r>
          </a:p>
          <a:p>
            <a:endParaRPr lang="en-GB" sz="1100" dirty="0">
              <a:latin typeface="Consolas" panose="020B0609020204030204" pitchFamily="49" charset="0"/>
            </a:endParaRPr>
          </a:p>
        </p:txBody>
      </p:sp>
      <p:sp>
        <p:nvSpPr>
          <p:cNvPr id="20" name="Rectangle 19">
            <a:extLst>
              <a:ext uri="{FF2B5EF4-FFF2-40B4-BE49-F238E27FC236}">
                <a16:creationId xmlns:a16="http://schemas.microsoft.com/office/drawing/2014/main" id="{513DA074-85BA-451C-8499-46871D0C226D}"/>
              </a:ext>
            </a:extLst>
          </p:cNvPr>
          <p:cNvSpPr/>
          <p:nvPr/>
        </p:nvSpPr>
        <p:spPr>
          <a:xfrm>
            <a:off x="5573279" y="3229860"/>
            <a:ext cx="1487348" cy="917722"/>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DB02</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Website-Database</a:t>
            </a:r>
          </a:p>
          <a:p>
            <a:r>
              <a:rPr lang="en-GB" sz="1100" dirty="0">
                <a:solidFill>
                  <a:schemeClr val="accent4">
                    <a:lumMod val="60000"/>
                    <a:lumOff val="40000"/>
                  </a:schemeClr>
                </a:solidFill>
                <a:latin typeface="Consolas" panose="020B0609020204030204" pitchFamily="49" charset="0"/>
              </a:rPr>
              <a:t>Docs-Database</a:t>
            </a:r>
          </a:p>
          <a:p>
            <a:r>
              <a:rPr lang="en-GB" sz="1100" dirty="0">
                <a:solidFill>
                  <a:schemeClr val="accent6">
                    <a:lumMod val="60000"/>
                    <a:lumOff val="40000"/>
                  </a:schemeClr>
                </a:solidFill>
                <a:latin typeface="Consolas" panose="020B0609020204030204" pitchFamily="49" charset="0"/>
              </a:rPr>
              <a:t>MSSQL</a:t>
            </a:r>
          </a:p>
          <a:p>
            <a:endParaRPr lang="en-GB" sz="1100" dirty="0">
              <a:latin typeface="Consolas" panose="020B0609020204030204" pitchFamily="49" charset="0"/>
            </a:endParaRPr>
          </a:p>
        </p:txBody>
      </p:sp>
      <p:sp>
        <p:nvSpPr>
          <p:cNvPr id="22" name="Rectangle 21">
            <a:extLst>
              <a:ext uri="{FF2B5EF4-FFF2-40B4-BE49-F238E27FC236}">
                <a16:creationId xmlns:a16="http://schemas.microsoft.com/office/drawing/2014/main" id="{DD97494B-1626-4738-8168-6E7C62756F91}"/>
              </a:ext>
            </a:extLst>
          </p:cNvPr>
          <p:cNvSpPr/>
          <p:nvPr/>
        </p:nvSpPr>
        <p:spPr>
          <a:xfrm>
            <a:off x="5573279" y="1131395"/>
            <a:ext cx="1487348" cy="91772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Load01</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err="1">
                <a:solidFill>
                  <a:schemeClr val="accent6">
                    <a:lumMod val="60000"/>
                    <a:lumOff val="40000"/>
                  </a:schemeClr>
                </a:solidFill>
                <a:latin typeface="Consolas" panose="020B0609020204030204" pitchFamily="49" charset="0"/>
              </a:rPr>
              <a:t>LoadBalancer</a:t>
            </a:r>
            <a:endParaRPr lang="en-GB" sz="1100" dirty="0">
              <a:solidFill>
                <a:schemeClr val="accent6">
                  <a:lumMod val="60000"/>
                  <a:lumOff val="40000"/>
                </a:schemeClr>
              </a:solidFill>
              <a:latin typeface="Consolas" panose="020B0609020204030204" pitchFamily="49" charset="0"/>
            </a:endParaRPr>
          </a:p>
          <a:p>
            <a:endParaRPr lang="en-GB" sz="1100" dirty="0">
              <a:latin typeface="Consolas" panose="020B0609020204030204" pitchFamily="49" charset="0"/>
            </a:endParaRPr>
          </a:p>
        </p:txBody>
      </p:sp>
      <p:sp>
        <p:nvSpPr>
          <p:cNvPr id="15" name="Rectangle 14">
            <a:extLst>
              <a:ext uri="{FF2B5EF4-FFF2-40B4-BE49-F238E27FC236}">
                <a16:creationId xmlns:a16="http://schemas.microsoft.com/office/drawing/2014/main" id="{6DC02FA3-3743-4A83-A543-8095B39EB49F}"/>
              </a:ext>
            </a:extLst>
          </p:cNvPr>
          <p:cNvSpPr/>
          <p:nvPr/>
        </p:nvSpPr>
        <p:spPr>
          <a:xfrm>
            <a:off x="7189323" y="2193186"/>
            <a:ext cx="1487347" cy="89291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Web03</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Website-</a:t>
            </a:r>
            <a:r>
              <a:rPr lang="en-GB" sz="1100" dirty="0" err="1">
                <a:solidFill>
                  <a:schemeClr val="accent6"/>
                </a:solidFill>
                <a:latin typeface="Consolas" panose="020B0609020204030204" pitchFamily="49" charset="0"/>
              </a:rPr>
              <a:t>WebServer</a:t>
            </a:r>
            <a:endParaRPr lang="en-GB" sz="1100" dirty="0">
              <a:solidFill>
                <a:schemeClr val="accent6"/>
              </a:solidFill>
              <a:latin typeface="Consolas" panose="020B0609020204030204" pitchFamily="49" charset="0"/>
            </a:endParaRPr>
          </a:p>
          <a:p>
            <a:r>
              <a:rPr lang="en-GB" sz="1100" dirty="0">
                <a:solidFill>
                  <a:schemeClr val="accent6">
                    <a:lumMod val="60000"/>
                    <a:lumOff val="40000"/>
                  </a:schemeClr>
                </a:solidFill>
                <a:latin typeface="Consolas" panose="020B0609020204030204" pitchFamily="49" charset="0"/>
              </a:rPr>
              <a:t>IIS</a:t>
            </a:r>
          </a:p>
          <a:p>
            <a:endParaRPr lang="en-GB" sz="1100" dirty="0">
              <a:latin typeface="Consolas" panose="020B0609020204030204" pitchFamily="49" charset="0"/>
            </a:endParaRPr>
          </a:p>
        </p:txBody>
      </p:sp>
      <p:sp>
        <p:nvSpPr>
          <p:cNvPr id="17" name="Rectangle 16">
            <a:extLst>
              <a:ext uri="{FF2B5EF4-FFF2-40B4-BE49-F238E27FC236}">
                <a16:creationId xmlns:a16="http://schemas.microsoft.com/office/drawing/2014/main" id="{39C125CB-661E-4E02-8BD0-66AEDB7F5139}"/>
              </a:ext>
            </a:extLst>
          </p:cNvPr>
          <p:cNvSpPr/>
          <p:nvPr/>
        </p:nvSpPr>
        <p:spPr>
          <a:xfrm>
            <a:off x="7189323" y="1131396"/>
            <a:ext cx="1487347" cy="918026"/>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Web04</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4">
                    <a:lumMod val="60000"/>
                    <a:lumOff val="40000"/>
                  </a:schemeClr>
                </a:solidFill>
                <a:latin typeface="Consolas" panose="020B0609020204030204" pitchFamily="49" charset="0"/>
              </a:rPr>
              <a:t>Docs-</a:t>
            </a:r>
            <a:r>
              <a:rPr lang="en-GB" sz="1100" dirty="0" err="1">
                <a:solidFill>
                  <a:schemeClr val="accent4">
                    <a:lumMod val="60000"/>
                    <a:lumOff val="40000"/>
                  </a:schemeClr>
                </a:solidFill>
                <a:latin typeface="Consolas" panose="020B0609020204030204" pitchFamily="49" charset="0"/>
              </a:rPr>
              <a:t>WebServer</a:t>
            </a:r>
            <a:endParaRPr lang="en-GB" sz="1100" dirty="0">
              <a:solidFill>
                <a:schemeClr val="accent4">
                  <a:lumMod val="60000"/>
                  <a:lumOff val="40000"/>
                </a:schemeClr>
              </a:solidFill>
              <a:latin typeface="Consolas" panose="020B0609020204030204" pitchFamily="49" charset="0"/>
            </a:endParaRPr>
          </a:p>
          <a:p>
            <a:r>
              <a:rPr lang="en-GB" sz="1100" dirty="0">
                <a:solidFill>
                  <a:schemeClr val="accent6">
                    <a:lumMod val="60000"/>
                    <a:lumOff val="40000"/>
                  </a:schemeClr>
                </a:solidFill>
                <a:latin typeface="Consolas" panose="020B0609020204030204" pitchFamily="49" charset="0"/>
              </a:rPr>
              <a:t>IIS</a:t>
            </a:r>
          </a:p>
          <a:p>
            <a:endParaRPr lang="en-GB" sz="1100" dirty="0">
              <a:latin typeface="Consolas" panose="020B0609020204030204" pitchFamily="49" charset="0"/>
            </a:endParaRPr>
          </a:p>
        </p:txBody>
      </p:sp>
      <p:sp>
        <p:nvSpPr>
          <p:cNvPr id="19" name="Rectangle 18">
            <a:extLst>
              <a:ext uri="{FF2B5EF4-FFF2-40B4-BE49-F238E27FC236}">
                <a16:creationId xmlns:a16="http://schemas.microsoft.com/office/drawing/2014/main" id="{603F6771-DC12-447B-8552-C78420A07D56}"/>
              </a:ext>
            </a:extLst>
          </p:cNvPr>
          <p:cNvSpPr/>
          <p:nvPr/>
        </p:nvSpPr>
        <p:spPr>
          <a:xfrm>
            <a:off x="7189322" y="3229859"/>
            <a:ext cx="1487347" cy="91772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Web05</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4">
                    <a:lumMod val="60000"/>
                    <a:lumOff val="40000"/>
                  </a:schemeClr>
                </a:solidFill>
                <a:latin typeface="Consolas" panose="020B0609020204030204" pitchFamily="49" charset="0"/>
              </a:rPr>
              <a:t>Docs-</a:t>
            </a:r>
            <a:r>
              <a:rPr lang="en-GB" sz="1100" dirty="0" err="1">
                <a:solidFill>
                  <a:schemeClr val="accent4">
                    <a:lumMod val="60000"/>
                    <a:lumOff val="40000"/>
                  </a:schemeClr>
                </a:solidFill>
                <a:latin typeface="Consolas" panose="020B0609020204030204" pitchFamily="49" charset="0"/>
              </a:rPr>
              <a:t>WebServer</a:t>
            </a:r>
            <a:endParaRPr lang="en-GB" sz="1100" dirty="0">
              <a:solidFill>
                <a:schemeClr val="accent4">
                  <a:lumMod val="60000"/>
                  <a:lumOff val="40000"/>
                </a:schemeClr>
              </a:solidFill>
              <a:latin typeface="Consolas" panose="020B0609020204030204" pitchFamily="49" charset="0"/>
            </a:endParaRPr>
          </a:p>
          <a:p>
            <a:r>
              <a:rPr lang="en-GB" sz="1100" dirty="0">
                <a:solidFill>
                  <a:schemeClr val="accent6">
                    <a:lumMod val="60000"/>
                    <a:lumOff val="40000"/>
                  </a:schemeClr>
                </a:solidFill>
                <a:latin typeface="Consolas" panose="020B0609020204030204" pitchFamily="49" charset="0"/>
              </a:rPr>
              <a:t>IIS</a:t>
            </a:r>
          </a:p>
          <a:p>
            <a:endParaRPr lang="en-GB" sz="1100" dirty="0">
              <a:latin typeface="Consolas" panose="020B0609020204030204" pitchFamily="49" charset="0"/>
            </a:endParaRPr>
          </a:p>
        </p:txBody>
      </p:sp>
    </p:spTree>
    <p:extLst>
      <p:ext uri="{BB962C8B-B14F-4D97-AF65-F5344CB8AC3E}">
        <p14:creationId xmlns:p14="http://schemas.microsoft.com/office/powerpoint/2010/main" val="1560486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9B62-E4C9-4BF5-94BF-652A1119DF90}"/>
              </a:ext>
            </a:extLst>
          </p:cNvPr>
          <p:cNvSpPr>
            <a:spLocks noGrp="1"/>
          </p:cNvSpPr>
          <p:nvPr>
            <p:ph type="title"/>
          </p:nvPr>
        </p:nvSpPr>
        <p:spPr/>
        <p:txBody>
          <a:bodyPr>
            <a:normAutofit fontScale="90000"/>
          </a:bodyPr>
          <a:lstStyle/>
          <a:p>
            <a:endParaRPr lang="en-GB"/>
          </a:p>
        </p:txBody>
      </p:sp>
      <p:sp>
        <p:nvSpPr>
          <p:cNvPr id="3" name="Text Placeholder 2">
            <a:extLst>
              <a:ext uri="{FF2B5EF4-FFF2-40B4-BE49-F238E27FC236}">
                <a16:creationId xmlns:a16="http://schemas.microsoft.com/office/drawing/2014/main" id="{43E812A2-563B-40C7-91FF-B2C1275ADB7D}"/>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097578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71821" y="1545125"/>
            <a:ext cx="5951700" cy="2152584"/>
          </a:xfrm>
          <a:prstGeom prst="rect">
            <a:avLst/>
          </a:prstGeom>
        </p:spPr>
        <p:txBody>
          <a:bodyPr spcFirstLastPara="1" wrap="square" lIns="91425" tIns="91425" rIns="91425" bIns="91425" anchor="t" anchorCtr="0">
            <a:normAutofit fontScale="92500" lnSpcReduction="20000"/>
          </a:bodyPr>
          <a:lstStyle/>
          <a:p>
            <a:pPr marL="457200" lvl="0" indent="-349250" algn="l" rtl="0">
              <a:spcBef>
                <a:spcPts val="0"/>
              </a:spcBef>
              <a:spcAft>
                <a:spcPts val="0"/>
              </a:spcAft>
              <a:buSzPts val="1900"/>
              <a:buChar char="●"/>
            </a:pPr>
            <a:r>
              <a:rPr lang="en-GB" dirty="0"/>
              <a:t>Use systematic names for Deployment Targets</a:t>
            </a:r>
            <a:br>
              <a:rPr lang="en-GB" dirty="0"/>
            </a:br>
            <a:r>
              <a:rPr lang="en-GB" dirty="0"/>
              <a:t>	</a:t>
            </a:r>
          </a:p>
          <a:p>
            <a:pPr marL="457200" lvl="0" indent="-349250" algn="l" rtl="0">
              <a:spcBef>
                <a:spcPts val="0"/>
              </a:spcBef>
              <a:spcAft>
                <a:spcPts val="0"/>
              </a:spcAft>
              <a:buSzPts val="1900"/>
              <a:buChar char="●"/>
            </a:pPr>
            <a:r>
              <a:rPr lang="en-GB" dirty="0"/>
              <a:t>Use specific Machine Role naming conventions: </a:t>
            </a:r>
          </a:p>
          <a:p>
            <a:pPr lvl="1" indent="-349250">
              <a:buSzPts val="1900"/>
              <a:buChar char="●"/>
            </a:pPr>
            <a:r>
              <a:rPr lang="en-GB" dirty="0"/>
              <a:t>Website-</a:t>
            </a:r>
            <a:r>
              <a:rPr lang="en-GB" dirty="0" err="1"/>
              <a:t>WebServer</a:t>
            </a:r>
            <a:endParaRPr lang="en-GB" dirty="0"/>
          </a:p>
          <a:p>
            <a:pPr lvl="1" indent="-349250">
              <a:buSzPts val="1900"/>
              <a:buChar char="●"/>
            </a:pPr>
            <a:r>
              <a:rPr lang="en-GB" dirty="0"/>
              <a:t>Docs-Database</a:t>
            </a:r>
            <a:br>
              <a:rPr lang="en-GB" dirty="0"/>
            </a:br>
            <a:endParaRPr lang="en-GB" dirty="0"/>
          </a:p>
          <a:p>
            <a:pPr marL="457200" lvl="0" indent="-349250" algn="l" rtl="0">
              <a:spcBef>
                <a:spcPts val="0"/>
              </a:spcBef>
              <a:spcAft>
                <a:spcPts val="0"/>
              </a:spcAft>
              <a:buSzPts val="1900"/>
              <a:buChar char="●"/>
            </a:pPr>
            <a:r>
              <a:rPr lang="en-GB" dirty="0"/>
              <a:t>Use generic Machine Roles for admin tasks:</a:t>
            </a:r>
          </a:p>
          <a:p>
            <a:pPr lvl="1" indent="-349250">
              <a:buSzPts val="1900"/>
              <a:buChar char="●"/>
            </a:pPr>
            <a:r>
              <a:rPr lang="en-GB" dirty="0"/>
              <a:t>IIS</a:t>
            </a:r>
          </a:p>
          <a:p>
            <a:pPr lvl="1" indent="-349250">
              <a:buSzPts val="1900"/>
              <a:buChar char="●"/>
            </a:pPr>
            <a:r>
              <a:rPr lang="en-GB" dirty="0"/>
              <a:t>MSSQL</a:t>
            </a:r>
          </a:p>
        </p:txBody>
      </p:sp>
    </p:spTree>
    <p:extLst>
      <p:ext uri="{BB962C8B-B14F-4D97-AF65-F5344CB8AC3E}">
        <p14:creationId xmlns:p14="http://schemas.microsoft.com/office/powerpoint/2010/main" val="2615897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8">
                                            <p:txEl>
                                              <p:pRg st="2" end="2"/>
                                            </p:txEl>
                                          </p:spTgt>
                                        </p:tgtEl>
                                        <p:attrNameLst>
                                          <p:attrName>style.visibility</p:attrName>
                                        </p:attrNameLst>
                                      </p:cBhvr>
                                      <p:to>
                                        <p:strVal val="visible"/>
                                      </p:to>
                                    </p:set>
                                    <p:animEffect transition="in" filter="fade">
                                      <p:cBhvr>
                                        <p:cTn id="15" dur="500"/>
                                        <p:tgtEl>
                                          <p:spTgt spid="58">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8">
                                            <p:txEl>
                                              <p:pRg st="3" end="3"/>
                                            </p:txEl>
                                          </p:spTgt>
                                        </p:tgtEl>
                                        <p:attrNameLst>
                                          <p:attrName>style.visibility</p:attrName>
                                        </p:attrNameLst>
                                      </p:cBhvr>
                                      <p:to>
                                        <p:strVal val="visible"/>
                                      </p:to>
                                    </p:set>
                                    <p:animEffect transition="in" filter="fade">
                                      <p:cBhvr>
                                        <p:cTn id="18" dur="500"/>
                                        <p:tgtEl>
                                          <p:spTgt spid="5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8">
                                            <p:txEl>
                                              <p:pRg st="4" end="4"/>
                                            </p:txEl>
                                          </p:spTgt>
                                        </p:tgtEl>
                                        <p:attrNameLst>
                                          <p:attrName>style.visibility</p:attrName>
                                        </p:attrNameLst>
                                      </p:cBhvr>
                                      <p:to>
                                        <p:strVal val="visible"/>
                                      </p:to>
                                    </p:set>
                                    <p:animEffect transition="in" filter="fade">
                                      <p:cBhvr>
                                        <p:cTn id="23" dur="500"/>
                                        <p:tgtEl>
                                          <p:spTgt spid="58">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8">
                                            <p:txEl>
                                              <p:pRg st="5" end="5"/>
                                            </p:txEl>
                                          </p:spTgt>
                                        </p:tgtEl>
                                        <p:attrNameLst>
                                          <p:attrName>style.visibility</p:attrName>
                                        </p:attrNameLst>
                                      </p:cBhvr>
                                      <p:to>
                                        <p:strVal val="visible"/>
                                      </p:to>
                                    </p:set>
                                    <p:animEffect transition="in" filter="fade">
                                      <p:cBhvr>
                                        <p:cTn id="26" dur="500"/>
                                        <p:tgtEl>
                                          <p:spTgt spid="58">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8">
                                            <p:txEl>
                                              <p:pRg st="6" end="6"/>
                                            </p:txEl>
                                          </p:spTgt>
                                        </p:tgtEl>
                                        <p:attrNameLst>
                                          <p:attrName>style.visibility</p:attrName>
                                        </p:attrNameLst>
                                      </p:cBhvr>
                                      <p:to>
                                        <p:strVal val="visible"/>
                                      </p:to>
                                    </p:set>
                                    <p:animEffect transition="in" filter="fade">
                                      <p:cBhvr>
                                        <p:cTn id="29" dur="500"/>
                                        <p:tgtEl>
                                          <p:spTgt spid="5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80875" y="1674891"/>
            <a:ext cx="5951700" cy="2152584"/>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 sz="1900" dirty="0"/>
              <a:t>Defining Deployment Targets and Machine Roles</a:t>
            </a:r>
            <a:br>
              <a:rPr lang="en" sz="1900" dirty="0"/>
            </a:br>
            <a:endParaRPr sz="1900" dirty="0"/>
          </a:p>
          <a:p>
            <a:pPr marL="457200" lvl="0" indent="-349250" algn="l" rtl="0">
              <a:spcBef>
                <a:spcPts val="0"/>
              </a:spcBef>
              <a:spcAft>
                <a:spcPts val="0"/>
              </a:spcAft>
              <a:buSzPts val="1900"/>
              <a:buChar char="●"/>
            </a:pPr>
            <a:r>
              <a:rPr lang="en" sz="1900" dirty="0"/>
              <a:t>How to use Machine Roles</a:t>
            </a:r>
            <a:br>
              <a:rPr lang="en" sz="1900" dirty="0"/>
            </a:br>
            <a:endParaRPr sz="1900" dirty="0"/>
          </a:p>
          <a:p>
            <a:pPr marL="457200" lvl="0" indent="-349250" algn="l" rtl="0">
              <a:spcBef>
                <a:spcPts val="0"/>
              </a:spcBef>
              <a:spcAft>
                <a:spcPts val="0"/>
              </a:spcAft>
              <a:buSzPts val="1900"/>
              <a:buChar char="●"/>
            </a:pPr>
            <a:r>
              <a:rPr lang="en" sz="1900" dirty="0"/>
              <a:t>Advice and conventions</a:t>
            </a:r>
            <a:endParaRPr sz="1900" dirty="0"/>
          </a:p>
        </p:txBody>
      </p:sp>
      <p:sp>
        <p:nvSpPr>
          <p:cNvPr id="5" name="Title 4">
            <a:extLst>
              <a:ext uri="{FF2B5EF4-FFF2-40B4-BE49-F238E27FC236}">
                <a16:creationId xmlns:a16="http://schemas.microsoft.com/office/drawing/2014/main" id="{9380990E-8DA0-45AE-8970-46D0E77B3FDA}"/>
              </a:ext>
            </a:extLst>
          </p:cNvPr>
          <p:cNvSpPr>
            <a:spLocks noGrp="1"/>
          </p:cNvSpPr>
          <p:nvPr>
            <p:ph type="title"/>
          </p:nvPr>
        </p:nvSpPr>
        <p:spPr/>
        <p:txBody>
          <a:bodyPr>
            <a:normAutofit fontScale="90000"/>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xEl>
                                              <p:pRg st="2" end="2"/>
                                            </p:txEl>
                                          </p:spTgt>
                                        </p:tgtEl>
                                        <p:attrNameLst>
                                          <p:attrName>style.visibility</p:attrName>
                                        </p:attrNameLst>
                                      </p:cBhvr>
                                      <p:to>
                                        <p:strVal val="visible"/>
                                      </p:to>
                                    </p:set>
                                    <p:animEffect transition="in" filter="fade">
                                      <p:cBhvr>
                                        <p:cTn id="17" dur="500"/>
                                        <p:tgtEl>
                                          <p:spTgt spid="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3024566" y="849529"/>
            <a:ext cx="5951700" cy="3444441"/>
          </a:xfrm>
          <a:prstGeom prst="rect">
            <a:avLst/>
          </a:prstGeom>
        </p:spPr>
        <p:txBody>
          <a:bodyPr spcFirstLastPara="1" wrap="square" lIns="91425" tIns="91425" rIns="91425" bIns="91425" anchor="t" anchorCtr="0">
            <a:normAutofit lnSpcReduction="10000"/>
          </a:bodyPr>
          <a:lstStyle/>
          <a:p>
            <a:pPr marL="457200" lvl="0" indent="-349250" algn="l" rtl="0">
              <a:spcBef>
                <a:spcPts val="0"/>
              </a:spcBef>
              <a:spcAft>
                <a:spcPts val="0"/>
              </a:spcAft>
              <a:buSzPts val="1900"/>
              <a:buChar char="●"/>
            </a:pPr>
            <a:r>
              <a:rPr lang="en" sz="1900" dirty="0"/>
              <a:t>Machines (Windows, Linux, MacOS)</a:t>
            </a:r>
          </a:p>
          <a:p>
            <a:pPr lvl="1" indent="-349250">
              <a:buSzPts val="1900"/>
              <a:buChar char="●"/>
            </a:pPr>
            <a:r>
              <a:rPr lang="en" sz="1500" dirty="0"/>
              <a:t>Physical or virtual, on-prem or hosted</a:t>
            </a:r>
            <a:br>
              <a:rPr lang="en" sz="1500" dirty="0"/>
            </a:br>
            <a:endParaRPr sz="1500" dirty="0"/>
          </a:p>
          <a:p>
            <a:pPr marL="457200" lvl="0" indent="-349250" algn="l" rtl="0">
              <a:spcBef>
                <a:spcPts val="0"/>
              </a:spcBef>
              <a:spcAft>
                <a:spcPts val="0"/>
              </a:spcAft>
              <a:buSzPts val="1900"/>
              <a:buChar char="●"/>
            </a:pPr>
            <a:r>
              <a:rPr lang="en" sz="1900" dirty="0"/>
              <a:t>PaaS endpoints</a:t>
            </a:r>
          </a:p>
          <a:p>
            <a:pPr lvl="1" indent="-349250">
              <a:buSzPts val="1900"/>
              <a:buChar char="●"/>
            </a:pPr>
            <a:r>
              <a:rPr lang="en" sz="1500" dirty="0"/>
              <a:t>e.g. Azure Web Apps, aws ECS Clusters</a:t>
            </a:r>
            <a:br>
              <a:rPr lang="en" sz="1500" dirty="0"/>
            </a:br>
            <a:endParaRPr sz="1500" dirty="0"/>
          </a:p>
          <a:p>
            <a:pPr marL="457200" lvl="0" indent="-349250" algn="l" rtl="0">
              <a:spcBef>
                <a:spcPts val="0"/>
              </a:spcBef>
              <a:spcAft>
                <a:spcPts val="0"/>
              </a:spcAft>
              <a:buSzPts val="1900"/>
              <a:buChar char="●"/>
            </a:pPr>
            <a:r>
              <a:rPr lang="en-GB" sz="1900" dirty="0" err="1"/>
              <a:t>Kubenetes</a:t>
            </a:r>
            <a:r>
              <a:rPr lang="en-GB" sz="1900" dirty="0"/>
              <a:t> Clusters</a:t>
            </a:r>
          </a:p>
          <a:p>
            <a:pPr marL="457200" lvl="0" indent="-349250" algn="l" rtl="0">
              <a:spcBef>
                <a:spcPts val="0"/>
              </a:spcBef>
              <a:spcAft>
                <a:spcPts val="0"/>
              </a:spcAft>
              <a:buSzPts val="1900"/>
              <a:buChar char="●"/>
            </a:pPr>
            <a:endParaRPr lang="en-GB" sz="1900" dirty="0"/>
          </a:p>
          <a:p>
            <a:pPr marL="457200" lvl="0" indent="-349250" algn="l" rtl="0">
              <a:spcBef>
                <a:spcPts val="0"/>
              </a:spcBef>
              <a:spcAft>
                <a:spcPts val="0"/>
              </a:spcAft>
              <a:buSzPts val="1900"/>
              <a:buChar char="●"/>
            </a:pPr>
            <a:r>
              <a:rPr lang="en-GB" sz="1900" dirty="0"/>
              <a:t>Cloud Regions</a:t>
            </a:r>
          </a:p>
          <a:p>
            <a:pPr marL="457200" lvl="0" indent="-349250" algn="l" rtl="0">
              <a:spcBef>
                <a:spcPts val="0"/>
              </a:spcBef>
              <a:spcAft>
                <a:spcPts val="0"/>
              </a:spcAft>
              <a:buSzPts val="1900"/>
              <a:buChar char="●"/>
            </a:pPr>
            <a:endParaRPr lang="en-GB" sz="1900" dirty="0"/>
          </a:p>
          <a:p>
            <a:pPr marL="457200" lvl="0" indent="-349250" algn="l" rtl="0">
              <a:spcBef>
                <a:spcPts val="0"/>
              </a:spcBef>
              <a:spcAft>
                <a:spcPts val="0"/>
              </a:spcAft>
              <a:buSzPts val="1900"/>
              <a:buChar char="●"/>
            </a:pPr>
            <a:r>
              <a:rPr lang="en-GB" sz="1900" dirty="0"/>
              <a:t>Offline Package Drops</a:t>
            </a:r>
            <a:endParaRPr sz="1900" dirty="0"/>
          </a:p>
        </p:txBody>
      </p:sp>
    </p:spTree>
    <p:extLst>
      <p:ext uri="{BB962C8B-B14F-4D97-AF65-F5344CB8AC3E}">
        <p14:creationId xmlns:p14="http://schemas.microsoft.com/office/powerpoint/2010/main" val="212095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8">
                                            <p:txEl>
                                              <p:pRg st="1" end="1"/>
                                            </p:txEl>
                                          </p:spTgt>
                                        </p:tgtEl>
                                        <p:attrNameLst>
                                          <p:attrName>style.visibility</p:attrName>
                                        </p:attrNameLst>
                                      </p:cBhvr>
                                      <p:to>
                                        <p:strVal val="visible"/>
                                      </p:to>
                                    </p:set>
                                    <p:animEffect transition="in" filter="fade">
                                      <p:cBhvr>
                                        <p:cTn id="10" dur="500"/>
                                        <p:tgtEl>
                                          <p:spTgt spid="5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8">
                                            <p:txEl>
                                              <p:pRg st="2" end="2"/>
                                            </p:txEl>
                                          </p:spTgt>
                                        </p:tgtEl>
                                        <p:attrNameLst>
                                          <p:attrName>style.visibility</p:attrName>
                                        </p:attrNameLst>
                                      </p:cBhvr>
                                      <p:to>
                                        <p:strVal val="visible"/>
                                      </p:to>
                                    </p:set>
                                    <p:animEffect transition="in" filter="fade">
                                      <p:cBhvr>
                                        <p:cTn id="15" dur="500"/>
                                        <p:tgtEl>
                                          <p:spTgt spid="58">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8">
                                            <p:txEl>
                                              <p:pRg st="3" end="3"/>
                                            </p:txEl>
                                          </p:spTgt>
                                        </p:tgtEl>
                                        <p:attrNameLst>
                                          <p:attrName>style.visibility</p:attrName>
                                        </p:attrNameLst>
                                      </p:cBhvr>
                                      <p:to>
                                        <p:strVal val="visible"/>
                                      </p:to>
                                    </p:set>
                                    <p:animEffect transition="in" filter="fade">
                                      <p:cBhvr>
                                        <p:cTn id="18" dur="500"/>
                                        <p:tgtEl>
                                          <p:spTgt spid="5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8">
                                            <p:txEl>
                                              <p:pRg st="4" end="4"/>
                                            </p:txEl>
                                          </p:spTgt>
                                        </p:tgtEl>
                                        <p:attrNameLst>
                                          <p:attrName>style.visibility</p:attrName>
                                        </p:attrNameLst>
                                      </p:cBhvr>
                                      <p:to>
                                        <p:strVal val="visible"/>
                                      </p:to>
                                    </p:set>
                                    <p:animEffect transition="in" filter="fade">
                                      <p:cBhvr>
                                        <p:cTn id="23" dur="500"/>
                                        <p:tgtEl>
                                          <p:spTgt spid="5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8">
                                            <p:txEl>
                                              <p:pRg st="6" end="6"/>
                                            </p:txEl>
                                          </p:spTgt>
                                        </p:tgtEl>
                                        <p:attrNameLst>
                                          <p:attrName>style.visibility</p:attrName>
                                        </p:attrNameLst>
                                      </p:cBhvr>
                                      <p:to>
                                        <p:strVal val="visible"/>
                                      </p:to>
                                    </p:set>
                                    <p:animEffect transition="in" filter="fade">
                                      <p:cBhvr>
                                        <p:cTn id="28" dur="500"/>
                                        <p:tgtEl>
                                          <p:spTgt spid="58">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8">
                                            <p:txEl>
                                              <p:pRg st="8" end="8"/>
                                            </p:txEl>
                                          </p:spTgt>
                                        </p:tgtEl>
                                        <p:attrNameLst>
                                          <p:attrName>style.visibility</p:attrName>
                                        </p:attrNameLst>
                                      </p:cBhvr>
                                      <p:to>
                                        <p:strVal val="visible"/>
                                      </p:to>
                                    </p:set>
                                    <p:animEffect transition="in" filter="fade">
                                      <p:cBhvr>
                                        <p:cTn id="33" dur="500"/>
                                        <p:tgtEl>
                                          <p:spTgt spid="5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 name="Rectangle 5">
            <a:extLst>
              <a:ext uri="{FF2B5EF4-FFF2-40B4-BE49-F238E27FC236}">
                <a16:creationId xmlns:a16="http://schemas.microsoft.com/office/drawing/2014/main" id="{A52EC6C7-F134-4FD9-9465-7ABBC3A56F5C}"/>
              </a:ext>
            </a:extLst>
          </p:cNvPr>
          <p:cNvSpPr/>
          <p:nvPr/>
        </p:nvSpPr>
        <p:spPr>
          <a:xfrm>
            <a:off x="3402297" y="2168376"/>
            <a:ext cx="1487348" cy="917723"/>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Web01</a:t>
            </a:r>
            <a:br>
              <a:rPr lang="en-GB" sz="1100" dirty="0">
                <a:latin typeface="Consolas" panose="020B0609020204030204" pitchFamily="49" charset="0"/>
              </a:rPr>
            </a:br>
            <a:endParaRPr lang="en-GB" sz="1100" dirty="0">
              <a:solidFill>
                <a:schemeClr val="accent6"/>
              </a:solidFill>
              <a:latin typeface="Consolas" panose="020B0609020204030204" pitchFamily="49" charset="0"/>
            </a:endParaRPr>
          </a:p>
        </p:txBody>
      </p:sp>
      <p:sp>
        <p:nvSpPr>
          <p:cNvPr id="14" name="Rectangle 13">
            <a:extLst>
              <a:ext uri="{FF2B5EF4-FFF2-40B4-BE49-F238E27FC236}">
                <a16:creationId xmlns:a16="http://schemas.microsoft.com/office/drawing/2014/main" id="{F1286595-B54A-4424-8BFD-87BA8A926ED3}"/>
              </a:ext>
            </a:extLst>
          </p:cNvPr>
          <p:cNvSpPr/>
          <p:nvPr/>
        </p:nvSpPr>
        <p:spPr>
          <a:xfrm>
            <a:off x="3402297" y="3229860"/>
            <a:ext cx="1487348" cy="917722"/>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DB01</a:t>
            </a:r>
          </a:p>
          <a:p>
            <a:endParaRPr lang="en-GB" sz="1100" dirty="0">
              <a:latin typeface="Consolas" panose="020B0609020204030204" pitchFamily="49" charset="0"/>
            </a:endParaRPr>
          </a:p>
        </p:txBody>
      </p:sp>
      <p:sp>
        <p:nvSpPr>
          <p:cNvPr id="16" name="Rectangle 15">
            <a:extLst>
              <a:ext uri="{FF2B5EF4-FFF2-40B4-BE49-F238E27FC236}">
                <a16:creationId xmlns:a16="http://schemas.microsoft.com/office/drawing/2014/main" id="{D6A6DD8B-9E86-418A-B9A3-61C771E192DD}"/>
              </a:ext>
            </a:extLst>
          </p:cNvPr>
          <p:cNvSpPr/>
          <p:nvPr/>
        </p:nvSpPr>
        <p:spPr>
          <a:xfrm>
            <a:off x="5573279" y="2193187"/>
            <a:ext cx="1487347" cy="89291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Web02</a:t>
            </a:r>
          </a:p>
          <a:p>
            <a:endParaRPr lang="en-GB" sz="1100" dirty="0">
              <a:latin typeface="Consolas" panose="020B0609020204030204" pitchFamily="49" charset="0"/>
            </a:endParaRPr>
          </a:p>
        </p:txBody>
      </p:sp>
      <p:sp>
        <p:nvSpPr>
          <p:cNvPr id="20" name="Rectangle 19">
            <a:extLst>
              <a:ext uri="{FF2B5EF4-FFF2-40B4-BE49-F238E27FC236}">
                <a16:creationId xmlns:a16="http://schemas.microsoft.com/office/drawing/2014/main" id="{513DA074-85BA-451C-8499-46871D0C226D}"/>
              </a:ext>
            </a:extLst>
          </p:cNvPr>
          <p:cNvSpPr/>
          <p:nvPr/>
        </p:nvSpPr>
        <p:spPr>
          <a:xfrm>
            <a:off x="5573279" y="3229860"/>
            <a:ext cx="1487348" cy="917722"/>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DB02</a:t>
            </a:r>
          </a:p>
          <a:p>
            <a:r>
              <a:rPr lang="en-GB" sz="300" dirty="0">
                <a:latin typeface="Consolas" panose="020B0609020204030204" pitchFamily="49" charset="0"/>
              </a:rPr>
              <a:t> </a:t>
            </a:r>
            <a:endParaRPr lang="en-GB" sz="1100" dirty="0">
              <a:latin typeface="Consolas" panose="020B0609020204030204" pitchFamily="49" charset="0"/>
            </a:endParaRPr>
          </a:p>
        </p:txBody>
      </p:sp>
      <p:sp>
        <p:nvSpPr>
          <p:cNvPr id="22" name="Rectangle 21">
            <a:extLst>
              <a:ext uri="{FF2B5EF4-FFF2-40B4-BE49-F238E27FC236}">
                <a16:creationId xmlns:a16="http://schemas.microsoft.com/office/drawing/2014/main" id="{DD97494B-1626-4738-8168-6E7C62756F91}"/>
              </a:ext>
            </a:extLst>
          </p:cNvPr>
          <p:cNvSpPr/>
          <p:nvPr/>
        </p:nvSpPr>
        <p:spPr>
          <a:xfrm>
            <a:off x="5573279" y="1131395"/>
            <a:ext cx="1487348" cy="91772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Load01</a:t>
            </a:r>
          </a:p>
          <a:p>
            <a:endParaRPr lang="en-GB" sz="1100" dirty="0">
              <a:latin typeface="Consolas" panose="020B0609020204030204" pitchFamily="49" charset="0"/>
            </a:endParaRPr>
          </a:p>
        </p:txBody>
      </p:sp>
      <p:sp>
        <p:nvSpPr>
          <p:cNvPr id="15" name="Rectangle 14">
            <a:extLst>
              <a:ext uri="{FF2B5EF4-FFF2-40B4-BE49-F238E27FC236}">
                <a16:creationId xmlns:a16="http://schemas.microsoft.com/office/drawing/2014/main" id="{6DC02FA3-3743-4A83-A543-8095B39EB49F}"/>
              </a:ext>
            </a:extLst>
          </p:cNvPr>
          <p:cNvSpPr/>
          <p:nvPr/>
        </p:nvSpPr>
        <p:spPr>
          <a:xfrm>
            <a:off x="7189323" y="2193186"/>
            <a:ext cx="1487347" cy="89291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Web03</a:t>
            </a:r>
          </a:p>
          <a:p>
            <a:endParaRPr lang="en-GB" sz="1100" dirty="0">
              <a:latin typeface="Consolas" panose="020B0609020204030204" pitchFamily="49" charset="0"/>
            </a:endParaRPr>
          </a:p>
        </p:txBody>
      </p:sp>
    </p:spTree>
    <p:extLst>
      <p:ext uri="{BB962C8B-B14F-4D97-AF65-F5344CB8AC3E}">
        <p14:creationId xmlns:p14="http://schemas.microsoft.com/office/powerpoint/2010/main" val="3128827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animEffect transition="in" filter="fade">
                                      <p:cBhvr>
                                        <p:cTn id="13" dur="500"/>
                                        <p:tgtEl>
                                          <p:spTgt spid="16">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500"/>
                                        <p:tgtEl>
                                          <p:spTgt spid="22">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animEffect transition="in" filter="fade">
                                      <p:cBhvr>
                                        <p:cTn id="19" dur="500"/>
                                        <p:tgtEl>
                                          <p:spTgt spid="15">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11" name="Rectangle 10">
            <a:extLst>
              <a:ext uri="{FF2B5EF4-FFF2-40B4-BE49-F238E27FC236}">
                <a16:creationId xmlns:a16="http://schemas.microsoft.com/office/drawing/2014/main" id="{519862C3-E83A-4C62-99F9-C83534AF5FF9}"/>
              </a:ext>
            </a:extLst>
          </p:cNvPr>
          <p:cNvSpPr/>
          <p:nvPr/>
        </p:nvSpPr>
        <p:spPr>
          <a:xfrm>
            <a:off x="3244598" y="748855"/>
            <a:ext cx="1802747" cy="3542488"/>
          </a:xfrm>
          <a:prstGeom prst="rect">
            <a:avLst/>
          </a:prstGeom>
          <a:solidFill>
            <a:srgbClr val="00B0F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latin typeface="Consolas" panose="020B0609020204030204" pitchFamily="49" charset="0"/>
              </a:rPr>
              <a:t>Development</a:t>
            </a:r>
          </a:p>
        </p:txBody>
      </p:sp>
      <p:sp>
        <p:nvSpPr>
          <p:cNvPr id="10" name="Rectangle 9">
            <a:extLst>
              <a:ext uri="{FF2B5EF4-FFF2-40B4-BE49-F238E27FC236}">
                <a16:creationId xmlns:a16="http://schemas.microsoft.com/office/drawing/2014/main" id="{842D86ED-F733-48C4-A0AD-EA51C4E2B1FA}"/>
              </a:ext>
            </a:extLst>
          </p:cNvPr>
          <p:cNvSpPr/>
          <p:nvPr/>
        </p:nvSpPr>
        <p:spPr>
          <a:xfrm>
            <a:off x="5412904" y="748856"/>
            <a:ext cx="3419471" cy="3542488"/>
          </a:xfrm>
          <a:prstGeom prst="rect">
            <a:avLst/>
          </a:prstGeom>
          <a:solidFill>
            <a:srgbClr val="00B0F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latin typeface="Consolas" panose="020B0609020204030204" pitchFamily="49" charset="0"/>
              </a:rPr>
              <a:t>Production</a:t>
            </a:r>
          </a:p>
        </p:txBody>
      </p:sp>
      <p:sp>
        <p:nvSpPr>
          <p:cNvPr id="6" name="Rectangle 5">
            <a:extLst>
              <a:ext uri="{FF2B5EF4-FFF2-40B4-BE49-F238E27FC236}">
                <a16:creationId xmlns:a16="http://schemas.microsoft.com/office/drawing/2014/main" id="{A52EC6C7-F134-4FD9-9465-7ABBC3A56F5C}"/>
              </a:ext>
            </a:extLst>
          </p:cNvPr>
          <p:cNvSpPr/>
          <p:nvPr/>
        </p:nvSpPr>
        <p:spPr>
          <a:xfrm>
            <a:off x="3402297" y="2168376"/>
            <a:ext cx="1487348" cy="917723"/>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Web01</a:t>
            </a:r>
            <a:br>
              <a:rPr lang="en-GB" sz="1100" dirty="0">
                <a:latin typeface="Consolas" panose="020B0609020204030204" pitchFamily="49" charset="0"/>
              </a:rPr>
            </a:br>
            <a:endParaRPr lang="en-GB" sz="1100" dirty="0">
              <a:solidFill>
                <a:schemeClr val="accent6"/>
              </a:solidFill>
              <a:latin typeface="Consolas" panose="020B0609020204030204" pitchFamily="49" charset="0"/>
            </a:endParaRPr>
          </a:p>
        </p:txBody>
      </p:sp>
      <p:sp>
        <p:nvSpPr>
          <p:cNvPr id="14" name="Rectangle 13">
            <a:extLst>
              <a:ext uri="{FF2B5EF4-FFF2-40B4-BE49-F238E27FC236}">
                <a16:creationId xmlns:a16="http://schemas.microsoft.com/office/drawing/2014/main" id="{F1286595-B54A-4424-8BFD-87BA8A926ED3}"/>
              </a:ext>
            </a:extLst>
          </p:cNvPr>
          <p:cNvSpPr/>
          <p:nvPr/>
        </p:nvSpPr>
        <p:spPr>
          <a:xfrm>
            <a:off x="3402297" y="3229860"/>
            <a:ext cx="1487348" cy="917722"/>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DB01</a:t>
            </a:r>
          </a:p>
          <a:p>
            <a:endParaRPr lang="en-GB" sz="1100" dirty="0">
              <a:latin typeface="Consolas" panose="020B0609020204030204" pitchFamily="49" charset="0"/>
            </a:endParaRPr>
          </a:p>
        </p:txBody>
      </p:sp>
      <p:sp>
        <p:nvSpPr>
          <p:cNvPr id="16" name="Rectangle 15">
            <a:extLst>
              <a:ext uri="{FF2B5EF4-FFF2-40B4-BE49-F238E27FC236}">
                <a16:creationId xmlns:a16="http://schemas.microsoft.com/office/drawing/2014/main" id="{D6A6DD8B-9E86-418A-B9A3-61C771E192DD}"/>
              </a:ext>
            </a:extLst>
          </p:cNvPr>
          <p:cNvSpPr/>
          <p:nvPr/>
        </p:nvSpPr>
        <p:spPr>
          <a:xfrm>
            <a:off x="5573279" y="2193187"/>
            <a:ext cx="1487347" cy="89291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Web02</a:t>
            </a:r>
          </a:p>
          <a:p>
            <a:endParaRPr lang="en-GB" sz="1100" dirty="0">
              <a:latin typeface="Consolas" panose="020B0609020204030204" pitchFamily="49" charset="0"/>
            </a:endParaRPr>
          </a:p>
        </p:txBody>
      </p:sp>
      <p:sp>
        <p:nvSpPr>
          <p:cNvPr id="20" name="Rectangle 19">
            <a:extLst>
              <a:ext uri="{FF2B5EF4-FFF2-40B4-BE49-F238E27FC236}">
                <a16:creationId xmlns:a16="http://schemas.microsoft.com/office/drawing/2014/main" id="{513DA074-85BA-451C-8499-46871D0C226D}"/>
              </a:ext>
            </a:extLst>
          </p:cNvPr>
          <p:cNvSpPr/>
          <p:nvPr/>
        </p:nvSpPr>
        <p:spPr>
          <a:xfrm>
            <a:off x="5573279" y="3229860"/>
            <a:ext cx="1487348" cy="917722"/>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DB02</a:t>
            </a:r>
          </a:p>
          <a:p>
            <a:r>
              <a:rPr lang="en-GB" sz="300" dirty="0">
                <a:latin typeface="Consolas" panose="020B0609020204030204" pitchFamily="49" charset="0"/>
              </a:rPr>
              <a:t> </a:t>
            </a:r>
            <a:endParaRPr lang="en-GB" sz="1100" dirty="0">
              <a:latin typeface="Consolas" panose="020B0609020204030204" pitchFamily="49" charset="0"/>
            </a:endParaRPr>
          </a:p>
        </p:txBody>
      </p:sp>
      <p:sp>
        <p:nvSpPr>
          <p:cNvPr id="22" name="Rectangle 21">
            <a:extLst>
              <a:ext uri="{FF2B5EF4-FFF2-40B4-BE49-F238E27FC236}">
                <a16:creationId xmlns:a16="http://schemas.microsoft.com/office/drawing/2014/main" id="{DD97494B-1626-4738-8168-6E7C62756F91}"/>
              </a:ext>
            </a:extLst>
          </p:cNvPr>
          <p:cNvSpPr/>
          <p:nvPr/>
        </p:nvSpPr>
        <p:spPr>
          <a:xfrm>
            <a:off x="5573279" y="1131395"/>
            <a:ext cx="1487348" cy="91772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Load01</a:t>
            </a:r>
          </a:p>
          <a:p>
            <a:endParaRPr lang="en-GB" sz="1100" dirty="0">
              <a:latin typeface="Consolas" panose="020B0609020204030204" pitchFamily="49" charset="0"/>
            </a:endParaRPr>
          </a:p>
        </p:txBody>
      </p:sp>
      <p:sp>
        <p:nvSpPr>
          <p:cNvPr id="15" name="Rectangle 14">
            <a:extLst>
              <a:ext uri="{FF2B5EF4-FFF2-40B4-BE49-F238E27FC236}">
                <a16:creationId xmlns:a16="http://schemas.microsoft.com/office/drawing/2014/main" id="{6DC02FA3-3743-4A83-A543-8095B39EB49F}"/>
              </a:ext>
            </a:extLst>
          </p:cNvPr>
          <p:cNvSpPr/>
          <p:nvPr/>
        </p:nvSpPr>
        <p:spPr>
          <a:xfrm>
            <a:off x="7189323" y="2193186"/>
            <a:ext cx="1487347" cy="89291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Web03</a:t>
            </a:r>
          </a:p>
          <a:p>
            <a:endParaRPr lang="en-GB" sz="1100" dirty="0">
              <a:latin typeface="Consolas" panose="020B0609020204030204" pitchFamily="49" charset="0"/>
            </a:endParaRPr>
          </a:p>
        </p:txBody>
      </p:sp>
    </p:spTree>
    <p:extLst>
      <p:ext uri="{BB962C8B-B14F-4D97-AF65-F5344CB8AC3E}">
        <p14:creationId xmlns:p14="http://schemas.microsoft.com/office/powerpoint/2010/main" val="343060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11" name="Rectangle 10">
            <a:extLst>
              <a:ext uri="{FF2B5EF4-FFF2-40B4-BE49-F238E27FC236}">
                <a16:creationId xmlns:a16="http://schemas.microsoft.com/office/drawing/2014/main" id="{519862C3-E83A-4C62-99F9-C83534AF5FF9}"/>
              </a:ext>
            </a:extLst>
          </p:cNvPr>
          <p:cNvSpPr/>
          <p:nvPr/>
        </p:nvSpPr>
        <p:spPr>
          <a:xfrm>
            <a:off x="3244598" y="748855"/>
            <a:ext cx="1802747" cy="3542488"/>
          </a:xfrm>
          <a:prstGeom prst="rect">
            <a:avLst/>
          </a:prstGeom>
          <a:solidFill>
            <a:srgbClr val="00B0F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latin typeface="Consolas" panose="020B0609020204030204" pitchFamily="49" charset="0"/>
              </a:rPr>
              <a:t>Development</a:t>
            </a:r>
          </a:p>
        </p:txBody>
      </p:sp>
      <p:sp>
        <p:nvSpPr>
          <p:cNvPr id="10" name="Rectangle 9">
            <a:extLst>
              <a:ext uri="{FF2B5EF4-FFF2-40B4-BE49-F238E27FC236}">
                <a16:creationId xmlns:a16="http://schemas.microsoft.com/office/drawing/2014/main" id="{842D86ED-F733-48C4-A0AD-EA51C4E2B1FA}"/>
              </a:ext>
            </a:extLst>
          </p:cNvPr>
          <p:cNvSpPr/>
          <p:nvPr/>
        </p:nvSpPr>
        <p:spPr>
          <a:xfrm>
            <a:off x="5412904" y="748856"/>
            <a:ext cx="3419471" cy="3542488"/>
          </a:xfrm>
          <a:prstGeom prst="rect">
            <a:avLst/>
          </a:prstGeom>
          <a:solidFill>
            <a:srgbClr val="00B0F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latin typeface="Consolas" panose="020B0609020204030204" pitchFamily="49" charset="0"/>
              </a:rPr>
              <a:t>Production</a:t>
            </a:r>
          </a:p>
        </p:txBody>
      </p:sp>
      <p:sp>
        <p:nvSpPr>
          <p:cNvPr id="6" name="Rectangle 5">
            <a:extLst>
              <a:ext uri="{FF2B5EF4-FFF2-40B4-BE49-F238E27FC236}">
                <a16:creationId xmlns:a16="http://schemas.microsoft.com/office/drawing/2014/main" id="{A52EC6C7-F134-4FD9-9465-7ABBC3A56F5C}"/>
              </a:ext>
            </a:extLst>
          </p:cNvPr>
          <p:cNvSpPr/>
          <p:nvPr/>
        </p:nvSpPr>
        <p:spPr>
          <a:xfrm>
            <a:off x="3402297" y="2168376"/>
            <a:ext cx="1487348" cy="917723"/>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Web01</a:t>
            </a:r>
            <a:br>
              <a:rPr lang="en-GB" sz="1100" dirty="0">
                <a:latin typeface="Consolas" panose="020B0609020204030204" pitchFamily="49" charset="0"/>
              </a:rPr>
            </a:br>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err="1">
                <a:solidFill>
                  <a:schemeClr val="accent6"/>
                </a:solidFill>
                <a:latin typeface="Consolas" panose="020B0609020204030204" pitchFamily="49" charset="0"/>
              </a:rPr>
              <a:t>WebServer</a:t>
            </a:r>
            <a:endParaRPr lang="en-GB" sz="1100" dirty="0">
              <a:solidFill>
                <a:schemeClr val="accent6"/>
              </a:solidFill>
              <a:latin typeface="Consolas" panose="020B0609020204030204" pitchFamily="49" charset="0"/>
            </a:endParaRPr>
          </a:p>
        </p:txBody>
      </p:sp>
      <p:sp>
        <p:nvSpPr>
          <p:cNvPr id="14" name="Rectangle 13">
            <a:extLst>
              <a:ext uri="{FF2B5EF4-FFF2-40B4-BE49-F238E27FC236}">
                <a16:creationId xmlns:a16="http://schemas.microsoft.com/office/drawing/2014/main" id="{F1286595-B54A-4424-8BFD-87BA8A926ED3}"/>
              </a:ext>
            </a:extLst>
          </p:cNvPr>
          <p:cNvSpPr/>
          <p:nvPr/>
        </p:nvSpPr>
        <p:spPr>
          <a:xfrm>
            <a:off x="3402297" y="3229860"/>
            <a:ext cx="1487348" cy="917722"/>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DB01</a:t>
            </a:r>
          </a:p>
          <a:p>
            <a:r>
              <a:rPr lang="en-GB" sz="300" dirty="0">
                <a:latin typeface="Consolas" panose="020B0609020204030204" pitchFamily="49" charset="0"/>
              </a:rPr>
              <a:t> </a:t>
            </a:r>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Database</a:t>
            </a:r>
          </a:p>
          <a:p>
            <a:endParaRPr lang="en-GB" sz="1100" dirty="0">
              <a:latin typeface="Consolas" panose="020B0609020204030204" pitchFamily="49" charset="0"/>
            </a:endParaRPr>
          </a:p>
        </p:txBody>
      </p:sp>
      <p:sp>
        <p:nvSpPr>
          <p:cNvPr id="16" name="Rectangle 15">
            <a:extLst>
              <a:ext uri="{FF2B5EF4-FFF2-40B4-BE49-F238E27FC236}">
                <a16:creationId xmlns:a16="http://schemas.microsoft.com/office/drawing/2014/main" id="{D6A6DD8B-9E86-418A-B9A3-61C771E192DD}"/>
              </a:ext>
            </a:extLst>
          </p:cNvPr>
          <p:cNvSpPr/>
          <p:nvPr/>
        </p:nvSpPr>
        <p:spPr>
          <a:xfrm>
            <a:off x="5573279" y="2193187"/>
            <a:ext cx="1487347" cy="89291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Web02</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err="1">
                <a:solidFill>
                  <a:schemeClr val="accent6"/>
                </a:solidFill>
                <a:latin typeface="Consolas" panose="020B0609020204030204" pitchFamily="49" charset="0"/>
              </a:rPr>
              <a:t>WebServer</a:t>
            </a:r>
            <a:endParaRPr lang="en-GB" sz="1100" dirty="0">
              <a:solidFill>
                <a:schemeClr val="accent6"/>
              </a:solidFill>
              <a:latin typeface="Consolas" panose="020B0609020204030204" pitchFamily="49" charset="0"/>
            </a:endParaRPr>
          </a:p>
          <a:p>
            <a:endParaRPr lang="en-GB" sz="1100" dirty="0">
              <a:latin typeface="Consolas" panose="020B0609020204030204" pitchFamily="49" charset="0"/>
            </a:endParaRPr>
          </a:p>
        </p:txBody>
      </p:sp>
      <p:sp>
        <p:nvSpPr>
          <p:cNvPr id="20" name="Rectangle 19">
            <a:extLst>
              <a:ext uri="{FF2B5EF4-FFF2-40B4-BE49-F238E27FC236}">
                <a16:creationId xmlns:a16="http://schemas.microsoft.com/office/drawing/2014/main" id="{513DA074-85BA-451C-8499-46871D0C226D}"/>
              </a:ext>
            </a:extLst>
          </p:cNvPr>
          <p:cNvSpPr/>
          <p:nvPr/>
        </p:nvSpPr>
        <p:spPr>
          <a:xfrm>
            <a:off x="5573279" y="3229860"/>
            <a:ext cx="1487348" cy="917722"/>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DB02</a:t>
            </a:r>
          </a:p>
          <a:p>
            <a:r>
              <a:rPr lang="en-GB" sz="300" dirty="0">
                <a:latin typeface="Consolas" panose="020B0609020204030204" pitchFamily="49" charset="0"/>
              </a:rPr>
              <a:t> </a:t>
            </a:r>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Database</a:t>
            </a:r>
          </a:p>
          <a:p>
            <a:endParaRPr lang="en-GB" sz="1100" dirty="0">
              <a:latin typeface="Consolas" panose="020B0609020204030204" pitchFamily="49" charset="0"/>
            </a:endParaRPr>
          </a:p>
        </p:txBody>
      </p:sp>
      <p:sp>
        <p:nvSpPr>
          <p:cNvPr id="22" name="Rectangle 21">
            <a:extLst>
              <a:ext uri="{FF2B5EF4-FFF2-40B4-BE49-F238E27FC236}">
                <a16:creationId xmlns:a16="http://schemas.microsoft.com/office/drawing/2014/main" id="{DD97494B-1626-4738-8168-6E7C62756F91}"/>
              </a:ext>
            </a:extLst>
          </p:cNvPr>
          <p:cNvSpPr/>
          <p:nvPr/>
        </p:nvSpPr>
        <p:spPr>
          <a:xfrm>
            <a:off x="5573279" y="1131395"/>
            <a:ext cx="1487348" cy="91772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Load01</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endParaRPr lang="en-GB" sz="1100" dirty="0">
              <a:latin typeface="Consolas" panose="020B0609020204030204" pitchFamily="49" charset="0"/>
            </a:endParaRPr>
          </a:p>
        </p:txBody>
      </p:sp>
      <p:sp>
        <p:nvSpPr>
          <p:cNvPr id="15" name="Rectangle 14">
            <a:extLst>
              <a:ext uri="{FF2B5EF4-FFF2-40B4-BE49-F238E27FC236}">
                <a16:creationId xmlns:a16="http://schemas.microsoft.com/office/drawing/2014/main" id="{6DC02FA3-3743-4A83-A543-8095B39EB49F}"/>
              </a:ext>
            </a:extLst>
          </p:cNvPr>
          <p:cNvSpPr/>
          <p:nvPr/>
        </p:nvSpPr>
        <p:spPr>
          <a:xfrm>
            <a:off x="7189323" y="2193186"/>
            <a:ext cx="1487347" cy="89291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Web03</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err="1">
                <a:solidFill>
                  <a:schemeClr val="accent6"/>
                </a:solidFill>
                <a:latin typeface="Consolas" panose="020B0609020204030204" pitchFamily="49" charset="0"/>
              </a:rPr>
              <a:t>WebServer</a:t>
            </a:r>
            <a:endParaRPr lang="en-GB" sz="1100" dirty="0">
              <a:solidFill>
                <a:schemeClr val="accent6"/>
              </a:solidFill>
              <a:latin typeface="Consolas" panose="020B0609020204030204" pitchFamily="49" charset="0"/>
            </a:endParaRPr>
          </a:p>
          <a:p>
            <a:endParaRPr lang="en-GB" sz="1100" dirty="0">
              <a:latin typeface="Consolas" panose="020B0609020204030204" pitchFamily="49" charset="0"/>
            </a:endParaRPr>
          </a:p>
        </p:txBody>
      </p:sp>
    </p:spTree>
    <p:extLst>
      <p:ext uri="{BB962C8B-B14F-4D97-AF65-F5344CB8AC3E}">
        <p14:creationId xmlns:p14="http://schemas.microsoft.com/office/powerpoint/2010/main" val="151347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11" name="Rectangle 10">
            <a:extLst>
              <a:ext uri="{FF2B5EF4-FFF2-40B4-BE49-F238E27FC236}">
                <a16:creationId xmlns:a16="http://schemas.microsoft.com/office/drawing/2014/main" id="{519862C3-E83A-4C62-99F9-C83534AF5FF9}"/>
              </a:ext>
            </a:extLst>
          </p:cNvPr>
          <p:cNvSpPr/>
          <p:nvPr/>
        </p:nvSpPr>
        <p:spPr>
          <a:xfrm>
            <a:off x="3244598" y="748855"/>
            <a:ext cx="1802747" cy="3542488"/>
          </a:xfrm>
          <a:prstGeom prst="rect">
            <a:avLst/>
          </a:prstGeom>
          <a:solidFill>
            <a:srgbClr val="00B0F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latin typeface="Consolas" panose="020B0609020204030204" pitchFamily="49" charset="0"/>
              </a:rPr>
              <a:t>Development</a:t>
            </a:r>
          </a:p>
        </p:txBody>
      </p:sp>
      <p:sp>
        <p:nvSpPr>
          <p:cNvPr id="10" name="Rectangle 9">
            <a:extLst>
              <a:ext uri="{FF2B5EF4-FFF2-40B4-BE49-F238E27FC236}">
                <a16:creationId xmlns:a16="http://schemas.microsoft.com/office/drawing/2014/main" id="{842D86ED-F733-48C4-A0AD-EA51C4E2B1FA}"/>
              </a:ext>
            </a:extLst>
          </p:cNvPr>
          <p:cNvSpPr/>
          <p:nvPr/>
        </p:nvSpPr>
        <p:spPr>
          <a:xfrm>
            <a:off x="5412904" y="748856"/>
            <a:ext cx="3419471" cy="3542488"/>
          </a:xfrm>
          <a:prstGeom prst="rect">
            <a:avLst/>
          </a:prstGeom>
          <a:solidFill>
            <a:srgbClr val="00B0F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latin typeface="Consolas" panose="020B0609020204030204" pitchFamily="49" charset="0"/>
              </a:rPr>
              <a:t>Production</a:t>
            </a:r>
          </a:p>
        </p:txBody>
      </p:sp>
      <p:sp>
        <p:nvSpPr>
          <p:cNvPr id="6" name="Rectangle 5">
            <a:extLst>
              <a:ext uri="{FF2B5EF4-FFF2-40B4-BE49-F238E27FC236}">
                <a16:creationId xmlns:a16="http://schemas.microsoft.com/office/drawing/2014/main" id="{A52EC6C7-F134-4FD9-9465-7ABBC3A56F5C}"/>
              </a:ext>
            </a:extLst>
          </p:cNvPr>
          <p:cNvSpPr/>
          <p:nvPr/>
        </p:nvSpPr>
        <p:spPr>
          <a:xfrm>
            <a:off x="3402297" y="2168376"/>
            <a:ext cx="1487348" cy="917723"/>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Web01</a:t>
            </a:r>
            <a:br>
              <a:rPr lang="en-GB" sz="1100" dirty="0">
                <a:latin typeface="Consolas" panose="020B0609020204030204" pitchFamily="49" charset="0"/>
              </a:rPr>
            </a:br>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Website-</a:t>
            </a:r>
            <a:r>
              <a:rPr lang="en-GB" sz="1100" dirty="0" err="1">
                <a:solidFill>
                  <a:schemeClr val="accent6"/>
                </a:solidFill>
                <a:latin typeface="Consolas" panose="020B0609020204030204" pitchFamily="49" charset="0"/>
              </a:rPr>
              <a:t>WebServer</a:t>
            </a:r>
            <a:endParaRPr lang="en-GB" sz="1100" dirty="0">
              <a:solidFill>
                <a:schemeClr val="accent6"/>
              </a:solidFill>
              <a:latin typeface="Consolas" panose="020B0609020204030204" pitchFamily="49" charset="0"/>
            </a:endParaRPr>
          </a:p>
          <a:p>
            <a:r>
              <a:rPr lang="en-GB" sz="1100" dirty="0">
                <a:solidFill>
                  <a:schemeClr val="accent4">
                    <a:lumMod val="60000"/>
                    <a:lumOff val="40000"/>
                  </a:schemeClr>
                </a:solidFill>
                <a:latin typeface="Consolas" panose="020B0609020204030204" pitchFamily="49" charset="0"/>
              </a:rPr>
              <a:t>Docs-</a:t>
            </a:r>
            <a:r>
              <a:rPr lang="en-GB" sz="1100" dirty="0" err="1">
                <a:solidFill>
                  <a:schemeClr val="accent4">
                    <a:lumMod val="60000"/>
                    <a:lumOff val="40000"/>
                  </a:schemeClr>
                </a:solidFill>
                <a:latin typeface="Consolas" panose="020B0609020204030204" pitchFamily="49" charset="0"/>
              </a:rPr>
              <a:t>WebServer</a:t>
            </a:r>
            <a:endParaRPr lang="en-GB" sz="1100" dirty="0">
              <a:solidFill>
                <a:schemeClr val="accent4">
                  <a:lumMod val="60000"/>
                  <a:lumOff val="40000"/>
                </a:schemeClr>
              </a:solidFill>
              <a:latin typeface="Consolas" panose="020B0609020204030204" pitchFamily="49" charset="0"/>
            </a:endParaRPr>
          </a:p>
        </p:txBody>
      </p:sp>
      <p:sp>
        <p:nvSpPr>
          <p:cNvPr id="14" name="Rectangle 13">
            <a:extLst>
              <a:ext uri="{FF2B5EF4-FFF2-40B4-BE49-F238E27FC236}">
                <a16:creationId xmlns:a16="http://schemas.microsoft.com/office/drawing/2014/main" id="{F1286595-B54A-4424-8BFD-87BA8A926ED3}"/>
              </a:ext>
            </a:extLst>
          </p:cNvPr>
          <p:cNvSpPr/>
          <p:nvPr/>
        </p:nvSpPr>
        <p:spPr>
          <a:xfrm>
            <a:off x="3402297" y="3229860"/>
            <a:ext cx="1487348" cy="917722"/>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DB01</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Website-Database</a:t>
            </a:r>
          </a:p>
          <a:p>
            <a:r>
              <a:rPr lang="en-GB" sz="1100" dirty="0">
                <a:solidFill>
                  <a:schemeClr val="accent4">
                    <a:lumMod val="60000"/>
                    <a:lumOff val="40000"/>
                  </a:schemeClr>
                </a:solidFill>
                <a:latin typeface="Consolas" panose="020B0609020204030204" pitchFamily="49" charset="0"/>
              </a:rPr>
              <a:t>Docs-Database</a:t>
            </a:r>
          </a:p>
          <a:p>
            <a:endParaRPr lang="en-GB" sz="1100" dirty="0">
              <a:latin typeface="Consolas" panose="020B0609020204030204" pitchFamily="49" charset="0"/>
            </a:endParaRPr>
          </a:p>
        </p:txBody>
      </p:sp>
      <p:sp>
        <p:nvSpPr>
          <p:cNvPr id="16" name="Rectangle 15">
            <a:extLst>
              <a:ext uri="{FF2B5EF4-FFF2-40B4-BE49-F238E27FC236}">
                <a16:creationId xmlns:a16="http://schemas.microsoft.com/office/drawing/2014/main" id="{D6A6DD8B-9E86-418A-B9A3-61C771E192DD}"/>
              </a:ext>
            </a:extLst>
          </p:cNvPr>
          <p:cNvSpPr/>
          <p:nvPr/>
        </p:nvSpPr>
        <p:spPr>
          <a:xfrm>
            <a:off x="5573279" y="2193187"/>
            <a:ext cx="1487347" cy="89291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Web02</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Website-</a:t>
            </a:r>
            <a:r>
              <a:rPr lang="en-GB" sz="1100" dirty="0" err="1">
                <a:solidFill>
                  <a:schemeClr val="accent6"/>
                </a:solidFill>
                <a:latin typeface="Consolas" panose="020B0609020204030204" pitchFamily="49" charset="0"/>
              </a:rPr>
              <a:t>WebServer</a:t>
            </a:r>
            <a:endParaRPr lang="en-GB" sz="1100" dirty="0">
              <a:solidFill>
                <a:schemeClr val="accent6"/>
              </a:solidFill>
              <a:latin typeface="Consolas" panose="020B0609020204030204" pitchFamily="49" charset="0"/>
            </a:endParaRPr>
          </a:p>
          <a:p>
            <a:endParaRPr lang="en-GB" sz="1100" dirty="0">
              <a:latin typeface="Consolas" panose="020B0609020204030204" pitchFamily="49" charset="0"/>
            </a:endParaRPr>
          </a:p>
        </p:txBody>
      </p:sp>
      <p:sp>
        <p:nvSpPr>
          <p:cNvPr id="20" name="Rectangle 19">
            <a:extLst>
              <a:ext uri="{FF2B5EF4-FFF2-40B4-BE49-F238E27FC236}">
                <a16:creationId xmlns:a16="http://schemas.microsoft.com/office/drawing/2014/main" id="{513DA074-85BA-451C-8499-46871D0C226D}"/>
              </a:ext>
            </a:extLst>
          </p:cNvPr>
          <p:cNvSpPr/>
          <p:nvPr/>
        </p:nvSpPr>
        <p:spPr>
          <a:xfrm>
            <a:off x="5573279" y="3229860"/>
            <a:ext cx="1487348" cy="917722"/>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DB02</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Website-Database</a:t>
            </a:r>
          </a:p>
          <a:p>
            <a:r>
              <a:rPr lang="en-GB" sz="1100" dirty="0">
                <a:solidFill>
                  <a:schemeClr val="accent4">
                    <a:lumMod val="60000"/>
                    <a:lumOff val="40000"/>
                  </a:schemeClr>
                </a:solidFill>
                <a:latin typeface="Consolas" panose="020B0609020204030204" pitchFamily="49" charset="0"/>
              </a:rPr>
              <a:t>Docs-Database</a:t>
            </a:r>
          </a:p>
          <a:p>
            <a:endParaRPr lang="en-GB" sz="1100" dirty="0">
              <a:latin typeface="Consolas" panose="020B0609020204030204" pitchFamily="49" charset="0"/>
            </a:endParaRPr>
          </a:p>
        </p:txBody>
      </p:sp>
      <p:sp>
        <p:nvSpPr>
          <p:cNvPr id="22" name="Rectangle 21">
            <a:extLst>
              <a:ext uri="{FF2B5EF4-FFF2-40B4-BE49-F238E27FC236}">
                <a16:creationId xmlns:a16="http://schemas.microsoft.com/office/drawing/2014/main" id="{DD97494B-1626-4738-8168-6E7C62756F91}"/>
              </a:ext>
            </a:extLst>
          </p:cNvPr>
          <p:cNvSpPr/>
          <p:nvPr/>
        </p:nvSpPr>
        <p:spPr>
          <a:xfrm>
            <a:off x="5573279" y="1131395"/>
            <a:ext cx="1487348" cy="91772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Load01</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endParaRPr lang="en-GB" sz="1100" dirty="0">
              <a:latin typeface="Consolas" panose="020B0609020204030204" pitchFamily="49" charset="0"/>
            </a:endParaRPr>
          </a:p>
        </p:txBody>
      </p:sp>
      <p:sp>
        <p:nvSpPr>
          <p:cNvPr id="15" name="Rectangle 14">
            <a:extLst>
              <a:ext uri="{FF2B5EF4-FFF2-40B4-BE49-F238E27FC236}">
                <a16:creationId xmlns:a16="http://schemas.microsoft.com/office/drawing/2014/main" id="{6DC02FA3-3743-4A83-A543-8095B39EB49F}"/>
              </a:ext>
            </a:extLst>
          </p:cNvPr>
          <p:cNvSpPr/>
          <p:nvPr/>
        </p:nvSpPr>
        <p:spPr>
          <a:xfrm>
            <a:off x="7189323" y="2193186"/>
            <a:ext cx="1487347" cy="89291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Web03</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Website-</a:t>
            </a:r>
            <a:r>
              <a:rPr lang="en-GB" sz="1100" dirty="0" err="1">
                <a:solidFill>
                  <a:schemeClr val="accent6"/>
                </a:solidFill>
                <a:latin typeface="Consolas" panose="020B0609020204030204" pitchFamily="49" charset="0"/>
              </a:rPr>
              <a:t>WebServer</a:t>
            </a:r>
            <a:endParaRPr lang="en-GB" sz="1100" dirty="0">
              <a:solidFill>
                <a:schemeClr val="accent6"/>
              </a:solidFill>
              <a:latin typeface="Consolas" panose="020B0609020204030204" pitchFamily="49" charset="0"/>
            </a:endParaRPr>
          </a:p>
          <a:p>
            <a:endParaRPr lang="en-GB" sz="1100" dirty="0">
              <a:latin typeface="Consolas" panose="020B0609020204030204" pitchFamily="49" charset="0"/>
            </a:endParaRPr>
          </a:p>
        </p:txBody>
      </p:sp>
      <p:sp>
        <p:nvSpPr>
          <p:cNvPr id="17" name="Rectangle 16">
            <a:extLst>
              <a:ext uri="{FF2B5EF4-FFF2-40B4-BE49-F238E27FC236}">
                <a16:creationId xmlns:a16="http://schemas.microsoft.com/office/drawing/2014/main" id="{39C125CB-661E-4E02-8BD0-66AEDB7F5139}"/>
              </a:ext>
            </a:extLst>
          </p:cNvPr>
          <p:cNvSpPr/>
          <p:nvPr/>
        </p:nvSpPr>
        <p:spPr>
          <a:xfrm>
            <a:off x="7189323" y="1131396"/>
            <a:ext cx="1487347" cy="918026"/>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Web04</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4">
                    <a:lumMod val="60000"/>
                    <a:lumOff val="40000"/>
                  </a:schemeClr>
                </a:solidFill>
                <a:latin typeface="Consolas" panose="020B0609020204030204" pitchFamily="49" charset="0"/>
              </a:rPr>
              <a:t>Docs-</a:t>
            </a:r>
            <a:r>
              <a:rPr lang="en-GB" sz="1100" dirty="0" err="1">
                <a:solidFill>
                  <a:schemeClr val="accent4">
                    <a:lumMod val="60000"/>
                    <a:lumOff val="40000"/>
                  </a:schemeClr>
                </a:solidFill>
                <a:latin typeface="Consolas" panose="020B0609020204030204" pitchFamily="49" charset="0"/>
              </a:rPr>
              <a:t>WebServer</a:t>
            </a:r>
            <a:endParaRPr lang="en-GB" sz="1100" dirty="0">
              <a:solidFill>
                <a:schemeClr val="accent4">
                  <a:lumMod val="60000"/>
                  <a:lumOff val="40000"/>
                </a:schemeClr>
              </a:solidFill>
              <a:latin typeface="Consolas" panose="020B0609020204030204" pitchFamily="49" charset="0"/>
            </a:endParaRPr>
          </a:p>
          <a:p>
            <a:endParaRPr lang="en-GB" sz="1100" dirty="0">
              <a:latin typeface="Consolas" panose="020B0609020204030204" pitchFamily="49" charset="0"/>
            </a:endParaRPr>
          </a:p>
        </p:txBody>
      </p:sp>
      <p:sp>
        <p:nvSpPr>
          <p:cNvPr id="19" name="Rectangle 18">
            <a:extLst>
              <a:ext uri="{FF2B5EF4-FFF2-40B4-BE49-F238E27FC236}">
                <a16:creationId xmlns:a16="http://schemas.microsoft.com/office/drawing/2014/main" id="{603F6771-DC12-447B-8552-C78420A07D56}"/>
              </a:ext>
            </a:extLst>
          </p:cNvPr>
          <p:cNvSpPr/>
          <p:nvPr/>
        </p:nvSpPr>
        <p:spPr>
          <a:xfrm>
            <a:off x="7189322" y="3229859"/>
            <a:ext cx="1487347" cy="91772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Web05</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4">
                    <a:lumMod val="60000"/>
                    <a:lumOff val="40000"/>
                  </a:schemeClr>
                </a:solidFill>
                <a:latin typeface="Consolas" panose="020B0609020204030204" pitchFamily="49" charset="0"/>
              </a:rPr>
              <a:t>Docs-</a:t>
            </a:r>
            <a:r>
              <a:rPr lang="en-GB" sz="1100" dirty="0" err="1">
                <a:solidFill>
                  <a:schemeClr val="accent4">
                    <a:lumMod val="60000"/>
                    <a:lumOff val="40000"/>
                  </a:schemeClr>
                </a:solidFill>
                <a:latin typeface="Consolas" panose="020B0609020204030204" pitchFamily="49" charset="0"/>
              </a:rPr>
              <a:t>WebServer</a:t>
            </a:r>
            <a:endParaRPr lang="en-GB" sz="1100" dirty="0">
              <a:solidFill>
                <a:schemeClr val="accent4">
                  <a:lumMod val="60000"/>
                  <a:lumOff val="40000"/>
                </a:schemeClr>
              </a:solidFill>
              <a:latin typeface="Consolas" panose="020B0609020204030204" pitchFamily="49" charset="0"/>
            </a:endParaRPr>
          </a:p>
          <a:p>
            <a:endParaRPr lang="en-GB" sz="1100" dirty="0">
              <a:latin typeface="Consolas" panose="020B0609020204030204" pitchFamily="49" charset="0"/>
            </a:endParaRPr>
          </a:p>
        </p:txBody>
      </p:sp>
    </p:spTree>
    <p:extLst>
      <p:ext uri="{BB962C8B-B14F-4D97-AF65-F5344CB8AC3E}">
        <p14:creationId xmlns:p14="http://schemas.microsoft.com/office/powerpoint/2010/main" val="3794452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11" name="Rectangle 10">
            <a:extLst>
              <a:ext uri="{FF2B5EF4-FFF2-40B4-BE49-F238E27FC236}">
                <a16:creationId xmlns:a16="http://schemas.microsoft.com/office/drawing/2014/main" id="{519862C3-E83A-4C62-99F9-C83534AF5FF9}"/>
              </a:ext>
            </a:extLst>
          </p:cNvPr>
          <p:cNvSpPr/>
          <p:nvPr/>
        </p:nvSpPr>
        <p:spPr>
          <a:xfrm>
            <a:off x="3244598" y="748855"/>
            <a:ext cx="1802747" cy="3542488"/>
          </a:xfrm>
          <a:prstGeom prst="rect">
            <a:avLst/>
          </a:prstGeom>
          <a:solidFill>
            <a:srgbClr val="00B0F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latin typeface="Consolas" panose="020B0609020204030204" pitchFamily="49" charset="0"/>
              </a:rPr>
              <a:t>Development</a:t>
            </a:r>
          </a:p>
        </p:txBody>
      </p:sp>
      <p:sp>
        <p:nvSpPr>
          <p:cNvPr id="10" name="Rectangle 9">
            <a:extLst>
              <a:ext uri="{FF2B5EF4-FFF2-40B4-BE49-F238E27FC236}">
                <a16:creationId xmlns:a16="http://schemas.microsoft.com/office/drawing/2014/main" id="{842D86ED-F733-48C4-A0AD-EA51C4E2B1FA}"/>
              </a:ext>
            </a:extLst>
          </p:cNvPr>
          <p:cNvSpPr/>
          <p:nvPr/>
        </p:nvSpPr>
        <p:spPr>
          <a:xfrm>
            <a:off x="5412904" y="748856"/>
            <a:ext cx="3419471" cy="3542488"/>
          </a:xfrm>
          <a:prstGeom prst="rect">
            <a:avLst/>
          </a:prstGeom>
          <a:solidFill>
            <a:srgbClr val="00B0F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latin typeface="Consolas" panose="020B0609020204030204" pitchFamily="49" charset="0"/>
              </a:rPr>
              <a:t>Production</a:t>
            </a:r>
          </a:p>
        </p:txBody>
      </p:sp>
      <p:sp>
        <p:nvSpPr>
          <p:cNvPr id="6" name="Rectangle 5">
            <a:extLst>
              <a:ext uri="{FF2B5EF4-FFF2-40B4-BE49-F238E27FC236}">
                <a16:creationId xmlns:a16="http://schemas.microsoft.com/office/drawing/2014/main" id="{A52EC6C7-F134-4FD9-9465-7ABBC3A56F5C}"/>
              </a:ext>
            </a:extLst>
          </p:cNvPr>
          <p:cNvSpPr/>
          <p:nvPr/>
        </p:nvSpPr>
        <p:spPr>
          <a:xfrm>
            <a:off x="3402297" y="2168376"/>
            <a:ext cx="1487348" cy="917723"/>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Web01</a:t>
            </a:r>
            <a:br>
              <a:rPr lang="en-GB" sz="1100" dirty="0">
                <a:latin typeface="Consolas" panose="020B0609020204030204" pitchFamily="49" charset="0"/>
              </a:rPr>
            </a:br>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Website-</a:t>
            </a:r>
            <a:r>
              <a:rPr lang="en-GB" sz="1100" dirty="0" err="1">
                <a:solidFill>
                  <a:schemeClr val="accent6"/>
                </a:solidFill>
                <a:latin typeface="Consolas" panose="020B0609020204030204" pitchFamily="49" charset="0"/>
              </a:rPr>
              <a:t>WebServer</a:t>
            </a:r>
            <a:endParaRPr lang="en-GB" sz="1100" dirty="0">
              <a:solidFill>
                <a:schemeClr val="accent6"/>
              </a:solidFill>
              <a:latin typeface="Consolas" panose="020B0609020204030204" pitchFamily="49" charset="0"/>
            </a:endParaRPr>
          </a:p>
          <a:p>
            <a:r>
              <a:rPr lang="en-GB" sz="1100" dirty="0">
                <a:solidFill>
                  <a:schemeClr val="accent4">
                    <a:lumMod val="60000"/>
                    <a:lumOff val="40000"/>
                  </a:schemeClr>
                </a:solidFill>
                <a:latin typeface="Consolas" panose="020B0609020204030204" pitchFamily="49" charset="0"/>
              </a:rPr>
              <a:t>Docs-</a:t>
            </a:r>
            <a:r>
              <a:rPr lang="en-GB" sz="1100" dirty="0" err="1">
                <a:solidFill>
                  <a:schemeClr val="accent4">
                    <a:lumMod val="60000"/>
                    <a:lumOff val="40000"/>
                  </a:schemeClr>
                </a:solidFill>
                <a:latin typeface="Consolas" panose="020B0609020204030204" pitchFamily="49" charset="0"/>
              </a:rPr>
              <a:t>WebServer</a:t>
            </a:r>
            <a:endParaRPr lang="en-GB" sz="1100" dirty="0">
              <a:solidFill>
                <a:schemeClr val="accent4">
                  <a:lumMod val="60000"/>
                  <a:lumOff val="40000"/>
                </a:schemeClr>
              </a:solidFill>
              <a:latin typeface="Consolas" panose="020B0609020204030204" pitchFamily="49" charset="0"/>
            </a:endParaRPr>
          </a:p>
        </p:txBody>
      </p:sp>
      <p:sp>
        <p:nvSpPr>
          <p:cNvPr id="14" name="Rectangle 13">
            <a:extLst>
              <a:ext uri="{FF2B5EF4-FFF2-40B4-BE49-F238E27FC236}">
                <a16:creationId xmlns:a16="http://schemas.microsoft.com/office/drawing/2014/main" id="{F1286595-B54A-4424-8BFD-87BA8A926ED3}"/>
              </a:ext>
            </a:extLst>
          </p:cNvPr>
          <p:cNvSpPr/>
          <p:nvPr/>
        </p:nvSpPr>
        <p:spPr>
          <a:xfrm>
            <a:off x="3402297" y="3229860"/>
            <a:ext cx="1487348" cy="917722"/>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DB01</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Website-Database</a:t>
            </a:r>
          </a:p>
          <a:p>
            <a:r>
              <a:rPr lang="en-GB" sz="1100" dirty="0">
                <a:solidFill>
                  <a:schemeClr val="accent4">
                    <a:lumMod val="60000"/>
                    <a:lumOff val="40000"/>
                  </a:schemeClr>
                </a:solidFill>
                <a:latin typeface="Consolas" panose="020B0609020204030204" pitchFamily="49" charset="0"/>
              </a:rPr>
              <a:t>Docs-Database</a:t>
            </a:r>
          </a:p>
          <a:p>
            <a:endParaRPr lang="en-GB" sz="1100" dirty="0">
              <a:latin typeface="Consolas" panose="020B0609020204030204" pitchFamily="49" charset="0"/>
            </a:endParaRPr>
          </a:p>
        </p:txBody>
      </p:sp>
      <p:sp>
        <p:nvSpPr>
          <p:cNvPr id="16" name="Rectangle 15">
            <a:extLst>
              <a:ext uri="{FF2B5EF4-FFF2-40B4-BE49-F238E27FC236}">
                <a16:creationId xmlns:a16="http://schemas.microsoft.com/office/drawing/2014/main" id="{D6A6DD8B-9E86-418A-B9A3-61C771E192DD}"/>
              </a:ext>
            </a:extLst>
          </p:cNvPr>
          <p:cNvSpPr/>
          <p:nvPr/>
        </p:nvSpPr>
        <p:spPr>
          <a:xfrm>
            <a:off x="5573279" y="2193187"/>
            <a:ext cx="1487347" cy="892911"/>
          </a:xfrm>
          <a:prstGeom prst="rect">
            <a:avLst/>
          </a:prstGeom>
          <a:solidFill>
            <a:srgbClr val="2F93E0"/>
          </a:solidFill>
          <a:ln w="76200">
            <a:solidFill>
              <a:srgbClr val="FFFF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Web02</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Website-</a:t>
            </a:r>
            <a:r>
              <a:rPr lang="en-GB" sz="1100" dirty="0" err="1">
                <a:solidFill>
                  <a:schemeClr val="accent6"/>
                </a:solidFill>
                <a:latin typeface="Consolas" panose="020B0609020204030204" pitchFamily="49" charset="0"/>
              </a:rPr>
              <a:t>WebServer</a:t>
            </a:r>
            <a:endParaRPr lang="en-GB" sz="1100" dirty="0">
              <a:solidFill>
                <a:schemeClr val="accent6"/>
              </a:solidFill>
              <a:latin typeface="Consolas" panose="020B0609020204030204" pitchFamily="49" charset="0"/>
            </a:endParaRPr>
          </a:p>
          <a:p>
            <a:endParaRPr lang="en-GB" sz="1100" dirty="0">
              <a:latin typeface="Consolas" panose="020B0609020204030204" pitchFamily="49" charset="0"/>
            </a:endParaRPr>
          </a:p>
        </p:txBody>
      </p:sp>
      <p:sp>
        <p:nvSpPr>
          <p:cNvPr id="20" name="Rectangle 19">
            <a:extLst>
              <a:ext uri="{FF2B5EF4-FFF2-40B4-BE49-F238E27FC236}">
                <a16:creationId xmlns:a16="http://schemas.microsoft.com/office/drawing/2014/main" id="{513DA074-85BA-451C-8499-46871D0C226D}"/>
              </a:ext>
            </a:extLst>
          </p:cNvPr>
          <p:cNvSpPr/>
          <p:nvPr/>
        </p:nvSpPr>
        <p:spPr>
          <a:xfrm>
            <a:off x="5573279" y="3229860"/>
            <a:ext cx="1487348" cy="917722"/>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DB02</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Website-Database</a:t>
            </a:r>
          </a:p>
          <a:p>
            <a:r>
              <a:rPr lang="en-GB" sz="1100" dirty="0">
                <a:solidFill>
                  <a:schemeClr val="accent4">
                    <a:lumMod val="60000"/>
                    <a:lumOff val="40000"/>
                  </a:schemeClr>
                </a:solidFill>
                <a:latin typeface="Consolas" panose="020B0609020204030204" pitchFamily="49" charset="0"/>
              </a:rPr>
              <a:t>Docs-Database</a:t>
            </a:r>
          </a:p>
          <a:p>
            <a:endParaRPr lang="en-GB" sz="1100" dirty="0">
              <a:latin typeface="Consolas" panose="020B0609020204030204" pitchFamily="49" charset="0"/>
            </a:endParaRPr>
          </a:p>
        </p:txBody>
      </p:sp>
      <p:sp>
        <p:nvSpPr>
          <p:cNvPr id="22" name="Rectangle 21">
            <a:extLst>
              <a:ext uri="{FF2B5EF4-FFF2-40B4-BE49-F238E27FC236}">
                <a16:creationId xmlns:a16="http://schemas.microsoft.com/office/drawing/2014/main" id="{DD97494B-1626-4738-8168-6E7C62756F91}"/>
              </a:ext>
            </a:extLst>
          </p:cNvPr>
          <p:cNvSpPr/>
          <p:nvPr/>
        </p:nvSpPr>
        <p:spPr>
          <a:xfrm>
            <a:off x="5573279" y="1131395"/>
            <a:ext cx="1487348" cy="91772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Load01</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endParaRPr lang="en-GB" sz="1100" dirty="0">
              <a:latin typeface="Consolas" panose="020B0609020204030204" pitchFamily="49" charset="0"/>
            </a:endParaRPr>
          </a:p>
        </p:txBody>
      </p:sp>
      <p:sp>
        <p:nvSpPr>
          <p:cNvPr id="15" name="Rectangle 14">
            <a:extLst>
              <a:ext uri="{FF2B5EF4-FFF2-40B4-BE49-F238E27FC236}">
                <a16:creationId xmlns:a16="http://schemas.microsoft.com/office/drawing/2014/main" id="{6DC02FA3-3743-4A83-A543-8095B39EB49F}"/>
              </a:ext>
            </a:extLst>
          </p:cNvPr>
          <p:cNvSpPr/>
          <p:nvPr/>
        </p:nvSpPr>
        <p:spPr>
          <a:xfrm>
            <a:off x="7189323" y="2193186"/>
            <a:ext cx="1487347" cy="892911"/>
          </a:xfrm>
          <a:prstGeom prst="rect">
            <a:avLst/>
          </a:prstGeom>
          <a:solidFill>
            <a:srgbClr val="2F93E0"/>
          </a:solidFill>
          <a:ln w="76200">
            <a:solidFill>
              <a:srgbClr val="FFFF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Web03</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Website-</a:t>
            </a:r>
            <a:r>
              <a:rPr lang="en-GB" sz="1100" dirty="0" err="1">
                <a:solidFill>
                  <a:schemeClr val="accent6"/>
                </a:solidFill>
                <a:latin typeface="Consolas" panose="020B0609020204030204" pitchFamily="49" charset="0"/>
              </a:rPr>
              <a:t>WebServer</a:t>
            </a:r>
            <a:endParaRPr lang="en-GB" sz="1100" dirty="0">
              <a:solidFill>
                <a:schemeClr val="accent6"/>
              </a:solidFill>
              <a:latin typeface="Consolas" panose="020B0609020204030204" pitchFamily="49" charset="0"/>
            </a:endParaRPr>
          </a:p>
          <a:p>
            <a:endParaRPr lang="en-GB" sz="1100" dirty="0">
              <a:latin typeface="Consolas" panose="020B0609020204030204" pitchFamily="49" charset="0"/>
            </a:endParaRPr>
          </a:p>
        </p:txBody>
      </p:sp>
      <p:sp>
        <p:nvSpPr>
          <p:cNvPr id="17" name="Rectangle 16">
            <a:extLst>
              <a:ext uri="{FF2B5EF4-FFF2-40B4-BE49-F238E27FC236}">
                <a16:creationId xmlns:a16="http://schemas.microsoft.com/office/drawing/2014/main" id="{39C125CB-661E-4E02-8BD0-66AEDB7F5139}"/>
              </a:ext>
            </a:extLst>
          </p:cNvPr>
          <p:cNvSpPr/>
          <p:nvPr/>
        </p:nvSpPr>
        <p:spPr>
          <a:xfrm>
            <a:off x="7189323" y="1131396"/>
            <a:ext cx="1487347" cy="918026"/>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Web04</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4">
                    <a:lumMod val="60000"/>
                    <a:lumOff val="40000"/>
                  </a:schemeClr>
                </a:solidFill>
                <a:latin typeface="Consolas" panose="020B0609020204030204" pitchFamily="49" charset="0"/>
              </a:rPr>
              <a:t>Docs-</a:t>
            </a:r>
            <a:r>
              <a:rPr lang="en-GB" sz="1100" dirty="0" err="1">
                <a:solidFill>
                  <a:schemeClr val="accent4">
                    <a:lumMod val="60000"/>
                    <a:lumOff val="40000"/>
                  </a:schemeClr>
                </a:solidFill>
                <a:latin typeface="Consolas" panose="020B0609020204030204" pitchFamily="49" charset="0"/>
              </a:rPr>
              <a:t>WebServer</a:t>
            </a:r>
            <a:endParaRPr lang="en-GB" sz="1100" dirty="0">
              <a:solidFill>
                <a:schemeClr val="accent4">
                  <a:lumMod val="60000"/>
                  <a:lumOff val="40000"/>
                </a:schemeClr>
              </a:solidFill>
              <a:latin typeface="Consolas" panose="020B0609020204030204" pitchFamily="49" charset="0"/>
            </a:endParaRPr>
          </a:p>
          <a:p>
            <a:endParaRPr lang="en-GB" sz="1100" dirty="0">
              <a:latin typeface="Consolas" panose="020B0609020204030204" pitchFamily="49" charset="0"/>
            </a:endParaRPr>
          </a:p>
        </p:txBody>
      </p:sp>
      <p:sp>
        <p:nvSpPr>
          <p:cNvPr id="19" name="Rectangle 18">
            <a:extLst>
              <a:ext uri="{FF2B5EF4-FFF2-40B4-BE49-F238E27FC236}">
                <a16:creationId xmlns:a16="http://schemas.microsoft.com/office/drawing/2014/main" id="{603F6771-DC12-447B-8552-C78420A07D56}"/>
              </a:ext>
            </a:extLst>
          </p:cNvPr>
          <p:cNvSpPr/>
          <p:nvPr/>
        </p:nvSpPr>
        <p:spPr>
          <a:xfrm>
            <a:off x="7189322" y="3229859"/>
            <a:ext cx="1487347" cy="91772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Web05</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4">
                    <a:lumMod val="60000"/>
                    <a:lumOff val="40000"/>
                  </a:schemeClr>
                </a:solidFill>
                <a:latin typeface="Consolas" panose="020B0609020204030204" pitchFamily="49" charset="0"/>
              </a:rPr>
              <a:t>Docs-</a:t>
            </a:r>
            <a:r>
              <a:rPr lang="en-GB" sz="1100" dirty="0" err="1">
                <a:solidFill>
                  <a:schemeClr val="accent4">
                    <a:lumMod val="60000"/>
                    <a:lumOff val="40000"/>
                  </a:schemeClr>
                </a:solidFill>
                <a:latin typeface="Consolas" panose="020B0609020204030204" pitchFamily="49" charset="0"/>
              </a:rPr>
              <a:t>WebServer</a:t>
            </a:r>
            <a:endParaRPr lang="en-GB" sz="1100" dirty="0">
              <a:solidFill>
                <a:schemeClr val="accent4">
                  <a:lumMod val="60000"/>
                  <a:lumOff val="40000"/>
                </a:schemeClr>
              </a:solidFill>
              <a:latin typeface="Consolas" panose="020B0609020204030204" pitchFamily="49" charset="0"/>
            </a:endParaRPr>
          </a:p>
          <a:p>
            <a:endParaRPr lang="en-GB" sz="1100" dirty="0">
              <a:latin typeface="Consolas" panose="020B0609020204030204" pitchFamily="49" charset="0"/>
            </a:endParaRPr>
          </a:p>
        </p:txBody>
      </p:sp>
    </p:spTree>
    <p:extLst>
      <p:ext uri="{BB962C8B-B14F-4D97-AF65-F5344CB8AC3E}">
        <p14:creationId xmlns:p14="http://schemas.microsoft.com/office/powerpoint/2010/main" val="109838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11" name="Rectangle 10">
            <a:extLst>
              <a:ext uri="{FF2B5EF4-FFF2-40B4-BE49-F238E27FC236}">
                <a16:creationId xmlns:a16="http://schemas.microsoft.com/office/drawing/2014/main" id="{519862C3-E83A-4C62-99F9-C83534AF5FF9}"/>
              </a:ext>
            </a:extLst>
          </p:cNvPr>
          <p:cNvSpPr/>
          <p:nvPr/>
        </p:nvSpPr>
        <p:spPr>
          <a:xfrm>
            <a:off x="3244598" y="748855"/>
            <a:ext cx="1802747" cy="3542488"/>
          </a:xfrm>
          <a:prstGeom prst="rect">
            <a:avLst/>
          </a:prstGeom>
          <a:solidFill>
            <a:srgbClr val="00B0F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latin typeface="Consolas" panose="020B0609020204030204" pitchFamily="49" charset="0"/>
              </a:rPr>
              <a:t>Development</a:t>
            </a:r>
          </a:p>
        </p:txBody>
      </p:sp>
      <p:sp>
        <p:nvSpPr>
          <p:cNvPr id="10" name="Rectangle 9">
            <a:extLst>
              <a:ext uri="{FF2B5EF4-FFF2-40B4-BE49-F238E27FC236}">
                <a16:creationId xmlns:a16="http://schemas.microsoft.com/office/drawing/2014/main" id="{842D86ED-F733-48C4-A0AD-EA51C4E2B1FA}"/>
              </a:ext>
            </a:extLst>
          </p:cNvPr>
          <p:cNvSpPr/>
          <p:nvPr/>
        </p:nvSpPr>
        <p:spPr>
          <a:xfrm>
            <a:off x="5412904" y="748856"/>
            <a:ext cx="3419471" cy="3542488"/>
          </a:xfrm>
          <a:prstGeom prst="rect">
            <a:avLst/>
          </a:prstGeom>
          <a:solidFill>
            <a:srgbClr val="00B0F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latin typeface="Consolas" panose="020B0609020204030204" pitchFamily="49" charset="0"/>
              </a:rPr>
              <a:t>Production</a:t>
            </a:r>
          </a:p>
        </p:txBody>
      </p:sp>
      <p:sp>
        <p:nvSpPr>
          <p:cNvPr id="6" name="Rectangle 5">
            <a:extLst>
              <a:ext uri="{FF2B5EF4-FFF2-40B4-BE49-F238E27FC236}">
                <a16:creationId xmlns:a16="http://schemas.microsoft.com/office/drawing/2014/main" id="{A52EC6C7-F134-4FD9-9465-7ABBC3A56F5C}"/>
              </a:ext>
            </a:extLst>
          </p:cNvPr>
          <p:cNvSpPr/>
          <p:nvPr/>
        </p:nvSpPr>
        <p:spPr>
          <a:xfrm>
            <a:off x="3402297" y="2168376"/>
            <a:ext cx="1487348" cy="917723"/>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Web01</a:t>
            </a:r>
            <a:br>
              <a:rPr lang="en-GB" sz="1100" dirty="0">
                <a:latin typeface="Consolas" panose="020B0609020204030204" pitchFamily="49" charset="0"/>
              </a:rPr>
            </a:br>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Website-</a:t>
            </a:r>
            <a:r>
              <a:rPr lang="en-GB" sz="1100" dirty="0" err="1">
                <a:solidFill>
                  <a:schemeClr val="accent6"/>
                </a:solidFill>
                <a:latin typeface="Consolas" panose="020B0609020204030204" pitchFamily="49" charset="0"/>
              </a:rPr>
              <a:t>WebServer</a:t>
            </a:r>
            <a:endParaRPr lang="en-GB" sz="1100" dirty="0">
              <a:solidFill>
                <a:schemeClr val="accent6"/>
              </a:solidFill>
              <a:latin typeface="Consolas" panose="020B0609020204030204" pitchFamily="49" charset="0"/>
            </a:endParaRPr>
          </a:p>
          <a:p>
            <a:r>
              <a:rPr lang="en-GB" sz="1100" dirty="0">
                <a:solidFill>
                  <a:schemeClr val="accent4">
                    <a:lumMod val="60000"/>
                    <a:lumOff val="40000"/>
                  </a:schemeClr>
                </a:solidFill>
                <a:latin typeface="Consolas" panose="020B0609020204030204" pitchFamily="49" charset="0"/>
              </a:rPr>
              <a:t>Docs-</a:t>
            </a:r>
            <a:r>
              <a:rPr lang="en-GB" sz="1100" dirty="0" err="1">
                <a:solidFill>
                  <a:schemeClr val="accent4">
                    <a:lumMod val="60000"/>
                    <a:lumOff val="40000"/>
                  </a:schemeClr>
                </a:solidFill>
                <a:latin typeface="Consolas" panose="020B0609020204030204" pitchFamily="49" charset="0"/>
              </a:rPr>
              <a:t>WebServer</a:t>
            </a:r>
            <a:endParaRPr lang="en-GB" sz="1100" dirty="0">
              <a:solidFill>
                <a:schemeClr val="accent4">
                  <a:lumMod val="60000"/>
                  <a:lumOff val="40000"/>
                </a:schemeClr>
              </a:solidFill>
              <a:latin typeface="Consolas" panose="020B0609020204030204" pitchFamily="49" charset="0"/>
            </a:endParaRPr>
          </a:p>
        </p:txBody>
      </p:sp>
      <p:sp>
        <p:nvSpPr>
          <p:cNvPr id="14" name="Rectangle 13">
            <a:extLst>
              <a:ext uri="{FF2B5EF4-FFF2-40B4-BE49-F238E27FC236}">
                <a16:creationId xmlns:a16="http://schemas.microsoft.com/office/drawing/2014/main" id="{F1286595-B54A-4424-8BFD-87BA8A926ED3}"/>
              </a:ext>
            </a:extLst>
          </p:cNvPr>
          <p:cNvSpPr/>
          <p:nvPr/>
        </p:nvSpPr>
        <p:spPr>
          <a:xfrm>
            <a:off x="3402297" y="3229860"/>
            <a:ext cx="1487348" cy="917722"/>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DB01</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Website-Database</a:t>
            </a:r>
          </a:p>
          <a:p>
            <a:r>
              <a:rPr lang="en-GB" sz="1100" dirty="0">
                <a:solidFill>
                  <a:schemeClr val="accent4">
                    <a:lumMod val="60000"/>
                    <a:lumOff val="40000"/>
                  </a:schemeClr>
                </a:solidFill>
                <a:latin typeface="Consolas" panose="020B0609020204030204" pitchFamily="49" charset="0"/>
              </a:rPr>
              <a:t>Docs-Database</a:t>
            </a:r>
          </a:p>
          <a:p>
            <a:endParaRPr lang="en-GB" sz="1100" dirty="0">
              <a:latin typeface="Consolas" panose="020B0609020204030204" pitchFamily="49" charset="0"/>
            </a:endParaRPr>
          </a:p>
        </p:txBody>
      </p:sp>
      <p:sp>
        <p:nvSpPr>
          <p:cNvPr id="16" name="Rectangle 15">
            <a:extLst>
              <a:ext uri="{FF2B5EF4-FFF2-40B4-BE49-F238E27FC236}">
                <a16:creationId xmlns:a16="http://schemas.microsoft.com/office/drawing/2014/main" id="{D6A6DD8B-9E86-418A-B9A3-61C771E192DD}"/>
              </a:ext>
            </a:extLst>
          </p:cNvPr>
          <p:cNvSpPr/>
          <p:nvPr/>
        </p:nvSpPr>
        <p:spPr>
          <a:xfrm>
            <a:off x="5573279" y="2193187"/>
            <a:ext cx="1487347" cy="89291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Web02</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Website-</a:t>
            </a:r>
            <a:r>
              <a:rPr lang="en-GB" sz="1100" dirty="0" err="1">
                <a:solidFill>
                  <a:schemeClr val="accent6"/>
                </a:solidFill>
                <a:latin typeface="Consolas" panose="020B0609020204030204" pitchFamily="49" charset="0"/>
              </a:rPr>
              <a:t>WebServer</a:t>
            </a:r>
            <a:endParaRPr lang="en-GB" sz="1100" dirty="0">
              <a:solidFill>
                <a:schemeClr val="accent6"/>
              </a:solidFill>
              <a:latin typeface="Consolas" panose="020B0609020204030204" pitchFamily="49" charset="0"/>
            </a:endParaRPr>
          </a:p>
          <a:p>
            <a:endParaRPr lang="en-GB" sz="1100" dirty="0">
              <a:latin typeface="Consolas" panose="020B0609020204030204" pitchFamily="49" charset="0"/>
            </a:endParaRPr>
          </a:p>
        </p:txBody>
      </p:sp>
      <p:sp>
        <p:nvSpPr>
          <p:cNvPr id="20" name="Rectangle 19">
            <a:extLst>
              <a:ext uri="{FF2B5EF4-FFF2-40B4-BE49-F238E27FC236}">
                <a16:creationId xmlns:a16="http://schemas.microsoft.com/office/drawing/2014/main" id="{513DA074-85BA-451C-8499-46871D0C226D}"/>
              </a:ext>
            </a:extLst>
          </p:cNvPr>
          <p:cNvSpPr/>
          <p:nvPr/>
        </p:nvSpPr>
        <p:spPr>
          <a:xfrm>
            <a:off x="5573279" y="3229860"/>
            <a:ext cx="1487348" cy="917722"/>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DB02</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Website-Database</a:t>
            </a:r>
          </a:p>
          <a:p>
            <a:r>
              <a:rPr lang="en-GB" sz="1100" dirty="0">
                <a:solidFill>
                  <a:schemeClr val="accent4">
                    <a:lumMod val="60000"/>
                    <a:lumOff val="40000"/>
                  </a:schemeClr>
                </a:solidFill>
                <a:latin typeface="Consolas" panose="020B0609020204030204" pitchFamily="49" charset="0"/>
              </a:rPr>
              <a:t>Docs-Database</a:t>
            </a:r>
          </a:p>
          <a:p>
            <a:endParaRPr lang="en-GB" sz="1100" dirty="0">
              <a:latin typeface="Consolas" panose="020B0609020204030204" pitchFamily="49" charset="0"/>
            </a:endParaRPr>
          </a:p>
        </p:txBody>
      </p:sp>
      <p:sp>
        <p:nvSpPr>
          <p:cNvPr id="22" name="Rectangle 21">
            <a:extLst>
              <a:ext uri="{FF2B5EF4-FFF2-40B4-BE49-F238E27FC236}">
                <a16:creationId xmlns:a16="http://schemas.microsoft.com/office/drawing/2014/main" id="{DD97494B-1626-4738-8168-6E7C62756F91}"/>
              </a:ext>
            </a:extLst>
          </p:cNvPr>
          <p:cNvSpPr/>
          <p:nvPr/>
        </p:nvSpPr>
        <p:spPr>
          <a:xfrm>
            <a:off x="5573279" y="1131395"/>
            <a:ext cx="1487348" cy="91772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Load01</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endParaRPr lang="en-GB" sz="1100" dirty="0">
              <a:latin typeface="Consolas" panose="020B0609020204030204" pitchFamily="49" charset="0"/>
            </a:endParaRPr>
          </a:p>
        </p:txBody>
      </p:sp>
      <p:sp>
        <p:nvSpPr>
          <p:cNvPr id="15" name="Rectangle 14">
            <a:extLst>
              <a:ext uri="{FF2B5EF4-FFF2-40B4-BE49-F238E27FC236}">
                <a16:creationId xmlns:a16="http://schemas.microsoft.com/office/drawing/2014/main" id="{6DC02FA3-3743-4A83-A543-8095B39EB49F}"/>
              </a:ext>
            </a:extLst>
          </p:cNvPr>
          <p:cNvSpPr/>
          <p:nvPr/>
        </p:nvSpPr>
        <p:spPr>
          <a:xfrm>
            <a:off x="7189323" y="2193186"/>
            <a:ext cx="1487347" cy="89291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Web03</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6"/>
                </a:solidFill>
                <a:latin typeface="Consolas" panose="020B0609020204030204" pitchFamily="49" charset="0"/>
              </a:rPr>
              <a:t>Website-</a:t>
            </a:r>
            <a:r>
              <a:rPr lang="en-GB" sz="1100" dirty="0" err="1">
                <a:solidFill>
                  <a:schemeClr val="accent6"/>
                </a:solidFill>
                <a:latin typeface="Consolas" panose="020B0609020204030204" pitchFamily="49" charset="0"/>
              </a:rPr>
              <a:t>WebServer</a:t>
            </a:r>
            <a:endParaRPr lang="en-GB" sz="1100" dirty="0">
              <a:solidFill>
                <a:schemeClr val="accent6"/>
              </a:solidFill>
              <a:latin typeface="Consolas" panose="020B0609020204030204" pitchFamily="49" charset="0"/>
            </a:endParaRPr>
          </a:p>
          <a:p>
            <a:endParaRPr lang="en-GB" sz="1100" dirty="0">
              <a:latin typeface="Consolas" panose="020B0609020204030204" pitchFamily="49" charset="0"/>
            </a:endParaRPr>
          </a:p>
        </p:txBody>
      </p:sp>
      <p:sp>
        <p:nvSpPr>
          <p:cNvPr id="17" name="Rectangle 16">
            <a:extLst>
              <a:ext uri="{FF2B5EF4-FFF2-40B4-BE49-F238E27FC236}">
                <a16:creationId xmlns:a16="http://schemas.microsoft.com/office/drawing/2014/main" id="{39C125CB-661E-4E02-8BD0-66AEDB7F5139}"/>
              </a:ext>
            </a:extLst>
          </p:cNvPr>
          <p:cNvSpPr/>
          <p:nvPr/>
        </p:nvSpPr>
        <p:spPr>
          <a:xfrm>
            <a:off x="7189323" y="1131396"/>
            <a:ext cx="1487347" cy="918026"/>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Web04</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4">
                    <a:lumMod val="60000"/>
                    <a:lumOff val="40000"/>
                  </a:schemeClr>
                </a:solidFill>
                <a:latin typeface="Consolas" panose="020B0609020204030204" pitchFamily="49" charset="0"/>
              </a:rPr>
              <a:t>Docs-</a:t>
            </a:r>
            <a:r>
              <a:rPr lang="en-GB" sz="1100" dirty="0" err="1">
                <a:solidFill>
                  <a:schemeClr val="accent4">
                    <a:lumMod val="60000"/>
                    <a:lumOff val="40000"/>
                  </a:schemeClr>
                </a:solidFill>
                <a:latin typeface="Consolas" panose="020B0609020204030204" pitchFamily="49" charset="0"/>
              </a:rPr>
              <a:t>WebServer</a:t>
            </a:r>
            <a:endParaRPr lang="en-GB" sz="1100" dirty="0">
              <a:solidFill>
                <a:schemeClr val="accent4">
                  <a:lumMod val="60000"/>
                  <a:lumOff val="40000"/>
                </a:schemeClr>
              </a:solidFill>
              <a:latin typeface="Consolas" panose="020B0609020204030204" pitchFamily="49" charset="0"/>
            </a:endParaRPr>
          </a:p>
          <a:p>
            <a:endParaRPr lang="en-GB" sz="1100" dirty="0">
              <a:latin typeface="Consolas" panose="020B0609020204030204" pitchFamily="49" charset="0"/>
            </a:endParaRPr>
          </a:p>
        </p:txBody>
      </p:sp>
      <p:sp>
        <p:nvSpPr>
          <p:cNvPr id="19" name="Rectangle 18">
            <a:extLst>
              <a:ext uri="{FF2B5EF4-FFF2-40B4-BE49-F238E27FC236}">
                <a16:creationId xmlns:a16="http://schemas.microsoft.com/office/drawing/2014/main" id="{603F6771-DC12-447B-8552-C78420A07D56}"/>
              </a:ext>
            </a:extLst>
          </p:cNvPr>
          <p:cNvSpPr/>
          <p:nvPr/>
        </p:nvSpPr>
        <p:spPr>
          <a:xfrm>
            <a:off x="7189322" y="3229859"/>
            <a:ext cx="1487347" cy="917721"/>
          </a:xfrm>
          <a:prstGeom prst="rect">
            <a:avLst/>
          </a:prstGeom>
          <a:solidFill>
            <a:srgbClr val="2F93E0"/>
          </a:solidFill>
          <a:ln w="762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a:latin typeface="Consolas" panose="020B0609020204030204" pitchFamily="49" charset="0"/>
              </a:rPr>
              <a:t>Target: Web05</a:t>
            </a:r>
          </a:p>
          <a:p>
            <a:r>
              <a:rPr lang="en-GB" sz="1100" dirty="0">
                <a:latin typeface="Consolas" panose="020B0609020204030204" pitchFamily="49" charset="0"/>
              </a:rPr>
              <a:t>Roles:</a:t>
            </a:r>
            <a:r>
              <a:rPr lang="en-GB" sz="300" dirty="0">
                <a:latin typeface="Consolas" panose="020B0609020204030204" pitchFamily="49" charset="0"/>
              </a:rPr>
              <a:t> </a:t>
            </a:r>
            <a:endParaRPr lang="en-GB" sz="1100" dirty="0">
              <a:latin typeface="Consolas" panose="020B0609020204030204" pitchFamily="49" charset="0"/>
            </a:endParaRPr>
          </a:p>
          <a:p>
            <a:r>
              <a:rPr lang="en-GB" sz="1100" dirty="0">
                <a:solidFill>
                  <a:schemeClr val="accent4">
                    <a:lumMod val="60000"/>
                    <a:lumOff val="40000"/>
                  </a:schemeClr>
                </a:solidFill>
                <a:latin typeface="Consolas" panose="020B0609020204030204" pitchFamily="49" charset="0"/>
              </a:rPr>
              <a:t>Docs-</a:t>
            </a:r>
            <a:r>
              <a:rPr lang="en-GB" sz="1100" dirty="0" err="1">
                <a:solidFill>
                  <a:schemeClr val="accent4">
                    <a:lumMod val="60000"/>
                    <a:lumOff val="40000"/>
                  </a:schemeClr>
                </a:solidFill>
                <a:latin typeface="Consolas" panose="020B0609020204030204" pitchFamily="49" charset="0"/>
              </a:rPr>
              <a:t>WebServer</a:t>
            </a:r>
            <a:endParaRPr lang="en-GB" sz="1100" dirty="0">
              <a:solidFill>
                <a:schemeClr val="accent4">
                  <a:lumMod val="60000"/>
                  <a:lumOff val="40000"/>
                </a:schemeClr>
              </a:solidFill>
              <a:latin typeface="Consolas" panose="020B0609020204030204" pitchFamily="49" charset="0"/>
            </a:endParaRPr>
          </a:p>
          <a:p>
            <a:endParaRPr lang="en-GB" sz="1100" dirty="0">
              <a:latin typeface="Consolas" panose="020B0609020204030204" pitchFamily="49" charset="0"/>
            </a:endParaRPr>
          </a:p>
        </p:txBody>
      </p:sp>
    </p:spTree>
    <p:extLst>
      <p:ext uri="{BB962C8B-B14F-4D97-AF65-F5344CB8AC3E}">
        <p14:creationId xmlns:p14="http://schemas.microsoft.com/office/powerpoint/2010/main" val="144139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1281</Words>
  <Application>Microsoft Office PowerPoint</Application>
  <PresentationFormat>On-screen Show (16:9)</PresentationFormat>
  <Paragraphs>257</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Consolas</vt:lpstr>
      <vt:lpstr>Simple Light</vt:lpstr>
      <vt:lpstr>Understanding Deployment Targets and Machine Roles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Yates</dc:creator>
  <cp:lastModifiedBy>Alex Yates</cp:lastModifiedBy>
  <cp:revision>7</cp:revision>
  <dcterms:modified xsi:type="dcterms:W3CDTF">2022-02-01T13:34:48Z</dcterms:modified>
</cp:coreProperties>
</file>