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56" r:id="rId3"/>
    <p:sldId id="276" r:id="rId4"/>
    <p:sldId id="272" r:id="rId5"/>
    <p:sldId id="271" r:id="rId6"/>
    <p:sldId id="270" r:id="rId7"/>
    <p:sldId id="278" r:id="rId8"/>
    <p:sldId id="280" r:id="rId9"/>
    <p:sldId id="279" r:id="rId10"/>
    <p:sldId id="269" r:id="rId11"/>
    <p:sldId id="261" r:id="rId12"/>
    <p:sldId id="27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56"/>
          </p14:sldIdLst>
        </p14:section>
        <p14:section name="EXPLAINER" id="{EDDB46D6-8C38-4C84-B18A-425C30842ECC}">
          <p14:sldIdLst>
            <p14:sldId id="276"/>
            <p14:sldId id="272"/>
            <p14:sldId id="271"/>
            <p14:sldId id="270"/>
            <p14:sldId id="278"/>
            <p14:sldId id="280"/>
            <p14:sldId id="279"/>
            <p14:sldId id="269"/>
            <p14:sldId id="261"/>
          </p14:sldIdLst>
        </p14:section>
        <p14:section name="DEMO" id="{C3189919-67CB-4E4B-8654-B0C10042953A}">
          <p14:sldIdLst>
            <p14:sldId id="275"/>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5"/>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7" d="100"/>
          <a:sy n="77" d="100"/>
        </p:scale>
        <p:origin x="2604"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Welcome to class 2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This video will explain the purpose of "Deployment Targets" and “Target Roles", as well as the relationship between them. Understanding how Targets and Roles work will be an important foundation ahead of the next class where we'll begin to configure our infrastructure</a:t>
            </a: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We'll cover…</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These independent sites use a mix of dedicated and shared infrastructure….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It would help to use a consistent naming convention for our Roles, that includes both the type of deployment target, as well as the thing we intend to deploy. For example, website-webserver or docs-database. Note that Deployment Targets can have multiple Roles.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Furthermore, Octopus Deploy isn't only a deployment tool…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17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Furthermore, Octopus Deploy isn't only a deployment tool…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…Operations Runbooks allow us to run routine or emergency maintenance tasks, in a fully audited manner using version controlled scripts.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we might want to use an Operations Runbook to install the latest SQL Server updates, or to instruct our load balancer to remove a troublesome web server from rotation.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With this in mind, it can be useful to use additional generic roles to define which targets are used to host software for data management, load balancing, web hosting etc.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see how our example looks in the Octopus Deploy UI…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&lt;END SECTION&gt;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136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DEMO</a:t>
            </a:r>
          </a:p>
          <a:p>
            <a:pPr marL="158750" indent="0">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If we navigate to the Infrastructure tab, we can see that our two Environments each contain some Targets.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can also see the Target Roles that we've assigned. If we select Deployment Targets, we can see that each target has been given at least one role, and has been added to at least one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 names we've chosen for our Machine Roles follow our naming conventions, and we've named our Deployment Targets after their Amazon EC2 instance ID for simplicity.</a:t>
            </a:r>
          </a:p>
          <a:p>
            <a:pPr marL="158750" indent="0">
              <a:buNone/>
            </a:pPr>
            <a:endParaRPr lang="en-GB" dirty="0"/>
          </a:p>
        </p:txBody>
      </p:sp>
    </p:spTree>
    <p:extLst>
      <p:ext uri="{BB962C8B-B14F-4D97-AF65-F5344CB8AC3E}">
        <p14:creationId xmlns:p14="http://schemas.microsoft.com/office/powerpoint/2010/main" val="643469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To recap, here are some key tips to remember as you create your own Deployment Targets and Target Roles: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systematic names for Deployment Targets.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a specific Target Role naming convention, including the Deployment Project Name. For example: Website-</a:t>
            </a:r>
            <a:r>
              <a:rPr lang="en-GB" b="0" dirty="0" err="1">
                <a:solidFill>
                  <a:srgbClr val="D4D4D4"/>
                </a:solidFill>
                <a:effectLst/>
                <a:latin typeface="Consolas" panose="020B0609020204030204" pitchFamily="49" charset="0"/>
              </a:rPr>
              <a:t>WebServer</a:t>
            </a:r>
            <a:r>
              <a:rPr lang="en-GB" b="0" dirty="0">
                <a:solidFill>
                  <a:srgbClr val="D4D4D4"/>
                </a:solidFill>
                <a:effectLst/>
                <a:latin typeface="Consolas" panose="020B0609020204030204" pitchFamily="49" charset="0"/>
              </a:rPr>
              <a:t> or Docs-Database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generic Target Roles for maintenance runbooks. For Example: IIS or MSSQL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the next class, we'll create a new </a:t>
            </a:r>
            <a:r>
              <a:rPr lang="en-GB" b="0">
                <a:solidFill>
                  <a:srgbClr val="D4D4D4"/>
                </a:solidFill>
                <a:effectLst/>
                <a:latin typeface="Consolas" panose="020B0609020204030204" pitchFamily="49" charset="0"/>
              </a:rPr>
              <a:t>Deployment Target.</a:t>
            </a:r>
            <a:endParaRPr lang="en-GB" b="0" dirty="0">
              <a:solidFill>
                <a:srgbClr val="D4D4D4"/>
              </a:solidFill>
              <a:effectLst/>
              <a:latin typeface="Consolas" panose="020B0609020204030204" pitchFamily="49" charset="0"/>
            </a:endParaRP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 you for watching, and happy deployments.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76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We'll cover: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Definitions for both Deployment Target and Target Roles.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How to use Target Roles to configure which tasks get executed on each Deployment Target within each Environment. </a:t>
            </a:r>
          </a:p>
          <a:p>
            <a:pPr marL="158750" indent="0">
              <a:buFontTx/>
              <a:buNone/>
            </a:pPr>
            <a:r>
              <a:rPr lang="en-GB" b="0" dirty="0">
                <a:solidFill>
                  <a:srgbClr val="D4D4D4"/>
                </a:solidFill>
                <a:effectLst/>
                <a:latin typeface="Consolas" panose="020B0609020204030204" pitchFamily="49" charset="0"/>
              </a:rPr>
              <a:t>- And advice on Deployment Target and Target Role naming conventions.</a:t>
            </a:r>
          </a:p>
          <a:p>
            <a:pPr marL="457200" indent="-298450">
              <a:buFontTx/>
              <a:buChar char="-"/>
            </a:pPr>
            <a:endParaRPr lang="en-GB" b="0" dirty="0">
              <a:solidFill>
                <a:srgbClr val="D4D4D4"/>
              </a:solidFill>
              <a:effectLst/>
              <a:latin typeface="Consolas" panose="020B0609020204030204" pitchFamily="49" charset="0"/>
            </a:endParaRPr>
          </a:p>
          <a:p>
            <a:pPr marL="457200" indent="-298450">
              <a:buFontTx/>
              <a:buChar char="-"/>
            </a:pPr>
            <a:endParaRPr lang="en-GB" b="0" dirty="0">
              <a:solidFill>
                <a:srgbClr val="D4D4D4"/>
              </a:solidFill>
              <a:effectLst/>
              <a:latin typeface="Consolas" panose="020B0609020204030204" pitchFamily="49" charset="0"/>
            </a:endParaRPr>
          </a:p>
          <a:p>
            <a:pPr marL="158750" indent="0">
              <a:buFontTx/>
              <a:buNone/>
            </a:pPr>
            <a:r>
              <a:rPr lang="en-GB" b="0" dirty="0">
                <a:solidFill>
                  <a:srgbClr val="D4D4D4"/>
                </a:solidFill>
                <a:effectLst/>
                <a:latin typeface="Consolas" panose="020B0609020204030204" pitchFamily="49" charset="0"/>
              </a:rPr>
              <a:t>Deployment Targets are the machines and services…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Deployment Targets are the machines and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…where you host your stuff.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…this might be a physical or virtual machine running in AWS, Azure, GCP, or on your own bare metal.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Octopus also has native support for various Platform-as-a-Service endpoints, such as Azure Web Apps or AWS ECS Clusters.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You can also set up either a Kubernetes Cluster…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…or a specific Cloud Region as a Deployment Target.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Finally, where direct connections are impossible, for example when deploying to customers who manage their own infrastructure, Octopus supports Offline Package Drops. This enables systems to pull the latest updates, without granting Octopus any access to wherever it is that the stuff is hosted.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look at an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498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look at an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…In this case we have six VMs running either Windows, Linux or MacOS. Each VM in my estate has been configured to perform a specific task, whether that be load balancing, web hosting, or data management.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These VMs are my Deployment Targets…</a:t>
            </a:r>
          </a:p>
        </p:txBody>
      </p:sp>
    </p:spTree>
    <p:extLst>
      <p:ext uri="{BB962C8B-B14F-4D97-AF65-F5344CB8AC3E}">
        <p14:creationId xmlns:p14="http://schemas.microsoft.com/office/powerpoint/2010/main" val="323563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These VMs are my Deployment Targets…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As discussed in the previous class, Deployment Targets are assigned to one or more Environments, such as "Development" or "Production".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9245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use Roles to define what each Target within an Environment is responsible for.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case we have our database instance in each of our Dev and Test environments. We also have a few web servers, with the production web servers sitting behind a load balancer.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We've assigned the various servers the appropriate Target Roles so that Octopus knows which parts of the deployment need to be executed against each Deployment Target, within each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scenario, if we were to deploy our website to the production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030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scenario, if we were to deploy our website to the production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…Octopus would know that the website would need to be deployed to Targets Web02 and Web03…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506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Targets Web02 and Web03…</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 and any database updates would need to be executed on DB02.</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Now let's consider a little more complexity…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677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Now let's consider a little more complexity…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 Imagine we wanted to use Octopus to manage the deployments for multiple independent sites. For example, let’s imagine we have a company website, and a documentation site.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These independent sites use a mix of dedicated and shared infrastructure….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6666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Octopus Fundamentals</a:t>
            </a:r>
            <a:br>
              <a:rPr lang="en" b="1"/>
            </a:br>
            <a:r>
              <a:rPr lang="en" sz="800" b="1"/>
              <a:t> </a:t>
            </a:r>
            <a:endParaRPr sz="800" b="1"/>
          </a:p>
          <a:p>
            <a:pPr marL="0" lvl="0" indent="0" algn="ctr" rtl="0">
              <a:spcBef>
                <a:spcPts val="0"/>
              </a:spcBef>
              <a:spcAft>
                <a:spcPts val="0"/>
              </a:spcAft>
              <a:buNone/>
            </a:pPr>
            <a:r>
              <a:rPr lang="en" sz="1200"/>
              <a:t>Module 1: Infrastructure</a:t>
            </a:r>
            <a:endParaRPr sz="1200"/>
          </a:p>
          <a:p>
            <a:pPr marL="0" lvl="0" indent="0" algn="ctr" rtl="0">
              <a:spcBef>
                <a:spcPts val="0"/>
              </a:spcBef>
              <a:spcAft>
                <a:spcPts val="0"/>
              </a:spcAft>
              <a:buNone/>
            </a:pPr>
            <a:r>
              <a:rPr lang="en" sz="1200"/>
              <a:t>Class 2: Targets and Roles</a:t>
            </a:r>
            <a:endParaRPr sz="12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ormAutofit fontScale="90000"/>
          </a:bodyPr>
          <a:lstStyle/>
          <a:p>
            <a:pPr algn="ctr"/>
            <a:r>
              <a:rPr lang="en-GB" sz="3600" b="1" dirty="0"/>
              <a:t>Understanding Deployment Targets and Target Roles</a:t>
            </a:r>
          </a:p>
        </p:txBody>
      </p:sp>
    </p:spTree>
    <p:extLst>
      <p:ext uri="{BB962C8B-B14F-4D97-AF65-F5344CB8AC3E}">
        <p14:creationId xmlns:p14="http://schemas.microsoft.com/office/powerpoint/2010/main" val="368156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LoadBcr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LoadBcr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37944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r>
              <a:rPr lang="en-GB" sz="1100" dirty="0">
                <a:solidFill>
                  <a:schemeClr val="accent6">
                    <a:lumMod val="60000"/>
                    <a:lumOff val="40000"/>
                  </a:schemeClr>
                </a:solidFill>
                <a:latin typeface="Consolas" panose="020B0609020204030204" pitchFamily="49" charset="0"/>
              </a:rPr>
              <a:t>MSSQL</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r>
              <a:rPr lang="en-GB" sz="1100" dirty="0">
                <a:solidFill>
                  <a:schemeClr val="accent6">
                    <a:lumMod val="60000"/>
                    <a:lumOff val="40000"/>
                  </a:schemeClr>
                </a:solidFill>
                <a:latin typeface="Consolas" panose="020B0609020204030204" pitchFamily="49" charset="0"/>
              </a:rPr>
              <a:t>MSSQL</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LoadBcr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LoadBcr</a:t>
            </a:r>
            <a:endParaRPr lang="en-GB" sz="1100" dirty="0">
              <a:solidFill>
                <a:schemeClr val="accent6">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NGINX</a:t>
            </a: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Tree>
    <p:extLst>
      <p:ext uri="{BB962C8B-B14F-4D97-AF65-F5344CB8AC3E}">
        <p14:creationId xmlns:p14="http://schemas.microsoft.com/office/powerpoint/2010/main" val="156048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9B62-E4C9-4BF5-94BF-652A1119DF90}"/>
              </a:ext>
            </a:extLst>
          </p:cNvPr>
          <p:cNvSpPr>
            <a:spLocks noGrp="1"/>
          </p:cNvSpPr>
          <p:nvPr>
            <p:ph type="title"/>
          </p:nvPr>
        </p:nvSpPr>
        <p:spPr/>
        <p:txBody>
          <a:bodyPr>
            <a:normAutofit fontScale="90000"/>
          </a:bodyPr>
          <a:lstStyle/>
          <a:p>
            <a:endParaRPr lang="en-GB"/>
          </a:p>
        </p:txBody>
      </p:sp>
      <p:sp>
        <p:nvSpPr>
          <p:cNvPr id="3" name="Text Placeholder 2">
            <a:extLst>
              <a:ext uri="{FF2B5EF4-FFF2-40B4-BE49-F238E27FC236}">
                <a16:creationId xmlns:a16="http://schemas.microsoft.com/office/drawing/2014/main" id="{43E812A2-563B-40C7-91FF-B2C1275ADB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9757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rmAutofit fontScale="85000" lnSpcReduction="20000"/>
          </a:bodyPr>
          <a:lstStyle/>
          <a:p>
            <a:pPr marL="457200" lvl="0" indent="-349250" algn="l" rtl="0">
              <a:spcBef>
                <a:spcPts val="0"/>
              </a:spcBef>
              <a:spcAft>
                <a:spcPts val="0"/>
              </a:spcAft>
              <a:buSzPts val="1900"/>
              <a:buChar char="●"/>
            </a:pPr>
            <a:r>
              <a:rPr lang="en-GB" dirty="0"/>
              <a:t>Use systematic names for Deployment Targets</a:t>
            </a:r>
            <a:br>
              <a:rPr lang="en-GB" dirty="0"/>
            </a:br>
            <a:r>
              <a:rPr lang="en-GB" dirty="0"/>
              <a:t>	</a:t>
            </a:r>
          </a:p>
          <a:p>
            <a:pPr marL="457200" lvl="0" indent="-349250" algn="l" rtl="0">
              <a:spcBef>
                <a:spcPts val="0"/>
              </a:spcBef>
              <a:spcAft>
                <a:spcPts val="0"/>
              </a:spcAft>
              <a:buSzPts val="1900"/>
              <a:buChar char="●"/>
            </a:pPr>
            <a:r>
              <a:rPr lang="en-GB" dirty="0"/>
              <a:t>Use specific Target Role naming conventions: </a:t>
            </a:r>
          </a:p>
          <a:p>
            <a:pPr lvl="1" indent="-349250">
              <a:buSzPts val="1900"/>
              <a:buChar char="●"/>
            </a:pPr>
            <a:r>
              <a:rPr lang="en-GB" dirty="0"/>
              <a:t>Website-</a:t>
            </a:r>
            <a:r>
              <a:rPr lang="en-GB" dirty="0" err="1"/>
              <a:t>WebServer</a:t>
            </a:r>
            <a:endParaRPr lang="en-GB" dirty="0"/>
          </a:p>
          <a:p>
            <a:pPr lvl="1" indent="-349250">
              <a:buSzPts val="1900"/>
              <a:buChar char="●"/>
            </a:pPr>
            <a:r>
              <a:rPr lang="en-GB" dirty="0"/>
              <a:t>Docs-Database</a:t>
            </a:r>
            <a:br>
              <a:rPr lang="en-GB" dirty="0"/>
            </a:br>
            <a:endParaRPr lang="en-GB" dirty="0"/>
          </a:p>
          <a:p>
            <a:pPr marL="457200" lvl="0" indent="-349250" algn="l" rtl="0">
              <a:spcBef>
                <a:spcPts val="0"/>
              </a:spcBef>
              <a:spcAft>
                <a:spcPts val="0"/>
              </a:spcAft>
              <a:buSzPts val="1900"/>
              <a:buChar char="●"/>
            </a:pPr>
            <a:r>
              <a:rPr lang="en-GB" dirty="0"/>
              <a:t>Use generic Target Roles for admin tasks:</a:t>
            </a:r>
          </a:p>
          <a:p>
            <a:pPr lvl="1" indent="-349250">
              <a:buSzPts val="1900"/>
              <a:buChar char="●"/>
            </a:pPr>
            <a:r>
              <a:rPr lang="en-GB" dirty="0"/>
              <a:t>IIS</a:t>
            </a:r>
          </a:p>
          <a:p>
            <a:pPr lvl="1" indent="-349250">
              <a:buSzPts val="1900"/>
              <a:buChar char="●"/>
            </a:pPr>
            <a:r>
              <a:rPr lang="en-GB" dirty="0"/>
              <a:t>MSSQL</a:t>
            </a:r>
          </a:p>
          <a:p>
            <a:pPr lvl="1" indent="-349250">
              <a:buSzPts val="1900"/>
              <a:buChar char="●"/>
            </a:pPr>
            <a:r>
              <a:rPr lang="en-GB" dirty="0"/>
              <a:t>NGINX</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5" end="5"/>
                                            </p:txEl>
                                          </p:spTgt>
                                        </p:tgtEl>
                                        <p:attrNameLst>
                                          <p:attrName>style.visibility</p:attrName>
                                        </p:attrNameLst>
                                      </p:cBhvr>
                                      <p:to>
                                        <p:strVal val="visible"/>
                                      </p:to>
                                    </p:set>
                                    <p:animEffect transition="in" filter="fade">
                                      <p:cBhvr>
                                        <p:cTn id="26" dur="500"/>
                                        <p:tgtEl>
                                          <p:spTgt spid="5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animEffect transition="in" filter="fade">
                                      <p:cBhvr>
                                        <p:cTn id="29" dur="500"/>
                                        <p:tgtEl>
                                          <p:spTgt spid="5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8">
                                            <p:txEl>
                                              <p:pRg st="7" end="7"/>
                                            </p:txEl>
                                          </p:spTgt>
                                        </p:tgtEl>
                                        <p:attrNameLst>
                                          <p:attrName>style.visibility</p:attrName>
                                        </p:attrNameLst>
                                      </p:cBhvr>
                                      <p:to>
                                        <p:strVal val="visible"/>
                                      </p:to>
                                    </p:set>
                                    <p:animEffect transition="in" filter="fade">
                                      <p:cBhvr>
                                        <p:cTn id="32" dur="500"/>
                                        <p:tgtEl>
                                          <p:spTgt spid="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674891"/>
            <a:ext cx="5951700" cy="2152584"/>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Defining Deployment Targets and Target Roles</a:t>
            </a:r>
            <a:br>
              <a:rPr lang="en" sz="1900" dirty="0"/>
            </a:br>
            <a:endParaRPr sz="1900" dirty="0"/>
          </a:p>
          <a:p>
            <a:pPr marL="457200" lvl="0" indent="-349250" algn="l" rtl="0">
              <a:spcBef>
                <a:spcPts val="0"/>
              </a:spcBef>
              <a:spcAft>
                <a:spcPts val="0"/>
              </a:spcAft>
              <a:buSzPts val="1900"/>
              <a:buChar char="●"/>
            </a:pPr>
            <a:r>
              <a:rPr lang="en" sz="1900" dirty="0"/>
              <a:t>How to use Target Roles</a:t>
            </a:r>
            <a:br>
              <a:rPr lang="en" sz="1900" dirty="0"/>
            </a:br>
            <a:endParaRPr sz="1900" dirty="0"/>
          </a:p>
          <a:p>
            <a:pPr marL="457200" lvl="0" indent="-349250" algn="l" rtl="0">
              <a:spcBef>
                <a:spcPts val="0"/>
              </a:spcBef>
              <a:spcAft>
                <a:spcPts val="0"/>
              </a:spcAft>
              <a:buSzPts val="1900"/>
              <a:buChar char="●"/>
            </a:pPr>
            <a:r>
              <a:rPr lang="en" sz="1900" dirty="0"/>
              <a:t>Advice and conventions</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3024566" y="849529"/>
            <a:ext cx="5951700" cy="3444441"/>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en" sz="1900" dirty="0"/>
              <a:t>Machines (Windows, Linux, MacOS)</a:t>
            </a:r>
          </a:p>
          <a:p>
            <a:pPr lvl="1" indent="-349250">
              <a:buSzPts val="1900"/>
              <a:buChar char="●"/>
            </a:pPr>
            <a:r>
              <a:rPr lang="en" sz="1500" dirty="0"/>
              <a:t>Physical or virtual, on-prem or hosted</a:t>
            </a:r>
            <a:br>
              <a:rPr lang="en" sz="1500" dirty="0"/>
            </a:br>
            <a:endParaRPr sz="1500" dirty="0"/>
          </a:p>
          <a:p>
            <a:pPr marL="457200" lvl="0" indent="-349250" algn="l" rtl="0">
              <a:spcBef>
                <a:spcPts val="0"/>
              </a:spcBef>
              <a:spcAft>
                <a:spcPts val="0"/>
              </a:spcAft>
              <a:buSzPts val="1900"/>
              <a:buChar char="●"/>
            </a:pPr>
            <a:r>
              <a:rPr lang="en" sz="1900" dirty="0"/>
              <a:t>PaaS endpoints</a:t>
            </a:r>
          </a:p>
          <a:p>
            <a:pPr lvl="1" indent="-349250">
              <a:buSzPts val="1900"/>
              <a:buChar char="●"/>
            </a:pPr>
            <a:r>
              <a:rPr lang="en" sz="1500" dirty="0"/>
              <a:t>e.g. Azure Web Apps, AWS ECS Clusters</a:t>
            </a:r>
            <a:br>
              <a:rPr lang="en" sz="1500" dirty="0"/>
            </a:br>
            <a:endParaRPr sz="1500" dirty="0"/>
          </a:p>
          <a:p>
            <a:pPr marL="457200" lvl="0" indent="-349250" algn="l" rtl="0">
              <a:spcBef>
                <a:spcPts val="0"/>
              </a:spcBef>
              <a:spcAft>
                <a:spcPts val="0"/>
              </a:spcAft>
              <a:buSzPts val="1900"/>
              <a:buChar char="●"/>
            </a:pPr>
            <a:r>
              <a:rPr lang="en-GB" sz="1900" dirty="0" err="1"/>
              <a:t>Kubenetes</a:t>
            </a:r>
            <a:r>
              <a:rPr lang="en-GB" sz="1900" dirty="0"/>
              <a:t> Clusters</a:t>
            </a:r>
          </a:p>
          <a:p>
            <a:pPr marL="457200" lvl="0" indent="-349250" algn="l" rtl="0">
              <a:spcBef>
                <a:spcPts val="0"/>
              </a:spcBef>
              <a:spcAft>
                <a:spcPts val="0"/>
              </a:spcAft>
              <a:buSzPts val="1900"/>
              <a:buChar char="●"/>
            </a:pPr>
            <a:endParaRPr lang="en-GB" sz="1900" dirty="0"/>
          </a:p>
          <a:p>
            <a:pPr marL="457200" lvl="0" indent="-349250" algn="l" rtl="0">
              <a:spcBef>
                <a:spcPts val="0"/>
              </a:spcBef>
              <a:spcAft>
                <a:spcPts val="0"/>
              </a:spcAft>
              <a:buSzPts val="1900"/>
              <a:buChar char="●"/>
            </a:pPr>
            <a:r>
              <a:rPr lang="en-GB" sz="1900" dirty="0"/>
              <a:t>Cloud Regions</a:t>
            </a:r>
          </a:p>
          <a:p>
            <a:pPr marL="457200" lvl="0" indent="-349250" algn="l" rtl="0">
              <a:spcBef>
                <a:spcPts val="0"/>
              </a:spcBef>
              <a:spcAft>
                <a:spcPts val="0"/>
              </a:spcAft>
              <a:buSzPts val="1900"/>
              <a:buChar char="●"/>
            </a:pPr>
            <a:endParaRPr lang="en-GB" sz="1900" dirty="0"/>
          </a:p>
          <a:p>
            <a:pPr marL="457200" lvl="0" indent="-349250" algn="l" rtl="0">
              <a:spcBef>
                <a:spcPts val="0"/>
              </a:spcBef>
              <a:spcAft>
                <a:spcPts val="0"/>
              </a:spcAft>
              <a:buSzPts val="1900"/>
              <a:buChar char="●"/>
            </a:pPr>
            <a:r>
              <a:rPr lang="en-GB" sz="1900" dirty="0"/>
              <a:t>Offline Package Drops</a:t>
            </a:r>
            <a:endParaRPr sz="1900" dirty="0"/>
          </a:p>
        </p:txBody>
      </p:sp>
    </p:spTree>
    <p:extLst>
      <p:ext uri="{BB962C8B-B14F-4D97-AF65-F5344CB8AC3E}">
        <p14:creationId xmlns:p14="http://schemas.microsoft.com/office/powerpoint/2010/main" val="212095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500"/>
                                        <p:tgtEl>
                                          <p:spTgt spid="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xEl>
                                              <p:pRg st="6" end="6"/>
                                            </p:txEl>
                                          </p:spTgt>
                                        </p:tgtEl>
                                        <p:attrNameLst>
                                          <p:attrName>style.visibility</p:attrName>
                                        </p:attrNameLst>
                                      </p:cBhvr>
                                      <p:to>
                                        <p:strVal val="visible"/>
                                      </p:to>
                                    </p:set>
                                    <p:animEffect transition="in" filter="fade">
                                      <p:cBhvr>
                                        <p:cTn id="28" dur="500"/>
                                        <p:tgtEl>
                                          <p:spTgt spid="5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8">
                                            <p:txEl>
                                              <p:pRg st="8" end="8"/>
                                            </p:txEl>
                                          </p:spTgt>
                                        </p:tgtEl>
                                        <p:attrNameLst>
                                          <p:attrName>style.visibility</p:attrName>
                                        </p:attrNameLst>
                                      </p:cBhvr>
                                      <p:to>
                                        <p:strVal val="visible"/>
                                      </p:to>
                                    </p:set>
                                    <p:animEffect transition="in" filter="fade">
                                      <p:cBhvr>
                                        <p:cTn id="33" dur="500"/>
                                        <p:tgtEl>
                                          <p:spTgt spid="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endParaRPr lang="en-GB" sz="1100" dirty="0">
              <a:latin typeface="Consolas" panose="020B0609020204030204" pitchFamily="49" charset="0"/>
            </a:endParaRPr>
          </a:p>
        </p:txBody>
      </p:sp>
    </p:spTree>
    <p:extLst>
      <p:ext uri="{BB962C8B-B14F-4D97-AF65-F5344CB8AC3E}">
        <p14:creationId xmlns:p14="http://schemas.microsoft.com/office/powerpoint/2010/main" val="312882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endParaRPr lang="en-GB" sz="1100" dirty="0">
              <a:latin typeface="Consolas" panose="020B0609020204030204" pitchFamily="49" charset="0"/>
            </a:endParaRPr>
          </a:p>
        </p:txBody>
      </p:sp>
    </p:spTree>
    <p:extLst>
      <p:ext uri="{BB962C8B-B14F-4D97-AF65-F5344CB8AC3E}">
        <p14:creationId xmlns:p14="http://schemas.microsoft.com/office/powerpoint/2010/main" val="34306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p>
          <a:p>
            <a:r>
              <a:rPr lang="en-GB" sz="1100" dirty="0" err="1">
                <a:solidFill>
                  <a:schemeClr val="accent6"/>
                </a:solidFill>
                <a:latin typeface="Consolas" panose="020B0609020204030204" pitchFamily="49" charset="0"/>
              </a:rPr>
              <a:t>LoadBalancer</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51347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00CC65"/>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Target: Web02</a:t>
            </a:r>
          </a:p>
          <a:p>
            <a:r>
              <a:rPr lang="en-GB" sz="1100" b="1" dirty="0">
                <a:latin typeface="Consolas" panose="020B0609020204030204" pitchFamily="49" charset="0"/>
              </a:rPr>
              <a:t>Roles:</a:t>
            </a:r>
            <a:r>
              <a:rPr lang="en-GB" sz="300" b="1" dirty="0">
                <a:latin typeface="Consolas" panose="020B0609020204030204" pitchFamily="49" charset="0"/>
              </a:rPr>
              <a:t> </a:t>
            </a:r>
            <a:endParaRPr lang="en-GB" sz="1100" b="1" dirty="0">
              <a:latin typeface="Consolas" panose="020B0609020204030204" pitchFamily="49" charset="0"/>
            </a:endParaRPr>
          </a:p>
          <a:p>
            <a:r>
              <a:rPr lang="en-GB" sz="1100" b="1" dirty="0" err="1">
                <a:solidFill>
                  <a:srgbClr val="FFFF00"/>
                </a:solidFill>
                <a:latin typeface="Consolas" panose="020B0609020204030204" pitchFamily="49" charset="0"/>
              </a:rPr>
              <a:t>WebServer</a:t>
            </a:r>
            <a:endParaRPr lang="en-GB" sz="1100" b="1" dirty="0">
              <a:solidFill>
                <a:srgbClr val="FFFF00"/>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p>
          <a:p>
            <a:r>
              <a:rPr lang="en-GB" sz="1100" dirty="0" err="1">
                <a:solidFill>
                  <a:schemeClr val="accent6"/>
                </a:solidFill>
                <a:latin typeface="Consolas" panose="020B0609020204030204" pitchFamily="49" charset="0"/>
              </a:rPr>
              <a:t>LoadBalancer</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00CC65"/>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Target: Web03</a:t>
            </a:r>
          </a:p>
          <a:p>
            <a:r>
              <a:rPr lang="en-GB" sz="1100" b="1" dirty="0">
                <a:latin typeface="Consolas" panose="020B0609020204030204" pitchFamily="49" charset="0"/>
              </a:rPr>
              <a:t>Roles:</a:t>
            </a:r>
            <a:r>
              <a:rPr lang="en-GB" sz="300" b="1" dirty="0">
                <a:latin typeface="Consolas" panose="020B0609020204030204" pitchFamily="49" charset="0"/>
              </a:rPr>
              <a:t> </a:t>
            </a:r>
            <a:endParaRPr lang="en-GB" sz="1100" b="1" dirty="0">
              <a:latin typeface="Consolas" panose="020B0609020204030204" pitchFamily="49" charset="0"/>
            </a:endParaRPr>
          </a:p>
          <a:p>
            <a:r>
              <a:rPr lang="en-GB" sz="1100" b="1" dirty="0" err="1">
                <a:solidFill>
                  <a:srgbClr val="FFFF00"/>
                </a:solidFill>
                <a:latin typeface="Consolas" panose="020B0609020204030204" pitchFamily="49" charset="0"/>
              </a:rPr>
              <a:t>WebServer</a:t>
            </a:r>
            <a:endParaRPr lang="en-GB" sz="1100" b="1" dirty="0">
              <a:solidFill>
                <a:srgbClr val="FFFF00"/>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74679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00CC65"/>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Target: Web02</a:t>
            </a:r>
          </a:p>
          <a:p>
            <a:r>
              <a:rPr lang="en-GB" sz="1100" b="1" dirty="0">
                <a:latin typeface="Consolas" panose="020B0609020204030204" pitchFamily="49" charset="0"/>
              </a:rPr>
              <a:t>Roles:</a:t>
            </a:r>
            <a:r>
              <a:rPr lang="en-GB" sz="300" b="1" dirty="0">
                <a:latin typeface="Consolas" panose="020B0609020204030204" pitchFamily="49" charset="0"/>
              </a:rPr>
              <a:t> </a:t>
            </a:r>
            <a:endParaRPr lang="en-GB" sz="1100" b="1" dirty="0">
              <a:latin typeface="Consolas" panose="020B0609020204030204" pitchFamily="49" charset="0"/>
            </a:endParaRPr>
          </a:p>
          <a:p>
            <a:r>
              <a:rPr lang="en-GB" sz="1100" b="1" dirty="0" err="1">
                <a:solidFill>
                  <a:srgbClr val="FFFF00"/>
                </a:solidFill>
                <a:latin typeface="Consolas" panose="020B0609020204030204" pitchFamily="49" charset="0"/>
              </a:rPr>
              <a:t>WebServer</a:t>
            </a:r>
            <a:endParaRPr lang="en-GB" sz="1100" b="1" dirty="0">
              <a:solidFill>
                <a:srgbClr val="FFFF00"/>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00CC65"/>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Target: DB02</a:t>
            </a:r>
          </a:p>
          <a:p>
            <a:r>
              <a:rPr lang="en-GB" sz="300" b="1" dirty="0">
                <a:latin typeface="Consolas" panose="020B0609020204030204" pitchFamily="49" charset="0"/>
              </a:rPr>
              <a:t> </a:t>
            </a:r>
            <a:r>
              <a:rPr lang="en-GB" sz="1100" b="1" dirty="0">
                <a:latin typeface="Consolas" panose="020B0609020204030204" pitchFamily="49" charset="0"/>
              </a:rPr>
              <a:t>Roles:</a:t>
            </a:r>
            <a:r>
              <a:rPr lang="en-GB" sz="300" b="1" dirty="0">
                <a:latin typeface="Consolas" panose="020B0609020204030204" pitchFamily="49" charset="0"/>
              </a:rPr>
              <a:t> </a:t>
            </a:r>
            <a:endParaRPr lang="en-GB" sz="1100" b="1" dirty="0">
              <a:latin typeface="Consolas" panose="020B0609020204030204" pitchFamily="49" charset="0"/>
            </a:endParaRPr>
          </a:p>
          <a:p>
            <a:r>
              <a:rPr lang="en-GB" sz="1100" b="1" dirty="0">
                <a:solidFill>
                  <a:srgbClr val="FFFF00"/>
                </a:solidFill>
                <a:latin typeface="Consolas" panose="020B0609020204030204" pitchFamily="49" charset="0"/>
              </a:rPr>
              <a:t>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p>
          <a:p>
            <a:r>
              <a:rPr lang="en-GB" sz="1100" dirty="0" err="1">
                <a:solidFill>
                  <a:schemeClr val="accent6"/>
                </a:solidFill>
                <a:latin typeface="Consolas" panose="020B0609020204030204" pitchFamily="49" charset="0"/>
              </a:rPr>
              <a:t>LoadBalancer</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00CC65"/>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b="1" dirty="0">
                <a:latin typeface="Consolas" panose="020B0609020204030204" pitchFamily="49" charset="0"/>
              </a:rPr>
              <a:t>Target: Web03</a:t>
            </a:r>
          </a:p>
          <a:p>
            <a:r>
              <a:rPr lang="en-GB" sz="1100" b="1" dirty="0">
                <a:latin typeface="Consolas" panose="020B0609020204030204" pitchFamily="49" charset="0"/>
              </a:rPr>
              <a:t>Roles:</a:t>
            </a:r>
            <a:r>
              <a:rPr lang="en-GB" sz="300" b="1" dirty="0">
                <a:latin typeface="Consolas" panose="020B0609020204030204" pitchFamily="49" charset="0"/>
              </a:rPr>
              <a:t> </a:t>
            </a:r>
            <a:endParaRPr lang="en-GB" sz="1100" b="1" dirty="0">
              <a:latin typeface="Consolas" panose="020B0609020204030204" pitchFamily="49" charset="0"/>
            </a:endParaRPr>
          </a:p>
          <a:p>
            <a:r>
              <a:rPr lang="en-GB" sz="1100" b="1" dirty="0" err="1">
                <a:solidFill>
                  <a:srgbClr val="FFFF00"/>
                </a:solidFill>
                <a:latin typeface="Consolas" panose="020B0609020204030204" pitchFamily="49" charset="0"/>
              </a:rPr>
              <a:t>WebServer</a:t>
            </a:r>
            <a:endParaRPr lang="en-GB" sz="1100" b="1" dirty="0">
              <a:solidFill>
                <a:srgbClr val="FFFF00"/>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89727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p>
          <a:p>
            <a:r>
              <a:rPr lang="en-GB" sz="1100" dirty="0" err="1">
                <a:solidFill>
                  <a:schemeClr val="accent6"/>
                </a:solidFill>
                <a:latin typeface="Consolas" panose="020B0609020204030204" pitchFamily="49" charset="0"/>
              </a:rPr>
              <a:t>LoadBalancer</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73083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1351</Words>
  <Application>Microsoft Office PowerPoint</Application>
  <PresentationFormat>On-screen Show (16:9)</PresentationFormat>
  <Paragraphs>273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Consolas</vt:lpstr>
      <vt:lpstr>Simple Light</vt:lpstr>
      <vt:lpstr>Understanding Deployment Targets and Target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37</cp:revision>
  <dcterms:modified xsi:type="dcterms:W3CDTF">2022-02-11T16:10:57Z</dcterms:modified>
</cp:coreProperties>
</file>