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68" r:id="rId2"/>
    <p:sldId id="256" r:id="rId3"/>
    <p:sldId id="265" r:id="rId4"/>
    <p:sldId id="275" r:id="rId5"/>
    <p:sldId id="276" r:id="rId6"/>
    <p:sldId id="277"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2697AD7C-E0DC-4486-AA05-C05A2A1A0314}">
          <p14:sldIdLst>
            <p14:sldId id="268"/>
            <p14:sldId id="256"/>
            <p14:sldId id="265"/>
          </p14:sldIdLst>
        </p14:section>
        <p14:section name="Demo" id="{606F5A49-8E9D-4C69-BB07-399499E83B3A}">
          <p14:sldIdLst>
            <p14:sldId id="275"/>
          </p14:sldIdLst>
        </p14:section>
        <p14:section name="Summary" id="{43A88287-0FE3-4626-8C35-06538E59933F}">
          <p14:sldIdLst>
            <p14:sldId id="276"/>
            <p14:sldId id="27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93E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922" autoAdjust="0"/>
  </p:normalViewPr>
  <p:slideViewPr>
    <p:cSldViewPr snapToGrid="0">
      <p:cViewPr varScale="1">
        <p:scale>
          <a:sx n="99" d="100"/>
          <a:sy n="99" d="100"/>
        </p:scale>
        <p:origin x="1386" y="90"/>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Welcome to class 4 of this Infrastructure module for the Octopus Deploy Fundamentals training course.</a:t>
            </a:r>
          </a:p>
        </p:txBody>
      </p:sp>
    </p:spTree>
    <p:extLst>
      <p:ext uri="{BB962C8B-B14F-4D97-AF65-F5344CB8AC3E}">
        <p14:creationId xmlns:p14="http://schemas.microsoft.com/office/powerpoint/2010/main" val="1772127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b="0" dirty="0">
                <a:solidFill>
                  <a:srgbClr val="D4D4D4"/>
                </a:solidFill>
                <a:effectLst/>
                <a:latin typeface="Consolas" panose="020B0609020204030204" pitchFamily="49" charset="0"/>
              </a:rPr>
              <a:t>In this class we’ll:</a:t>
            </a:r>
          </a:p>
          <a:p>
            <a:pPr marL="158750" indent="0">
              <a:buNone/>
            </a:pPr>
            <a:endParaRPr lang="en-GB" b="0" dirty="0">
              <a:solidFill>
                <a:srgbClr val="D4D4D4"/>
              </a:solidFill>
              <a:effectLst/>
              <a:latin typeface="Consolas" panose="020B0609020204030204" pitchFamily="49" charset="0"/>
            </a:endParaRPr>
          </a:p>
          <a:p>
            <a:pPr marL="457200" indent="-298450">
              <a:buFontTx/>
              <a:buChar char="-"/>
            </a:pPr>
            <a:r>
              <a:rPr lang="en-GB" b="0" dirty="0">
                <a:solidFill>
                  <a:srgbClr val="D4D4D4"/>
                </a:solidFill>
                <a:effectLst/>
                <a:latin typeface="Consolas" panose="020B0609020204030204" pitchFamily="49" charset="0"/>
              </a:rPr>
              <a:t>Register a Windows Tentacle against our Octopus Deploy Server,</a:t>
            </a:r>
          </a:p>
          <a:p>
            <a:pPr marL="457200" indent="-298450">
              <a:buFontTx/>
              <a:buChar char="-"/>
            </a:pPr>
            <a:r>
              <a:rPr lang="en-GB" b="0" dirty="0">
                <a:solidFill>
                  <a:srgbClr val="D4D4D4"/>
                </a:solidFill>
                <a:effectLst/>
                <a:latin typeface="Consolas" panose="020B0609020204030204" pitchFamily="49" charset="0"/>
              </a:rPr>
              <a:t>Add our Tentacle to an Environment, and</a:t>
            </a:r>
          </a:p>
          <a:p>
            <a:pPr marL="457200" indent="-298450">
              <a:buFontTx/>
              <a:buChar char="-"/>
            </a:pPr>
            <a:r>
              <a:rPr lang="en-GB" b="0" dirty="0">
                <a:solidFill>
                  <a:srgbClr val="D4D4D4"/>
                </a:solidFill>
                <a:effectLst/>
                <a:latin typeface="Consolas" panose="020B0609020204030204" pitchFamily="49" charset="0"/>
              </a:rPr>
              <a:t>Assign our Tentacle a specific Target Role.</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0e8f13418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0e8f13418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For the Octopus Server we'll use a free Octopus Cloud trial. For the Deployment Target, we'll use a Windows instance running in AWS EC2.</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If you would like to learn how to set up other types of Deployment Targets, such as a Linux or MacOS server, a Cloud Region, a Kubernetes Cluster or an Offline Package Drop, check out the additional resources associated with this module.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84611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b="0" dirty="0">
                <a:solidFill>
                  <a:srgbClr val="D4D4D4"/>
                </a:solidFill>
                <a:effectLst/>
                <a:latin typeface="Consolas" panose="020B0609020204030204" pitchFamily="49" charset="0"/>
              </a:rPr>
              <a:t>Here is the AWS instance we used from class 3, complete with an Octopus Tentacle that we've already installed and configured.</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In our example, we want to use this instance to host the development version of a dotnet core web app. IIS and dotnet core have already been configured on the Target instance. If we open the Tentacle Manager we can see that it's healthy. Now we need to register our Tentacle with the Octopus Server to enable the two-way communication between the Server and Tentacle.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We're going to start by navigating to the Infrastructure page in the Octopus Cloud web portal. As you can see, we've already created a couple of </a:t>
            </a:r>
            <a:r>
              <a:rPr lang="en-GB" b="0" dirty="0" err="1">
                <a:solidFill>
                  <a:srgbClr val="D4D4D4"/>
                </a:solidFill>
                <a:effectLst/>
                <a:latin typeface="Consolas" panose="020B0609020204030204" pitchFamily="49" charset="0"/>
              </a:rPr>
              <a:t>Environemnts</a:t>
            </a:r>
            <a:r>
              <a:rPr lang="en-GB" b="0" dirty="0">
                <a:solidFill>
                  <a:srgbClr val="D4D4D4"/>
                </a:solidFill>
                <a:effectLst/>
                <a:latin typeface="Consolas" panose="020B0609020204030204" pitchFamily="49" charset="0"/>
              </a:rPr>
              <a:t> called Development and Production. We haven't yet registered any Deployment Targets or assigned any Target Roles.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 manage our Deployment Targets on the Octopus Server by clicking Deployment Targets. On this page we can add new Deployment Targets, disable or delete Targets, check the status of a Target, and run Health Checks.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To register our Deployment Target, click ADD DEPLOYMENT TARGET.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We're presented with various different options. We'll chose a Windows instance in listening mode.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Select Windows, then hover over Listening Tentacle and click ADD. This brings us to the registration page. Enter the DNS name or IP address of the Deployment Target, as well as the port which we configured it to listen on. (10933 by default.) We aren't connecting through a Proxy so accept the defaults and click NEXT.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 want to give our Target a descriptive name so it's easily identifiable in task logs or when managing our infrastructure. Machine names work well, but you might prefer to name it after the service or application that you intend to deploy to it. For example, helloworld-webserver001 or CRM-Database01.</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At Octopus we subscribe to the philosophy of treating servers like cattle, rather than pets. For more information about the Cattle and Pets metaphor, check out the additional resources associated with this module. The point is that it's generally wiser to think of Deployment Target names like numbers or IDs, rather than using cute Lord of the Rings or Star Wars themed naming conventions. In this case, we'll use the randomly assigned AWS instance ID, since this helps us to keep track of things across both Octopus and AWS.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Next we assign one or more Environments and Roles. We're going to use this Target to host the Development version of the </a:t>
            </a:r>
            <a:r>
              <a:rPr lang="en-GB" b="0" dirty="0" err="1">
                <a:solidFill>
                  <a:srgbClr val="D4D4D4"/>
                </a:solidFill>
                <a:effectLst/>
                <a:latin typeface="Consolas" panose="020B0609020204030204" pitchFamily="49" charset="0"/>
              </a:rPr>
              <a:t>RandomQuotes</a:t>
            </a:r>
            <a:r>
              <a:rPr lang="en-GB" b="0" dirty="0">
                <a:solidFill>
                  <a:srgbClr val="D4D4D4"/>
                </a:solidFill>
                <a:effectLst/>
                <a:latin typeface="Consolas" panose="020B0609020204030204" pitchFamily="49" charset="0"/>
              </a:rPr>
              <a:t> dotnet Core App from [</a:t>
            </a:r>
            <a:r>
              <a:rPr lang="en-GB" b="0" dirty="0">
                <a:solidFill>
                  <a:srgbClr val="CE9178"/>
                </a:solidFill>
                <a:effectLst/>
                <a:latin typeface="Consolas" panose="020B0609020204030204" pitchFamily="49" charset="0"/>
              </a:rPr>
              <a:t>the Octopus Samples GitHub repo</a:t>
            </a:r>
            <a:r>
              <a:rPr lang="en-GB" b="0" dirty="0">
                <a:solidFill>
                  <a:srgbClr val="D4D4D4"/>
                </a:solidFill>
                <a:effectLst/>
                <a:latin typeface="Consolas" panose="020B0609020204030204" pitchFamily="49" charset="0"/>
              </a:rPr>
              <a:t>](</a:t>
            </a:r>
            <a:r>
              <a:rPr lang="en-GB" b="0" u="sng" dirty="0">
                <a:solidFill>
                  <a:srgbClr val="D4D4D4"/>
                </a:solidFill>
                <a:effectLst/>
                <a:latin typeface="Consolas" panose="020B0609020204030204" pitchFamily="49" charset="0"/>
              </a:rPr>
              <a:t>https://github.com/OctopusSamples/RandomQuotes</a:t>
            </a:r>
            <a:r>
              <a:rPr lang="en-GB" b="0" dirty="0">
                <a:solidFill>
                  <a:srgbClr val="D4D4D4"/>
                </a:solidFill>
                <a:effectLst/>
                <a:latin typeface="Consolas" panose="020B0609020204030204" pitchFamily="49" charset="0"/>
              </a:rPr>
              <a:t>). Hence, we'll assign this Target to the Development Environment and we'll give it the role </a:t>
            </a:r>
            <a:r>
              <a:rPr lang="en-GB" b="0" dirty="0" err="1">
                <a:solidFill>
                  <a:srgbClr val="D4D4D4"/>
                </a:solidFill>
                <a:effectLst/>
                <a:latin typeface="Consolas" panose="020B0609020204030204" pitchFamily="49" charset="0"/>
              </a:rPr>
              <a:t>RandomQuotes-WebServer</a:t>
            </a:r>
            <a:r>
              <a:rPr lang="en-GB" b="0" dirty="0">
                <a:solidFill>
                  <a:srgbClr val="D4D4D4"/>
                </a:solidFill>
                <a:effectLst/>
                <a:latin typeface="Consolas" panose="020B0609020204030204" pitchFamily="49" charset="0"/>
              </a:rPr>
              <a:t>. In this example, we aren't using a Web Proxy so we'll leave those settings alone and click SAVE, which brings us to the settings tab for our new Target.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If we click Connectivity, we can verify that the Server and Tentacle can communicate successfully. We don't yet have any Deployments or Events to review, but later we can return here to review a full audit of all the tasks executed by our Deployment Target.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If we return to our Infrastructure page we now see that our Development Environment contains one Deployment Target. That Target has been assigned the Role </a:t>
            </a:r>
            <a:r>
              <a:rPr lang="en-GB" b="0" dirty="0" err="1">
                <a:solidFill>
                  <a:srgbClr val="D4D4D4"/>
                </a:solidFill>
                <a:effectLst/>
                <a:latin typeface="Consolas" panose="020B0609020204030204" pitchFamily="49" charset="0"/>
              </a:rPr>
              <a:t>RandomQuotes-WebServer</a:t>
            </a:r>
            <a:r>
              <a:rPr lang="en-GB" b="0" dirty="0">
                <a:solidFill>
                  <a:srgbClr val="D4D4D4"/>
                </a:solidFill>
                <a:effectLst/>
                <a:latin typeface="Consolas" panose="020B0609020204030204" pitchFamily="49" charset="0"/>
              </a:rPr>
              <a:t>. If we wanted, we could repeat this process using another Windows instance to set up another Deployment Target for Production.</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In our example, since both the Server and Tentacle are hosted for us, our networking issues have been relatively simple. As long as we remember to open port 10933 on the Target instance, we should be OK. However, networking can be a tricky beast. If you have any problems repeating these steps for yourself, check out the additional resources for troubleshooting advice.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While this process was relatively straight-forward, it was manual and time consuming. For larger estates, or for folks who embrace dynamic infrastructure or chaos engineering, it will be important to investigate automated methods for registering Deployment Targets. Check out the additional resources to learn how to repeat these steps using the Octopus API or command line interface.</a:t>
            </a:r>
          </a:p>
          <a:p>
            <a:pPr marL="158750" indent="0">
              <a:buNone/>
            </a:pPr>
            <a:endParaRPr lang="en-GB" dirty="0"/>
          </a:p>
        </p:txBody>
      </p:sp>
    </p:spTree>
    <p:extLst>
      <p:ext uri="{BB962C8B-B14F-4D97-AF65-F5344CB8AC3E}">
        <p14:creationId xmlns:p14="http://schemas.microsoft.com/office/powerpoint/2010/main" val="1760322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buNone/>
            </a:pPr>
            <a:r>
              <a:rPr lang="en-GB" b="0" dirty="0">
                <a:solidFill>
                  <a:srgbClr val="D4D4D4"/>
                </a:solidFill>
                <a:effectLst/>
                <a:latin typeface="Consolas" panose="020B0609020204030204" pitchFamily="49" charset="0"/>
              </a:rPr>
              <a:t>In our example, since both the Server and Tentacle are hosted for us, our networking issues have been relatively simple. As long as we remember to open port 10933 on the Target instance, we should be OK. However, networking can be a tricky beast. If you have any problems repeating these steps for yourself, check out the additional resources for troubleshooting advice.</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CLICK</a:t>
            </a:r>
          </a:p>
          <a:p>
            <a:pPr marL="0" lvl="0" indent="0" algn="l" rtl="0">
              <a:spcBef>
                <a:spcPts val="0"/>
              </a:spcBef>
              <a:spcAft>
                <a:spcPts val="0"/>
              </a:spcAft>
              <a:buNone/>
            </a:pP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While this process was relatively straight-forward, it was manual and time consuming. For larger estates, or for folks who embrace dynamic infrastructure or chaos engineering, it will be important to investigate automated methods for registering Deployment Targets. Check out the additional resources to learn how to repeat these steps using the Octopus API or command line interface.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2207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b="0" dirty="0">
                <a:solidFill>
                  <a:srgbClr val="D4D4D4"/>
                </a:solidFill>
                <a:effectLst/>
                <a:latin typeface="Consolas" panose="020B0609020204030204" pitchFamily="49" charset="0"/>
              </a:rPr>
              <a:t>Now it's your turn to register your Deployment Targets. Remember:</a:t>
            </a:r>
          </a:p>
          <a:p>
            <a:pPr marL="158750" indent="0">
              <a:buNone/>
            </a:pPr>
            <a:br>
              <a:rPr lang="en-GB" b="0" dirty="0">
                <a:solidFill>
                  <a:srgbClr val="D4D4D4"/>
                </a:solidFill>
                <a:effectLst/>
                <a:latin typeface="Consolas" panose="020B0609020204030204" pitchFamily="49" charset="0"/>
              </a:rPr>
            </a:b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Think about the DevOps "Cattle vs Pets" mantra when choosing names for your Deployment Targets. Aim to give your servers systematic numbers or IDs, rather than cute names.</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Folks with large estates or who wish to use dynamic infrastructure or embrace Chaos Engineering should learn more about automating Deployment Target registration using the Octopus API and command line tools.</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Troubleshooting information is available in the additional resources that </a:t>
            </a:r>
            <a:r>
              <a:rPr lang="en-GB" b="0" dirty="0" err="1">
                <a:solidFill>
                  <a:srgbClr val="D4D4D4"/>
                </a:solidFill>
                <a:effectLst/>
                <a:latin typeface="Consolas" panose="020B0609020204030204" pitchFamily="49" charset="0"/>
              </a:rPr>
              <a:t>acompany</a:t>
            </a:r>
            <a:r>
              <a:rPr lang="en-GB" b="0" dirty="0">
                <a:solidFill>
                  <a:srgbClr val="D4D4D4"/>
                </a:solidFill>
                <a:effectLst/>
                <a:latin typeface="Consolas" panose="020B0609020204030204" pitchFamily="49" charset="0"/>
              </a:rPr>
              <a:t> this module.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Thank you for watching, and happy deployments.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799279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5" name="Google Shape;15;p2"/>
          <p:cNvSpPr/>
          <p:nvPr/>
        </p:nvSpPr>
        <p:spPr>
          <a:xfrm>
            <a:off x="2606325" y="0"/>
            <a:ext cx="6555900" cy="5143500"/>
          </a:xfrm>
          <a:prstGeom prst="rect">
            <a:avLst/>
          </a:prstGeom>
          <a:solidFill>
            <a:srgbClr val="2F93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2880875" y="1152475"/>
            <a:ext cx="59517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2606325" y="0"/>
            <a:ext cx="6555900" cy="5143500"/>
          </a:xfrm>
          <a:prstGeom prst="rect">
            <a:avLst/>
          </a:prstGeom>
          <a:solidFill>
            <a:srgbClr val="2F93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1"/>
          <p:cNvSpPr txBox="1">
            <a:spLocks noGrp="1"/>
          </p:cNvSpPr>
          <p:nvPr>
            <p:ph type="title"/>
          </p:nvPr>
        </p:nvSpPr>
        <p:spPr>
          <a:xfrm>
            <a:off x="2841075" y="445025"/>
            <a:ext cx="59913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None/>
              <a:defRPr sz="2800">
                <a:solidFill>
                  <a:schemeClr val="lt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2880875" y="1152475"/>
            <a:ext cx="59517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1"/>
              </a:buClr>
              <a:buSzPts val="1800"/>
              <a:buChar char="●"/>
              <a:defRPr sz="1800">
                <a:solidFill>
                  <a:schemeClr val="lt1"/>
                </a:solidFill>
              </a:defRPr>
            </a:lvl1pPr>
            <a:lvl2pPr marL="914400" lvl="1" indent="-317500">
              <a:lnSpc>
                <a:spcPct val="115000"/>
              </a:lnSpc>
              <a:spcBef>
                <a:spcPts val="0"/>
              </a:spcBef>
              <a:spcAft>
                <a:spcPts val="0"/>
              </a:spcAft>
              <a:buClr>
                <a:schemeClr val="lt1"/>
              </a:buClr>
              <a:buSzPts val="1400"/>
              <a:buChar char="○"/>
              <a:defRPr>
                <a:solidFill>
                  <a:schemeClr val="lt1"/>
                </a:solidFill>
              </a:defRPr>
            </a:lvl2pPr>
            <a:lvl3pPr marL="1371600" lvl="2" indent="-317500">
              <a:lnSpc>
                <a:spcPct val="115000"/>
              </a:lnSpc>
              <a:spcBef>
                <a:spcPts val="0"/>
              </a:spcBef>
              <a:spcAft>
                <a:spcPts val="0"/>
              </a:spcAft>
              <a:buClr>
                <a:schemeClr val="lt1"/>
              </a:buClr>
              <a:buSzPts val="1400"/>
              <a:buChar char="■"/>
              <a:defRPr>
                <a:solidFill>
                  <a:schemeClr val="lt1"/>
                </a:solidFill>
              </a:defRPr>
            </a:lvl3pPr>
            <a:lvl4pPr marL="1828800" lvl="3" indent="-317500">
              <a:lnSpc>
                <a:spcPct val="115000"/>
              </a:lnSpc>
              <a:spcBef>
                <a:spcPts val="0"/>
              </a:spcBef>
              <a:spcAft>
                <a:spcPts val="0"/>
              </a:spcAft>
              <a:buClr>
                <a:schemeClr val="lt1"/>
              </a:buClr>
              <a:buSzPts val="1400"/>
              <a:buChar char="●"/>
              <a:defRPr>
                <a:solidFill>
                  <a:schemeClr val="lt1"/>
                </a:solidFill>
              </a:defRPr>
            </a:lvl4pPr>
            <a:lvl5pPr marL="2286000" lvl="4" indent="-317500">
              <a:lnSpc>
                <a:spcPct val="115000"/>
              </a:lnSpc>
              <a:spcBef>
                <a:spcPts val="0"/>
              </a:spcBef>
              <a:spcAft>
                <a:spcPts val="0"/>
              </a:spcAft>
              <a:buClr>
                <a:schemeClr val="lt1"/>
              </a:buClr>
              <a:buSzPts val="1400"/>
              <a:buChar char="○"/>
              <a:defRPr>
                <a:solidFill>
                  <a:schemeClr val="lt1"/>
                </a:solidFill>
              </a:defRPr>
            </a:lvl5pPr>
            <a:lvl6pPr marL="2743200" lvl="5" indent="-317500">
              <a:lnSpc>
                <a:spcPct val="115000"/>
              </a:lnSpc>
              <a:spcBef>
                <a:spcPts val="0"/>
              </a:spcBef>
              <a:spcAft>
                <a:spcPts val="0"/>
              </a:spcAft>
              <a:buClr>
                <a:schemeClr val="lt1"/>
              </a:buClr>
              <a:buSzPts val="1400"/>
              <a:buChar char="■"/>
              <a:defRPr>
                <a:solidFill>
                  <a:schemeClr val="lt1"/>
                </a:solidFill>
              </a:defRPr>
            </a:lvl6pPr>
            <a:lvl7pPr marL="3200400" lvl="6" indent="-317500">
              <a:lnSpc>
                <a:spcPct val="115000"/>
              </a:lnSpc>
              <a:spcBef>
                <a:spcPts val="0"/>
              </a:spcBef>
              <a:spcAft>
                <a:spcPts val="0"/>
              </a:spcAft>
              <a:buClr>
                <a:schemeClr val="lt1"/>
              </a:buClr>
              <a:buSzPts val="1400"/>
              <a:buChar char="●"/>
              <a:defRPr>
                <a:solidFill>
                  <a:schemeClr val="lt1"/>
                </a:solidFill>
              </a:defRPr>
            </a:lvl7pPr>
            <a:lvl8pPr marL="3657600" lvl="7" indent="-317500">
              <a:lnSpc>
                <a:spcPct val="115000"/>
              </a:lnSpc>
              <a:spcBef>
                <a:spcPts val="0"/>
              </a:spcBef>
              <a:spcAft>
                <a:spcPts val="0"/>
              </a:spcAft>
              <a:buClr>
                <a:schemeClr val="lt1"/>
              </a:buClr>
              <a:buSzPts val="1400"/>
              <a:buChar char="○"/>
              <a:defRPr>
                <a:solidFill>
                  <a:schemeClr val="lt1"/>
                </a:solidFill>
              </a:defRPr>
            </a:lvl8pPr>
            <a:lvl9pPr marL="4114800" lvl="8" indent="-317500">
              <a:lnSpc>
                <a:spcPct val="115000"/>
              </a:lnSpc>
              <a:spcBef>
                <a:spcPts val="0"/>
              </a:spcBef>
              <a:spcAft>
                <a:spcPts val="0"/>
              </a:spcAft>
              <a:buClr>
                <a:schemeClr val="lt1"/>
              </a:buClr>
              <a:buSzPts val="1400"/>
              <a:buChar char="■"/>
              <a:defRPr>
                <a:solidFill>
                  <a:schemeClr val="lt1"/>
                </a:solidFill>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13">
            <a:alphaModFix/>
          </a:blip>
          <a:stretch>
            <a:fillRect/>
          </a:stretch>
        </p:blipFill>
        <p:spPr>
          <a:xfrm>
            <a:off x="226800" y="1932301"/>
            <a:ext cx="2171001" cy="467875"/>
          </a:xfrm>
          <a:prstGeom prst="rect">
            <a:avLst/>
          </a:prstGeom>
          <a:noFill/>
          <a:ln>
            <a:noFill/>
          </a:ln>
        </p:spPr>
      </p:pic>
      <p:cxnSp>
        <p:nvCxnSpPr>
          <p:cNvPr id="11" name="Google Shape;11;p1"/>
          <p:cNvCxnSpPr/>
          <p:nvPr/>
        </p:nvCxnSpPr>
        <p:spPr>
          <a:xfrm>
            <a:off x="544300" y="2490925"/>
            <a:ext cx="1536000" cy="0"/>
          </a:xfrm>
          <a:prstGeom prst="straightConnector1">
            <a:avLst/>
          </a:prstGeom>
          <a:noFill/>
          <a:ln w="9525" cap="flat" cmpd="sng">
            <a:solidFill>
              <a:schemeClr val="dk1"/>
            </a:solidFill>
            <a:prstDash val="solid"/>
            <a:round/>
            <a:headEnd type="none" w="med" len="med"/>
            <a:tailEnd type="none" w="med" len="med"/>
          </a:ln>
        </p:spPr>
      </p:cxnSp>
      <p:sp>
        <p:nvSpPr>
          <p:cNvPr id="12" name="Google Shape;12;p1"/>
          <p:cNvSpPr txBox="1"/>
          <p:nvPr/>
        </p:nvSpPr>
        <p:spPr>
          <a:xfrm>
            <a:off x="226750" y="2581675"/>
            <a:ext cx="2171100" cy="89252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t>Octopus Fundamentals</a:t>
            </a:r>
            <a:br>
              <a:rPr lang="en" b="1" dirty="0"/>
            </a:br>
            <a:r>
              <a:rPr lang="en" sz="800" b="1" dirty="0"/>
              <a:t> </a:t>
            </a:r>
            <a:endParaRPr sz="800" b="1" dirty="0"/>
          </a:p>
          <a:p>
            <a:pPr marL="0" lvl="0" indent="0" algn="ctr" rtl="0">
              <a:spcBef>
                <a:spcPts val="0"/>
              </a:spcBef>
              <a:spcAft>
                <a:spcPts val="0"/>
              </a:spcAft>
              <a:buNone/>
            </a:pPr>
            <a:r>
              <a:rPr lang="en" sz="1200" dirty="0"/>
              <a:t>Module 1: Infrastructure</a:t>
            </a:r>
            <a:endParaRPr sz="1200" dirty="0"/>
          </a:p>
          <a:p>
            <a:pPr marL="0" lvl="0" indent="0" algn="ctr" rtl="0">
              <a:spcBef>
                <a:spcPts val="0"/>
              </a:spcBef>
              <a:spcAft>
                <a:spcPts val="0"/>
              </a:spcAft>
              <a:buNone/>
            </a:pPr>
            <a:r>
              <a:rPr lang="en" sz="1200" dirty="0"/>
              <a:t>Class 4: Registering Targets</a:t>
            </a:r>
            <a:endParaRPr sz="1200"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07AC2-6C8C-430A-A366-B3D6BB70063D}"/>
              </a:ext>
            </a:extLst>
          </p:cNvPr>
          <p:cNvSpPr>
            <a:spLocks noGrp="1"/>
          </p:cNvSpPr>
          <p:nvPr>
            <p:ph type="title"/>
          </p:nvPr>
        </p:nvSpPr>
        <p:spPr>
          <a:xfrm>
            <a:off x="2891317" y="1918607"/>
            <a:ext cx="5991300" cy="1306285"/>
          </a:xfrm>
        </p:spPr>
        <p:txBody>
          <a:bodyPr>
            <a:normAutofit fontScale="90000"/>
          </a:bodyPr>
          <a:lstStyle/>
          <a:p>
            <a:pPr algn="ctr"/>
            <a:r>
              <a:rPr lang="en-GB" sz="3600" b="1" dirty="0"/>
              <a:t>Registering a Windows Tentacle Deployment Target</a:t>
            </a:r>
          </a:p>
        </p:txBody>
      </p:sp>
    </p:spTree>
    <p:extLst>
      <p:ext uri="{BB962C8B-B14F-4D97-AF65-F5344CB8AC3E}">
        <p14:creationId xmlns:p14="http://schemas.microsoft.com/office/powerpoint/2010/main" val="3681568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3"/>
          <p:cNvSpPr txBox="1">
            <a:spLocks noGrp="1"/>
          </p:cNvSpPr>
          <p:nvPr>
            <p:ph type="body" idx="1"/>
          </p:nvPr>
        </p:nvSpPr>
        <p:spPr>
          <a:xfrm>
            <a:off x="2880875" y="1790299"/>
            <a:ext cx="5951700" cy="2037176"/>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en" sz="1900" dirty="0"/>
              <a:t>Registering a Tentacle</a:t>
            </a:r>
            <a:br>
              <a:rPr lang="en" sz="1900" dirty="0"/>
            </a:br>
            <a:endParaRPr sz="1900" dirty="0"/>
          </a:p>
          <a:p>
            <a:pPr marL="457200" lvl="0" indent="-349250" algn="l" rtl="0">
              <a:spcBef>
                <a:spcPts val="0"/>
              </a:spcBef>
              <a:spcAft>
                <a:spcPts val="0"/>
              </a:spcAft>
              <a:buSzPts val="1900"/>
              <a:buChar char="●"/>
            </a:pPr>
            <a:r>
              <a:rPr lang="en" sz="1900" dirty="0"/>
              <a:t>Adding a Tentacle to an Environment</a:t>
            </a:r>
            <a:br>
              <a:rPr lang="en" sz="1900" dirty="0"/>
            </a:br>
            <a:endParaRPr sz="1900" dirty="0"/>
          </a:p>
          <a:p>
            <a:pPr marL="457200" lvl="0" indent="-349250" algn="l" rtl="0">
              <a:spcBef>
                <a:spcPts val="0"/>
              </a:spcBef>
              <a:spcAft>
                <a:spcPts val="0"/>
              </a:spcAft>
              <a:buSzPts val="1900"/>
              <a:buChar char="●"/>
            </a:pPr>
            <a:r>
              <a:rPr lang="en" sz="1900" dirty="0"/>
              <a:t>Assigning a Tentacle to a Target Role</a:t>
            </a:r>
            <a:endParaRPr sz="1900" dirty="0"/>
          </a:p>
        </p:txBody>
      </p:sp>
      <p:sp>
        <p:nvSpPr>
          <p:cNvPr id="5" name="Title 4">
            <a:extLst>
              <a:ext uri="{FF2B5EF4-FFF2-40B4-BE49-F238E27FC236}">
                <a16:creationId xmlns:a16="http://schemas.microsoft.com/office/drawing/2014/main" id="{9380990E-8DA0-45AE-8970-46D0E77B3FDA}"/>
              </a:ext>
            </a:extLst>
          </p:cNvPr>
          <p:cNvSpPr>
            <a:spLocks noGrp="1"/>
          </p:cNvSpPr>
          <p:nvPr>
            <p:ph type="title"/>
          </p:nvPr>
        </p:nvSpPr>
        <p:spPr/>
        <p:txBody>
          <a:bodyPr>
            <a:normAutofit fontScale="90000"/>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xEl>
                                              <p:pRg st="1" end="1"/>
                                            </p:txEl>
                                          </p:spTgt>
                                        </p:tgtEl>
                                        <p:attrNameLst>
                                          <p:attrName>style.visibility</p:attrName>
                                        </p:attrNameLst>
                                      </p:cBhvr>
                                      <p:to>
                                        <p:strVal val="visible"/>
                                      </p:to>
                                    </p:set>
                                    <p:animEffect transition="in" filter="fade">
                                      <p:cBhvr>
                                        <p:cTn id="12" dur="500"/>
                                        <p:tgtEl>
                                          <p:spTgt spid="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xEl>
                                              <p:pRg st="2" end="2"/>
                                            </p:txEl>
                                          </p:spTgt>
                                        </p:tgtEl>
                                        <p:attrNameLst>
                                          <p:attrName>style.visibility</p:attrName>
                                        </p:attrNameLst>
                                      </p:cBhvr>
                                      <p:to>
                                        <p:strVal val="visible"/>
                                      </p:to>
                                    </p:set>
                                    <p:animEffect transition="in" filter="fade">
                                      <p:cBhvr>
                                        <p:cTn id="17" dur="500"/>
                                        <p:tgtEl>
                                          <p:spTgt spid="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7" name="Graphic 6" descr="Cloud with solid fill">
            <a:extLst>
              <a:ext uri="{FF2B5EF4-FFF2-40B4-BE49-F238E27FC236}">
                <a16:creationId xmlns:a16="http://schemas.microsoft.com/office/drawing/2014/main" id="{313499D1-78CB-4862-A2EE-046A6DF3D5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92925" y="-868775"/>
            <a:ext cx="4403559" cy="4403559"/>
          </a:xfrm>
          <a:prstGeom prst="rect">
            <a:avLst/>
          </a:prstGeom>
        </p:spPr>
      </p:pic>
      <p:pic>
        <p:nvPicPr>
          <p:cNvPr id="1030" name="Picture 6" descr="Windows Logo Transparent Background | PNG Mart">
            <a:extLst>
              <a:ext uri="{FF2B5EF4-FFF2-40B4-BE49-F238E27FC236}">
                <a16:creationId xmlns:a16="http://schemas.microsoft.com/office/drawing/2014/main" id="{EE1AA0C8-AB17-4C6E-9E02-02302C9E6B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2925" y="2983344"/>
            <a:ext cx="1537448" cy="15374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mazon Web Services Logo, history, meaning, symbol, PNG">
            <a:extLst>
              <a:ext uri="{FF2B5EF4-FFF2-40B4-BE49-F238E27FC236}">
                <a16:creationId xmlns:a16="http://schemas.microsoft.com/office/drawing/2014/main" id="{A58DCF34-2EAE-46E6-ADD8-1B00A0B113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7222" y="3106609"/>
            <a:ext cx="2294966" cy="1290918"/>
          </a:xfrm>
          <a:prstGeom prst="rect">
            <a:avLst/>
          </a:prstGeom>
          <a:noFill/>
          <a:extLst>
            <a:ext uri="{909E8E84-426E-40DD-AFC4-6F175D3DCCD1}">
              <a14:hiddenFill xmlns:a14="http://schemas.microsoft.com/office/drawing/2010/main">
                <a:solidFill>
                  <a:srgbClr val="FFFFFF"/>
                </a:solidFill>
              </a14:hiddenFill>
            </a:ext>
          </a:extLst>
        </p:spPr>
      </p:pic>
      <p:pic>
        <p:nvPicPr>
          <p:cNvPr id="9" name="Graphic 8">
            <a:extLst>
              <a:ext uri="{FF2B5EF4-FFF2-40B4-BE49-F238E27FC236}">
                <a16:creationId xmlns:a16="http://schemas.microsoft.com/office/drawing/2014/main" id="{5797BA50-FF54-4487-8B45-CD3CF6B2F71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10472" y="787101"/>
            <a:ext cx="1333500" cy="1333500"/>
          </a:xfrm>
          <a:prstGeom prst="rect">
            <a:avLst/>
          </a:prstGeom>
        </p:spPr>
      </p:pic>
    </p:spTree>
    <p:extLst>
      <p:ext uri="{BB962C8B-B14F-4D97-AF65-F5344CB8AC3E}">
        <p14:creationId xmlns:p14="http://schemas.microsoft.com/office/powerpoint/2010/main" val="285116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animEffect transition="in" filter="fade">
                                      <p:cBhvr>
                                        <p:cTn id="15" dur="500"/>
                                        <p:tgtEl>
                                          <p:spTgt spid="103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32"/>
                                        </p:tgtEl>
                                        <p:attrNameLst>
                                          <p:attrName>style.visibility</p:attrName>
                                        </p:attrNameLst>
                                      </p:cBhvr>
                                      <p:to>
                                        <p:strVal val="visible"/>
                                      </p:to>
                                    </p:set>
                                    <p:animEffect transition="in" filter="fade">
                                      <p:cBhvr>
                                        <p:cTn id="20"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1A620-62C3-4F0C-A5BD-BB486AB6C042}"/>
              </a:ext>
            </a:extLst>
          </p:cNvPr>
          <p:cNvSpPr>
            <a:spLocks noGrp="1"/>
          </p:cNvSpPr>
          <p:nvPr>
            <p:ph type="title"/>
          </p:nvPr>
        </p:nvSpPr>
        <p:spPr/>
        <p:txBody>
          <a:bodyPr>
            <a:normAutofit fontScale="90000"/>
          </a:bodyPr>
          <a:lstStyle/>
          <a:p>
            <a:r>
              <a:rPr lang="en-GB" dirty="0"/>
              <a:t>DEMO</a:t>
            </a:r>
          </a:p>
        </p:txBody>
      </p:sp>
    </p:spTree>
    <p:extLst>
      <p:ext uri="{BB962C8B-B14F-4D97-AF65-F5344CB8AC3E}">
        <p14:creationId xmlns:p14="http://schemas.microsoft.com/office/powerpoint/2010/main" val="4112992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pic>
        <p:nvPicPr>
          <p:cNvPr id="6" name="Graphic 5" descr="Network diagram with solid fill">
            <a:extLst>
              <a:ext uri="{FF2B5EF4-FFF2-40B4-BE49-F238E27FC236}">
                <a16:creationId xmlns:a16="http://schemas.microsoft.com/office/drawing/2014/main" id="{40F20DCD-CAC6-4B43-AFD6-DE57405F41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73103" y="1510563"/>
            <a:ext cx="2122371" cy="2122371"/>
          </a:xfrm>
          <a:prstGeom prst="rect">
            <a:avLst/>
          </a:prstGeom>
        </p:spPr>
      </p:pic>
      <p:pic>
        <p:nvPicPr>
          <p:cNvPr id="8" name="Graphic 7" descr="Gears with solid fill">
            <a:extLst>
              <a:ext uri="{FF2B5EF4-FFF2-40B4-BE49-F238E27FC236}">
                <a16:creationId xmlns:a16="http://schemas.microsoft.com/office/drawing/2014/main" id="{32EC5C9F-F849-4EAA-A067-51179C58152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15512" y="1510564"/>
            <a:ext cx="2122371" cy="2122371"/>
          </a:xfrm>
          <a:prstGeom prst="rect">
            <a:avLst/>
          </a:prstGeom>
        </p:spPr>
      </p:pic>
    </p:spTree>
    <p:extLst>
      <p:ext uri="{BB962C8B-B14F-4D97-AF65-F5344CB8AC3E}">
        <p14:creationId xmlns:p14="http://schemas.microsoft.com/office/powerpoint/2010/main" val="3886082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3"/>
          <p:cNvSpPr txBox="1">
            <a:spLocks noGrp="1"/>
          </p:cNvSpPr>
          <p:nvPr>
            <p:ph type="body" idx="1"/>
          </p:nvPr>
        </p:nvSpPr>
        <p:spPr>
          <a:xfrm>
            <a:off x="2880875" y="1751797"/>
            <a:ext cx="5951700" cy="2075677"/>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en" sz="1900" dirty="0"/>
              <a:t>IDs or numbers are best for Target names</a:t>
            </a:r>
            <a:br>
              <a:rPr lang="en" sz="1900" dirty="0"/>
            </a:br>
            <a:endParaRPr sz="1900" dirty="0"/>
          </a:p>
          <a:p>
            <a:pPr marL="457200" lvl="0" indent="-349250" algn="l" rtl="0">
              <a:spcBef>
                <a:spcPts val="0"/>
              </a:spcBef>
              <a:spcAft>
                <a:spcPts val="0"/>
              </a:spcAft>
              <a:buSzPts val="1900"/>
              <a:buChar char="●"/>
            </a:pPr>
            <a:r>
              <a:rPr lang="en" sz="1900" dirty="0"/>
              <a:t>Automated Tentacle registration</a:t>
            </a:r>
            <a:br>
              <a:rPr lang="en" sz="1900" dirty="0"/>
            </a:br>
            <a:endParaRPr sz="1900" dirty="0"/>
          </a:p>
          <a:p>
            <a:pPr marL="457200" lvl="0" indent="-349250" algn="l" rtl="0">
              <a:spcBef>
                <a:spcPts val="0"/>
              </a:spcBef>
              <a:spcAft>
                <a:spcPts val="0"/>
              </a:spcAft>
              <a:buSzPts val="1900"/>
              <a:buChar char="●"/>
            </a:pPr>
            <a:r>
              <a:rPr lang="en" sz="1900" dirty="0"/>
              <a:t>Troubleshooting hints in additional resources</a:t>
            </a:r>
            <a:endParaRPr sz="1900" dirty="0"/>
          </a:p>
        </p:txBody>
      </p:sp>
      <p:sp>
        <p:nvSpPr>
          <p:cNvPr id="5" name="Title 4">
            <a:extLst>
              <a:ext uri="{FF2B5EF4-FFF2-40B4-BE49-F238E27FC236}">
                <a16:creationId xmlns:a16="http://schemas.microsoft.com/office/drawing/2014/main" id="{9380990E-8DA0-45AE-8970-46D0E77B3FDA}"/>
              </a:ext>
            </a:extLst>
          </p:cNvPr>
          <p:cNvSpPr>
            <a:spLocks noGrp="1"/>
          </p:cNvSpPr>
          <p:nvPr>
            <p:ph type="title"/>
          </p:nvPr>
        </p:nvSpPr>
        <p:spPr/>
        <p:txBody>
          <a:bodyPr>
            <a:normAutofit fontScale="90000"/>
          </a:bodyPr>
          <a:lstStyle/>
          <a:p>
            <a:endParaRPr lang="en-GB"/>
          </a:p>
        </p:txBody>
      </p:sp>
    </p:spTree>
    <p:extLst>
      <p:ext uri="{BB962C8B-B14F-4D97-AF65-F5344CB8AC3E}">
        <p14:creationId xmlns:p14="http://schemas.microsoft.com/office/powerpoint/2010/main" val="3001183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xEl>
                                              <p:pRg st="1" end="1"/>
                                            </p:txEl>
                                          </p:spTgt>
                                        </p:tgtEl>
                                        <p:attrNameLst>
                                          <p:attrName>style.visibility</p:attrName>
                                        </p:attrNameLst>
                                      </p:cBhvr>
                                      <p:to>
                                        <p:strVal val="visible"/>
                                      </p:to>
                                    </p:set>
                                    <p:animEffect transition="in" filter="fade">
                                      <p:cBhvr>
                                        <p:cTn id="12" dur="500"/>
                                        <p:tgtEl>
                                          <p:spTgt spid="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xEl>
                                              <p:pRg st="2" end="2"/>
                                            </p:txEl>
                                          </p:spTgt>
                                        </p:tgtEl>
                                        <p:attrNameLst>
                                          <p:attrName>style.visibility</p:attrName>
                                        </p:attrNameLst>
                                      </p:cBhvr>
                                      <p:to>
                                        <p:strVal val="visible"/>
                                      </p:to>
                                    </p:set>
                                    <p:animEffect transition="in" filter="fade">
                                      <p:cBhvr>
                                        <p:cTn id="17" dur="500"/>
                                        <p:tgtEl>
                                          <p:spTgt spid="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1168</Words>
  <Application>Microsoft Office PowerPoint</Application>
  <PresentationFormat>On-screen Show (16:9)</PresentationFormat>
  <Paragraphs>41</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Consolas</vt:lpstr>
      <vt:lpstr>Simple Light</vt:lpstr>
      <vt:lpstr>Registering a Windows Tentacle Deployment Target</vt:lpstr>
      <vt:lpstr>PowerPoint Presentation</vt:lpstr>
      <vt:lpstr>PowerPoint Presentation</vt:lpstr>
      <vt:lpstr>DEMO</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Yates</dc:creator>
  <cp:lastModifiedBy>Alex Yates</cp:lastModifiedBy>
  <cp:revision>7</cp:revision>
  <dcterms:modified xsi:type="dcterms:W3CDTF">2022-02-01T12:34:47Z</dcterms:modified>
</cp:coreProperties>
</file>