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7"/>
  </p:notesMasterIdLst>
  <p:sldIdLst>
    <p:sldId id="268" r:id="rId2"/>
    <p:sldId id="286" r:id="rId3"/>
    <p:sldId id="285" r:id="rId4"/>
    <p:sldId id="266" r:id="rId5"/>
    <p:sldId id="287" r:id="rId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INTRO" id="{0270C77D-8110-4626-BEF8-4199083D6286}">
          <p14:sldIdLst>
            <p14:sldId id="268"/>
            <p14:sldId id="286"/>
          </p14:sldIdLst>
        </p14:section>
        <p14:section name="DEMO" id="{E66442F8-715A-417C-AD94-9A379DEAF5DD}">
          <p14:sldIdLst>
            <p14:sldId id="285"/>
          </p14:sldIdLst>
        </p14:section>
        <p14:section name="Demo" id="{A5021685-75C9-42CA-82E8-86C709525159}">
          <p14:sldIdLst/>
        </p14:section>
        <p14:section name="SUMMARY" id="{40AB4977-2215-43DB-A49C-091EE9B7BBC7}">
          <p14:sldIdLst>
            <p14:sldId id="266"/>
            <p14:sldId id="287"/>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93E0"/>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9001" autoAdjust="0"/>
  </p:normalViewPr>
  <p:slideViewPr>
    <p:cSldViewPr snapToGrid="0">
      <p:cViewPr varScale="1">
        <p:scale>
          <a:sx n="167" d="100"/>
          <a:sy n="167" d="100"/>
        </p:scale>
        <p:origin x="5400" y="138"/>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GB" b="0" dirty="0">
                <a:solidFill>
                  <a:srgbClr val="D4D4D4"/>
                </a:solidFill>
                <a:effectLst/>
                <a:latin typeface="Consolas" panose="020B0609020204030204" pitchFamily="49" charset="0"/>
              </a:rPr>
              <a:t>Welcome to module 3, class 4 of this Octopus Deploy Fundamentals training course. This class is about Variables.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So far in this module we've already set up a couple of Projects and we've successfully deployed a sample website. Along the way, we explained that Octopus believes in using consistent deployment processes to each Environment. It's simpler and safer to re-use the same Packages and Processes for Deployments to development and production.</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However, often there are important differences that need to be accounted for. For example, perhaps we need to use different database connection strings in different Environments. Or perhaps we need to provide some sensitive information, such as a password, that we don't want to keep in source control.</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Variables solve this problem by enabling us to pass either plaintext or encrypted values to our Deployment Processes.</a:t>
            </a:r>
          </a:p>
          <a:p>
            <a:pPr marL="158750" indent="0">
              <a:buNone/>
            </a:pPr>
            <a:endParaRPr lang="en-GB" b="0" dirty="0">
              <a:solidFill>
                <a:srgbClr val="D4D4D4"/>
              </a:solidFill>
              <a:effectLst/>
              <a:latin typeface="Consolas" panose="020B0609020204030204" pitchFamily="49" charset="0"/>
            </a:endParaRPr>
          </a:p>
          <a:p>
            <a:pPr marL="158750" indent="0">
              <a:buNone/>
            </a:pPr>
            <a:endParaRPr lang="en-GB" dirty="0"/>
          </a:p>
        </p:txBody>
      </p:sp>
    </p:spTree>
    <p:extLst>
      <p:ext uri="{BB962C8B-B14F-4D97-AF65-F5344CB8AC3E}">
        <p14:creationId xmlns:p14="http://schemas.microsoft.com/office/powerpoint/2010/main" val="3106702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0e8f13418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0e8f13418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GB" b="0" dirty="0">
                <a:solidFill>
                  <a:srgbClr val="D4D4D4"/>
                </a:solidFill>
                <a:effectLst/>
                <a:latin typeface="Consolas" panose="020B0609020204030204" pitchFamily="49" charset="0"/>
              </a:rPr>
              <a:t>In this class, we'll talk about:</a:t>
            </a:r>
          </a:p>
          <a:p>
            <a:pPr marL="158750" indent="0">
              <a:buNone/>
            </a:pPr>
            <a:br>
              <a:rPr lang="en-GB" b="0" dirty="0">
                <a:solidFill>
                  <a:srgbClr val="D4D4D4"/>
                </a:solidFill>
                <a:effectLst/>
                <a:latin typeface="Consolas" panose="020B0609020204030204" pitchFamily="49" charset="0"/>
              </a:rPr>
            </a:b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Scoping</a:t>
            </a:r>
            <a:r>
              <a:rPr lang="en-GB" b="0" dirty="0">
                <a:solidFill>
                  <a:srgbClr val="D4D4D4"/>
                </a:solidFill>
                <a:effectLst/>
                <a:latin typeface="Consolas" panose="020B0609020204030204" pitchFamily="49" charset="0"/>
              </a:rPr>
              <a:t>] Scoping variables so that we can feed different values in different contexts.</a:t>
            </a:r>
          </a:p>
          <a:p>
            <a:pPr marL="158750" indent="0">
              <a:buNone/>
            </a:pP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[System Variables] Using the built in System Variables to pass things like version numbers or Environment names to Process Step.</a:t>
            </a:r>
          </a:p>
          <a:p>
            <a:pPr marL="158750" indent="0">
              <a:buNone/>
            </a:pP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[Variable Replacement] How to replace generic, default values in Structured Configuration Files during Deployments.</a:t>
            </a:r>
          </a:p>
          <a:p>
            <a:pPr marL="158750" indent="0">
              <a:buNone/>
            </a:pP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[Library Variable Sets] How to use Library Variable Sets to share common settings across multiple Projects.</a:t>
            </a:r>
          </a:p>
          <a:p>
            <a:pPr marL="158750" indent="0">
              <a:buNone/>
            </a:pPr>
            <a:endParaRPr lang="en-GB" b="0" dirty="0">
              <a:solidFill>
                <a:srgbClr val="D4D4D4"/>
              </a:solidFill>
              <a:effectLst/>
              <a:latin typeface="Consolas" panose="020B0609020204030204" pitchFamily="49"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Let's start by taking another look at the Hello World project we created earlier in this module.</a:t>
            </a:r>
          </a:p>
          <a:p>
            <a:pPr marL="158750" indent="0">
              <a:buNone/>
            </a:pPr>
            <a:endParaRPr lang="en-GB"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32212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GB" b="0" dirty="0">
                <a:solidFill>
                  <a:srgbClr val="D4D4D4"/>
                </a:solidFill>
                <a:effectLst/>
                <a:latin typeface="Consolas" panose="020B0609020204030204" pitchFamily="49" charset="0"/>
              </a:rPr>
              <a:t>[Fade to process page for Hello World Project]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The Process for this Project has a single Step that runs a PowerShell script to log a greeting. Let's imagine that we wanted to log a different greeting in each environment. To do that, let's navigate to the Variables page.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[Click Variables]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This table stores the Project Variables for our Deployment Process. We'll start by creating a Variable called </a:t>
            </a:r>
            <a:r>
              <a:rPr lang="en-GB" b="0" dirty="0" err="1">
                <a:solidFill>
                  <a:srgbClr val="D4D4D4"/>
                </a:solidFill>
                <a:effectLst/>
                <a:latin typeface="Consolas" panose="020B0609020204030204" pitchFamily="49" charset="0"/>
              </a:rPr>
              <a:t>FundamentalsDemos.HelloWorld.Greeting</a:t>
            </a:r>
            <a:r>
              <a:rPr lang="en-GB" b="0" dirty="0">
                <a:solidFill>
                  <a:srgbClr val="D4D4D4"/>
                </a:solidFill>
                <a:effectLst/>
                <a:latin typeface="Consolas" panose="020B0609020204030204" pitchFamily="49" charset="0"/>
              </a:rPr>
              <a: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[Add variable called </a:t>
            </a:r>
            <a:r>
              <a:rPr lang="en-GB" b="0" dirty="0" err="1">
                <a:solidFill>
                  <a:srgbClr val="D4D4D4"/>
                </a:solidFill>
                <a:effectLst/>
                <a:latin typeface="Consolas" panose="020B0609020204030204" pitchFamily="49" charset="0"/>
              </a:rPr>
              <a:t>FundamentalsDemos.HelloWorld.Greeting</a:t>
            </a:r>
            <a:r>
              <a:rPr lang="en-GB" b="0" dirty="0">
                <a:solidFill>
                  <a:srgbClr val="D4D4D4"/>
                </a:solidFill>
                <a:effectLst/>
                <a:latin typeface="Consolas" panose="020B0609020204030204" pitchFamily="49" charset="0"/>
              </a:rPr>
              <a: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We'll add a value...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[Add value: Hello, Development!]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 and while we're here, let's make a note that we can select a specific Variable Type. For example, if this value was a password, I might choose to set the variable to Sensitive. This will ensure the value is encrypted in the Octopus database and that it is never revealed in any Deployment Logs.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[Set the value to sensitive, then undo it]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We can also open a larger editor for more complicated Variables. As well as a larger text editor, this includes additional options such as adding descriptions for our variables or enabling users to provide their own values when triggering deployments.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[Open editor, click DONE]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Since we only want to use this value in Development, we'll scope this value to the Development Environment.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[Scope to Development]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While we're at it, let's add another value for Production.</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[Add another value for Production, pause while scoping]</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In this case, we are scoping our variable based on the Environment we are </a:t>
            </a:r>
            <a:r>
              <a:rPr lang="en-GB" b="0" dirty="0" err="1">
                <a:solidFill>
                  <a:srgbClr val="D4D4D4"/>
                </a:solidFill>
                <a:effectLst/>
                <a:latin typeface="Consolas" panose="020B0609020204030204" pitchFamily="49" charset="0"/>
              </a:rPr>
              <a:t>deployling</a:t>
            </a:r>
            <a:r>
              <a:rPr lang="en-GB" b="0" dirty="0">
                <a:solidFill>
                  <a:srgbClr val="D4D4D4"/>
                </a:solidFill>
                <a:effectLst/>
                <a:latin typeface="Consolas" panose="020B0609020204030204" pitchFamily="49" charset="0"/>
              </a:rPr>
              <a:t> to. However, it's also possible to scope in other ways. For example, we could scope to specific Deployment Targets or Target Roles.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[Finish adding the variable, click SAVE]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All done. Now we need to reference our Variable from the script in our Process Step.</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[Click Process, open the Step, navigate to the script block]</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Next to the script block, we can see the Variable Insert Tool.</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Clicking the Variable Insert Tool will display our Project Variables, along with other Octopus System Variables. We'll talk more about System Variables later.</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Selecting our variable adds it to the script with the appropriate syntax. For more information about syntax in various languages, check out the additional resources associated with this module.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Let's tidy up the script and click save.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[Tidy up script, click SAVE]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Now when we execute a Deployment, the appropriate greeting will be used in each Environment.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[Fade to brief demos of deployments to Dev and Prod, reviewing the logs for the message in each environment]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This is all well and good for a simple, Hello World, example, but how would we use Variables when deploying a real website?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[Fade to </a:t>
            </a:r>
            <a:r>
              <a:rPr lang="en-GB" b="0" dirty="0" err="1">
                <a:solidFill>
                  <a:srgbClr val="D4D4D4"/>
                </a:solidFill>
                <a:effectLst/>
                <a:latin typeface="Consolas" panose="020B0609020204030204" pitchFamily="49" charset="0"/>
              </a:rPr>
              <a:t>RandomQuotes</a:t>
            </a:r>
            <a:r>
              <a:rPr lang="en-GB" b="0" dirty="0">
                <a:solidFill>
                  <a:srgbClr val="D4D4D4"/>
                </a:solidFill>
                <a:effectLst/>
                <a:latin typeface="Consolas" panose="020B0609020204030204" pitchFamily="49" charset="0"/>
              </a:rPr>
              <a:t> website, as deployed without any Structured Configuration Variables]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Here's the website we deployed in the last class. If we take a look at the footer, it's displaying the environment name and the version number. However, this version number is incorrect and the Environment name (Dev) doesn't match our configuration in Octopus Deploy (where we used the </a:t>
            </a:r>
            <a:r>
              <a:rPr lang="en-GB" b="0" dirty="0" err="1">
                <a:solidFill>
                  <a:srgbClr val="D4D4D4"/>
                </a:solidFill>
                <a:effectLst/>
                <a:latin typeface="Consolas" panose="020B0609020204030204" pitchFamily="49" charset="0"/>
              </a:rPr>
              <a:t>unabreviated</a:t>
            </a:r>
            <a:r>
              <a:rPr lang="en-GB" b="0" dirty="0">
                <a:solidFill>
                  <a:srgbClr val="D4D4D4"/>
                </a:solidFill>
                <a:effectLst/>
                <a:latin typeface="Consolas" panose="020B0609020204030204" pitchFamily="49" charset="0"/>
              </a:rPr>
              <a:t> "Development").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[Fade to this GitHub page: https://github.com/OctopusSamples/RandomQuotes/blob/master/RandomQuotes/appsettings.json]</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That's because the website is still using default values defined here, in source control. We need to replace these default values with Octopus Variables when we execute Deployments.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[Fade to Process for </a:t>
            </a:r>
            <a:r>
              <a:rPr lang="en-GB" b="0" dirty="0" err="1">
                <a:solidFill>
                  <a:srgbClr val="D4D4D4"/>
                </a:solidFill>
                <a:effectLst/>
                <a:latin typeface="Consolas" panose="020B0609020204030204" pitchFamily="49" charset="0"/>
              </a:rPr>
              <a:t>RandomQuotes</a:t>
            </a:r>
            <a:r>
              <a:rPr lang="en-GB" b="0" dirty="0">
                <a:solidFill>
                  <a:srgbClr val="D4D4D4"/>
                </a:solidFill>
                <a:effectLst/>
                <a:latin typeface="Consolas" panose="020B0609020204030204" pitchFamily="49" charset="0"/>
              </a:rPr>
              <a:t> Project]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Here's the Process we set up in the previous class to deploy the </a:t>
            </a:r>
            <a:r>
              <a:rPr lang="en-GB" b="0" dirty="0" err="1">
                <a:solidFill>
                  <a:srgbClr val="D4D4D4"/>
                </a:solidFill>
                <a:effectLst/>
                <a:latin typeface="Consolas" panose="020B0609020204030204" pitchFamily="49" charset="0"/>
              </a:rPr>
              <a:t>RandomQuotes</a:t>
            </a:r>
            <a:r>
              <a:rPr lang="en-GB" b="0" dirty="0">
                <a:solidFill>
                  <a:srgbClr val="D4D4D4"/>
                </a:solidFill>
                <a:effectLst/>
                <a:latin typeface="Consolas" panose="020B0609020204030204" pitchFamily="49" charset="0"/>
              </a:rPr>
              <a:t> website. </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[Scroll down, highlight the Structured Configuration Variables section]</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When we configured this project, we skipped over the Structured Configuration Variables options.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Let's update the Project to reference the file that contains our configuration variables. Octopus can update values in JSON, YAML, XML and Java Properties files.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Octopus expects the relative path to the configuration file from the route of the Package. Since our configuration file is in the route of our package, we only need the file name.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[Type </a:t>
            </a:r>
            <a:r>
              <a:rPr lang="en-GB" b="0" dirty="0" err="1">
                <a:solidFill>
                  <a:srgbClr val="D4D4D4"/>
                </a:solidFill>
                <a:effectLst/>
                <a:latin typeface="Consolas" panose="020B0609020204030204" pitchFamily="49" charset="0"/>
              </a:rPr>
              <a:t>appsettings.json</a:t>
            </a:r>
            <a:r>
              <a:rPr lang="en-GB" b="0" dirty="0">
                <a:solidFill>
                  <a:srgbClr val="D4D4D4"/>
                </a:solidFill>
                <a:effectLst/>
                <a:latin typeface="Consolas" panose="020B0609020204030204" pitchFamily="49" charset="0"/>
              </a:rPr>
              <a:t>, and save.]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Now let's hop over to the Variables page to enter our values.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[Click Variables]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We can use this syntax to reference the variables in our configuration file.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[Add </a:t>
            </a:r>
            <a:r>
              <a:rPr lang="en-GB" b="0" dirty="0" err="1">
                <a:solidFill>
                  <a:srgbClr val="D4D4D4"/>
                </a:solidFill>
                <a:effectLst/>
                <a:latin typeface="Consolas" panose="020B0609020204030204" pitchFamily="49" charset="0"/>
              </a:rPr>
              <a:t>AppSettings:EnvironmentName</a:t>
            </a:r>
            <a:r>
              <a:rPr lang="en-GB" b="0" dirty="0">
                <a:solidFill>
                  <a:srgbClr val="D4D4D4"/>
                </a:solidFill>
                <a:effectLst/>
                <a:latin typeface="Consolas" panose="020B0609020204030204" pitchFamily="49" charset="0"/>
              </a:rPr>
              <a: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As for the value, we could hard code it like we did before, entering in different values and scoping them to different Environments. </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[Hard code value "Development" and scope it to the Development environment]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However, in retrospect this feels a bit cumbersome. Perhaps in the future we'll rename an Environment or add a new one? It would be better to use the built-in Octopus System Variable, </a:t>
            </a:r>
            <a:r>
              <a:rPr lang="en-GB" b="0" dirty="0" err="1">
                <a:solidFill>
                  <a:srgbClr val="D4D4D4"/>
                </a:solidFill>
                <a:effectLst/>
                <a:latin typeface="Consolas" panose="020B0609020204030204" pitchFamily="49" charset="0"/>
              </a:rPr>
              <a:t>Octopus.Environment.Name</a:t>
            </a:r>
            <a:r>
              <a:rPr lang="en-GB" b="0" dirty="0">
                <a:solidFill>
                  <a:srgbClr val="D4D4D4"/>
                </a:solidFill>
                <a:effectLst/>
                <a:latin typeface="Consolas" panose="020B0609020204030204" pitchFamily="49" charset="0"/>
              </a:rPr>
              <a:t>, to automatically populate this value for us.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[Replace variable with value #{Octopus.Environment.Name}]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For the version number, we can use another System Variable to reference the Release number.</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[Add a new variable: </a:t>
            </a:r>
            <a:r>
              <a:rPr lang="en-GB" b="0" dirty="0" err="1">
                <a:solidFill>
                  <a:srgbClr val="D4D4D4"/>
                </a:solidFill>
                <a:effectLst/>
                <a:latin typeface="Consolas" panose="020B0609020204030204" pitchFamily="49" charset="0"/>
              </a:rPr>
              <a:t>AppSettings:AppVersion</a:t>
            </a:r>
            <a:r>
              <a:rPr lang="en-GB" b="0" dirty="0">
                <a:solidFill>
                  <a:srgbClr val="D4D4D4"/>
                </a:solidFill>
                <a:effectLst/>
                <a:latin typeface="Consolas" panose="020B0609020204030204" pitchFamily="49" charset="0"/>
              </a:rPr>
              <a:t> and add value #{Octopus.Release.Number}]</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Links to the documentation for System Variables, as well as all the relevant variable syntax we've used, can be found in the additional resources.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Now, let's redeploy the website. Remember, since we've changed our Process and our Variables, it's necessary to create a new Release. If we were to re-deploy the old Release, we'd be redeploying the old Process and Variables which would not reflect the changes we've just made.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[Create release, redeploy to development, refresh website, highlight the new environment name and version number]</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Finally, there are times when we might want to share Variables across multiple Projects. For example, perhaps we have some standard conventions for logging and we want to apply them globally.</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Rather than duplicating our configuration across many Projects, we can head to the Library page and create a Variable Set.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[Go to Library, Variable Sets, click ADD NEW VARIABLE SET]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We can give the Variable Set a name and a description.</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[Name: Logging. Description: Default config for logging.]</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Let's add a couple of variables to our set.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[Create variables:</a:t>
            </a:r>
          </a:p>
          <a:p>
            <a:pPr marL="158750" indent="0">
              <a:buNone/>
            </a:pP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err="1">
                <a:solidFill>
                  <a:srgbClr val="D4D4D4"/>
                </a:solidFill>
                <a:effectLst/>
                <a:latin typeface="Consolas" panose="020B0609020204030204" pitchFamily="49" charset="0"/>
              </a:rPr>
              <a:t>Logging.Level</a:t>
            </a:r>
            <a:r>
              <a:rPr lang="en-GB" b="0" dirty="0">
                <a:solidFill>
                  <a:srgbClr val="D4D4D4"/>
                </a:solidFill>
                <a:effectLst/>
                <a:latin typeface="Consolas" panose="020B0609020204030204" pitchFamily="49" charset="0"/>
              </a:rPr>
              <a:t>: Info</a:t>
            </a:r>
          </a:p>
          <a:p>
            <a:pPr marL="158750" indent="0">
              <a:buNone/>
            </a:pP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err="1">
                <a:solidFill>
                  <a:srgbClr val="D4D4D4"/>
                </a:solidFill>
                <a:effectLst/>
                <a:latin typeface="Consolas" panose="020B0609020204030204" pitchFamily="49" charset="0"/>
              </a:rPr>
              <a:t>Logging.Location</a:t>
            </a:r>
            <a:r>
              <a:rPr lang="en-GB" b="0" dirty="0">
                <a:solidFill>
                  <a:srgbClr val="D4D4D4"/>
                </a:solidFill>
                <a:effectLst/>
                <a:latin typeface="Consolas" panose="020B0609020204030204" pitchFamily="49" charset="0"/>
              </a:rPr>
              <a:t>: </a:t>
            </a:r>
            <a:r>
              <a:rPr lang="en-GB" b="0" dirty="0">
                <a:solidFill>
                  <a:srgbClr val="D7BA7D"/>
                </a:solidFill>
                <a:effectLst/>
                <a:latin typeface="Consolas" panose="020B0609020204030204" pitchFamily="49" charset="0"/>
              </a:rPr>
              <a:t>\\</a:t>
            </a:r>
            <a:r>
              <a:rPr lang="en-GB" b="0" dirty="0">
                <a:solidFill>
                  <a:srgbClr val="D4D4D4"/>
                </a:solidFill>
                <a:effectLst/>
                <a:latin typeface="Consolas" panose="020B0609020204030204" pitchFamily="49" charset="0"/>
              </a:rPr>
              <a:t>logs</a:t>
            </a:r>
            <a:r>
              <a:rPr lang="en-GB" b="0" dirty="0">
                <a:solidFill>
                  <a:srgbClr val="D7BA7D"/>
                </a:solidFill>
                <a:effectLst/>
                <a:latin typeface="Consolas" panose="020B0609020204030204" pitchFamily="49" charset="0"/>
              </a:rPr>
              <a:t>\#</a:t>
            </a:r>
            <a:r>
              <a:rPr lang="en-GB" b="0" dirty="0">
                <a:solidFill>
                  <a:srgbClr val="D4D4D4"/>
                </a:solidFill>
                <a:effectLst/>
                <a:latin typeface="Consolas" panose="020B0609020204030204" pitchFamily="49" charset="0"/>
              </a:rPr>
              <a:t>{Octopus.Environment.Name}</a:t>
            </a:r>
            <a:r>
              <a:rPr lang="en-GB" b="0" dirty="0">
                <a:solidFill>
                  <a:srgbClr val="D7BA7D"/>
                </a:solidFill>
                <a:effectLst/>
                <a:latin typeface="Consolas" panose="020B0609020204030204" pitchFamily="49" charset="0"/>
              </a:rPr>
              <a:t>\#</a:t>
            </a:r>
            <a:r>
              <a:rPr lang="en-GB" b="0" dirty="0">
                <a:solidFill>
                  <a:srgbClr val="D4D4D4"/>
                </a:solidFill>
                <a:effectLst/>
                <a:latin typeface="Consolas" panose="020B0609020204030204" pitchFamily="49" charset="0"/>
              </a:rPr>
              <a:t>{Octopus.Project.Name}</a:t>
            </a:r>
          </a:p>
          <a:p>
            <a:pPr marL="158750" indent="0">
              <a:buNone/>
            </a:pPr>
            <a:r>
              <a:rPr lang="en-GB" b="0" dirty="0">
                <a:solidFill>
                  <a:srgbClr val="D4D4D4"/>
                </a:solidFill>
                <a:effectLst/>
                <a:latin typeface="Consolas" panose="020B0609020204030204" pitchFamily="49" charset="0"/>
              </a:rPr>
              <a:t>SAVE</a:t>
            </a:r>
          </a:p>
          <a:p>
            <a:pPr marL="158750" indent="0">
              <a:buNone/>
            </a:pPr>
            <a:r>
              <a:rPr lang="en-GB" b="0" dirty="0">
                <a:solidFill>
                  <a:srgbClr val="D4D4D4"/>
                </a:solidFill>
                <a:effectLst/>
                <a:latin typeface="Consolas" panose="020B0609020204030204" pitchFamily="49" charset="0"/>
              </a:rPr>
              <a: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Note that you can reference either System Variables, or your own Variables, within other variables. In this case to ensure that the logs for different Projects and Environments are saved in different locations.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Let's go back to our Project to include this Variable Set.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[Click Projects / </a:t>
            </a:r>
            <a:r>
              <a:rPr lang="en-GB" b="0" dirty="0" err="1">
                <a:solidFill>
                  <a:srgbClr val="D4D4D4"/>
                </a:solidFill>
                <a:effectLst/>
                <a:latin typeface="Consolas" panose="020B0609020204030204" pitchFamily="49" charset="0"/>
              </a:rPr>
              <a:t>RandomQuotes</a:t>
            </a:r>
            <a:r>
              <a:rPr lang="en-GB" b="0" dirty="0">
                <a:solidFill>
                  <a:srgbClr val="D4D4D4"/>
                </a:solidFill>
                <a:effectLst/>
                <a:latin typeface="Consolas" panose="020B0609020204030204" pitchFamily="49" charset="0"/>
              </a:rPr>
              <a:t> / Variables / Library Sets / INCLUDE LIBRARY SET / Select Logging / Click SAVE / Expand the Logging Variable Set to reveal values]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Great, now this Project can access Variables that have been set at a global level.</a:t>
            </a:r>
          </a:p>
          <a:p>
            <a:pPr marL="158750" indent="0">
              <a:buNone/>
            </a:pPr>
            <a:endParaRPr lang="en-GB" dirty="0"/>
          </a:p>
        </p:txBody>
      </p:sp>
    </p:spTree>
    <p:extLst>
      <p:ext uri="{BB962C8B-B14F-4D97-AF65-F5344CB8AC3E}">
        <p14:creationId xmlns:p14="http://schemas.microsoft.com/office/powerpoint/2010/main" val="877458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0e8f13418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0e8f13418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GB" b="0" dirty="0">
                <a:solidFill>
                  <a:srgbClr val="D4D4D4"/>
                </a:solidFill>
                <a:effectLst/>
                <a:latin typeface="Consolas" panose="020B0609020204030204" pitchFamily="49" charset="0"/>
              </a:rPr>
              <a:t>We've covered a lot of details in this class, so let's recap:</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Variables are used to provide flexibility and privacy with important deployment details.</a:t>
            </a:r>
          </a:p>
          <a:p>
            <a:pPr marL="158750" indent="0">
              <a:buNone/>
            </a:pPr>
            <a:br>
              <a:rPr lang="en-GB" b="0" dirty="0">
                <a:solidFill>
                  <a:srgbClr val="D4D4D4"/>
                </a:solidFill>
                <a:effectLst/>
                <a:latin typeface="Consolas" panose="020B0609020204030204" pitchFamily="49" charset="0"/>
              </a:rPr>
            </a:b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[Project Variables] Typically we use Project Variables to provide sensitive details, or details that change depending on the context.</a:t>
            </a:r>
          </a:p>
          <a:p>
            <a:pPr marL="158750" indent="0">
              <a:buNone/>
            </a:pP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[Types, Scoping, Sensitivity, and Prompting] Octopus supports various features to support different Variable Types, Scopes, Encryption, and the ability to set values when triggering Deployments.</a:t>
            </a:r>
          </a:p>
          <a:p>
            <a:pPr marL="158750" indent="0">
              <a:buNone/>
            </a:pP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[System variables] As well as setting your own variables, you can, and should, make use of the many built-in System Variables.</a:t>
            </a:r>
          </a:p>
          <a:p>
            <a:pPr marL="158750" indent="0">
              <a:buNone/>
            </a:pP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[Variables within variables] You can reference Variables within other Variables.</a:t>
            </a:r>
          </a:p>
          <a:p>
            <a:pPr marL="158750" indent="0">
              <a:buNone/>
            </a:pP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[Structured Configuration Variables] As well as referencing Variables within your scripts, you can also import them directly into configuration files within your applications. </a:t>
            </a:r>
          </a:p>
          <a:p>
            <a:pPr marL="158750" indent="0">
              <a:buNone/>
            </a:pP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[Library Variable Sets] You can use Library Variable Sets to manage global Variables in a single location, avoiding the need to duplicate common configuration details across multiple Projects.</a:t>
            </a:r>
          </a:p>
          <a:p>
            <a:pPr marL="158750" indent="0">
              <a:buNone/>
            </a:pPr>
            <a:br>
              <a:rPr lang="en-GB" b="0" dirty="0">
                <a:solidFill>
                  <a:srgbClr val="D4D4D4"/>
                </a:solidFill>
                <a:effectLst/>
                <a:latin typeface="Consolas" panose="020B0609020204030204" pitchFamily="49" charset="0"/>
              </a:rPr>
            </a:br>
            <a:endParaRPr lang="en-GB" b="0" dirty="0">
              <a:solidFill>
                <a:srgbClr val="D4D4D4"/>
              </a:solidFill>
              <a:effectLst/>
              <a:latin typeface="Consolas" panose="020B0609020204030204" pitchFamily="49" charset="0"/>
            </a:endParaRPr>
          </a:p>
          <a:p>
            <a:pPr marL="158750" indent="0">
              <a:buNone/>
            </a:pPr>
            <a:endParaRPr lang="en-GB"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93763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0e8f13418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0e8f13418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GB" b="0" dirty="0">
                <a:solidFill>
                  <a:srgbClr val="D4D4D4"/>
                </a:solidFill>
                <a:effectLst/>
                <a:latin typeface="Consolas" panose="020B0609020204030204" pitchFamily="49" charset="0"/>
              </a:rPr>
              <a:t>Let's finish with a few tips to remember when creating your own variables.</a:t>
            </a:r>
          </a:p>
          <a:p>
            <a:pPr marL="158750" indent="0">
              <a:buNone/>
            </a:pPr>
            <a:br>
              <a:rPr lang="en-GB" b="0" dirty="0">
                <a:solidFill>
                  <a:srgbClr val="D4D4D4"/>
                </a:solidFill>
                <a:effectLst/>
                <a:latin typeface="Consolas" panose="020B0609020204030204" pitchFamily="49" charset="0"/>
              </a:rPr>
            </a:b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[Use descriptive variable names] Use descriptive variable names, not only for your convenience, but also for the sake of others who may need to understand how and why your variables are used.</a:t>
            </a:r>
          </a:p>
          <a:p>
            <a:pPr marL="158750" indent="0">
              <a:buNone/>
            </a:pP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[Namespace your variables] Always namespace your variables. The variable "password" is fairly generic, while the variable </a:t>
            </a:r>
            <a:r>
              <a:rPr lang="en-GB" b="0" dirty="0" err="1">
                <a:solidFill>
                  <a:srgbClr val="D4D4D4"/>
                </a:solidFill>
                <a:effectLst/>
                <a:latin typeface="Consolas" panose="020B0609020204030204" pitchFamily="49" charset="0"/>
              </a:rPr>
              <a:t>SQLServer.Admin.Password</a:t>
            </a:r>
            <a:r>
              <a:rPr lang="en-GB" b="0" dirty="0">
                <a:solidFill>
                  <a:srgbClr val="D4D4D4"/>
                </a:solidFill>
                <a:effectLst/>
                <a:latin typeface="Consolas" panose="020B0609020204030204" pitchFamily="49" charset="0"/>
              </a:rPr>
              <a:t> provides much more context. Also, it's a good idea to try and avoid re-using the same variable names across multiple Projects and Library Sets. By including the Project or Variable Set name, we reduce the risk of confusion or bugs caused by using the same Variable name in multiple places. </a:t>
            </a:r>
          </a:p>
          <a:p>
            <a:pPr marL="158750" indent="0">
              <a:buNone/>
            </a:pP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[Use Variable Sets] Remember to use Variable Sets for any values that are likely to be useful globally. Over time this can significantly reduce duplication and administrative toil.</a:t>
            </a:r>
          </a:p>
          <a:p>
            <a:pPr marL="158750" indent="0">
              <a:buNone/>
            </a:pP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[Keep Variable Numbers Low] And finally, while Variables are critical for using Octopus effectively, it's possible to overuse them. If you have many configuration settings for your application and are using an Octopus Variable for each value, it's possible that Octopus may not be the best place for those values. Consider whether those settings are mostly static or whether it's safe to store them in clear text. If so, it might be worth considering using an external store, source control repository, configuration management system or a database to hold this information. Generally, for Deployment purposes, it's best to use Octopus Variables primarily to hold information associated with deploying software, rather than configuring it.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Thanks for watching, and happy deployments!</a:t>
            </a:r>
          </a:p>
          <a:p>
            <a:pPr marL="158750" indent="0">
              <a:buNone/>
            </a:pPr>
            <a:endParaRPr lang="en-GB"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556821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5" name="Google Shape;15;p2"/>
          <p:cNvSpPr/>
          <p:nvPr/>
        </p:nvSpPr>
        <p:spPr>
          <a:xfrm>
            <a:off x="2606325" y="0"/>
            <a:ext cx="6555900" cy="5143500"/>
          </a:xfrm>
          <a:prstGeom prst="rect">
            <a:avLst/>
          </a:prstGeom>
          <a:solidFill>
            <a:srgbClr val="2F93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0" name="Google Shape;50;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2841075" y="445025"/>
            <a:ext cx="59913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2880875" y="1152475"/>
            <a:ext cx="59517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2841075" y="445025"/>
            <a:ext cx="59913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2841075" y="445025"/>
            <a:ext cx="59913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1" name="Google Shape;4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6" name="Google Shape;4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2606325" y="0"/>
            <a:ext cx="6555900" cy="5143500"/>
          </a:xfrm>
          <a:prstGeom prst="rect">
            <a:avLst/>
          </a:prstGeom>
          <a:solidFill>
            <a:srgbClr val="2F93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7;p1"/>
          <p:cNvSpPr txBox="1">
            <a:spLocks noGrp="1"/>
          </p:cNvSpPr>
          <p:nvPr>
            <p:ph type="title"/>
          </p:nvPr>
        </p:nvSpPr>
        <p:spPr>
          <a:xfrm>
            <a:off x="2841075" y="445025"/>
            <a:ext cx="59913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None/>
              <a:defRPr sz="2800">
                <a:solidFill>
                  <a:schemeClr val="lt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8" name="Google Shape;8;p1"/>
          <p:cNvSpPr txBox="1">
            <a:spLocks noGrp="1"/>
          </p:cNvSpPr>
          <p:nvPr>
            <p:ph type="body" idx="1"/>
          </p:nvPr>
        </p:nvSpPr>
        <p:spPr>
          <a:xfrm>
            <a:off x="2880875" y="1152475"/>
            <a:ext cx="59517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1"/>
              </a:buClr>
              <a:buSzPts val="1800"/>
              <a:buChar char="●"/>
              <a:defRPr sz="1800">
                <a:solidFill>
                  <a:schemeClr val="lt1"/>
                </a:solidFill>
              </a:defRPr>
            </a:lvl1pPr>
            <a:lvl2pPr marL="914400" lvl="1" indent="-317500">
              <a:lnSpc>
                <a:spcPct val="115000"/>
              </a:lnSpc>
              <a:spcBef>
                <a:spcPts val="0"/>
              </a:spcBef>
              <a:spcAft>
                <a:spcPts val="0"/>
              </a:spcAft>
              <a:buClr>
                <a:schemeClr val="lt1"/>
              </a:buClr>
              <a:buSzPts val="1400"/>
              <a:buChar char="○"/>
              <a:defRPr>
                <a:solidFill>
                  <a:schemeClr val="lt1"/>
                </a:solidFill>
              </a:defRPr>
            </a:lvl2pPr>
            <a:lvl3pPr marL="1371600" lvl="2" indent="-317500">
              <a:lnSpc>
                <a:spcPct val="115000"/>
              </a:lnSpc>
              <a:spcBef>
                <a:spcPts val="0"/>
              </a:spcBef>
              <a:spcAft>
                <a:spcPts val="0"/>
              </a:spcAft>
              <a:buClr>
                <a:schemeClr val="lt1"/>
              </a:buClr>
              <a:buSzPts val="1400"/>
              <a:buChar char="■"/>
              <a:defRPr>
                <a:solidFill>
                  <a:schemeClr val="lt1"/>
                </a:solidFill>
              </a:defRPr>
            </a:lvl3pPr>
            <a:lvl4pPr marL="1828800" lvl="3" indent="-317500">
              <a:lnSpc>
                <a:spcPct val="115000"/>
              </a:lnSpc>
              <a:spcBef>
                <a:spcPts val="0"/>
              </a:spcBef>
              <a:spcAft>
                <a:spcPts val="0"/>
              </a:spcAft>
              <a:buClr>
                <a:schemeClr val="lt1"/>
              </a:buClr>
              <a:buSzPts val="1400"/>
              <a:buChar char="●"/>
              <a:defRPr>
                <a:solidFill>
                  <a:schemeClr val="lt1"/>
                </a:solidFill>
              </a:defRPr>
            </a:lvl4pPr>
            <a:lvl5pPr marL="2286000" lvl="4" indent="-317500">
              <a:lnSpc>
                <a:spcPct val="115000"/>
              </a:lnSpc>
              <a:spcBef>
                <a:spcPts val="0"/>
              </a:spcBef>
              <a:spcAft>
                <a:spcPts val="0"/>
              </a:spcAft>
              <a:buClr>
                <a:schemeClr val="lt1"/>
              </a:buClr>
              <a:buSzPts val="1400"/>
              <a:buChar char="○"/>
              <a:defRPr>
                <a:solidFill>
                  <a:schemeClr val="lt1"/>
                </a:solidFill>
              </a:defRPr>
            </a:lvl5pPr>
            <a:lvl6pPr marL="2743200" lvl="5" indent="-317500">
              <a:lnSpc>
                <a:spcPct val="115000"/>
              </a:lnSpc>
              <a:spcBef>
                <a:spcPts val="0"/>
              </a:spcBef>
              <a:spcAft>
                <a:spcPts val="0"/>
              </a:spcAft>
              <a:buClr>
                <a:schemeClr val="lt1"/>
              </a:buClr>
              <a:buSzPts val="1400"/>
              <a:buChar char="■"/>
              <a:defRPr>
                <a:solidFill>
                  <a:schemeClr val="lt1"/>
                </a:solidFill>
              </a:defRPr>
            </a:lvl6pPr>
            <a:lvl7pPr marL="3200400" lvl="6" indent="-317500">
              <a:lnSpc>
                <a:spcPct val="115000"/>
              </a:lnSpc>
              <a:spcBef>
                <a:spcPts val="0"/>
              </a:spcBef>
              <a:spcAft>
                <a:spcPts val="0"/>
              </a:spcAft>
              <a:buClr>
                <a:schemeClr val="lt1"/>
              </a:buClr>
              <a:buSzPts val="1400"/>
              <a:buChar char="●"/>
              <a:defRPr>
                <a:solidFill>
                  <a:schemeClr val="lt1"/>
                </a:solidFill>
              </a:defRPr>
            </a:lvl7pPr>
            <a:lvl8pPr marL="3657600" lvl="7" indent="-317500">
              <a:lnSpc>
                <a:spcPct val="115000"/>
              </a:lnSpc>
              <a:spcBef>
                <a:spcPts val="0"/>
              </a:spcBef>
              <a:spcAft>
                <a:spcPts val="0"/>
              </a:spcAft>
              <a:buClr>
                <a:schemeClr val="lt1"/>
              </a:buClr>
              <a:buSzPts val="1400"/>
              <a:buChar char="○"/>
              <a:defRPr>
                <a:solidFill>
                  <a:schemeClr val="lt1"/>
                </a:solidFill>
              </a:defRPr>
            </a:lvl8pPr>
            <a:lvl9pPr marL="4114800" lvl="8" indent="-317500">
              <a:lnSpc>
                <a:spcPct val="115000"/>
              </a:lnSpc>
              <a:spcBef>
                <a:spcPts val="0"/>
              </a:spcBef>
              <a:spcAft>
                <a:spcPts val="0"/>
              </a:spcAft>
              <a:buClr>
                <a:schemeClr val="lt1"/>
              </a:buClr>
              <a:buSzPts val="1400"/>
              <a:buChar char="■"/>
              <a:defRPr>
                <a:solidFill>
                  <a:schemeClr val="lt1"/>
                </a:solidFill>
              </a:defRPr>
            </a:lvl9pPr>
          </a:lstStyle>
          <a:p>
            <a:endParaRPr/>
          </a:p>
        </p:txBody>
      </p:sp>
      <p:sp>
        <p:nvSpPr>
          <p:cNvPr id="9" name="Google Shape;9;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10" name="Google Shape;10;p1"/>
          <p:cNvPicPr preferRelativeResize="0"/>
          <p:nvPr/>
        </p:nvPicPr>
        <p:blipFill>
          <a:blip r:embed="rId13">
            <a:alphaModFix/>
          </a:blip>
          <a:stretch>
            <a:fillRect/>
          </a:stretch>
        </p:blipFill>
        <p:spPr>
          <a:xfrm>
            <a:off x="226800" y="1932301"/>
            <a:ext cx="2171001" cy="467875"/>
          </a:xfrm>
          <a:prstGeom prst="rect">
            <a:avLst/>
          </a:prstGeom>
          <a:noFill/>
          <a:ln>
            <a:noFill/>
          </a:ln>
        </p:spPr>
      </p:pic>
      <p:cxnSp>
        <p:nvCxnSpPr>
          <p:cNvPr id="11" name="Google Shape;11;p1"/>
          <p:cNvCxnSpPr/>
          <p:nvPr/>
        </p:nvCxnSpPr>
        <p:spPr>
          <a:xfrm>
            <a:off x="544300" y="2490925"/>
            <a:ext cx="1536000" cy="0"/>
          </a:xfrm>
          <a:prstGeom prst="straightConnector1">
            <a:avLst/>
          </a:prstGeom>
          <a:noFill/>
          <a:ln w="9525" cap="flat" cmpd="sng">
            <a:solidFill>
              <a:schemeClr val="dk1"/>
            </a:solidFill>
            <a:prstDash val="solid"/>
            <a:round/>
            <a:headEnd type="none" w="med" len="med"/>
            <a:tailEnd type="none" w="med" len="med"/>
          </a:ln>
        </p:spPr>
      </p:cxnSp>
      <p:sp>
        <p:nvSpPr>
          <p:cNvPr id="12" name="Google Shape;12;p1"/>
          <p:cNvSpPr txBox="1"/>
          <p:nvPr/>
        </p:nvSpPr>
        <p:spPr>
          <a:xfrm>
            <a:off x="75042" y="2581675"/>
            <a:ext cx="2474516" cy="89252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dirty="0"/>
              <a:t>Octopus Fundamentals</a:t>
            </a:r>
            <a:br>
              <a:rPr lang="en" b="1" dirty="0"/>
            </a:br>
            <a:r>
              <a:rPr lang="en" sz="800" b="1" dirty="0"/>
              <a:t> </a:t>
            </a:r>
            <a:endParaRPr sz="800" b="1" dirty="0"/>
          </a:p>
          <a:p>
            <a:pPr marL="0" lvl="0" indent="0" algn="ctr" rtl="0">
              <a:spcBef>
                <a:spcPts val="0"/>
              </a:spcBef>
              <a:spcAft>
                <a:spcPts val="0"/>
              </a:spcAft>
              <a:buNone/>
            </a:pPr>
            <a:r>
              <a:rPr lang="en" sz="1200" dirty="0"/>
              <a:t>Module 3: Projects (Part 1)</a:t>
            </a:r>
            <a:endParaRPr sz="1200" dirty="0"/>
          </a:p>
          <a:p>
            <a:pPr marL="0" lvl="0" indent="0" algn="ctr" rtl="0">
              <a:spcBef>
                <a:spcPts val="0"/>
              </a:spcBef>
              <a:spcAft>
                <a:spcPts val="0"/>
              </a:spcAft>
              <a:buNone/>
            </a:pPr>
            <a:r>
              <a:rPr lang="en" sz="1200" dirty="0"/>
              <a:t>Class 4: Variables</a:t>
            </a:r>
            <a:endParaRPr sz="1200"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07AC2-6C8C-430A-A366-B3D6BB70063D}"/>
              </a:ext>
            </a:extLst>
          </p:cNvPr>
          <p:cNvSpPr>
            <a:spLocks noGrp="1"/>
          </p:cNvSpPr>
          <p:nvPr>
            <p:ph type="title"/>
          </p:nvPr>
        </p:nvSpPr>
        <p:spPr>
          <a:xfrm>
            <a:off x="2891317" y="1918607"/>
            <a:ext cx="5991300" cy="1306285"/>
          </a:xfrm>
        </p:spPr>
        <p:txBody>
          <a:bodyPr anchor="ctr">
            <a:normAutofit/>
          </a:bodyPr>
          <a:lstStyle/>
          <a:p>
            <a:pPr algn="ctr"/>
            <a:r>
              <a:rPr lang="en-GB" sz="3600" b="1" dirty="0"/>
              <a:t>Variables</a:t>
            </a:r>
          </a:p>
        </p:txBody>
      </p:sp>
    </p:spTree>
    <p:extLst>
      <p:ext uri="{BB962C8B-B14F-4D97-AF65-F5344CB8AC3E}">
        <p14:creationId xmlns:p14="http://schemas.microsoft.com/office/powerpoint/2010/main" val="3681568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13"/>
          <p:cNvSpPr txBox="1">
            <a:spLocks noGrp="1"/>
          </p:cNvSpPr>
          <p:nvPr>
            <p:ph type="body" idx="1"/>
          </p:nvPr>
        </p:nvSpPr>
        <p:spPr>
          <a:xfrm>
            <a:off x="2871821" y="1080134"/>
            <a:ext cx="5951700" cy="2617575"/>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Char char="●"/>
            </a:pPr>
            <a:r>
              <a:rPr lang="en-GB" sz="2400" dirty="0"/>
              <a:t>Scoping</a:t>
            </a:r>
          </a:p>
          <a:p>
            <a:pPr marL="457200" lvl="0" indent="-349250" algn="l" rtl="0">
              <a:spcBef>
                <a:spcPts val="0"/>
              </a:spcBef>
              <a:spcAft>
                <a:spcPts val="0"/>
              </a:spcAft>
              <a:buSzPts val="1900"/>
              <a:buChar char="●"/>
            </a:pPr>
            <a:endParaRPr lang="en-GB" sz="2400" dirty="0"/>
          </a:p>
          <a:p>
            <a:pPr marL="457200" lvl="0" indent="-349250" algn="l" rtl="0">
              <a:spcBef>
                <a:spcPts val="0"/>
              </a:spcBef>
              <a:spcAft>
                <a:spcPts val="0"/>
              </a:spcAft>
              <a:buSzPts val="1900"/>
              <a:buChar char="●"/>
            </a:pPr>
            <a:r>
              <a:rPr lang="en-GB" sz="2400" dirty="0"/>
              <a:t>System Variables</a:t>
            </a:r>
          </a:p>
          <a:p>
            <a:pPr marL="457200" lvl="0" indent="-349250" algn="l" rtl="0">
              <a:spcBef>
                <a:spcPts val="0"/>
              </a:spcBef>
              <a:spcAft>
                <a:spcPts val="0"/>
              </a:spcAft>
              <a:buSzPts val="1900"/>
              <a:buChar char="●"/>
            </a:pPr>
            <a:endParaRPr lang="en-GB" sz="2400" dirty="0"/>
          </a:p>
          <a:p>
            <a:pPr marL="457200" lvl="0" indent="-349250" algn="l" rtl="0">
              <a:spcBef>
                <a:spcPts val="0"/>
              </a:spcBef>
              <a:spcAft>
                <a:spcPts val="0"/>
              </a:spcAft>
              <a:buSzPts val="1900"/>
              <a:buChar char="●"/>
            </a:pPr>
            <a:r>
              <a:rPr lang="en-GB" sz="2400" dirty="0"/>
              <a:t>Variable Replacement</a:t>
            </a:r>
          </a:p>
          <a:p>
            <a:pPr marL="457200" lvl="0" indent="-349250" algn="l" rtl="0">
              <a:spcBef>
                <a:spcPts val="0"/>
              </a:spcBef>
              <a:spcAft>
                <a:spcPts val="0"/>
              </a:spcAft>
              <a:buSzPts val="1900"/>
              <a:buChar char="●"/>
            </a:pPr>
            <a:endParaRPr lang="en-GB" sz="2400" dirty="0"/>
          </a:p>
          <a:p>
            <a:pPr marL="457200" lvl="0" indent="-349250" algn="l" rtl="0">
              <a:spcBef>
                <a:spcPts val="0"/>
              </a:spcBef>
              <a:spcAft>
                <a:spcPts val="0"/>
              </a:spcAft>
              <a:buSzPts val="1900"/>
              <a:buChar char="●"/>
            </a:pPr>
            <a:r>
              <a:rPr lang="en-GB" sz="2400" dirty="0"/>
              <a:t>Library Variable Sets</a:t>
            </a:r>
          </a:p>
        </p:txBody>
      </p:sp>
    </p:spTree>
    <p:extLst>
      <p:ext uri="{BB962C8B-B14F-4D97-AF65-F5344CB8AC3E}">
        <p14:creationId xmlns:p14="http://schemas.microsoft.com/office/powerpoint/2010/main" val="2914358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
                                            <p:txEl>
                                              <p:pRg st="0" end="0"/>
                                            </p:txEl>
                                          </p:spTgt>
                                        </p:tgtEl>
                                        <p:attrNameLst>
                                          <p:attrName>style.visibility</p:attrName>
                                        </p:attrNameLst>
                                      </p:cBhvr>
                                      <p:to>
                                        <p:strVal val="visible"/>
                                      </p:to>
                                    </p:set>
                                    <p:animEffect transition="in" filter="fade">
                                      <p:cBhvr>
                                        <p:cTn id="7" dur="500"/>
                                        <p:tgtEl>
                                          <p:spTgt spid="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
                                            <p:txEl>
                                              <p:pRg st="2" end="2"/>
                                            </p:txEl>
                                          </p:spTgt>
                                        </p:tgtEl>
                                        <p:attrNameLst>
                                          <p:attrName>style.visibility</p:attrName>
                                        </p:attrNameLst>
                                      </p:cBhvr>
                                      <p:to>
                                        <p:strVal val="visible"/>
                                      </p:to>
                                    </p:set>
                                    <p:animEffect transition="in" filter="fade">
                                      <p:cBhvr>
                                        <p:cTn id="12" dur="500"/>
                                        <p:tgtEl>
                                          <p:spTgt spid="5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
                                            <p:txEl>
                                              <p:pRg st="4" end="4"/>
                                            </p:txEl>
                                          </p:spTgt>
                                        </p:tgtEl>
                                        <p:attrNameLst>
                                          <p:attrName>style.visibility</p:attrName>
                                        </p:attrNameLst>
                                      </p:cBhvr>
                                      <p:to>
                                        <p:strVal val="visible"/>
                                      </p:to>
                                    </p:set>
                                    <p:animEffect transition="in" filter="fade">
                                      <p:cBhvr>
                                        <p:cTn id="17" dur="500"/>
                                        <p:tgtEl>
                                          <p:spTgt spid="5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8">
                                            <p:txEl>
                                              <p:pRg st="6" end="6"/>
                                            </p:txEl>
                                          </p:spTgt>
                                        </p:tgtEl>
                                        <p:attrNameLst>
                                          <p:attrName>style.visibility</p:attrName>
                                        </p:attrNameLst>
                                      </p:cBhvr>
                                      <p:to>
                                        <p:strVal val="visible"/>
                                      </p:to>
                                    </p:set>
                                    <p:animEffect transition="in" filter="fade">
                                      <p:cBhvr>
                                        <p:cTn id="22" dur="500"/>
                                        <p:tgtEl>
                                          <p:spTgt spid="5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E66CEA-C7C2-4509-AFDD-13BC8CAF7A2E}"/>
              </a:ext>
            </a:extLst>
          </p:cNvPr>
          <p:cNvSpPr>
            <a:spLocks noGrp="1"/>
          </p:cNvSpPr>
          <p:nvPr>
            <p:ph type="title"/>
          </p:nvPr>
        </p:nvSpPr>
        <p:spPr/>
        <p:txBody>
          <a:bodyPr>
            <a:normAutofit fontScale="90000"/>
          </a:bodyPr>
          <a:lstStyle/>
          <a:p>
            <a:endParaRPr lang="en-GB"/>
          </a:p>
        </p:txBody>
      </p:sp>
    </p:spTree>
    <p:extLst>
      <p:ext uri="{BB962C8B-B14F-4D97-AF65-F5344CB8AC3E}">
        <p14:creationId xmlns:p14="http://schemas.microsoft.com/office/powerpoint/2010/main" val="91829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13"/>
          <p:cNvSpPr txBox="1">
            <a:spLocks noGrp="1"/>
          </p:cNvSpPr>
          <p:nvPr>
            <p:ph type="body" idx="1"/>
          </p:nvPr>
        </p:nvSpPr>
        <p:spPr>
          <a:xfrm>
            <a:off x="2871820" y="982980"/>
            <a:ext cx="6226459" cy="2714729"/>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Char char="●"/>
            </a:pPr>
            <a:r>
              <a:rPr lang="en-GB" sz="2000" dirty="0"/>
              <a:t>Project Variables</a:t>
            </a:r>
            <a:br>
              <a:rPr lang="en-GB" sz="2000" dirty="0"/>
            </a:br>
            <a:endParaRPr lang="en-GB" sz="2000" dirty="0"/>
          </a:p>
          <a:p>
            <a:pPr marL="457200" lvl="0" indent="-349250" algn="l" rtl="0">
              <a:spcBef>
                <a:spcPts val="0"/>
              </a:spcBef>
              <a:spcAft>
                <a:spcPts val="0"/>
              </a:spcAft>
              <a:buSzPts val="1900"/>
              <a:buChar char="●"/>
            </a:pPr>
            <a:r>
              <a:rPr lang="en-GB" sz="2000" dirty="0"/>
              <a:t>Types, Scoping, Sensitivity, and Prompting</a:t>
            </a:r>
            <a:br>
              <a:rPr lang="en-GB" sz="2000" dirty="0"/>
            </a:br>
            <a:endParaRPr lang="en-GB" sz="2000" dirty="0"/>
          </a:p>
          <a:p>
            <a:pPr marL="457200" lvl="0" indent="-349250" algn="l" rtl="0">
              <a:spcBef>
                <a:spcPts val="0"/>
              </a:spcBef>
              <a:spcAft>
                <a:spcPts val="0"/>
              </a:spcAft>
              <a:buSzPts val="1900"/>
              <a:buChar char="●"/>
            </a:pPr>
            <a:r>
              <a:rPr lang="en-GB" sz="2000" dirty="0"/>
              <a:t>System Variables</a:t>
            </a:r>
            <a:br>
              <a:rPr lang="en-GB" sz="2000" dirty="0"/>
            </a:br>
            <a:endParaRPr lang="en-GB" sz="2000" dirty="0"/>
          </a:p>
          <a:p>
            <a:pPr marL="457200" lvl="0" indent="-349250" algn="l" rtl="0">
              <a:spcBef>
                <a:spcPts val="0"/>
              </a:spcBef>
              <a:spcAft>
                <a:spcPts val="0"/>
              </a:spcAft>
              <a:buSzPts val="1900"/>
              <a:buChar char="●"/>
            </a:pPr>
            <a:r>
              <a:rPr lang="en-GB" sz="2000" dirty="0"/>
              <a:t>Structured Configuration Variable Replacement</a:t>
            </a:r>
            <a:br>
              <a:rPr lang="en-GB" sz="2000" dirty="0"/>
            </a:br>
            <a:endParaRPr lang="en-GB" sz="2000" dirty="0"/>
          </a:p>
          <a:p>
            <a:pPr marL="457200" lvl="0" indent="-349250" algn="l" rtl="0">
              <a:spcBef>
                <a:spcPts val="0"/>
              </a:spcBef>
              <a:spcAft>
                <a:spcPts val="0"/>
              </a:spcAft>
              <a:buSzPts val="1900"/>
              <a:buChar char="●"/>
            </a:pPr>
            <a:r>
              <a:rPr lang="en-GB" sz="2000" dirty="0"/>
              <a:t>Library Variable Sets</a:t>
            </a:r>
          </a:p>
        </p:txBody>
      </p:sp>
    </p:spTree>
    <p:extLst>
      <p:ext uri="{BB962C8B-B14F-4D97-AF65-F5344CB8AC3E}">
        <p14:creationId xmlns:p14="http://schemas.microsoft.com/office/powerpoint/2010/main" val="2615897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
                                            <p:txEl>
                                              <p:pRg st="0" end="0"/>
                                            </p:txEl>
                                          </p:spTgt>
                                        </p:tgtEl>
                                        <p:attrNameLst>
                                          <p:attrName>style.visibility</p:attrName>
                                        </p:attrNameLst>
                                      </p:cBhvr>
                                      <p:to>
                                        <p:strVal val="visible"/>
                                      </p:to>
                                    </p:set>
                                    <p:animEffect transition="in" filter="fade">
                                      <p:cBhvr>
                                        <p:cTn id="7" dur="500"/>
                                        <p:tgtEl>
                                          <p:spTgt spid="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
                                            <p:txEl>
                                              <p:pRg st="1" end="1"/>
                                            </p:txEl>
                                          </p:spTgt>
                                        </p:tgtEl>
                                        <p:attrNameLst>
                                          <p:attrName>style.visibility</p:attrName>
                                        </p:attrNameLst>
                                      </p:cBhvr>
                                      <p:to>
                                        <p:strVal val="visible"/>
                                      </p:to>
                                    </p:set>
                                    <p:animEffect transition="in" filter="fade">
                                      <p:cBhvr>
                                        <p:cTn id="12" dur="500"/>
                                        <p:tgtEl>
                                          <p:spTgt spid="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
                                            <p:txEl>
                                              <p:pRg st="2" end="2"/>
                                            </p:txEl>
                                          </p:spTgt>
                                        </p:tgtEl>
                                        <p:attrNameLst>
                                          <p:attrName>style.visibility</p:attrName>
                                        </p:attrNameLst>
                                      </p:cBhvr>
                                      <p:to>
                                        <p:strVal val="visible"/>
                                      </p:to>
                                    </p:set>
                                    <p:animEffect transition="in" filter="fade">
                                      <p:cBhvr>
                                        <p:cTn id="17" dur="500"/>
                                        <p:tgtEl>
                                          <p:spTgt spid="5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8">
                                            <p:txEl>
                                              <p:pRg st="3" end="3"/>
                                            </p:txEl>
                                          </p:spTgt>
                                        </p:tgtEl>
                                        <p:attrNameLst>
                                          <p:attrName>style.visibility</p:attrName>
                                        </p:attrNameLst>
                                      </p:cBhvr>
                                      <p:to>
                                        <p:strVal val="visible"/>
                                      </p:to>
                                    </p:set>
                                    <p:animEffect transition="in" filter="fade">
                                      <p:cBhvr>
                                        <p:cTn id="22" dur="500"/>
                                        <p:tgtEl>
                                          <p:spTgt spid="5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8">
                                            <p:txEl>
                                              <p:pRg st="4" end="4"/>
                                            </p:txEl>
                                          </p:spTgt>
                                        </p:tgtEl>
                                        <p:attrNameLst>
                                          <p:attrName>style.visibility</p:attrName>
                                        </p:attrNameLst>
                                      </p:cBhvr>
                                      <p:to>
                                        <p:strVal val="visible"/>
                                      </p:to>
                                    </p:set>
                                    <p:animEffect transition="in" filter="fade">
                                      <p:cBhvr>
                                        <p:cTn id="27" dur="500"/>
                                        <p:tgtEl>
                                          <p:spTgt spid="5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13"/>
          <p:cNvSpPr txBox="1">
            <a:spLocks noGrp="1"/>
          </p:cNvSpPr>
          <p:nvPr>
            <p:ph type="body" idx="1"/>
          </p:nvPr>
        </p:nvSpPr>
        <p:spPr>
          <a:xfrm>
            <a:off x="2871820" y="1080135"/>
            <a:ext cx="6226459" cy="2617574"/>
          </a:xfrm>
          <a:prstGeom prst="rect">
            <a:avLst/>
          </a:prstGeom>
        </p:spPr>
        <p:txBody>
          <a:bodyPr spcFirstLastPara="1" wrap="square" lIns="91425" tIns="91425" rIns="91425" bIns="91425" anchor="t" anchorCtr="0">
            <a:noAutofit/>
          </a:bodyPr>
          <a:lstStyle/>
          <a:p>
            <a:pPr lvl="0" indent="-349250">
              <a:buSzPts val="1900"/>
            </a:pPr>
            <a:r>
              <a:rPr lang="en-GB" sz="2400" dirty="0"/>
              <a:t>Use descriptive variable names</a:t>
            </a:r>
            <a:br>
              <a:rPr lang="en-GB" sz="2400" dirty="0"/>
            </a:br>
            <a:endParaRPr lang="en-GB" sz="2400" dirty="0"/>
          </a:p>
          <a:p>
            <a:pPr lvl="0" indent="-349250">
              <a:buSzPts val="1900"/>
            </a:pPr>
            <a:r>
              <a:rPr lang="en-GB" sz="2400" dirty="0"/>
              <a:t>Namespace your variables</a:t>
            </a:r>
            <a:br>
              <a:rPr lang="en-GB" sz="2400" dirty="0"/>
            </a:br>
            <a:endParaRPr lang="en-GB" sz="2400" dirty="0"/>
          </a:p>
          <a:p>
            <a:pPr lvl="0" indent="-349250">
              <a:buSzPts val="1900"/>
            </a:pPr>
            <a:r>
              <a:rPr lang="en-GB" sz="2400" dirty="0"/>
              <a:t>Use Variable Sets</a:t>
            </a:r>
            <a:br>
              <a:rPr lang="en-GB" sz="2400" dirty="0"/>
            </a:br>
            <a:endParaRPr lang="en-GB" sz="2400" dirty="0"/>
          </a:p>
          <a:p>
            <a:pPr lvl="0" indent="-349250">
              <a:buSzPts val="1900"/>
            </a:pPr>
            <a:r>
              <a:rPr lang="en-GB" sz="2400" dirty="0"/>
              <a:t>Keep Variable Numbers Low</a:t>
            </a:r>
          </a:p>
        </p:txBody>
      </p:sp>
    </p:spTree>
    <p:extLst>
      <p:ext uri="{BB962C8B-B14F-4D97-AF65-F5344CB8AC3E}">
        <p14:creationId xmlns:p14="http://schemas.microsoft.com/office/powerpoint/2010/main" val="1509012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
                                            <p:txEl>
                                              <p:pRg st="0" end="0"/>
                                            </p:txEl>
                                          </p:spTgt>
                                        </p:tgtEl>
                                        <p:attrNameLst>
                                          <p:attrName>style.visibility</p:attrName>
                                        </p:attrNameLst>
                                      </p:cBhvr>
                                      <p:to>
                                        <p:strVal val="visible"/>
                                      </p:to>
                                    </p:set>
                                    <p:animEffect transition="in" filter="fade">
                                      <p:cBhvr>
                                        <p:cTn id="7" dur="500"/>
                                        <p:tgtEl>
                                          <p:spTgt spid="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
                                            <p:txEl>
                                              <p:pRg st="1" end="1"/>
                                            </p:txEl>
                                          </p:spTgt>
                                        </p:tgtEl>
                                        <p:attrNameLst>
                                          <p:attrName>style.visibility</p:attrName>
                                        </p:attrNameLst>
                                      </p:cBhvr>
                                      <p:to>
                                        <p:strVal val="visible"/>
                                      </p:to>
                                    </p:set>
                                    <p:animEffect transition="in" filter="fade">
                                      <p:cBhvr>
                                        <p:cTn id="12" dur="500"/>
                                        <p:tgtEl>
                                          <p:spTgt spid="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
                                            <p:txEl>
                                              <p:pRg st="2" end="2"/>
                                            </p:txEl>
                                          </p:spTgt>
                                        </p:tgtEl>
                                        <p:attrNameLst>
                                          <p:attrName>style.visibility</p:attrName>
                                        </p:attrNameLst>
                                      </p:cBhvr>
                                      <p:to>
                                        <p:strVal val="visible"/>
                                      </p:to>
                                    </p:set>
                                    <p:animEffect transition="in" filter="fade">
                                      <p:cBhvr>
                                        <p:cTn id="17" dur="500"/>
                                        <p:tgtEl>
                                          <p:spTgt spid="5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8">
                                            <p:txEl>
                                              <p:pRg st="3" end="3"/>
                                            </p:txEl>
                                          </p:spTgt>
                                        </p:tgtEl>
                                        <p:attrNameLst>
                                          <p:attrName>style.visibility</p:attrName>
                                        </p:attrNameLst>
                                      </p:cBhvr>
                                      <p:to>
                                        <p:strVal val="visible"/>
                                      </p:to>
                                    </p:set>
                                    <p:animEffect transition="in" filter="fade">
                                      <p:cBhvr>
                                        <p:cTn id="22" dur="500"/>
                                        <p:tgtEl>
                                          <p:spTgt spid="5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578</TotalTime>
  <Words>2149</Words>
  <Application>Microsoft Office PowerPoint</Application>
  <PresentationFormat>On-screen Show (16:9)</PresentationFormat>
  <Paragraphs>109</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Consolas</vt:lpstr>
      <vt:lpstr>Simple Light</vt:lpstr>
      <vt:lpstr>Variables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Yates</dc:creator>
  <cp:lastModifiedBy>Alex Yates</cp:lastModifiedBy>
  <cp:revision>34</cp:revision>
  <dcterms:modified xsi:type="dcterms:W3CDTF">2022-03-14T15:49:57Z</dcterms:modified>
</cp:coreProperties>
</file>