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68" r:id="rId2"/>
    <p:sldId id="269" r:id="rId3"/>
    <p:sldId id="256" r:id="rId4"/>
    <p:sldId id="270" r:id="rId5"/>
    <p:sldId id="271"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69"/>
            <p14:sldId id="256"/>
          </p14:sldIdLst>
        </p14:section>
        <p14:section name="DEMO" id="{C3189919-67CB-4E4B-8654-B0C10042953A}">
          <p14:sldIdLst>
            <p14:sldId id="270"/>
          </p14:sldIdLst>
        </p14:section>
        <p14:section name="SUMMARY" id="{40AB4977-2215-43DB-A49C-091EE9B7BBC7}">
          <p14:sldIdLst>
            <p14:sldId id="27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3652" autoAdjust="0"/>
    <p:restoredTop sz="10564" autoAdjust="0"/>
  </p:normalViewPr>
  <p:slideViewPr>
    <p:cSldViewPr snapToGrid="0">
      <p:cViewPr varScale="1">
        <p:scale>
          <a:sx n="36" d="100"/>
          <a:sy n="36" d="100"/>
        </p:scale>
        <p:origin x="10014" y="42"/>
      </p:cViewPr>
      <p:guideLst>
        <p:guide orient="horz" pos="162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Welcome to module 2, class 1 of this Octopus Deploy Fundamentals </a:t>
            </a:r>
            <a:r>
              <a:rPr lang="en-GB" b="0" dirty="0" err="1">
                <a:solidFill>
                  <a:srgbClr val="D4D4D4"/>
                </a:solidFill>
                <a:effectLst/>
                <a:latin typeface="Consolas" panose="020B0609020204030204" pitchFamily="49" charset="0"/>
              </a:rPr>
              <a:t>cource</a:t>
            </a:r>
            <a:r>
              <a:rPr lang="en-GB" b="0" dirty="0">
                <a:solidFill>
                  <a:srgbClr val="D4D4D4"/>
                </a:solidFill>
                <a:effectLst/>
                <a:latin typeface="Consolas" panose="020B0609020204030204" pitchFamily="49" charset="0"/>
              </a:rPr>
              <a:t>. In this class, you'll learn how to package and publish your code so that Octopus Deploy can deploy it to your infrastructure.</a:t>
            </a:r>
          </a:p>
          <a:p>
            <a:pPr marL="158750" indent="0">
              <a:buNone/>
            </a:pPr>
            <a:endParaRPr lang="en-GB" dirty="0"/>
          </a:p>
          <a:p>
            <a:pPr marL="158750" indent="0">
              <a:buNone/>
            </a:pPr>
            <a:r>
              <a:rPr lang="en-GB" b="0" dirty="0">
                <a:solidFill>
                  <a:srgbClr val="D4D4D4"/>
                </a:solidFill>
                <a:effectLst/>
                <a:latin typeface="Consolas" panose="020B0609020204030204" pitchFamily="49" charset="0"/>
              </a:rPr>
              <a:t>We'll cover…</a:t>
            </a:r>
          </a:p>
          <a:p>
            <a:pPr marL="158750" indent="0">
              <a:buNone/>
            </a:pPr>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We’ll cover…</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Why Octopus needs packages, and the formats Octopus supports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Your options for hosting packages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How to upload a package to the built-in package feed</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To deploy with Octopus…</a:t>
            </a:r>
          </a:p>
        </p:txBody>
      </p:sp>
    </p:spTree>
    <p:extLst>
      <p:ext uri="{BB962C8B-B14F-4D97-AF65-F5344CB8AC3E}">
        <p14:creationId xmlns:p14="http://schemas.microsoft.com/office/powerpoint/2010/main" val="394565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To deploy with Octopus…</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…you first need to package any deployment artifacts required for deployment into a format that Octopus can consume. </a:t>
            </a:r>
          </a:p>
          <a:p>
            <a:pPr marL="158750" indent="0">
              <a:buNone/>
            </a:pPr>
            <a:r>
              <a:rPr lang="en-GB" b="0" dirty="0">
                <a:solidFill>
                  <a:srgbClr val="D4D4D4"/>
                </a:solidFill>
                <a:effectLst/>
                <a:latin typeface="Consolas" panose="020B0609020204030204" pitchFamily="49" charset="0"/>
              </a:rPr>
              <a:t>CLICK (package)</a:t>
            </a:r>
          </a:p>
          <a:p>
            <a:pPr marL="158750" indent="0">
              <a:buNone/>
            </a:pPr>
            <a:r>
              <a:rPr lang="en-GB" b="0" dirty="0">
                <a:solidFill>
                  <a:srgbClr val="D4D4D4"/>
                </a:solidFill>
                <a:effectLst/>
                <a:latin typeface="Consolas" panose="020B0609020204030204" pitchFamily="49" charset="0"/>
              </a:rPr>
              <a:t>Most often this means zipping up all the necessary files.</a:t>
            </a:r>
          </a:p>
          <a:p>
            <a:pPr marL="158750" indent="0">
              <a:buNone/>
            </a:pPr>
            <a:r>
              <a:rPr lang="en-GB" b="0" dirty="0">
                <a:solidFill>
                  <a:srgbClr val="D4D4D4"/>
                </a:solidFill>
                <a:effectLst/>
                <a:latin typeface="Consolas" panose="020B0609020204030204" pitchFamily="49" charset="0"/>
              </a:rPr>
              <a:t>CLICK (.zip)</a:t>
            </a:r>
          </a:p>
          <a:p>
            <a:pPr marL="158750" indent="0">
              <a:buNone/>
            </a:pPr>
            <a:r>
              <a:rPr lang="en-GB" b="0" dirty="0">
                <a:solidFill>
                  <a:srgbClr val="D4D4D4"/>
                </a:solidFill>
                <a:effectLst/>
                <a:latin typeface="Consolas" panose="020B0609020204030204" pitchFamily="49" charset="0"/>
              </a:rPr>
              <a:t>However, depending on what you are building, you might prefer to use a different file format</a:t>
            </a:r>
          </a:p>
          <a:p>
            <a:pPr marL="158750" indent="0">
              <a:buNone/>
            </a:pPr>
            <a:r>
              <a:rPr lang="en-GB" b="0" dirty="0">
                <a:solidFill>
                  <a:srgbClr val="D4D4D4"/>
                </a:solidFill>
                <a:effectLst/>
                <a:latin typeface="Consolas" panose="020B0609020204030204" pitchFamily="49" charset="0"/>
              </a:rPr>
              <a:t>CLICK (.</a:t>
            </a:r>
            <a:r>
              <a:rPr lang="en-GB" b="0" dirty="0" err="1">
                <a:solidFill>
                  <a:srgbClr val="D4D4D4"/>
                </a:solidFill>
                <a:effectLst/>
                <a:latin typeface="Consolas" panose="020B0609020204030204" pitchFamily="49" charset="0"/>
              </a:rPr>
              <a:t>nupkg</a:t>
            </a:r>
            <a:r>
              <a:rPr lang="en-GB" b="0" dirty="0">
                <a:solidFill>
                  <a:srgbClr val="D4D4D4"/>
                </a:solidFill>
                <a:effectLst/>
                <a:latin typeface="Consolas" panose="020B0609020204030204" pitchFamily="49" charset="0"/>
              </a:rPr>
              <a:t>, .tar, .jar)</a:t>
            </a:r>
          </a:p>
          <a:p>
            <a:pPr marL="158750" indent="0">
              <a:buNone/>
            </a:pPr>
            <a:r>
              <a:rPr lang="en-GB" b="0" dirty="0">
                <a:solidFill>
                  <a:srgbClr val="D4D4D4"/>
                </a:solidFill>
                <a:effectLst/>
                <a:latin typeface="Consolas" panose="020B0609020204030204" pitchFamily="49" charset="0"/>
              </a:rPr>
              <a:t>such as NuGet, JAR or Tar, or even </a:t>
            </a:r>
          </a:p>
          <a:p>
            <a:pPr marL="158750" indent="0">
              <a:buNone/>
            </a:pPr>
            <a:r>
              <a:rPr lang="en-GB" b="0" dirty="0">
                <a:solidFill>
                  <a:srgbClr val="D4D4D4"/>
                </a:solidFill>
                <a:effectLst/>
                <a:latin typeface="Consolas" panose="020B0609020204030204" pitchFamily="49" charset="0"/>
              </a:rPr>
              <a:t>CLICK (docker)</a:t>
            </a:r>
          </a:p>
          <a:p>
            <a:pPr marL="158750" indent="0">
              <a:buNone/>
            </a:pPr>
            <a:r>
              <a:rPr lang="en-GB" b="0" dirty="0">
                <a:solidFill>
                  <a:srgbClr val="D4D4D4"/>
                </a:solidFill>
                <a:effectLst/>
                <a:latin typeface="Consolas" panose="020B0609020204030204" pitchFamily="49" charset="0"/>
              </a:rPr>
              <a:t>Docker images. A full list of supported formats can be found in the additional resources associated with this module.</a:t>
            </a:r>
          </a:p>
          <a:p>
            <a:pPr marL="158750" indent="0">
              <a:buNone/>
            </a:pPr>
            <a:r>
              <a:rPr lang="en-GB" b="0" dirty="0">
                <a:solidFill>
                  <a:srgbClr val="D4D4D4"/>
                </a:solidFill>
                <a:effectLst/>
                <a:latin typeface="Consolas" panose="020B0609020204030204" pitchFamily="49" charset="0"/>
              </a:rPr>
              <a:t>CLICK (</a:t>
            </a:r>
            <a:r>
              <a:rPr lang="en-GB" b="0" dirty="0" err="1">
                <a:solidFill>
                  <a:srgbClr val="D4D4D4"/>
                </a:solidFill>
                <a:effectLst/>
                <a:latin typeface="Consolas" panose="020B0609020204030204" pitchFamily="49" charset="0"/>
              </a:rPr>
              <a:t>ocotpus</a:t>
            </a:r>
            <a:r>
              <a:rPr lang="en-GB" b="0" dirty="0">
                <a:solidFill>
                  <a:srgbClr val="D4D4D4"/>
                </a:solidFill>
                <a:effectLst/>
                <a:latin typeface="Consolas" panose="020B0609020204030204" pitchFamily="49" charset="0"/>
              </a:rPr>
              <a:t>)</a:t>
            </a: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Once Octopus has the packages, it can…</a:t>
            </a:r>
          </a:p>
          <a:p>
            <a:pPr marL="158750" indent="0">
              <a:buNone/>
            </a:pPr>
            <a:r>
              <a:rPr lang="en-GB" b="0" dirty="0">
                <a:solidFill>
                  <a:srgbClr val="D4D4D4"/>
                </a:solidFill>
                <a:effectLst/>
                <a:latin typeface="Consolas" panose="020B0609020204030204" pitchFamily="49" charset="0"/>
              </a:rPr>
              <a:t>CLICK (deploys)</a:t>
            </a:r>
          </a:p>
          <a:p>
            <a:pPr marL="158750" indent="0">
              <a:buNone/>
            </a:pPr>
            <a:r>
              <a:rPr lang="en-GB" b="0" dirty="0">
                <a:solidFill>
                  <a:srgbClr val="D4D4D4"/>
                </a:solidFill>
                <a:effectLst/>
                <a:latin typeface="Consolas" panose="020B0609020204030204" pitchFamily="49" charset="0"/>
              </a:rPr>
              <a:t>…copy them to Deployment Targets, and run any scripts required to set things up.</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Octopus comes with a built-in package repository. You can navigate to the built-in repository in the Octopus Deploy web portal by navigating to Library, and then Packages. For most users, the easiest way to get started is to upload their files directly in the browser. You can do this by clicking UPLOAD PACKAGE and drag/dropping your packages like this.</a:t>
            </a:r>
          </a:p>
          <a:p>
            <a:pPr marL="158750" indent="0">
              <a:buNone/>
            </a:pPr>
            <a:r>
              <a:rPr lang="en-GB" b="0" dirty="0">
                <a:solidFill>
                  <a:srgbClr val="D4D4D4"/>
                </a:solidFill>
                <a:effectLst/>
                <a:latin typeface="Consolas" panose="020B0609020204030204" pitchFamily="49" charset="0"/>
              </a:rPr>
              <a:t>DRAG/DROP PACKAGE</a:t>
            </a:r>
          </a:p>
          <a:p>
            <a:pPr marL="158750" indent="0">
              <a:buNone/>
            </a:pPr>
            <a:r>
              <a:rPr lang="en-GB" b="0" dirty="0">
                <a:solidFill>
                  <a:srgbClr val="D4D4D4"/>
                </a:solidFill>
                <a:effectLst/>
                <a:latin typeface="Consolas" panose="020B0609020204030204" pitchFamily="49" charset="0"/>
              </a:rPr>
              <a:t>Note the zip file naming convention that tells Octopus the version number of this package. We recommend adopting a consistent versioning convention, such as major version dot minor version dot build number.</a:t>
            </a:r>
          </a:p>
          <a:p>
            <a:pPr marL="158750" indent="0">
              <a:buNone/>
            </a:pPr>
            <a:r>
              <a:rPr lang="en-GB" b="0" dirty="0">
                <a:solidFill>
                  <a:srgbClr val="D4D4D4"/>
                </a:solidFill>
                <a:effectLst/>
                <a:latin typeface="Consolas" panose="020B0609020204030204" pitchFamily="49" charset="0"/>
              </a:rPr>
              <a:t>HIGHLIGHT BUILD NUMBER / UPLOAD</a:t>
            </a: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 created this package by cloning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GitHub repository from Octopus Samples, compiling the asp.net core project, and zipping up the build output. However, Octopus provides more information in the help sidebar.</a:t>
            </a:r>
          </a:p>
          <a:p>
            <a:pPr marL="158750" indent="0">
              <a:buNone/>
            </a:pPr>
            <a:r>
              <a:rPr lang="en-GB" b="0" dirty="0">
                <a:solidFill>
                  <a:srgbClr val="D4D4D4"/>
                </a:solidFill>
                <a:effectLst/>
                <a:latin typeface="Consolas" panose="020B0609020204030204" pitchFamily="49" charset="0"/>
              </a:rPr>
              <a:t>USE PACKAGE GUIDE</a:t>
            </a: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While uploading packages manually is handy for a quick proof of concept, for most real-world implementations of Octopus Deploy, it's recommended to automate the packaging and publishing process. The help side-bar provides various methods for automating this process.</a:t>
            </a:r>
          </a:p>
          <a:p>
            <a:pPr marL="158750" indent="0">
              <a:buNone/>
            </a:pPr>
            <a:r>
              <a:rPr lang="en-GB" b="0" dirty="0">
                <a:solidFill>
                  <a:srgbClr val="D4D4D4"/>
                </a:solidFill>
                <a:effectLst/>
                <a:latin typeface="Consolas" panose="020B0609020204030204" pitchFamily="49" charset="0"/>
              </a:rPr>
              <a:t>VIEW EXAMPLES OF PUSHING PACKAGES</a:t>
            </a:r>
          </a:p>
          <a:p>
            <a:pPr marL="158750" indent="0">
              <a:buNone/>
            </a:pPr>
            <a:r>
              <a:rPr lang="en-GB" b="0" dirty="0">
                <a:solidFill>
                  <a:srgbClr val="D4D4D4"/>
                </a:solidFill>
                <a:effectLst/>
                <a:latin typeface="Consolas" panose="020B0609020204030204" pitchFamily="49" charset="0"/>
              </a:rPr>
              <a:t>Most users automate this using build servers, such as TeamCity, Jenkins, Azure DevOps or GitHub Actions. Code updates are automatically compiled and tested. Then, assuming all the tests pass, the build artifacts are automatically packaged and published to Octopus for deployment.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While the built-in package feed meets the needs of most users, </a:t>
            </a:r>
          </a:p>
          <a:p>
            <a:pPr marL="158750" indent="0">
              <a:buNone/>
            </a:pPr>
            <a:r>
              <a:rPr lang="en-GB" b="0" dirty="0">
                <a:solidFill>
                  <a:srgbClr val="D4D4D4"/>
                </a:solidFill>
                <a:effectLst/>
                <a:latin typeface="Consolas" panose="020B0609020204030204" pitchFamily="49" charset="0"/>
              </a:rPr>
              <a:t>OPEN BUILTIN FEED</a:t>
            </a:r>
          </a:p>
          <a:p>
            <a:pPr marL="158750" indent="0">
              <a:buNone/>
            </a:pPr>
            <a:r>
              <a:rPr lang="en-GB" b="0" dirty="0">
                <a:solidFill>
                  <a:srgbClr val="D4D4D4"/>
                </a:solidFill>
                <a:effectLst/>
                <a:latin typeface="Consolas" panose="020B0609020204030204" pitchFamily="49" charset="0"/>
              </a:rPr>
              <a:t>Octopus also supports various types of external feeds. </a:t>
            </a:r>
          </a:p>
          <a:p>
            <a:pPr marL="158750" indent="0">
              <a:buNone/>
            </a:pPr>
            <a:r>
              <a:rPr lang="en-GB" b="0" dirty="0">
                <a:solidFill>
                  <a:srgbClr val="D4D4D4"/>
                </a:solidFill>
                <a:effectLst/>
                <a:latin typeface="Consolas" panose="020B0609020204030204" pitchFamily="49" charset="0"/>
              </a:rPr>
              <a:t>EXTERNAL FEEDS</a:t>
            </a:r>
          </a:p>
          <a:p>
            <a:pPr marL="158750" indent="0">
              <a:buNone/>
            </a:pPr>
            <a:r>
              <a:rPr lang="en-GB" b="0" dirty="0">
                <a:solidFill>
                  <a:srgbClr val="D4D4D4"/>
                </a:solidFill>
                <a:effectLst/>
                <a:latin typeface="Consolas" panose="020B0609020204030204" pitchFamily="49" charset="0"/>
              </a:rPr>
              <a:t>For example, if users already use some other package feed, or if they prefer to set up a separate package manager, they can integrate their own package feed with Octopus Deploy. For more information about external package feeds, check out the additional resources associated with this module.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893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Remember:</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If you don't already have one, start with the built-in package feed</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Adopt a consistent semantic versioning strategy to help you keep track of the different versions of your code</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a:solidFill>
                  <a:srgbClr val="D4D4D4"/>
                </a:solidFill>
                <a:effectLst/>
                <a:latin typeface="Consolas" panose="020B0609020204030204" pitchFamily="49" charset="0"/>
              </a:rPr>
              <a:t>Automate the packaging </a:t>
            </a:r>
            <a:r>
              <a:rPr lang="en-GB" b="0" dirty="0">
                <a:solidFill>
                  <a:srgbClr val="D4D4D4"/>
                </a:solidFill>
                <a:effectLst/>
                <a:latin typeface="Consolas" panose="020B0609020204030204" pitchFamily="49" charset="0"/>
              </a:rPr>
              <a:t>and publishing process using a build server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Thanks for watching, and happy deployments.</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68745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226750" y="2581675"/>
            <a:ext cx="2171100" cy="107718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2: Packaging</a:t>
            </a:r>
            <a:endParaRPr sz="1200" dirty="0"/>
          </a:p>
          <a:p>
            <a:pPr marL="0" lvl="0" indent="0" algn="ctr" rtl="0">
              <a:spcBef>
                <a:spcPts val="0"/>
              </a:spcBef>
              <a:spcAft>
                <a:spcPts val="0"/>
              </a:spcAft>
              <a:buNone/>
            </a:pPr>
            <a:r>
              <a:rPr lang="en" sz="1200" dirty="0"/>
              <a:t>Class 1: The Built-in Package Feed</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The Built-in Package Feed</a:t>
            </a:r>
          </a:p>
        </p:txBody>
      </p:sp>
    </p:spTree>
    <p:extLst>
      <p:ext uri="{BB962C8B-B14F-4D97-AF65-F5344CB8AC3E}">
        <p14:creationId xmlns:p14="http://schemas.microsoft.com/office/powerpoint/2010/main" val="368156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dirty="0"/>
              <a:t>Why packages?</a:t>
            </a:r>
            <a:br>
              <a:rPr lang="en-GB" sz="2400" dirty="0"/>
            </a:br>
            <a:r>
              <a:rPr lang="en-GB" sz="2400" dirty="0"/>
              <a:t>	</a:t>
            </a:r>
          </a:p>
          <a:p>
            <a:pPr marL="457200" lvl="0" indent="-349250" algn="l" rtl="0">
              <a:spcBef>
                <a:spcPts val="0"/>
              </a:spcBef>
              <a:spcAft>
                <a:spcPts val="0"/>
              </a:spcAft>
              <a:buSzPts val="1900"/>
              <a:buChar char="●"/>
            </a:pPr>
            <a:r>
              <a:rPr lang="en-GB" sz="2400" dirty="0"/>
              <a:t>Package feed options</a:t>
            </a:r>
            <a:br>
              <a:rPr lang="en-GB" sz="2400" dirty="0"/>
            </a:br>
            <a:endParaRPr lang="en-GB" sz="2400" dirty="0"/>
          </a:p>
          <a:p>
            <a:pPr marL="457200" lvl="0" indent="-349250" algn="l" rtl="0">
              <a:spcBef>
                <a:spcPts val="0"/>
              </a:spcBef>
              <a:spcAft>
                <a:spcPts val="0"/>
              </a:spcAft>
              <a:buSzPts val="1900"/>
              <a:buChar char="●"/>
            </a:pPr>
            <a:r>
              <a:rPr lang="en-GB" sz="2400" dirty="0"/>
              <a:t>Uploading a package</a:t>
            </a:r>
          </a:p>
        </p:txBody>
      </p:sp>
    </p:spTree>
    <p:extLst>
      <p:ext uri="{BB962C8B-B14F-4D97-AF65-F5344CB8AC3E}">
        <p14:creationId xmlns:p14="http://schemas.microsoft.com/office/powerpoint/2010/main" val="329093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Cube 1">
            <a:extLst>
              <a:ext uri="{FF2B5EF4-FFF2-40B4-BE49-F238E27FC236}">
                <a16:creationId xmlns:a16="http://schemas.microsoft.com/office/drawing/2014/main" id="{09890193-49B1-44A0-9A9E-9EDADA55599D}"/>
              </a:ext>
            </a:extLst>
          </p:cNvPr>
          <p:cNvSpPr/>
          <p:nvPr/>
        </p:nvSpPr>
        <p:spPr>
          <a:xfrm>
            <a:off x="3067739" y="2129033"/>
            <a:ext cx="965928" cy="885433"/>
          </a:xfrm>
          <a:prstGeom prst="cub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79F73576-7F0B-4594-9FC7-819102C08DB0}"/>
              </a:ext>
            </a:extLst>
          </p:cNvPr>
          <p:cNvSpPr/>
          <p:nvPr/>
        </p:nvSpPr>
        <p:spPr>
          <a:xfrm>
            <a:off x="4246323" y="2129033"/>
            <a:ext cx="965928" cy="885433"/>
          </a:xfrm>
          <a:prstGeom prst="rightArrow">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transport, wheel&#10;&#10;Description automatically generated">
            <a:extLst>
              <a:ext uri="{FF2B5EF4-FFF2-40B4-BE49-F238E27FC236}">
                <a16:creationId xmlns:a16="http://schemas.microsoft.com/office/drawing/2014/main" id="{7269CEDA-FB02-4E54-912D-91FA76413FF5}"/>
              </a:ext>
            </a:extLst>
          </p:cNvPr>
          <p:cNvPicPr>
            <a:picLocks noChangeAspect="1"/>
          </p:cNvPicPr>
          <p:nvPr/>
        </p:nvPicPr>
        <p:blipFill>
          <a:blip r:embed="rId3"/>
          <a:stretch>
            <a:fillRect/>
          </a:stretch>
        </p:blipFill>
        <p:spPr>
          <a:xfrm>
            <a:off x="5110335" y="1899599"/>
            <a:ext cx="1344300" cy="1344300"/>
          </a:xfrm>
          <a:prstGeom prst="rect">
            <a:avLst/>
          </a:prstGeom>
        </p:spPr>
      </p:pic>
      <p:sp>
        <p:nvSpPr>
          <p:cNvPr id="8" name="Arrow: Right 7">
            <a:extLst>
              <a:ext uri="{FF2B5EF4-FFF2-40B4-BE49-F238E27FC236}">
                <a16:creationId xmlns:a16="http://schemas.microsoft.com/office/drawing/2014/main" id="{6A1A9F66-C9A7-42AB-B7F2-7232CFD32C29}"/>
              </a:ext>
            </a:extLst>
          </p:cNvPr>
          <p:cNvSpPr/>
          <p:nvPr/>
        </p:nvSpPr>
        <p:spPr>
          <a:xfrm>
            <a:off x="6565375" y="746814"/>
            <a:ext cx="965928" cy="885433"/>
          </a:xfrm>
          <a:prstGeom prst="rightArrow">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12607608-6D08-4C85-9E79-2126F3E9171B}"/>
              </a:ext>
            </a:extLst>
          </p:cNvPr>
          <p:cNvSpPr/>
          <p:nvPr/>
        </p:nvSpPr>
        <p:spPr>
          <a:xfrm>
            <a:off x="6565375" y="2129033"/>
            <a:ext cx="965928" cy="885433"/>
          </a:xfrm>
          <a:prstGeom prst="rightArrow">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C938A239-1B6F-4462-A628-7D6DFF500609}"/>
              </a:ext>
            </a:extLst>
          </p:cNvPr>
          <p:cNvSpPr/>
          <p:nvPr/>
        </p:nvSpPr>
        <p:spPr>
          <a:xfrm>
            <a:off x="6565375" y="3548830"/>
            <a:ext cx="965928" cy="885433"/>
          </a:xfrm>
          <a:prstGeom prst="rightArrow">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11" descr="Server with solid fill">
            <a:extLst>
              <a:ext uri="{FF2B5EF4-FFF2-40B4-BE49-F238E27FC236}">
                <a16:creationId xmlns:a16="http://schemas.microsoft.com/office/drawing/2014/main" id="{00B44840-9D97-4828-AF0C-32F7925C58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28959" y="517380"/>
            <a:ext cx="1344299" cy="1344299"/>
          </a:xfrm>
          <a:prstGeom prst="rect">
            <a:avLst/>
          </a:prstGeom>
        </p:spPr>
      </p:pic>
      <p:pic>
        <p:nvPicPr>
          <p:cNvPr id="13" name="Graphic 12" descr="Server with solid fill">
            <a:extLst>
              <a:ext uri="{FF2B5EF4-FFF2-40B4-BE49-F238E27FC236}">
                <a16:creationId xmlns:a16="http://schemas.microsoft.com/office/drawing/2014/main" id="{BEB21AFE-BEA9-4ECC-9A09-7411A3EC1E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28958" y="1899599"/>
            <a:ext cx="1344299" cy="1344299"/>
          </a:xfrm>
          <a:prstGeom prst="rect">
            <a:avLst/>
          </a:prstGeom>
        </p:spPr>
      </p:pic>
      <p:pic>
        <p:nvPicPr>
          <p:cNvPr id="14" name="Graphic 13" descr="Server with solid fill">
            <a:extLst>
              <a:ext uri="{FF2B5EF4-FFF2-40B4-BE49-F238E27FC236}">
                <a16:creationId xmlns:a16="http://schemas.microsoft.com/office/drawing/2014/main" id="{B15E8140-1351-41AC-87BD-F5F53AC88D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28959" y="3319396"/>
            <a:ext cx="1344299" cy="1344299"/>
          </a:xfrm>
          <a:prstGeom prst="rect">
            <a:avLst/>
          </a:prstGeom>
        </p:spPr>
      </p:pic>
      <p:sp>
        <p:nvSpPr>
          <p:cNvPr id="15" name="Google Shape;58;p13">
            <a:extLst>
              <a:ext uri="{FF2B5EF4-FFF2-40B4-BE49-F238E27FC236}">
                <a16:creationId xmlns:a16="http://schemas.microsoft.com/office/drawing/2014/main" id="{ACCEDEA1-AD43-429F-A013-B7264F414119}"/>
              </a:ext>
            </a:extLst>
          </p:cNvPr>
          <p:cNvSpPr txBox="1">
            <a:spLocks noGrp="1"/>
          </p:cNvSpPr>
          <p:nvPr>
            <p:ph type="body" idx="1"/>
          </p:nvPr>
        </p:nvSpPr>
        <p:spPr>
          <a:xfrm>
            <a:off x="2576379" y="1586946"/>
            <a:ext cx="800860" cy="625305"/>
          </a:xfrm>
          <a:prstGeom prst="rect">
            <a:avLst/>
          </a:prstGeom>
        </p:spPr>
        <p:txBody>
          <a:bodyPr spcFirstLastPara="1" wrap="square" lIns="91425" tIns="91425" rIns="91425" bIns="91425" anchor="t" anchorCtr="0">
            <a:noAutofit/>
          </a:bodyPr>
          <a:lstStyle/>
          <a:p>
            <a:pPr marL="107950" lvl="0" indent="0" algn="l" rtl="0">
              <a:spcBef>
                <a:spcPts val="0"/>
              </a:spcBef>
              <a:spcAft>
                <a:spcPts val="0"/>
              </a:spcAft>
              <a:buSzPts val="1900"/>
              <a:buNone/>
            </a:pPr>
            <a:r>
              <a:rPr lang="en-GB" sz="2400" dirty="0"/>
              <a:t>.zip</a:t>
            </a:r>
          </a:p>
          <a:p>
            <a:pPr marL="107950" lvl="0" indent="0" algn="l" rtl="0">
              <a:spcBef>
                <a:spcPts val="0"/>
              </a:spcBef>
              <a:spcAft>
                <a:spcPts val="0"/>
              </a:spcAft>
              <a:buSzPts val="1900"/>
              <a:buNone/>
            </a:pPr>
            <a:endParaRPr lang="en-GB" sz="2400" dirty="0"/>
          </a:p>
        </p:txBody>
      </p:sp>
      <p:sp>
        <p:nvSpPr>
          <p:cNvPr id="16" name="Google Shape;58;p13">
            <a:extLst>
              <a:ext uri="{FF2B5EF4-FFF2-40B4-BE49-F238E27FC236}">
                <a16:creationId xmlns:a16="http://schemas.microsoft.com/office/drawing/2014/main" id="{ECF8B59B-BD4E-4632-B6D4-22F9AA14F030}"/>
              </a:ext>
            </a:extLst>
          </p:cNvPr>
          <p:cNvSpPr txBox="1">
            <a:spLocks/>
          </p:cNvSpPr>
          <p:nvPr/>
        </p:nvSpPr>
        <p:spPr>
          <a:xfrm>
            <a:off x="3138737" y="1240934"/>
            <a:ext cx="1221713" cy="625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pPr marL="107950" indent="0">
              <a:buSzPts val="1900"/>
              <a:buFont typeface="Arial"/>
              <a:buNone/>
            </a:pPr>
            <a:r>
              <a:rPr lang="en-GB" sz="2400" dirty="0"/>
              <a:t>.</a:t>
            </a:r>
            <a:r>
              <a:rPr lang="en-GB" sz="2400" dirty="0" err="1"/>
              <a:t>nupkg</a:t>
            </a:r>
            <a:endParaRPr lang="en-GB" sz="2400" dirty="0"/>
          </a:p>
          <a:p>
            <a:pPr marL="107950" indent="0">
              <a:buSzPts val="1900"/>
              <a:buFont typeface="Arial"/>
              <a:buNone/>
            </a:pPr>
            <a:endParaRPr lang="en-GB" sz="2400" dirty="0"/>
          </a:p>
        </p:txBody>
      </p:sp>
      <p:sp>
        <p:nvSpPr>
          <p:cNvPr id="17" name="Google Shape;58;p13">
            <a:extLst>
              <a:ext uri="{FF2B5EF4-FFF2-40B4-BE49-F238E27FC236}">
                <a16:creationId xmlns:a16="http://schemas.microsoft.com/office/drawing/2014/main" id="{43510D8D-7D9C-4516-8BEC-1F9E3BB04516}"/>
              </a:ext>
            </a:extLst>
          </p:cNvPr>
          <p:cNvSpPr txBox="1">
            <a:spLocks/>
          </p:cNvSpPr>
          <p:nvPr/>
        </p:nvSpPr>
        <p:spPr>
          <a:xfrm>
            <a:off x="2498729" y="3292362"/>
            <a:ext cx="800860" cy="625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pPr marL="107950" indent="0">
              <a:buSzPts val="1900"/>
              <a:buFont typeface="Arial"/>
              <a:buNone/>
            </a:pPr>
            <a:r>
              <a:rPr lang="en-GB" sz="2400" dirty="0"/>
              <a:t>.tar</a:t>
            </a:r>
          </a:p>
          <a:p>
            <a:pPr marL="107950" indent="0">
              <a:buSzPts val="1900"/>
              <a:buFont typeface="Arial"/>
              <a:buNone/>
            </a:pPr>
            <a:endParaRPr lang="en-GB" sz="2400" dirty="0"/>
          </a:p>
        </p:txBody>
      </p:sp>
      <p:sp>
        <p:nvSpPr>
          <p:cNvPr id="20" name="Google Shape;58;p13">
            <a:extLst>
              <a:ext uri="{FF2B5EF4-FFF2-40B4-BE49-F238E27FC236}">
                <a16:creationId xmlns:a16="http://schemas.microsoft.com/office/drawing/2014/main" id="{F86FE4B3-B5AD-46AC-9040-FA24B4D1431C}"/>
              </a:ext>
            </a:extLst>
          </p:cNvPr>
          <p:cNvSpPr txBox="1">
            <a:spLocks/>
          </p:cNvSpPr>
          <p:nvPr/>
        </p:nvSpPr>
        <p:spPr>
          <a:xfrm>
            <a:off x="3232806" y="3033097"/>
            <a:ext cx="800860" cy="625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pPr marL="107950" indent="0">
              <a:buSzPts val="1900"/>
              <a:buFont typeface="Arial"/>
              <a:buNone/>
            </a:pPr>
            <a:r>
              <a:rPr lang="en-GB" sz="2400" dirty="0"/>
              <a:t>.jar</a:t>
            </a:r>
          </a:p>
          <a:p>
            <a:pPr marL="107950" indent="0">
              <a:buSzPts val="1900"/>
              <a:buFont typeface="Arial"/>
              <a:buNone/>
            </a:pPr>
            <a:endParaRPr lang="en-GB" sz="2400" dirty="0"/>
          </a:p>
        </p:txBody>
      </p:sp>
      <p:sp>
        <p:nvSpPr>
          <p:cNvPr id="21" name="Google Shape;58;p13">
            <a:extLst>
              <a:ext uri="{FF2B5EF4-FFF2-40B4-BE49-F238E27FC236}">
                <a16:creationId xmlns:a16="http://schemas.microsoft.com/office/drawing/2014/main" id="{B641EEF2-8FA2-4DD8-B6BE-36E23DD1C374}"/>
              </a:ext>
            </a:extLst>
          </p:cNvPr>
          <p:cNvSpPr txBox="1">
            <a:spLocks/>
          </p:cNvSpPr>
          <p:nvPr/>
        </p:nvSpPr>
        <p:spPr>
          <a:xfrm>
            <a:off x="2740321" y="3690361"/>
            <a:ext cx="2360492" cy="625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pPr marL="107950" indent="0">
              <a:buSzPts val="1900"/>
              <a:buFont typeface="Arial"/>
              <a:buNone/>
            </a:pPr>
            <a:r>
              <a:rPr lang="en-GB" sz="2400" dirty="0"/>
              <a:t>docker image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500"/>
                                        <p:tgtEl>
                                          <p:spTgt spid="16">
                                            <p:txEl>
                                              <p:pRg st="0" end="0"/>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500"/>
                                        <p:tgtEl>
                                          <p:spTgt spid="17">
                                            <p:txEl>
                                              <p:pRg st="0" end="0"/>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fade">
                                      <p:cBhvr>
                                        <p:cTn id="25" dur="500"/>
                                        <p:tgtEl>
                                          <p:spTgt spid="20">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0" end="0"/>
                                            </p:txEl>
                                          </p:spTgt>
                                        </p:tgtEl>
                                        <p:attrNameLst>
                                          <p:attrName>style.visibility</p:attrName>
                                        </p:attrNameLst>
                                      </p:cBhvr>
                                      <p:to>
                                        <p:strVal val="visible"/>
                                      </p:to>
                                    </p:set>
                                    <p:animEffect transition="in" filter="fade">
                                      <p:cBhvr>
                                        <p:cTn id="30" dur="500"/>
                                        <p:tgtEl>
                                          <p:spTgt spid="2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par>
                          <p:cTn id="47" fill="hold">
                            <p:stCondLst>
                              <p:cond delay="500"/>
                            </p:stCondLst>
                            <p:childTnLst>
                              <p:par>
                                <p:cTn id="48" presetID="10" presetClass="entr" presetSubtype="0" fill="hold" grpId="0" nodeType="afterEffect">
                                  <p:stCondLst>
                                    <p:cond delay="50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10" presetClass="entr" presetSubtype="0" fill="hold" nodeType="withEffect">
                                  <p:stCondLst>
                                    <p:cond delay="50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par>
                          <p:cTn id="54" fill="hold">
                            <p:stCondLst>
                              <p:cond delay="1500"/>
                            </p:stCondLst>
                            <p:childTnLst>
                              <p:par>
                                <p:cTn id="55" presetID="10" presetClass="entr" presetSubtype="0" fill="hold" grpId="0" nodeType="afterEffect">
                                  <p:stCondLst>
                                    <p:cond delay="50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par>
                                <p:cTn id="58" presetID="10" presetClass="entr" presetSubtype="0" fill="hold" nodeType="withEffect">
                                  <p:stCondLst>
                                    <p:cond delay="50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 name="Title 4">
            <a:extLst>
              <a:ext uri="{FF2B5EF4-FFF2-40B4-BE49-F238E27FC236}">
                <a16:creationId xmlns:a16="http://schemas.microsoft.com/office/drawing/2014/main" id="{9380990E-8DA0-45AE-8970-46D0E77B3FDA}"/>
              </a:ext>
            </a:extLst>
          </p:cNvPr>
          <p:cNvSpPr>
            <a:spLocks noGrp="1"/>
          </p:cNvSpPr>
          <p:nvPr>
            <p:ph type="title"/>
          </p:nvPr>
        </p:nvSpPr>
        <p:spPr/>
        <p:txBody>
          <a:bodyPr>
            <a:normAutofit fontScale="90000"/>
          </a:bodyPr>
          <a:lstStyle/>
          <a:p>
            <a:endParaRPr lang="en-GB" dirty="0"/>
          </a:p>
        </p:txBody>
      </p:sp>
      <p:sp>
        <p:nvSpPr>
          <p:cNvPr id="3" name="Text Placeholder 2">
            <a:extLst>
              <a:ext uri="{FF2B5EF4-FFF2-40B4-BE49-F238E27FC236}">
                <a16:creationId xmlns:a16="http://schemas.microsoft.com/office/drawing/2014/main" id="{39A17BC3-A6E7-4345-A784-987AAE0EBF1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33620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dirty="0"/>
              <a:t>Start with the built-in package feed</a:t>
            </a:r>
            <a:br>
              <a:rPr lang="en-GB" sz="2400" dirty="0"/>
            </a:br>
            <a:r>
              <a:rPr lang="en-GB" sz="2400" dirty="0"/>
              <a:t>	</a:t>
            </a:r>
          </a:p>
          <a:p>
            <a:pPr marL="457200" lvl="0" indent="-349250" algn="l" rtl="0">
              <a:spcBef>
                <a:spcPts val="0"/>
              </a:spcBef>
              <a:spcAft>
                <a:spcPts val="0"/>
              </a:spcAft>
              <a:buSzPts val="1900"/>
              <a:buChar char="●"/>
            </a:pPr>
            <a:r>
              <a:rPr lang="en-GB" sz="2400" dirty="0"/>
              <a:t>Consistent </a:t>
            </a:r>
            <a:r>
              <a:rPr lang="en-GB" sz="2400" dirty="0" err="1"/>
              <a:t>SemVer</a:t>
            </a:r>
            <a:r>
              <a:rPr lang="en-GB" sz="2400" dirty="0"/>
              <a:t> strategy</a:t>
            </a:r>
            <a:br>
              <a:rPr lang="en-GB" sz="2400" dirty="0"/>
            </a:br>
            <a:endParaRPr lang="en-GB" sz="2400" dirty="0"/>
          </a:p>
          <a:p>
            <a:pPr marL="457200" lvl="0" indent="-349250" algn="l" rtl="0">
              <a:spcBef>
                <a:spcPts val="0"/>
              </a:spcBef>
              <a:spcAft>
                <a:spcPts val="0"/>
              </a:spcAft>
              <a:buSzPts val="1900"/>
              <a:buChar char="●"/>
            </a:pPr>
            <a:r>
              <a:rPr lang="en-GB" sz="2400" dirty="0"/>
              <a:t>Automate packaging and publishing</a:t>
            </a:r>
          </a:p>
        </p:txBody>
      </p:sp>
    </p:spTree>
    <p:extLst>
      <p:ext uri="{BB962C8B-B14F-4D97-AF65-F5344CB8AC3E}">
        <p14:creationId xmlns:p14="http://schemas.microsoft.com/office/powerpoint/2010/main" val="111308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TotalTime>
  <Words>650</Words>
  <Application>Microsoft Office PowerPoint</Application>
  <PresentationFormat>On-screen Show (16:9)</PresentationFormat>
  <Paragraphs>52</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Consolas</vt:lpstr>
      <vt:lpstr>Simple Light</vt:lpstr>
      <vt:lpstr>The Built-in Package Feed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18</cp:revision>
  <dcterms:modified xsi:type="dcterms:W3CDTF">2022-02-15T15:37:25Z</dcterms:modified>
</cp:coreProperties>
</file>