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68" r:id="rId2"/>
    <p:sldId id="283" r:id="rId3"/>
    <p:sldId id="282" r:id="rId4"/>
    <p:sldId id="281" r:id="rId5"/>
    <p:sldId id="280" r:id="rId6"/>
    <p:sldId id="279" r:id="rId7"/>
    <p:sldId id="266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INTRO" id="{0270C77D-8110-4626-BEF8-4199083D6286}">
          <p14:sldIdLst>
            <p14:sldId id="268"/>
            <p14:sldId id="283"/>
          </p14:sldIdLst>
        </p14:section>
        <p14:section name="DEMO" id="{C3189919-67CB-4E4B-8654-B0C10042953A}">
          <p14:sldIdLst>
            <p14:sldId id="282"/>
            <p14:sldId id="281"/>
            <p14:sldId id="280"/>
            <p14:sldId id="279"/>
          </p14:sldIdLst>
        </p14:section>
        <p14:section name="SUMMARY" id="{40AB4977-2215-43DB-A49C-091EE9B7BBC7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93E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49001" autoAdjust="0"/>
  </p:normalViewPr>
  <p:slideViewPr>
    <p:cSldViewPr snapToGrid="0">
      <p:cViewPr varScale="1">
        <p:scale>
          <a:sx n="167" d="100"/>
          <a:sy n="167" d="100"/>
        </p:scale>
        <p:origin x="5400" y="13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6702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4816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0e8f13418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0e8f13418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0903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0e8f13418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0e8f13418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5404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0e8f13418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0e8f13418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3553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0e8f13418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0e8f13418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1361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0e8f13418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0e8f13418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63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606325" y="0"/>
            <a:ext cx="6555900" cy="5143500"/>
          </a:xfrm>
          <a:prstGeom prst="rect">
            <a:avLst/>
          </a:prstGeom>
          <a:solidFill>
            <a:srgbClr val="2F93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2841075" y="445025"/>
            <a:ext cx="599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880875" y="1152475"/>
            <a:ext cx="5951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2841075" y="445025"/>
            <a:ext cx="599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2841075" y="445025"/>
            <a:ext cx="599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606325" y="0"/>
            <a:ext cx="6555900" cy="5143500"/>
          </a:xfrm>
          <a:prstGeom prst="rect">
            <a:avLst/>
          </a:prstGeom>
          <a:solidFill>
            <a:srgbClr val="2F93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2841075" y="445025"/>
            <a:ext cx="5991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2880875" y="1152475"/>
            <a:ext cx="5951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26800" y="1932301"/>
            <a:ext cx="2171001" cy="467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11;p1"/>
          <p:cNvCxnSpPr/>
          <p:nvPr/>
        </p:nvCxnSpPr>
        <p:spPr>
          <a:xfrm>
            <a:off x="544300" y="2490925"/>
            <a:ext cx="153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1"/>
          <p:cNvSpPr txBox="1"/>
          <p:nvPr/>
        </p:nvSpPr>
        <p:spPr>
          <a:xfrm>
            <a:off x="75042" y="2581675"/>
            <a:ext cx="2474516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Octopus Fundamentals</a:t>
            </a:r>
            <a:br>
              <a:rPr lang="en" b="1" dirty="0"/>
            </a:br>
            <a:r>
              <a:rPr lang="en" sz="800" b="1" dirty="0"/>
              <a:t> </a:t>
            </a:r>
            <a:endParaRPr sz="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Module 3: Projects (Part 1)</a:t>
            </a: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Class 1: Deployment Process</a:t>
            </a:r>
            <a:endParaRPr sz="1200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07AC2-6C8C-430A-A366-B3D6BB70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1317" y="1918607"/>
            <a:ext cx="5991300" cy="1306285"/>
          </a:xfrm>
        </p:spPr>
        <p:txBody>
          <a:bodyPr anchor="ctr">
            <a:normAutofit/>
          </a:bodyPr>
          <a:lstStyle/>
          <a:p>
            <a:pPr algn="ctr"/>
            <a:r>
              <a:rPr lang="en-GB" sz="3600" b="1" dirty="0"/>
              <a:t>The Deployment Process</a:t>
            </a:r>
          </a:p>
        </p:txBody>
      </p:sp>
    </p:spTree>
    <p:extLst>
      <p:ext uri="{BB962C8B-B14F-4D97-AF65-F5344CB8AC3E}">
        <p14:creationId xmlns:p14="http://schemas.microsoft.com/office/powerpoint/2010/main" val="3681568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E66CEA-C7C2-4509-AFDD-13BC8CAF7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03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16D30A2-39F4-4AD0-AC87-0DAB450E7712}"/>
              </a:ext>
            </a:extLst>
          </p:cNvPr>
          <p:cNvSpPr/>
          <p:nvPr/>
        </p:nvSpPr>
        <p:spPr>
          <a:xfrm>
            <a:off x="6848624" y="1725773"/>
            <a:ext cx="1669918" cy="1037607"/>
          </a:xfrm>
          <a:prstGeom prst="rect">
            <a:avLst/>
          </a:prstGeom>
          <a:noFill/>
          <a:ln w="762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latin typeface="Consolas" panose="020B0609020204030204" pitchFamily="49" charset="0"/>
              </a:rPr>
              <a:t>Database</a:t>
            </a:r>
            <a:endParaRPr lang="en-GB" sz="11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9FB313-AE7E-46EB-96DD-32A98C640097}"/>
              </a:ext>
            </a:extLst>
          </p:cNvPr>
          <p:cNvSpPr/>
          <p:nvPr/>
        </p:nvSpPr>
        <p:spPr>
          <a:xfrm>
            <a:off x="5060039" y="1725774"/>
            <a:ext cx="1669918" cy="1037607"/>
          </a:xfrm>
          <a:prstGeom prst="rect">
            <a:avLst/>
          </a:prstGeom>
          <a:noFill/>
          <a:ln w="762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latin typeface="Consolas" panose="020B0609020204030204" pitchFamily="49" charset="0"/>
              </a:rPr>
              <a:t>Service</a:t>
            </a:r>
            <a:endParaRPr lang="en-GB" sz="11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C9E0D9-E69C-4055-A9F2-BF29E344A23A}"/>
              </a:ext>
            </a:extLst>
          </p:cNvPr>
          <p:cNvSpPr/>
          <p:nvPr/>
        </p:nvSpPr>
        <p:spPr>
          <a:xfrm>
            <a:off x="3273557" y="1725775"/>
            <a:ext cx="1669918" cy="1037607"/>
          </a:xfrm>
          <a:prstGeom prst="rect">
            <a:avLst/>
          </a:prstGeom>
          <a:noFill/>
          <a:ln w="762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latin typeface="Consolas" panose="020B0609020204030204" pitchFamily="49" charset="0"/>
              </a:rPr>
              <a:t>Web portal</a:t>
            </a:r>
            <a:endParaRPr lang="en-GB" sz="11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CADFE4-6284-40CF-A1D9-75FE6FDFA479}"/>
              </a:ext>
            </a:extLst>
          </p:cNvPr>
          <p:cNvSpPr/>
          <p:nvPr/>
        </p:nvSpPr>
        <p:spPr>
          <a:xfrm>
            <a:off x="-3734770" y="867307"/>
            <a:ext cx="2571512" cy="892911"/>
          </a:xfrm>
          <a:prstGeom prst="rect">
            <a:avLst/>
          </a:prstGeom>
          <a:solidFill>
            <a:srgbClr val="00CC65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b="1" dirty="0">
                <a:latin typeface="Consolas" panose="020B0609020204030204" pitchFamily="49" charset="0"/>
              </a:rPr>
              <a:t>Target: Web02</a:t>
            </a:r>
          </a:p>
          <a:p>
            <a:r>
              <a:rPr lang="en-GB" sz="1100" b="1" dirty="0">
                <a:latin typeface="Consolas" panose="020B0609020204030204" pitchFamily="49" charset="0"/>
              </a:rPr>
              <a:t>Roles:</a:t>
            </a:r>
            <a:r>
              <a:rPr lang="en-GB" sz="300" b="1" dirty="0">
                <a:latin typeface="Consolas" panose="020B0609020204030204" pitchFamily="49" charset="0"/>
              </a:rPr>
              <a:t> </a:t>
            </a:r>
            <a:endParaRPr lang="en-GB" sz="1100" b="1" dirty="0">
              <a:latin typeface="Consolas" panose="020B0609020204030204" pitchFamily="49" charset="0"/>
            </a:endParaRPr>
          </a:p>
          <a:p>
            <a:r>
              <a:rPr lang="en-GB" sz="11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WebServer</a:t>
            </a:r>
            <a:endParaRPr lang="en-GB" sz="1100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endParaRPr lang="en-GB" sz="1100" dirty="0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423E62-1D0A-45F2-A76F-1D2484112914}"/>
              </a:ext>
            </a:extLst>
          </p:cNvPr>
          <p:cNvSpPr/>
          <p:nvPr/>
        </p:nvSpPr>
        <p:spPr>
          <a:xfrm>
            <a:off x="-3517602" y="3658485"/>
            <a:ext cx="2571514" cy="917722"/>
          </a:xfrm>
          <a:prstGeom prst="rect">
            <a:avLst/>
          </a:prstGeom>
          <a:solidFill>
            <a:srgbClr val="2F93E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latin typeface="Consolas" panose="020B0609020204030204" pitchFamily="49" charset="0"/>
              </a:rPr>
              <a:t>Target: DB02</a:t>
            </a:r>
          </a:p>
          <a:p>
            <a:r>
              <a:rPr lang="en-GB" sz="300" dirty="0">
                <a:latin typeface="Consolas" panose="020B0609020204030204" pitchFamily="49" charset="0"/>
              </a:rPr>
              <a:t> </a:t>
            </a:r>
            <a:r>
              <a:rPr lang="en-GB" sz="1100" dirty="0">
                <a:latin typeface="Consolas" panose="020B0609020204030204" pitchFamily="49" charset="0"/>
              </a:rPr>
              <a:t>Roles:</a:t>
            </a:r>
            <a:r>
              <a:rPr lang="en-GB" sz="300" dirty="0">
                <a:latin typeface="Consolas" panose="020B0609020204030204" pitchFamily="49" charset="0"/>
              </a:rPr>
              <a:t> </a:t>
            </a:r>
            <a:endParaRPr lang="en-GB" sz="1100" dirty="0"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chemeClr val="accent6"/>
                </a:solidFill>
                <a:latin typeface="Consolas" panose="020B0609020204030204" pitchFamily="49" charset="0"/>
              </a:rPr>
              <a:t>Database</a:t>
            </a:r>
          </a:p>
          <a:p>
            <a:endParaRPr lang="en-GB" sz="1100" dirty="0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8F42E3-02CA-44D3-9683-0CADB846FD68}"/>
              </a:ext>
            </a:extLst>
          </p:cNvPr>
          <p:cNvSpPr/>
          <p:nvPr/>
        </p:nvSpPr>
        <p:spPr>
          <a:xfrm>
            <a:off x="-3833226" y="2416071"/>
            <a:ext cx="2571512" cy="892911"/>
          </a:xfrm>
          <a:prstGeom prst="rect">
            <a:avLst/>
          </a:prstGeom>
          <a:solidFill>
            <a:srgbClr val="00CC65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b="1" dirty="0">
                <a:latin typeface="Consolas" panose="020B0609020204030204" pitchFamily="49" charset="0"/>
              </a:rPr>
              <a:t>Target: Web03</a:t>
            </a:r>
          </a:p>
          <a:p>
            <a:r>
              <a:rPr lang="en-GB" sz="1100" b="1" dirty="0">
                <a:latin typeface="Consolas" panose="020B0609020204030204" pitchFamily="49" charset="0"/>
              </a:rPr>
              <a:t>Roles:</a:t>
            </a:r>
            <a:r>
              <a:rPr lang="en-GB" sz="300" b="1" dirty="0">
                <a:latin typeface="Consolas" panose="020B0609020204030204" pitchFamily="49" charset="0"/>
              </a:rPr>
              <a:t> </a:t>
            </a:r>
            <a:endParaRPr lang="en-GB" sz="1100" b="1" dirty="0">
              <a:latin typeface="Consolas" panose="020B0609020204030204" pitchFamily="49" charset="0"/>
            </a:endParaRPr>
          </a:p>
          <a:p>
            <a:r>
              <a:rPr lang="en-GB" sz="11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WebServer</a:t>
            </a:r>
            <a:endParaRPr lang="en-GB" sz="1100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endParaRPr lang="en-GB" sz="1100" dirty="0">
              <a:latin typeface="Consolas" panose="020B0609020204030204" pitchFamily="49" charset="0"/>
            </a:endParaRPr>
          </a:p>
        </p:txBody>
      </p:sp>
      <p:pic>
        <p:nvPicPr>
          <p:cNvPr id="10" name="Graphic 9" descr="Internet with solid fill">
            <a:extLst>
              <a:ext uri="{FF2B5EF4-FFF2-40B4-BE49-F238E27FC236}">
                <a16:creationId xmlns:a16="http://schemas.microsoft.com/office/drawing/2014/main" id="{2E00E9F0-C9B7-4319-9440-8D811CDB8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51316" y="1848982"/>
            <a:ext cx="914400" cy="914400"/>
          </a:xfrm>
          <a:prstGeom prst="rect">
            <a:avLst/>
          </a:prstGeom>
        </p:spPr>
      </p:pic>
      <p:pic>
        <p:nvPicPr>
          <p:cNvPr id="12" name="Graphic 11" descr="Cmd Terminal with solid fill">
            <a:extLst>
              <a:ext uri="{FF2B5EF4-FFF2-40B4-BE49-F238E27FC236}">
                <a16:creationId xmlns:a16="http://schemas.microsoft.com/office/drawing/2014/main" id="{BC42805B-F436-4492-8C67-B5C11BD97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94935" y="1848982"/>
            <a:ext cx="914400" cy="928867"/>
          </a:xfrm>
          <a:prstGeom prst="rect">
            <a:avLst/>
          </a:prstGeom>
        </p:spPr>
      </p:pic>
      <p:pic>
        <p:nvPicPr>
          <p:cNvPr id="14" name="Graphic 13" descr="Database with solid fill">
            <a:extLst>
              <a:ext uri="{FF2B5EF4-FFF2-40B4-BE49-F238E27FC236}">
                <a16:creationId xmlns:a16="http://schemas.microsoft.com/office/drawing/2014/main" id="{F8FDECFF-7DAC-47B9-8E63-266058585B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26383" y="185469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287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081B0F-E9B5-4D6B-A920-D7CA77CB05F3}"/>
              </a:ext>
            </a:extLst>
          </p:cNvPr>
          <p:cNvSpPr/>
          <p:nvPr/>
        </p:nvSpPr>
        <p:spPr>
          <a:xfrm>
            <a:off x="2748915" y="1308736"/>
            <a:ext cx="6297930" cy="1634489"/>
          </a:xfrm>
          <a:prstGeom prst="rect">
            <a:avLst/>
          </a:prstGeom>
          <a:noFill/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latin typeface="Consolas" panose="020B0609020204030204" pitchFamily="49" charset="0"/>
              </a:rPr>
              <a:t>Project: </a:t>
            </a:r>
            <a:r>
              <a:rPr lang="en-GB" dirty="0">
                <a:latin typeface="Consolas" panose="020B0609020204030204" pitchFamily="49" charset="0"/>
              </a:rPr>
              <a:t>Accounting System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6D30A2-39F4-4AD0-AC87-0DAB450E7712}"/>
              </a:ext>
            </a:extLst>
          </p:cNvPr>
          <p:cNvSpPr/>
          <p:nvPr/>
        </p:nvSpPr>
        <p:spPr>
          <a:xfrm>
            <a:off x="6848624" y="1725773"/>
            <a:ext cx="1669918" cy="1037607"/>
          </a:xfrm>
          <a:prstGeom prst="rect">
            <a:avLst/>
          </a:prstGeom>
          <a:noFill/>
          <a:ln w="762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latin typeface="Consolas" panose="020B0609020204030204" pitchFamily="49" charset="0"/>
              </a:rPr>
              <a:t>Database</a:t>
            </a:r>
            <a:endParaRPr lang="en-GB" sz="11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9FB313-AE7E-46EB-96DD-32A98C640097}"/>
              </a:ext>
            </a:extLst>
          </p:cNvPr>
          <p:cNvSpPr/>
          <p:nvPr/>
        </p:nvSpPr>
        <p:spPr>
          <a:xfrm>
            <a:off x="5060039" y="1725774"/>
            <a:ext cx="1669918" cy="1037607"/>
          </a:xfrm>
          <a:prstGeom prst="rect">
            <a:avLst/>
          </a:prstGeom>
          <a:noFill/>
          <a:ln w="762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latin typeface="Consolas" panose="020B0609020204030204" pitchFamily="49" charset="0"/>
              </a:rPr>
              <a:t>Service</a:t>
            </a:r>
            <a:endParaRPr lang="en-GB" sz="11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C9E0D9-E69C-4055-A9F2-BF29E344A23A}"/>
              </a:ext>
            </a:extLst>
          </p:cNvPr>
          <p:cNvSpPr/>
          <p:nvPr/>
        </p:nvSpPr>
        <p:spPr>
          <a:xfrm>
            <a:off x="3273557" y="1725775"/>
            <a:ext cx="1669918" cy="1037607"/>
          </a:xfrm>
          <a:prstGeom prst="rect">
            <a:avLst/>
          </a:prstGeom>
          <a:noFill/>
          <a:ln w="762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latin typeface="Consolas" panose="020B0609020204030204" pitchFamily="49" charset="0"/>
              </a:rPr>
              <a:t>Web portal</a:t>
            </a:r>
            <a:endParaRPr lang="en-GB" sz="11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CADFE4-6284-40CF-A1D9-75FE6FDFA479}"/>
              </a:ext>
            </a:extLst>
          </p:cNvPr>
          <p:cNvSpPr/>
          <p:nvPr/>
        </p:nvSpPr>
        <p:spPr>
          <a:xfrm>
            <a:off x="-3734770" y="867307"/>
            <a:ext cx="2571512" cy="892911"/>
          </a:xfrm>
          <a:prstGeom prst="rect">
            <a:avLst/>
          </a:prstGeom>
          <a:solidFill>
            <a:srgbClr val="00CC65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b="1" dirty="0">
                <a:latin typeface="Consolas" panose="020B0609020204030204" pitchFamily="49" charset="0"/>
              </a:rPr>
              <a:t>Target: Web02</a:t>
            </a:r>
          </a:p>
          <a:p>
            <a:r>
              <a:rPr lang="en-GB" sz="1100" b="1" dirty="0">
                <a:latin typeface="Consolas" panose="020B0609020204030204" pitchFamily="49" charset="0"/>
              </a:rPr>
              <a:t>Roles:</a:t>
            </a:r>
            <a:r>
              <a:rPr lang="en-GB" sz="300" b="1" dirty="0">
                <a:latin typeface="Consolas" panose="020B0609020204030204" pitchFamily="49" charset="0"/>
              </a:rPr>
              <a:t> </a:t>
            </a:r>
            <a:endParaRPr lang="en-GB" sz="1100" b="1" dirty="0">
              <a:latin typeface="Consolas" panose="020B0609020204030204" pitchFamily="49" charset="0"/>
            </a:endParaRPr>
          </a:p>
          <a:p>
            <a:r>
              <a:rPr lang="en-GB" sz="11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WebServer</a:t>
            </a:r>
            <a:endParaRPr lang="en-GB" sz="1100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endParaRPr lang="en-GB" sz="1100" dirty="0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423E62-1D0A-45F2-A76F-1D2484112914}"/>
              </a:ext>
            </a:extLst>
          </p:cNvPr>
          <p:cNvSpPr/>
          <p:nvPr/>
        </p:nvSpPr>
        <p:spPr>
          <a:xfrm>
            <a:off x="-3517602" y="3658485"/>
            <a:ext cx="2571514" cy="917722"/>
          </a:xfrm>
          <a:prstGeom prst="rect">
            <a:avLst/>
          </a:prstGeom>
          <a:solidFill>
            <a:srgbClr val="2F93E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latin typeface="Consolas" panose="020B0609020204030204" pitchFamily="49" charset="0"/>
              </a:rPr>
              <a:t>Target: DB02</a:t>
            </a:r>
          </a:p>
          <a:p>
            <a:r>
              <a:rPr lang="en-GB" sz="300" dirty="0">
                <a:latin typeface="Consolas" panose="020B0609020204030204" pitchFamily="49" charset="0"/>
              </a:rPr>
              <a:t> </a:t>
            </a:r>
            <a:r>
              <a:rPr lang="en-GB" sz="1100" dirty="0">
                <a:latin typeface="Consolas" panose="020B0609020204030204" pitchFamily="49" charset="0"/>
              </a:rPr>
              <a:t>Roles:</a:t>
            </a:r>
            <a:r>
              <a:rPr lang="en-GB" sz="300" dirty="0">
                <a:latin typeface="Consolas" panose="020B0609020204030204" pitchFamily="49" charset="0"/>
              </a:rPr>
              <a:t> </a:t>
            </a:r>
            <a:endParaRPr lang="en-GB" sz="1100" dirty="0"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chemeClr val="accent6"/>
                </a:solidFill>
                <a:latin typeface="Consolas" panose="020B0609020204030204" pitchFamily="49" charset="0"/>
              </a:rPr>
              <a:t>Database</a:t>
            </a:r>
          </a:p>
          <a:p>
            <a:endParaRPr lang="en-GB" sz="1100" dirty="0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8F42E3-02CA-44D3-9683-0CADB846FD68}"/>
              </a:ext>
            </a:extLst>
          </p:cNvPr>
          <p:cNvSpPr/>
          <p:nvPr/>
        </p:nvSpPr>
        <p:spPr>
          <a:xfrm>
            <a:off x="-3833226" y="2416071"/>
            <a:ext cx="2571512" cy="892911"/>
          </a:xfrm>
          <a:prstGeom prst="rect">
            <a:avLst/>
          </a:prstGeom>
          <a:solidFill>
            <a:srgbClr val="00CC65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b="1" dirty="0">
                <a:latin typeface="Consolas" panose="020B0609020204030204" pitchFamily="49" charset="0"/>
              </a:rPr>
              <a:t>Target: Web03</a:t>
            </a:r>
          </a:p>
          <a:p>
            <a:r>
              <a:rPr lang="en-GB" sz="1100" b="1" dirty="0">
                <a:latin typeface="Consolas" panose="020B0609020204030204" pitchFamily="49" charset="0"/>
              </a:rPr>
              <a:t>Roles:</a:t>
            </a:r>
            <a:r>
              <a:rPr lang="en-GB" sz="300" b="1" dirty="0">
                <a:latin typeface="Consolas" panose="020B0609020204030204" pitchFamily="49" charset="0"/>
              </a:rPr>
              <a:t> </a:t>
            </a:r>
            <a:endParaRPr lang="en-GB" sz="1100" b="1" dirty="0">
              <a:latin typeface="Consolas" panose="020B0609020204030204" pitchFamily="49" charset="0"/>
            </a:endParaRPr>
          </a:p>
          <a:p>
            <a:r>
              <a:rPr lang="en-GB" sz="11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WebServer</a:t>
            </a:r>
            <a:endParaRPr lang="en-GB" sz="1100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endParaRPr lang="en-GB" sz="1100" dirty="0">
              <a:latin typeface="Consolas" panose="020B0609020204030204" pitchFamily="49" charset="0"/>
            </a:endParaRPr>
          </a:p>
        </p:txBody>
      </p:sp>
      <p:pic>
        <p:nvPicPr>
          <p:cNvPr id="10" name="Graphic 9" descr="Internet with solid fill">
            <a:extLst>
              <a:ext uri="{FF2B5EF4-FFF2-40B4-BE49-F238E27FC236}">
                <a16:creationId xmlns:a16="http://schemas.microsoft.com/office/drawing/2014/main" id="{2E00E9F0-C9B7-4319-9440-8D811CDB8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51316" y="1848982"/>
            <a:ext cx="914400" cy="914400"/>
          </a:xfrm>
          <a:prstGeom prst="rect">
            <a:avLst/>
          </a:prstGeom>
        </p:spPr>
      </p:pic>
      <p:pic>
        <p:nvPicPr>
          <p:cNvPr id="12" name="Graphic 11" descr="Cmd Terminal with solid fill">
            <a:extLst>
              <a:ext uri="{FF2B5EF4-FFF2-40B4-BE49-F238E27FC236}">
                <a16:creationId xmlns:a16="http://schemas.microsoft.com/office/drawing/2014/main" id="{BC42805B-F436-4492-8C67-B5C11BD97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94935" y="1848982"/>
            <a:ext cx="914400" cy="928867"/>
          </a:xfrm>
          <a:prstGeom prst="rect">
            <a:avLst/>
          </a:prstGeom>
        </p:spPr>
      </p:pic>
      <p:pic>
        <p:nvPicPr>
          <p:cNvPr id="14" name="Graphic 13" descr="Database with solid fill">
            <a:extLst>
              <a:ext uri="{FF2B5EF4-FFF2-40B4-BE49-F238E27FC236}">
                <a16:creationId xmlns:a16="http://schemas.microsoft.com/office/drawing/2014/main" id="{F8FDECFF-7DAC-47B9-8E63-266058585B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26383" y="185469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357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081B0F-E9B5-4D6B-A920-D7CA77CB05F3}"/>
              </a:ext>
            </a:extLst>
          </p:cNvPr>
          <p:cNvSpPr/>
          <p:nvPr/>
        </p:nvSpPr>
        <p:spPr>
          <a:xfrm>
            <a:off x="2748915" y="1308736"/>
            <a:ext cx="6297930" cy="1634489"/>
          </a:xfrm>
          <a:prstGeom prst="rect">
            <a:avLst/>
          </a:prstGeom>
          <a:solidFill>
            <a:srgbClr val="00B0F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latin typeface="Consolas" panose="020B0609020204030204" pitchFamily="49" charset="0"/>
              </a:rPr>
              <a:t>Project Group: </a:t>
            </a:r>
            <a:r>
              <a:rPr lang="en-GB" dirty="0">
                <a:latin typeface="Consolas" panose="020B0609020204030204" pitchFamily="49" charset="0"/>
              </a:rPr>
              <a:t>Accounting System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6D30A2-39F4-4AD0-AC87-0DAB450E7712}"/>
              </a:ext>
            </a:extLst>
          </p:cNvPr>
          <p:cNvSpPr/>
          <p:nvPr/>
        </p:nvSpPr>
        <p:spPr>
          <a:xfrm>
            <a:off x="6848624" y="1725773"/>
            <a:ext cx="1669918" cy="1037607"/>
          </a:xfrm>
          <a:prstGeom prst="rect">
            <a:avLst/>
          </a:prstGeom>
          <a:solidFill>
            <a:srgbClr val="2F93E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b="1" dirty="0">
                <a:latin typeface="Consolas" panose="020B0609020204030204" pitchFamily="49" charset="0"/>
              </a:rPr>
              <a:t>Project:</a:t>
            </a:r>
            <a:r>
              <a:rPr lang="en-GB" sz="1100" dirty="0">
                <a:latin typeface="Consolas" panose="020B0609020204030204" pitchFamily="49" charset="0"/>
              </a:rPr>
              <a:t> Database</a:t>
            </a:r>
            <a:endParaRPr lang="en-GB" sz="11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9FB313-AE7E-46EB-96DD-32A98C640097}"/>
              </a:ext>
            </a:extLst>
          </p:cNvPr>
          <p:cNvSpPr/>
          <p:nvPr/>
        </p:nvSpPr>
        <p:spPr>
          <a:xfrm>
            <a:off x="5060039" y="1725774"/>
            <a:ext cx="1669918" cy="1037607"/>
          </a:xfrm>
          <a:prstGeom prst="rect">
            <a:avLst/>
          </a:prstGeom>
          <a:solidFill>
            <a:srgbClr val="2F93E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b="1" dirty="0">
                <a:latin typeface="Consolas" panose="020B0609020204030204" pitchFamily="49" charset="0"/>
              </a:rPr>
              <a:t>Project:</a:t>
            </a:r>
            <a:r>
              <a:rPr lang="en-GB" sz="1100" dirty="0">
                <a:latin typeface="Consolas" panose="020B0609020204030204" pitchFamily="49" charset="0"/>
              </a:rPr>
              <a:t> Service</a:t>
            </a:r>
            <a:endParaRPr lang="en-GB" sz="11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C9E0D9-E69C-4055-A9F2-BF29E344A23A}"/>
              </a:ext>
            </a:extLst>
          </p:cNvPr>
          <p:cNvSpPr/>
          <p:nvPr/>
        </p:nvSpPr>
        <p:spPr>
          <a:xfrm>
            <a:off x="3273557" y="1725775"/>
            <a:ext cx="1669918" cy="1037607"/>
          </a:xfrm>
          <a:prstGeom prst="rect">
            <a:avLst/>
          </a:prstGeom>
          <a:solidFill>
            <a:srgbClr val="2F93E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b="1" dirty="0">
                <a:latin typeface="Consolas" panose="020B0609020204030204" pitchFamily="49" charset="0"/>
              </a:rPr>
              <a:t>Project:</a:t>
            </a:r>
            <a:r>
              <a:rPr lang="en-GB" sz="1100" dirty="0">
                <a:latin typeface="Consolas" panose="020B0609020204030204" pitchFamily="49" charset="0"/>
              </a:rPr>
              <a:t> Web portal</a:t>
            </a:r>
            <a:endParaRPr lang="en-GB" sz="11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CADFE4-6284-40CF-A1D9-75FE6FDFA479}"/>
              </a:ext>
            </a:extLst>
          </p:cNvPr>
          <p:cNvSpPr/>
          <p:nvPr/>
        </p:nvSpPr>
        <p:spPr>
          <a:xfrm>
            <a:off x="-3734770" y="867307"/>
            <a:ext cx="2571512" cy="892911"/>
          </a:xfrm>
          <a:prstGeom prst="rect">
            <a:avLst/>
          </a:prstGeom>
          <a:solidFill>
            <a:srgbClr val="00CC65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b="1" dirty="0">
                <a:latin typeface="Consolas" panose="020B0609020204030204" pitchFamily="49" charset="0"/>
              </a:rPr>
              <a:t>Target: Web02</a:t>
            </a:r>
          </a:p>
          <a:p>
            <a:r>
              <a:rPr lang="en-GB" sz="1100" b="1" dirty="0">
                <a:latin typeface="Consolas" panose="020B0609020204030204" pitchFamily="49" charset="0"/>
              </a:rPr>
              <a:t>Roles:</a:t>
            </a:r>
            <a:r>
              <a:rPr lang="en-GB" sz="300" b="1" dirty="0">
                <a:latin typeface="Consolas" panose="020B0609020204030204" pitchFamily="49" charset="0"/>
              </a:rPr>
              <a:t> </a:t>
            </a:r>
            <a:endParaRPr lang="en-GB" sz="1100" b="1" dirty="0">
              <a:latin typeface="Consolas" panose="020B0609020204030204" pitchFamily="49" charset="0"/>
            </a:endParaRPr>
          </a:p>
          <a:p>
            <a:r>
              <a:rPr lang="en-GB" sz="11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WebServer</a:t>
            </a:r>
            <a:endParaRPr lang="en-GB" sz="1100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endParaRPr lang="en-GB" sz="1100" dirty="0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423E62-1D0A-45F2-A76F-1D2484112914}"/>
              </a:ext>
            </a:extLst>
          </p:cNvPr>
          <p:cNvSpPr/>
          <p:nvPr/>
        </p:nvSpPr>
        <p:spPr>
          <a:xfrm>
            <a:off x="-3517602" y="3658485"/>
            <a:ext cx="2571514" cy="917722"/>
          </a:xfrm>
          <a:prstGeom prst="rect">
            <a:avLst/>
          </a:prstGeom>
          <a:solidFill>
            <a:srgbClr val="2F93E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latin typeface="Consolas" panose="020B0609020204030204" pitchFamily="49" charset="0"/>
              </a:rPr>
              <a:t>Target: DB02</a:t>
            </a:r>
          </a:p>
          <a:p>
            <a:r>
              <a:rPr lang="en-GB" sz="300" dirty="0">
                <a:latin typeface="Consolas" panose="020B0609020204030204" pitchFamily="49" charset="0"/>
              </a:rPr>
              <a:t> </a:t>
            </a:r>
            <a:r>
              <a:rPr lang="en-GB" sz="1100" dirty="0">
                <a:latin typeface="Consolas" panose="020B0609020204030204" pitchFamily="49" charset="0"/>
              </a:rPr>
              <a:t>Roles:</a:t>
            </a:r>
            <a:r>
              <a:rPr lang="en-GB" sz="300" dirty="0">
                <a:latin typeface="Consolas" panose="020B0609020204030204" pitchFamily="49" charset="0"/>
              </a:rPr>
              <a:t> </a:t>
            </a:r>
            <a:endParaRPr lang="en-GB" sz="1100" dirty="0"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chemeClr val="accent6"/>
                </a:solidFill>
                <a:latin typeface="Consolas" panose="020B0609020204030204" pitchFamily="49" charset="0"/>
              </a:rPr>
              <a:t>Database</a:t>
            </a:r>
          </a:p>
          <a:p>
            <a:endParaRPr lang="en-GB" sz="1100" dirty="0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8F42E3-02CA-44D3-9683-0CADB846FD68}"/>
              </a:ext>
            </a:extLst>
          </p:cNvPr>
          <p:cNvSpPr/>
          <p:nvPr/>
        </p:nvSpPr>
        <p:spPr>
          <a:xfrm>
            <a:off x="-3833226" y="2416071"/>
            <a:ext cx="2571512" cy="892911"/>
          </a:xfrm>
          <a:prstGeom prst="rect">
            <a:avLst/>
          </a:prstGeom>
          <a:solidFill>
            <a:srgbClr val="00CC65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b="1" dirty="0">
                <a:latin typeface="Consolas" panose="020B0609020204030204" pitchFamily="49" charset="0"/>
              </a:rPr>
              <a:t>Target: Web03</a:t>
            </a:r>
          </a:p>
          <a:p>
            <a:r>
              <a:rPr lang="en-GB" sz="1100" b="1" dirty="0">
                <a:latin typeface="Consolas" panose="020B0609020204030204" pitchFamily="49" charset="0"/>
              </a:rPr>
              <a:t>Roles:</a:t>
            </a:r>
            <a:r>
              <a:rPr lang="en-GB" sz="300" b="1" dirty="0">
                <a:latin typeface="Consolas" panose="020B0609020204030204" pitchFamily="49" charset="0"/>
              </a:rPr>
              <a:t> </a:t>
            </a:r>
            <a:endParaRPr lang="en-GB" sz="1100" b="1" dirty="0">
              <a:latin typeface="Consolas" panose="020B0609020204030204" pitchFamily="49" charset="0"/>
            </a:endParaRPr>
          </a:p>
          <a:p>
            <a:r>
              <a:rPr lang="en-GB" sz="11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WebServer</a:t>
            </a:r>
            <a:endParaRPr lang="en-GB" sz="1100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endParaRPr lang="en-GB" sz="1100" dirty="0">
              <a:latin typeface="Consolas" panose="020B0609020204030204" pitchFamily="49" charset="0"/>
            </a:endParaRPr>
          </a:p>
        </p:txBody>
      </p:sp>
      <p:pic>
        <p:nvPicPr>
          <p:cNvPr id="10" name="Graphic 9" descr="Internet with solid fill">
            <a:extLst>
              <a:ext uri="{FF2B5EF4-FFF2-40B4-BE49-F238E27FC236}">
                <a16:creationId xmlns:a16="http://schemas.microsoft.com/office/drawing/2014/main" id="{2E00E9F0-C9B7-4319-9440-8D811CDB8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51316" y="1848982"/>
            <a:ext cx="914400" cy="914400"/>
          </a:xfrm>
          <a:prstGeom prst="rect">
            <a:avLst/>
          </a:prstGeom>
        </p:spPr>
      </p:pic>
      <p:pic>
        <p:nvPicPr>
          <p:cNvPr id="12" name="Graphic 11" descr="Cmd Terminal with solid fill">
            <a:extLst>
              <a:ext uri="{FF2B5EF4-FFF2-40B4-BE49-F238E27FC236}">
                <a16:creationId xmlns:a16="http://schemas.microsoft.com/office/drawing/2014/main" id="{BC42805B-F436-4492-8C67-B5C11BD97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94935" y="1848982"/>
            <a:ext cx="914400" cy="928867"/>
          </a:xfrm>
          <a:prstGeom prst="rect">
            <a:avLst/>
          </a:prstGeom>
        </p:spPr>
      </p:pic>
      <p:pic>
        <p:nvPicPr>
          <p:cNvPr id="14" name="Graphic 13" descr="Database with solid fill">
            <a:extLst>
              <a:ext uri="{FF2B5EF4-FFF2-40B4-BE49-F238E27FC236}">
                <a16:creationId xmlns:a16="http://schemas.microsoft.com/office/drawing/2014/main" id="{F8FDECFF-7DAC-47B9-8E63-266058585B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26383" y="185469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844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081B0F-E9B5-4D6B-A920-D7CA77CB05F3}"/>
              </a:ext>
            </a:extLst>
          </p:cNvPr>
          <p:cNvSpPr/>
          <p:nvPr/>
        </p:nvSpPr>
        <p:spPr>
          <a:xfrm>
            <a:off x="2748915" y="1308736"/>
            <a:ext cx="6297930" cy="2857499"/>
          </a:xfrm>
          <a:prstGeom prst="rect">
            <a:avLst/>
          </a:prstGeom>
          <a:solidFill>
            <a:srgbClr val="00B0F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latin typeface="Consolas" panose="020B0609020204030204" pitchFamily="49" charset="0"/>
              </a:rPr>
              <a:t>Project Group: </a:t>
            </a:r>
            <a:r>
              <a:rPr lang="en-GB" dirty="0">
                <a:latin typeface="Consolas" panose="020B0609020204030204" pitchFamily="49" charset="0"/>
              </a:rPr>
              <a:t>Accounting System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6D30A2-39F4-4AD0-AC87-0DAB450E7712}"/>
              </a:ext>
            </a:extLst>
          </p:cNvPr>
          <p:cNvSpPr/>
          <p:nvPr/>
        </p:nvSpPr>
        <p:spPr>
          <a:xfrm>
            <a:off x="6848624" y="1725773"/>
            <a:ext cx="1669918" cy="1037607"/>
          </a:xfrm>
          <a:prstGeom prst="rect">
            <a:avLst/>
          </a:prstGeom>
          <a:solidFill>
            <a:srgbClr val="2F93E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b="1" dirty="0">
                <a:latin typeface="Consolas" panose="020B0609020204030204" pitchFamily="49" charset="0"/>
              </a:rPr>
              <a:t>Project:</a:t>
            </a:r>
            <a:r>
              <a:rPr lang="en-GB" sz="1100" dirty="0">
                <a:latin typeface="Consolas" panose="020B0609020204030204" pitchFamily="49" charset="0"/>
              </a:rPr>
              <a:t> Database</a:t>
            </a:r>
            <a:endParaRPr lang="en-GB" sz="11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9FB313-AE7E-46EB-96DD-32A98C640097}"/>
              </a:ext>
            </a:extLst>
          </p:cNvPr>
          <p:cNvSpPr/>
          <p:nvPr/>
        </p:nvSpPr>
        <p:spPr>
          <a:xfrm>
            <a:off x="5060039" y="1725774"/>
            <a:ext cx="1669918" cy="1037607"/>
          </a:xfrm>
          <a:prstGeom prst="rect">
            <a:avLst/>
          </a:prstGeom>
          <a:solidFill>
            <a:srgbClr val="2F93E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b="1" dirty="0">
                <a:latin typeface="Consolas" panose="020B0609020204030204" pitchFamily="49" charset="0"/>
              </a:rPr>
              <a:t>Project:</a:t>
            </a:r>
            <a:r>
              <a:rPr lang="en-GB" sz="1100" dirty="0">
                <a:latin typeface="Consolas" panose="020B0609020204030204" pitchFamily="49" charset="0"/>
              </a:rPr>
              <a:t> Service</a:t>
            </a:r>
            <a:endParaRPr lang="en-GB" sz="11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C9E0D9-E69C-4055-A9F2-BF29E344A23A}"/>
              </a:ext>
            </a:extLst>
          </p:cNvPr>
          <p:cNvSpPr/>
          <p:nvPr/>
        </p:nvSpPr>
        <p:spPr>
          <a:xfrm>
            <a:off x="3273557" y="1725775"/>
            <a:ext cx="1669918" cy="1037607"/>
          </a:xfrm>
          <a:prstGeom prst="rect">
            <a:avLst/>
          </a:prstGeom>
          <a:solidFill>
            <a:srgbClr val="2F93E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b="1" dirty="0">
                <a:latin typeface="Consolas" panose="020B0609020204030204" pitchFamily="49" charset="0"/>
              </a:rPr>
              <a:t>Project:</a:t>
            </a:r>
            <a:r>
              <a:rPr lang="en-GB" sz="1100" dirty="0">
                <a:latin typeface="Consolas" panose="020B0609020204030204" pitchFamily="49" charset="0"/>
              </a:rPr>
              <a:t> Web portal</a:t>
            </a:r>
            <a:endParaRPr lang="en-GB" sz="11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CADFE4-6284-40CF-A1D9-75FE6FDFA479}"/>
              </a:ext>
            </a:extLst>
          </p:cNvPr>
          <p:cNvSpPr/>
          <p:nvPr/>
        </p:nvSpPr>
        <p:spPr>
          <a:xfrm>
            <a:off x="-3734770" y="867307"/>
            <a:ext cx="2571512" cy="892911"/>
          </a:xfrm>
          <a:prstGeom prst="rect">
            <a:avLst/>
          </a:prstGeom>
          <a:solidFill>
            <a:srgbClr val="00CC65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b="1" dirty="0">
                <a:latin typeface="Consolas" panose="020B0609020204030204" pitchFamily="49" charset="0"/>
              </a:rPr>
              <a:t>Target: Web02</a:t>
            </a:r>
          </a:p>
          <a:p>
            <a:r>
              <a:rPr lang="en-GB" sz="1100" b="1" dirty="0">
                <a:latin typeface="Consolas" panose="020B0609020204030204" pitchFamily="49" charset="0"/>
              </a:rPr>
              <a:t>Roles:</a:t>
            </a:r>
            <a:r>
              <a:rPr lang="en-GB" sz="300" b="1" dirty="0">
                <a:latin typeface="Consolas" panose="020B0609020204030204" pitchFamily="49" charset="0"/>
              </a:rPr>
              <a:t> </a:t>
            </a:r>
            <a:endParaRPr lang="en-GB" sz="1100" b="1" dirty="0">
              <a:latin typeface="Consolas" panose="020B0609020204030204" pitchFamily="49" charset="0"/>
            </a:endParaRPr>
          </a:p>
          <a:p>
            <a:r>
              <a:rPr lang="en-GB" sz="11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WebServer</a:t>
            </a:r>
            <a:endParaRPr lang="en-GB" sz="1100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endParaRPr lang="en-GB" sz="1100" dirty="0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423E62-1D0A-45F2-A76F-1D2484112914}"/>
              </a:ext>
            </a:extLst>
          </p:cNvPr>
          <p:cNvSpPr/>
          <p:nvPr/>
        </p:nvSpPr>
        <p:spPr>
          <a:xfrm>
            <a:off x="-3517602" y="3658485"/>
            <a:ext cx="2571514" cy="917722"/>
          </a:xfrm>
          <a:prstGeom prst="rect">
            <a:avLst/>
          </a:prstGeom>
          <a:solidFill>
            <a:srgbClr val="2F93E0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dirty="0">
                <a:latin typeface="Consolas" panose="020B0609020204030204" pitchFamily="49" charset="0"/>
              </a:rPr>
              <a:t>Target: DB02</a:t>
            </a:r>
          </a:p>
          <a:p>
            <a:r>
              <a:rPr lang="en-GB" sz="300" dirty="0">
                <a:latin typeface="Consolas" panose="020B0609020204030204" pitchFamily="49" charset="0"/>
              </a:rPr>
              <a:t> </a:t>
            </a:r>
            <a:r>
              <a:rPr lang="en-GB" sz="1100" dirty="0">
                <a:latin typeface="Consolas" panose="020B0609020204030204" pitchFamily="49" charset="0"/>
              </a:rPr>
              <a:t>Roles:</a:t>
            </a:r>
            <a:r>
              <a:rPr lang="en-GB" sz="300" dirty="0">
                <a:latin typeface="Consolas" panose="020B0609020204030204" pitchFamily="49" charset="0"/>
              </a:rPr>
              <a:t> </a:t>
            </a:r>
            <a:endParaRPr lang="en-GB" sz="1100" dirty="0"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chemeClr val="accent6"/>
                </a:solidFill>
                <a:latin typeface="Consolas" panose="020B0609020204030204" pitchFamily="49" charset="0"/>
              </a:rPr>
              <a:t>Database</a:t>
            </a:r>
          </a:p>
          <a:p>
            <a:endParaRPr lang="en-GB" sz="1100" dirty="0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8F42E3-02CA-44D3-9683-0CADB846FD68}"/>
              </a:ext>
            </a:extLst>
          </p:cNvPr>
          <p:cNvSpPr/>
          <p:nvPr/>
        </p:nvSpPr>
        <p:spPr>
          <a:xfrm>
            <a:off x="-3833226" y="2416071"/>
            <a:ext cx="2571512" cy="892911"/>
          </a:xfrm>
          <a:prstGeom prst="rect">
            <a:avLst/>
          </a:prstGeom>
          <a:solidFill>
            <a:srgbClr val="00CC65"/>
          </a:solidFill>
          <a:ln w="762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100" b="1" dirty="0">
                <a:latin typeface="Consolas" panose="020B0609020204030204" pitchFamily="49" charset="0"/>
              </a:rPr>
              <a:t>Target: Web03</a:t>
            </a:r>
          </a:p>
          <a:p>
            <a:r>
              <a:rPr lang="en-GB" sz="1100" b="1" dirty="0">
                <a:latin typeface="Consolas" panose="020B0609020204030204" pitchFamily="49" charset="0"/>
              </a:rPr>
              <a:t>Roles:</a:t>
            </a:r>
            <a:r>
              <a:rPr lang="en-GB" sz="300" b="1" dirty="0">
                <a:latin typeface="Consolas" panose="020B0609020204030204" pitchFamily="49" charset="0"/>
              </a:rPr>
              <a:t> </a:t>
            </a:r>
            <a:endParaRPr lang="en-GB" sz="1100" b="1" dirty="0">
              <a:latin typeface="Consolas" panose="020B0609020204030204" pitchFamily="49" charset="0"/>
            </a:endParaRPr>
          </a:p>
          <a:p>
            <a:r>
              <a:rPr lang="en-GB" sz="11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WebServer</a:t>
            </a:r>
            <a:endParaRPr lang="en-GB" sz="1100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endParaRPr lang="en-GB" sz="1100" dirty="0">
              <a:latin typeface="Consolas" panose="020B0609020204030204" pitchFamily="49" charset="0"/>
            </a:endParaRPr>
          </a:p>
        </p:txBody>
      </p:sp>
      <p:pic>
        <p:nvPicPr>
          <p:cNvPr id="10" name="Graphic 9" descr="Internet with solid fill">
            <a:extLst>
              <a:ext uri="{FF2B5EF4-FFF2-40B4-BE49-F238E27FC236}">
                <a16:creationId xmlns:a16="http://schemas.microsoft.com/office/drawing/2014/main" id="{2E00E9F0-C9B7-4319-9440-8D811CDB8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51316" y="1848982"/>
            <a:ext cx="914400" cy="914400"/>
          </a:xfrm>
          <a:prstGeom prst="rect">
            <a:avLst/>
          </a:prstGeom>
        </p:spPr>
      </p:pic>
      <p:pic>
        <p:nvPicPr>
          <p:cNvPr id="12" name="Graphic 11" descr="Cmd Terminal with solid fill">
            <a:extLst>
              <a:ext uri="{FF2B5EF4-FFF2-40B4-BE49-F238E27FC236}">
                <a16:creationId xmlns:a16="http://schemas.microsoft.com/office/drawing/2014/main" id="{BC42805B-F436-4492-8C67-B5C11BD97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94935" y="1848982"/>
            <a:ext cx="914400" cy="928867"/>
          </a:xfrm>
          <a:prstGeom prst="rect">
            <a:avLst/>
          </a:prstGeom>
        </p:spPr>
      </p:pic>
      <p:pic>
        <p:nvPicPr>
          <p:cNvPr id="14" name="Graphic 13" descr="Database with solid fill">
            <a:extLst>
              <a:ext uri="{FF2B5EF4-FFF2-40B4-BE49-F238E27FC236}">
                <a16:creationId xmlns:a16="http://schemas.microsoft.com/office/drawing/2014/main" id="{F8FDECFF-7DAC-47B9-8E63-266058585B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26383" y="1854695"/>
            <a:ext cx="914400" cy="9144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ABBAF4C-E50A-4E04-8A04-B7F67FE748B8}"/>
              </a:ext>
            </a:extLst>
          </p:cNvPr>
          <p:cNvGrpSpPr/>
          <p:nvPr/>
        </p:nvGrpSpPr>
        <p:grpSpPr>
          <a:xfrm>
            <a:off x="5952135" y="2951798"/>
            <a:ext cx="2571825" cy="1037607"/>
            <a:chOff x="4326180" y="2691208"/>
            <a:chExt cx="2571825" cy="103760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982E2AE-E960-45C8-8A2E-42E244AC3042}"/>
                </a:ext>
              </a:extLst>
            </p:cNvPr>
            <p:cNvSpPr/>
            <p:nvPr/>
          </p:nvSpPr>
          <p:spPr>
            <a:xfrm>
              <a:off x="4326180" y="2691208"/>
              <a:ext cx="2571825" cy="1037607"/>
            </a:xfrm>
            <a:prstGeom prst="rect">
              <a:avLst/>
            </a:prstGeom>
            <a:solidFill>
              <a:srgbClr val="2F93E0"/>
            </a:solidFill>
            <a:ln w="7620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100" b="1" dirty="0">
                  <a:latin typeface="Consolas" panose="020B0609020204030204" pitchFamily="49" charset="0"/>
                </a:rPr>
                <a:t>Project:</a:t>
              </a:r>
              <a:r>
                <a:rPr lang="en-GB" sz="1100" dirty="0">
                  <a:latin typeface="Consolas" panose="020B0609020204030204" pitchFamily="49" charset="0"/>
                </a:rPr>
                <a:t> Deployment Coordinator</a:t>
              </a:r>
              <a:endParaRPr lang="en-GB" sz="1100" dirty="0">
                <a:solidFill>
                  <a:schemeClr val="accent6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18" name="Graphic 17" descr="Network with solid fill">
              <a:extLst>
                <a:ext uri="{FF2B5EF4-FFF2-40B4-BE49-F238E27FC236}">
                  <a16:creationId xmlns:a16="http://schemas.microsoft.com/office/drawing/2014/main" id="{4E02D2E8-0589-4048-85AF-38B2061AF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809842" y="281441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9541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body" idx="1"/>
          </p:nvPr>
        </p:nvSpPr>
        <p:spPr>
          <a:xfrm>
            <a:off x="2871821" y="1545125"/>
            <a:ext cx="5951700" cy="21525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2400" dirty="0"/>
              <a:t>Use concise names</a:t>
            </a:r>
            <a:br>
              <a:rPr lang="en-GB" sz="2400" dirty="0"/>
            </a:br>
            <a:r>
              <a:rPr lang="en-GB" sz="2400" dirty="0"/>
              <a:t>	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2400" dirty="0"/>
              <a:t>Automate all the things</a:t>
            </a:r>
            <a:br>
              <a:rPr lang="en-GB" sz="2400" dirty="0"/>
            </a:br>
            <a:endParaRPr lang="en-GB" sz="24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2400" dirty="0"/>
              <a:t>Break up big projects</a:t>
            </a:r>
          </a:p>
        </p:txBody>
      </p:sp>
    </p:spTree>
    <p:extLst>
      <p:ext uri="{BB962C8B-B14F-4D97-AF65-F5344CB8AC3E}">
        <p14:creationId xmlns:p14="http://schemas.microsoft.com/office/powerpoint/2010/main" val="2615897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139</Words>
  <Application>Microsoft Office PowerPoint</Application>
  <PresentationFormat>On-screen Show (16:9)</PresentationFormat>
  <Paragraphs>56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Consolas</vt:lpstr>
      <vt:lpstr>Simple Light</vt:lpstr>
      <vt:lpstr>The Deployment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Yates</dc:creator>
  <cp:lastModifiedBy>Alex Yates</cp:lastModifiedBy>
  <cp:revision>19</cp:revision>
  <dcterms:modified xsi:type="dcterms:W3CDTF">2022-03-14T12:04:57Z</dcterms:modified>
</cp:coreProperties>
</file>