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
  </p:notesMasterIdLst>
  <p:sldIdLst>
    <p:sldId id="268" r:id="rId2"/>
    <p:sldId id="269" r:id="rId3"/>
    <p:sldId id="256" r:id="rId4"/>
    <p:sldId id="266"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 id="{0270C77D-8110-4626-BEF8-4199083D6286}">
          <p14:sldIdLst>
            <p14:sldId id="268"/>
            <p14:sldId id="269"/>
          </p14:sldIdLst>
        </p14:section>
        <p14:section name="DEMO" id="{C3189919-67CB-4E4B-8654-B0C10042953A}">
          <p14:sldIdLst>
            <p14:sldId id="256"/>
          </p14:sldIdLst>
        </p14:section>
        <p14:section name="SUMMARY" id="{40AB4977-2215-43DB-A49C-091EE9B7BBC7}">
          <p14:sldIdLst>
            <p14:sldId id="26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93E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22921" autoAdjust="0"/>
  </p:normalViewPr>
  <p:slideViewPr>
    <p:cSldViewPr snapToGrid="0">
      <p:cViewPr varScale="1">
        <p:scale>
          <a:sx n="158" d="100"/>
          <a:sy n="158" d="100"/>
        </p:scale>
        <p:origin x="264" y="144"/>
      </p:cViewPr>
      <p:guideLst>
        <p:guide orient="horz" pos="1620"/>
        <p:guide pos="2880"/>
      </p:guideLst>
    </p:cSldViewPr>
  </p:slideViewPr>
  <p:notesTextViewPr>
    <p:cViewPr>
      <p:scale>
        <a:sx n="500" d="100"/>
        <a:sy n="5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GB" b="0" dirty="0">
                <a:solidFill>
                  <a:srgbClr val="D4D4D4"/>
                </a:solidFill>
                <a:effectLst/>
                <a:latin typeface="Consolas" panose="020B0609020204030204" pitchFamily="49" charset="0"/>
              </a:rPr>
              <a:t>Welcome to class 3 of this Infrastructure module for the Octopus Deploy Fundamentals training course.</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158750" indent="0">
              <a:buNone/>
            </a:pPr>
            <a:r>
              <a:rPr lang="en-GB" b="0" dirty="0">
                <a:solidFill>
                  <a:srgbClr val="D4D4D4"/>
                </a:solidFill>
                <a:effectLst/>
                <a:latin typeface="Consolas" panose="020B0609020204030204" pitchFamily="49" charset="0"/>
              </a:rPr>
              <a:t>In this class we'll install an Octopus "Tentacle". Tentacles run on Windows or Linux and are responsible for receiving instructions from an Octopus Server, executing deployments and sending any logs back to the server.</a:t>
            </a:r>
          </a:p>
          <a:p>
            <a:pPr marL="158750" indent="0">
              <a:buNone/>
            </a:pPr>
            <a:endParaRPr lang="en-GB" b="0" dirty="0">
              <a:solidFill>
                <a:srgbClr val="D4D4D4"/>
              </a:solidFill>
              <a:effectLst/>
              <a:latin typeface="Consolas" panose="020B0609020204030204" pitchFamily="49" charset="0"/>
            </a:endParaRPr>
          </a:p>
          <a:p>
            <a:pPr marL="158750" indent="0">
              <a:buNone/>
            </a:pPr>
            <a:r>
              <a:rPr lang="en-GB" b="0" dirty="0">
                <a:solidFill>
                  <a:srgbClr val="D4D4D4"/>
                </a:solidFill>
                <a:effectLst/>
                <a:latin typeface="Consolas" panose="020B0609020204030204" pitchFamily="49" charset="0"/>
              </a:rPr>
              <a:t>We’re going to cover…</a:t>
            </a:r>
          </a:p>
          <a:p>
            <a:endParaRPr lang="en-GB" dirty="0"/>
          </a:p>
        </p:txBody>
      </p:sp>
    </p:spTree>
    <p:extLst>
      <p:ext uri="{BB962C8B-B14F-4D97-AF65-F5344CB8AC3E}">
        <p14:creationId xmlns:p14="http://schemas.microsoft.com/office/powerpoint/2010/main" val="3106702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e8f1341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e8f1341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GB" b="0" dirty="0">
                <a:solidFill>
                  <a:srgbClr val="D4D4D4"/>
                </a:solidFill>
                <a:effectLst/>
                <a:latin typeface="Consolas" panose="020B0609020204030204" pitchFamily="49" charset="0"/>
              </a:rPr>
              <a:t>We’re going to cover…</a:t>
            </a:r>
          </a:p>
          <a:p>
            <a:pPr marL="158750" indent="0">
              <a:buNone/>
            </a:pPr>
            <a:endParaRPr lang="en-GB" b="0" dirty="0">
              <a:solidFill>
                <a:srgbClr val="D4D4D4"/>
              </a:solidFill>
              <a:effectLst/>
              <a:latin typeface="Consolas" panose="020B0609020204030204" pitchFamily="49" charset="0"/>
            </a:endParaRPr>
          </a:p>
          <a:p>
            <a:pPr marL="158750" indent="0">
              <a:buNone/>
            </a:pPr>
            <a:r>
              <a:rPr lang="en-GB" b="0" dirty="0">
                <a:solidFill>
                  <a:srgbClr val="D4D4D4"/>
                </a:solidFill>
                <a:effectLst/>
                <a:latin typeface="Consolas" panose="020B0609020204030204" pitchFamily="49" charset="0"/>
              </a:rPr>
              <a:t>CLICK</a:t>
            </a:r>
            <a:br>
              <a:rPr lang="en-GB" b="0" dirty="0">
                <a:solidFill>
                  <a:srgbClr val="D4D4D4"/>
                </a:solidFill>
                <a:effectLst/>
                <a:latin typeface="Consolas" panose="020B0609020204030204" pitchFamily="49" charset="0"/>
              </a:rPr>
            </a:b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Downloading the tentacle installer</a:t>
            </a:r>
          </a:p>
          <a:p>
            <a:pPr marL="158750" indent="0">
              <a:buNone/>
            </a:pPr>
            <a:r>
              <a:rPr lang="en-GB" b="0" dirty="0">
                <a:solidFill>
                  <a:srgbClr val="D4D4D4"/>
                </a:solidFill>
                <a:effectLst/>
                <a:latin typeface="Consolas" panose="020B0609020204030204" pitchFamily="49" charset="0"/>
              </a:rPr>
              <a:t>CLICK</a:t>
            </a:r>
          </a:p>
          <a:p>
            <a:pPr marL="158750" indent="0">
              <a:buFontTx/>
              <a:buNone/>
            </a:pPr>
            <a:r>
              <a:rPr lang="en-GB" b="0" dirty="0">
                <a:solidFill>
                  <a:srgbClr val="D4D4D4"/>
                </a:solidFill>
                <a:effectLst/>
                <a:latin typeface="Consolas" panose="020B0609020204030204" pitchFamily="49" charset="0"/>
              </a:rPr>
              <a:t>- Installing the tentacle on Windows and configuring it in Listening mode</a:t>
            </a:r>
          </a:p>
          <a:p>
            <a:pPr marL="158750" indent="0">
              <a:buFontTx/>
              <a:buNone/>
            </a:pPr>
            <a:r>
              <a:rPr lang="en-GB" b="0" dirty="0">
                <a:solidFill>
                  <a:srgbClr val="D4D4D4"/>
                </a:solidFill>
                <a:effectLst/>
                <a:latin typeface="Consolas" panose="020B0609020204030204" pitchFamily="49" charset="0"/>
              </a:rPr>
              <a:t>CLICK</a:t>
            </a:r>
          </a:p>
          <a:p>
            <a:pPr marL="158750" indent="0">
              <a:buFontTx/>
              <a:buNone/>
            </a:pPr>
            <a:r>
              <a:rPr lang="en-GB" b="0" dirty="0">
                <a:solidFill>
                  <a:srgbClr val="D4D4D4"/>
                </a:solidFill>
                <a:effectLst/>
                <a:latin typeface="Consolas" panose="020B0609020204030204" pitchFamily="49" charset="0"/>
              </a:rPr>
              <a:t>- As well as the difference between listening and polling tentacles, and when to use each</a:t>
            </a:r>
          </a:p>
        </p:txBody>
      </p:sp>
    </p:spTree>
    <p:extLst>
      <p:ext uri="{BB962C8B-B14F-4D97-AF65-F5344CB8AC3E}">
        <p14:creationId xmlns:p14="http://schemas.microsoft.com/office/powerpoint/2010/main" val="3031929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e8f1341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e8f1341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GB" b="0" dirty="0">
                <a:solidFill>
                  <a:srgbClr val="D4D4D4"/>
                </a:solidFill>
                <a:effectLst/>
                <a:latin typeface="Consolas" panose="020B0609020204030204" pitchFamily="49" charset="0"/>
              </a:rPr>
              <a:t>DEMO</a:t>
            </a:r>
          </a:p>
          <a:p>
            <a:pPr marL="158750" indent="0">
              <a:buNone/>
            </a:pPr>
            <a:endParaRPr lang="en-GB" b="0" dirty="0">
              <a:solidFill>
                <a:srgbClr val="D4D4D4"/>
              </a:solidFill>
              <a:effectLst/>
              <a:latin typeface="Consolas" panose="020B0609020204030204" pitchFamily="49" charset="0"/>
            </a:endParaRPr>
          </a:p>
          <a:p>
            <a:pPr marL="158750" indent="0">
              <a:buNone/>
            </a:pPr>
            <a:r>
              <a:rPr lang="en-GB" b="0" dirty="0">
                <a:solidFill>
                  <a:srgbClr val="D4D4D4"/>
                </a:solidFill>
                <a:effectLst/>
                <a:latin typeface="Consolas" panose="020B0609020204030204" pitchFamily="49" charset="0"/>
              </a:rPr>
              <a:t>Let’s get started.</a:t>
            </a:r>
          </a:p>
          <a:p>
            <a:pPr marL="158750" indent="0">
              <a:buNone/>
            </a:pPr>
            <a:endParaRPr lang="en-GB" b="0" dirty="0">
              <a:solidFill>
                <a:srgbClr val="D4D4D4"/>
              </a:solidFill>
              <a:effectLst/>
              <a:latin typeface="Consolas" panose="020B060902020403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For this demo, we're using a Windows </a:t>
            </a:r>
            <a:r>
              <a:rPr lang="en-GB" b="0" dirty="0" err="1">
                <a:solidFill>
                  <a:srgbClr val="D4D4D4"/>
                </a:solidFill>
                <a:effectLst/>
                <a:latin typeface="Consolas" panose="020B0609020204030204" pitchFamily="49" charset="0"/>
              </a:rPr>
              <a:t>intance</a:t>
            </a:r>
            <a:r>
              <a:rPr lang="en-GB" b="0" dirty="0">
                <a:solidFill>
                  <a:srgbClr val="D4D4D4"/>
                </a:solidFill>
                <a:effectLst/>
                <a:latin typeface="Consolas" panose="020B0609020204030204" pitchFamily="49" charset="0"/>
              </a:rPr>
              <a:t> running in AWS EC2. However, the process is the same, regardless of where the Windows machine is hosted</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You can download the Tentacle installer from Ocotpus.com by navigating to the Downloads page under the resources menu. Find the tentacle in the list of tools and click on the download button.</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If you use Chocolatey to manage your software installs, you can install the tentacle with the command provided.</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Otherwise, you can use the direct download links below.</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Once it's downloaded, run the installer to start the setup wizard. Accept the licence agreement and provide an install directory. Once the Tentacle is installed, the Tentacle Manager will open. Click "Get Started".</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The first choice is whether to set up the tentacle in listening or polling mode. A listening tentacle will passively listen for tasks requested by the Octopus Server. This is the recommended </a:t>
            </a:r>
            <a:r>
              <a:rPr lang="en-GB" b="0" dirty="0" err="1">
                <a:solidFill>
                  <a:srgbClr val="D4D4D4"/>
                </a:solidFill>
                <a:effectLst/>
                <a:latin typeface="Consolas" panose="020B0609020204030204" pitchFamily="49" charset="0"/>
              </a:rPr>
              <a:t>communitation</a:t>
            </a:r>
            <a:r>
              <a:rPr lang="en-GB" b="0" dirty="0">
                <a:solidFill>
                  <a:srgbClr val="D4D4D4"/>
                </a:solidFill>
                <a:effectLst/>
                <a:latin typeface="Consolas" panose="020B0609020204030204" pitchFamily="49" charset="0"/>
              </a:rPr>
              <a:t> style if you can allow connections from the Octopus Server to the Tentacle. If the Octopus Server cannot send requests to the tentacle, for example due to a </a:t>
            </a:r>
            <a:r>
              <a:rPr lang="en-GB" b="0" dirty="0" err="1">
                <a:solidFill>
                  <a:srgbClr val="D4D4D4"/>
                </a:solidFill>
                <a:effectLst/>
                <a:latin typeface="Consolas" panose="020B0609020204030204" pitchFamily="49" charset="0"/>
              </a:rPr>
              <a:t>firewal</a:t>
            </a:r>
            <a:r>
              <a:rPr lang="en-GB" b="0" dirty="0">
                <a:solidFill>
                  <a:srgbClr val="D4D4D4"/>
                </a:solidFill>
                <a:effectLst/>
                <a:latin typeface="Consolas" panose="020B0609020204030204" pitchFamily="49" charset="0"/>
              </a:rPr>
              <a:t> policy or when the Tentacle machine lacks a static IP address or DNS name, you should consider using polling mode instead.</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Next, select where the Tentacle will store logs and </a:t>
            </a:r>
            <a:r>
              <a:rPr lang="en-GB" b="0" dirty="0" err="1">
                <a:solidFill>
                  <a:srgbClr val="D4D4D4"/>
                </a:solidFill>
                <a:effectLst/>
                <a:latin typeface="Consolas" panose="020B0609020204030204" pitchFamily="49" charset="0"/>
              </a:rPr>
              <a:t>applicatons</a:t>
            </a:r>
            <a:r>
              <a:rPr lang="en-GB" b="0" dirty="0">
                <a:solidFill>
                  <a:srgbClr val="D4D4D4"/>
                </a:solidFill>
                <a:effectLst/>
                <a:latin typeface="Consolas" panose="020B0609020204030204" pitchFamily="49" charset="0"/>
              </a:rPr>
              <a: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On the Listening Tentacle tab, you can choose which port the Tentacle will listen for commands on. You can use the Octopus default of 10933, or you can choose a different port. You also need to provide the Thumbprint from your Octopus Server. This ensures the Tentacle will only trust your Octopus Server.</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You can find your Octopus Server Thumbprint by logging into your Octopus web portal, and navigating to Configuration / Thumbprint.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The last step is to install. You can use the Show script link to view the commands that the Tentacle Manager will run. This is useful for automating the Tentacle setup in your infrastructure.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Click the INSTALL button when you are ready, and you'll see the output of the commands in the text area below the button.</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Once the install is complete, you can click the finish button and start using your tentacle.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Note that the Tentacle also has a Thumbprint that needs to be provided to your Octopus Server when the Tentacle is registered. We'll register the Tentacle in the next class.</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e8f1341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e8f1341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GB" b="0" dirty="0">
                <a:solidFill>
                  <a:srgbClr val="D4D4D4"/>
                </a:solidFill>
                <a:effectLst/>
                <a:latin typeface="Consolas" panose="020B0609020204030204" pitchFamily="49" charset="0"/>
              </a:rPr>
              <a:t>Here are some tips for configuring an Octopus Tentacle.</a:t>
            </a:r>
          </a:p>
          <a:p>
            <a:pPr marL="158750" indent="0">
              <a:buNone/>
            </a:pPr>
            <a:br>
              <a:rPr lang="en-GB" b="0" dirty="0">
                <a:solidFill>
                  <a:srgbClr val="D4D4D4"/>
                </a:solidFill>
                <a:effectLst/>
                <a:latin typeface="Consolas" panose="020B0609020204030204" pitchFamily="49" charset="0"/>
              </a:rPr>
            </a:b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Choose a listening tentacle if your Octopus Server can send requests to the machine hosting the Tentacle.</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You can automate the tentacle installation using a package manager like chocolatey and the Tentacle Manager command line interface.</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You can manage software updates for your Tentacle in your </a:t>
            </a:r>
            <a:r>
              <a:rPr lang="en-GB" b="0">
                <a:solidFill>
                  <a:srgbClr val="D4D4D4"/>
                </a:solidFill>
                <a:effectLst/>
                <a:latin typeface="Consolas" panose="020B0609020204030204" pitchFamily="49" charset="0"/>
              </a:rPr>
              <a:t>Octopus Deploy </a:t>
            </a:r>
            <a:r>
              <a:rPr lang="en-GB" b="0" dirty="0">
                <a:solidFill>
                  <a:srgbClr val="D4D4D4"/>
                </a:solidFill>
                <a:effectLst/>
                <a:latin typeface="Consolas" panose="020B0609020204030204" pitchFamily="49" charset="0"/>
              </a:rPr>
              <a:t>web portal.</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Thanks for watching, and happy deployments.</a:t>
            </a:r>
          </a:p>
        </p:txBody>
      </p:sp>
    </p:spTree>
    <p:extLst>
      <p:ext uri="{BB962C8B-B14F-4D97-AF65-F5344CB8AC3E}">
        <p14:creationId xmlns:p14="http://schemas.microsoft.com/office/powerpoint/2010/main" val="93763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5" name="Google Shape;15;p2"/>
          <p:cNvSpPr/>
          <p:nvPr/>
        </p:nvSpPr>
        <p:spPr>
          <a:xfrm>
            <a:off x="2606325" y="0"/>
            <a:ext cx="6555900" cy="5143500"/>
          </a:xfrm>
          <a:prstGeom prst="rect">
            <a:avLst/>
          </a:prstGeom>
          <a:solidFill>
            <a:srgbClr val="2F93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2841075" y="445025"/>
            <a:ext cx="5991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2880875" y="1152475"/>
            <a:ext cx="59517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2841075" y="445025"/>
            <a:ext cx="5991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2841075" y="445025"/>
            <a:ext cx="5991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2606325" y="0"/>
            <a:ext cx="6555900" cy="5143500"/>
          </a:xfrm>
          <a:prstGeom prst="rect">
            <a:avLst/>
          </a:prstGeom>
          <a:solidFill>
            <a:srgbClr val="2F93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1"/>
          <p:cNvSpPr txBox="1">
            <a:spLocks noGrp="1"/>
          </p:cNvSpPr>
          <p:nvPr>
            <p:ph type="title"/>
          </p:nvPr>
        </p:nvSpPr>
        <p:spPr>
          <a:xfrm>
            <a:off x="2841075" y="445025"/>
            <a:ext cx="59913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None/>
              <a:defRPr sz="2800">
                <a:solidFill>
                  <a:schemeClr val="lt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2880875" y="1152475"/>
            <a:ext cx="59517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1"/>
              </a:buClr>
              <a:buSzPts val="1800"/>
              <a:buChar char="●"/>
              <a:defRPr sz="1800">
                <a:solidFill>
                  <a:schemeClr val="lt1"/>
                </a:solidFill>
              </a:defRPr>
            </a:lvl1pPr>
            <a:lvl2pPr marL="914400" lvl="1" indent="-317500">
              <a:lnSpc>
                <a:spcPct val="115000"/>
              </a:lnSpc>
              <a:spcBef>
                <a:spcPts val="0"/>
              </a:spcBef>
              <a:spcAft>
                <a:spcPts val="0"/>
              </a:spcAft>
              <a:buClr>
                <a:schemeClr val="lt1"/>
              </a:buClr>
              <a:buSzPts val="1400"/>
              <a:buChar char="○"/>
              <a:defRPr>
                <a:solidFill>
                  <a:schemeClr val="lt1"/>
                </a:solidFill>
              </a:defRPr>
            </a:lvl2pPr>
            <a:lvl3pPr marL="1371600" lvl="2" indent="-317500">
              <a:lnSpc>
                <a:spcPct val="115000"/>
              </a:lnSpc>
              <a:spcBef>
                <a:spcPts val="0"/>
              </a:spcBef>
              <a:spcAft>
                <a:spcPts val="0"/>
              </a:spcAft>
              <a:buClr>
                <a:schemeClr val="lt1"/>
              </a:buClr>
              <a:buSzPts val="1400"/>
              <a:buChar char="■"/>
              <a:defRPr>
                <a:solidFill>
                  <a:schemeClr val="lt1"/>
                </a:solidFill>
              </a:defRPr>
            </a:lvl3pPr>
            <a:lvl4pPr marL="1828800" lvl="3" indent="-317500">
              <a:lnSpc>
                <a:spcPct val="115000"/>
              </a:lnSpc>
              <a:spcBef>
                <a:spcPts val="0"/>
              </a:spcBef>
              <a:spcAft>
                <a:spcPts val="0"/>
              </a:spcAft>
              <a:buClr>
                <a:schemeClr val="lt1"/>
              </a:buClr>
              <a:buSzPts val="1400"/>
              <a:buChar char="●"/>
              <a:defRPr>
                <a:solidFill>
                  <a:schemeClr val="lt1"/>
                </a:solidFill>
              </a:defRPr>
            </a:lvl4pPr>
            <a:lvl5pPr marL="2286000" lvl="4" indent="-317500">
              <a:lnSpc>
                <a:spcPct val="115000"/>
              </a:lnSpc>
              <a:spcBef>
                <a:spcPts val="0"/>
              </a:spcBef>
              <a:spcAft>
                <a:spcPts val="0"/>
              </a:spcAft>
              <a:buClr>
                <a:schemeClr val="lt1"/>
              </a:buClr>
              <a:buSzPts val="1400"/>
              <a:buChar char="○"/>
              <a:defRPr>
                <a:solidFill>
                  <a:schemeClr val="lt1"/>
                </a:solidFill>
              </a:defRPr>
            </a:lvl5pPr>
            <a:lvl6pPr marL="2743200" lvl="5" indent="-317500">
              <a:lnSpc>
                <a:spcPct val="115000"/>
              </a:lnSpc>
              <a:spcBef>
                <a:spcPts val="0"/>
              </a:spcBef>
              <a:spcAft>
                <a:spcPts val="0"/>
              </a:spcAft>
              <a:buClr>
                <a:schemeClr val="lt1"/>
              </a:buClr>
              <a:buSzPts val="1400"/>
              <a:buChar char="■"/>
              <a:defRPr>
                <a:solidFill>
                  <a:schemeClr val="lt1"/>
                </a:solidFill>
              </a:defRPr>
            </a:lvl6pPr>
            <a:lvl7pPr marL="3200400" lvl="6" indent="-317500">
              <a:lnSpc>
                <a:spcPct val="115000"/>
              </a:lnSpc>
              <a:spcBef>
                <a:spcPts val="0"/>
              </a:spcBef>
              <a:spcAft>
                <a:spcPts val="0"/>
              </a:spcAft>
              <a:buClr>
                <a:schemeClr val="lt1"/>
              </a:buClr>
              <a:buSzPts val="1400"/>
              <a:buChar char="●"/>
              <a:defRPr>
                <a:solidFill>
                  <a:schemeClr val="lt1"/>
                </a:solidFill>
              </a:defRPr>
            </a:lvl7pPr>
            <a:lvl8pPr marL="3657600" lvl="7" indent="-317500">
              <a:lnSpc>
                <a:spcPct val="115000"/>
              </a:lnSpc>
              <a:spcBef>
                <a:spcPts val="0"/>
              </a:spcBef>
              <a:spcAft>
                <a:spcPts val="0"/>
              </a:spcAft>
              <a:buClr>
                <a:schemeClr val="lt1"/>
              </a:buClr>
              <a:buSzPts val="1400"/>
              <a:buChar char="○"/>
              <a:defRPr>
                <a:solidFill>
                  <a:schemeClr val="lt1"/>
                </a:solidFill>
              </a:defRPr>
            </a:lvl8pPr>
            <a:lvl9pPr marL="4114800" lvl="8" indent="-317500">
              <a:lnSpc>
                <a:spcPct val="115000"/>
              </a:lnSpc>
              <a:spcBef>
                <a:spcPts val="0"/>
              </a:spcBef>
              <a:spcAft>
                <a:spcPts val="0"/>
              </a:spcAft>
              <a:buClr>
                <a:schemeClr val="lt1"/>
              </a:buClr>
              <a:buSzPts val="1400"/>
              <a:buChar char="■"/>
              <a:defRPr>
                <a:solidFill>
                  <a:schemeClr val="lt1"/>
                </a:solidFill>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13">
            <a:alphaModFix/>
          </a:blip>
          <a:stretch>
            <a:fillRect/>
          </a:stretch>
        </p:blipFill>
        <p:spPr>
          <a:xfrm>
            <a:off x="226800" y="1932301"/>
            <a:ext cx="2171001" cy="467875"/>
          </a:xfrm>
          <a:prstGeom prst="rect">
            <a:avLst/>
          </a:prstGeom>
          <a:noFill/>
          <a:ln>
            <a:noFill/>
          </a:ln>
        </p:spPr>
      </p:pic>
      <p:cxnSp>
        <p:nvCxnSpPr>
          <p:cNvPr id="11" name="Google Shape;11;p1"/>
          <p:cNvCxnSpPr/>
          <p:nvPr/>
        </p:nvCxnSpPr>
        <p:spPr>
          <a:xfrm>
            <a:off x="544300" y="2490925"/>
            <a:ext cx="1536000" cy="0"/>
          </a:xfrm>
          <a:prstGeom prst="straightConnector1">
            <a:avLst/>
          </a:prstGeom>
          <a:noFill/>
          <a:ln w="9525" cap="flat" cmpd="sng">
            <a:solidFill>
              <a:schemeClr val="dk1"/>
            </a:solidFill>
            <a:prstDash val="solid"/>
            <a:round/>
            <a:headEnd type="none" w="med" len="med"/>
            <a:tailEnd type="none" w="med" len="med"/>
          </a:ln>
        </p:spPr>
      </p:cxnSp>
      <p:sp>
        <p:nvSpPr>
          <p:cNvPr id="12" name="Google Shape;12;p1"/>
          <p:cNvSpPr txBox="1"/>
          <p:nvPr/>
        </p:nvSpPr>
        <p:spPr>
          <a:xfrm>
            <a:off x="226750" y="2581675"/>
            <a:ext cx="2171100" cy="107718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t>Octopus Fundamentals</a:t>
            </a:r>
            <a:br>
              <a:rPr lang="en" b="1" dirty="0"/>
            </a:br>
            <a:r>
              <a:rPr lang="en" sz="800" b="1" dirty="0"/>
              <a:t> </a:t>
            </a:r>
            <a:endParaRPr sz="800" b="1" dirty="0"/>
          </a:p>
          <a:p>
            <a:pPr marL="0" lvl="0" indent="0" algn="ctr" rtl="0">
              <a:spcBef>
                <a:spcPts val="0"/>
              </a:spcBef>
              <a:spcAft>
                <a:spcPts val="0"/>
              </a:spcAft>
              <a:buNone/>
            </a:pPr>
            <a:r>
              <a:rPr lang="en" sz="1200" dirty="0"/>
              <a:t>Module 1: Infrastructure</a:t>
            </a:r>
            <a:endParaRPr sz="1200" dirty="0"/>
          </a:p>
          <a:p>
            <a:pPr marL="0" lvl="0" indent="0" algn="ctr" rtl="0">
              <a:spcBef>
                <a:spcPts val="0"/>
              </a:spcBef>
              <a:spcAft>
                <a:spcPts val="0"/>
              </a:spcAft>
              <a:buNone/>
            </a:pPr>
            <a:r>
              <a:rPr lang="en" sz="1200" dirty="0"/>
              <a:t>Class 3: Installing a Windows Tentacle</a:t>
            </a:r>
            <a:endParaRPr sz="1200"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07AC2-6C8C-430A-A366-B3D6BB70063D}"/>
              </a:ext>
            </a:extLst>
          </p:cNvPr>
          <p:cNvSpPr>
            <a:spLocks noGrp="1"/>
          </p:cNvSpPr>
          <p:nvPr>
            <p:ph type="title"/>
          </p:nvPr>
        </p:nvSpPr>
        <p:spPr>
          <a:xfrm>
            <a:off x="2891317" y="1918607"/>
            <a:ext cx="5991300" cy="1306285"/>
          </a:xfrm>
        </p:spPr>
        <p:txBody>
          <a:bodyPr anchor="ctr">
            <a:normAutofit/>
          </a:bodyPr>
          <a:lstStyle/>
          <a:p>
            <a:pPr algn="ctr"/>
            <a:r>
              <a:rPr lang="en-GB" sz="3600" b="1" dirty="0"/>
              <a:t>Installing a Windows Tentacle</a:t>
            </a:r>
          </a:p>
        </p:txBody>
      </p:sp>
    </p:spTree>
    <p:extLst>
      <p:ext uri="{BB962C8B-B14F-4D97-AF65-F5344CB8AC3E}">
        <p14:creationId xmlns:p14="http://schemas.microsoft.com/office/powerpoint/2010/main" val="3681568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3"/>
          <p:cNvSpPr txBox="1">
            <a:spLocks noGrp="1"/>
          </p:cNvSpPr>
          <p:nvPr>
            <p:ph type="body" idx="1"/>
          </p:nvPr>
        </p:nvSpPr>
        <p:spPr>
          <a:xfrm>
            <a:off x="2871821" y="1545125"/>
            <a:ext cx="5951700" cy="2152584"/>
          </a:xfrm>
          <a:prstGeom prst="rect">
            <a:avLst/>
          </a:prstGeom>
        </p:spPr>
        <p:txBody>
          <a:bodyPr spcFirstLastPara="1" wrap="square" lIns="91425" tIns="91425" rIns="91425" bIns="91425" anchor="ctr" anchorCtr="0">
            <a:noAutofit/>
          </a:bodyPr>
          <a:lstStyle/>
          <a:p>
            <a:pPr marL="457200" lvl="0" indent="-349250" algn="l" rtl="0">
              <a:spcBef>
                <a:spcPts val="0"/>
              </a:spcBef>
              <a:spcAft>
                <a:spcPts val="0"/>
              </a:spcAft>
              <a:buSzPts val="1900"/>
              <a:buChar char="●"/>
            </a:pPr>
            <a:r>
              <a:rPr lang="en-GB" sz="2800" dirty="0"/>
              <a:t>Downloading the installer</a:t>
            </a:r>
            <a:br>
              <a:rPr lang="en-GB" sz="2800" dirty="0"/>
            </a:br>
            <a:r>
              <a:rPr lang="en-GB" sz="2800" dirty="0"/>
              <a:t>	</a:t>
            </a:r>
          </a:p>
          <a:p>
            <a:pPr marL="457200" lvl="0" indent="-349250" algn="l" rtl="0">
              <a:spcBef>
                <a:spcPts val="0"/>
              </a:spcBef>
              <a:spcAft>
                <a:spcPts val="0"/>
              </a:spcAft>
              <a:buSzPts val="1900"/>
              <a:buChar char="●"/>
            </a:pPr>
            <a:r>
              <a:rPr lang="en-GB" sz="2800" dirty="0"/>
              <a:t>Installing the tentacle</a:t>
            </a:r>
            <a:br>
              <a:rPr lang="en-GB" sz="2800" dirty="0"/>
            </a:br>
            <a:endParaRPr lang="en-GB" sz="2800" dirty="0"/>
          </a:p>
          <a:p>
            <a:pPr marL="457200" lvl="0" indent="-349250" algn="l" rtl="0">
              <a:spcBef>
                <a:spcPts val="0"/>
              </a:spcBef>
              <a:spcAft>
                <a:spcPts val="0"/>
              </a:spcAft>
              <a:buSzPts val="1900"/>
              <a:buChar char="●"/>
            </a:pPr>
            <a:r>
              <a:rPr lang="en-GB" sz="2800" dirty="0"/>
              <a:t>Listening vs polling</a:t>
            </a:r>
          </a:p>
        </p:txBody>
      </p:sp>
    </p:spTree>
    <p:extLst>
      <p:ext uri="{BB962C8B-B14F-4D97-AF65-F5344CB8AC3E}">
        <p14:creationId xmlns:p14="http://schemas.microsoft.com/office/powerpoint/2010/main" val="1913590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500"/>
                                        <p:tgtEl>
                                          <p:spTgt spid="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
                                            <p:txEl>
                                              <p:pRg st="1" end="1"/>
                                            </p:txEl>
                                          </p:spTgt>
                                        </p:tgtEl>
                                        <p:attrNameLst>
                                          <p:attrName>style.visibility</p:attrName>
                                        </p:attrNameLst>
                                      </p:cBhvr>
                                      <p:to>
                                        <p:strVal val="visible"/>
                                      </p:to>
                                    </p:set>
                                    <p:animEffect transition="in" filter="fade">
                                      <p:cBhvr>
                                        <p:cTn id="12" dur="500"/>
                                        <p:tgtEl>
                                          <p:spTgt spid="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xEl>
                                              <p:pRg st="2" end="2"/>
                                            </p:txEl>
                                          </p:spTgt>
                                        </p:tgtEl>
                                        <p:attrNameLst>
                                          <p:attrName>style.visibility</p:attrName>
                                        </p:attrNameLst>
                                      </p:cBhvr>
                                      <p:to>
                                        <p:strVal val="visible"/>
                                      </p:to>
                                    </p:set>
                                    <p:animEffect transition="in" filter="fade">
                                      <p:cBhvr>
                                        <p:cTn id="17" dur="500"/>
                                        <p:tgtEl>
                                          <p:spTgt spid="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 name="Title 4">
            <a:extLst>
              <a:ext uri="{FF2B5EF4-FFF2-40B4-BE49-F238E27FC236}">
                <a16:creationId xmlns:a16="http://schemas.microsoft.com/office/drawing/2014/main" id="{9380990E-8DA0-45AE-8970-46D0E77B3FDA}"/>
              </a:ext>
            </a:extLst>
          </p:cNvPr>
          <p:cNvSpPr>
            <a:spLocks noGrp="1"/>
          </p:cNvSpPr>
          <p:nvPr>
            <p:ph type="title"/>
          </p:nvPr>
        </p:nvSpPr>
        <p:spPr/>
        <p:txBody>
          <a:bodyPr>
            <a:normAutofit fontScale="90000"/>
          </a:bodyPr>
          <a:lstStyle/>
          <a:p>
            <a:endParaRPr lang="en-GB" dirty="0"/>
          </a:p>
        </p:txBody>
      </p:sp>
      <p:sp>
        <p:nvSpPr>
          <p:cNvPr id="3" name="Text Placeholder 2">
            <a:extLst>
              <a:ext uri="{FF2B5EF4-FFF2-40B4-BE49-F238E27FC236}">
                <a16:creationId xmlns:a16="http://schemas.microsoft.com/office/drawing/2014/main" id="{39A17BC3-A6E7-4345-A784-987AAE0EBF16}"/>
              </a:ext>
            </a:extLst>
          </p:cNvPr>
          <p:cNvSpPr>
            <a:spLocks noGrp="1"/>
          </p:cNvSpPr>
          <p:nvPr>
            <p:ph type="body" idx="1"/>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3"/>
          <p:cNvSpPr txBox="1">
            <a:spLocks noGrp="1"/>
          </p:cNvSpPr>
          <p:nvPr>
            <p:ph type="body" idx="1"/>
          </p:nvPr>
        </p:nvSpPr>
        <p:spPr>
          <a:xfrm>
            <a:off x="2871821" y="1545125"/>
            <a:ext cx="5951700" cy="2152584"/>
          </a:xfrm>
          <a:prstGeom prst="rect">
            <a:avLst/>
          </a:prstGeom>
        </p:spPr>
        <p:txBody>
          <a:bodyPr spcFirstLastPara="1" wrap="square" lIns="91425" tIns="91425" rIns="91425" bIns="91425" anchor="ctr" anchorCtr="0">
            <a:noAutofit/>
          </a:bodyPr>
          <a:lstStyle/>
          <a:p>
            <a:pPr marL="457200" lvl="0" indent="-349250" algn="l" rtl="0">
              <a:spcBef>
                <a:spcPts val="0"/>
              </a:spcBef>
              <a:spcAft>
                <a:spcPts val="0"/>
              </a:spcAft>
              <a:buSzPts val="1900"/>
              <a:buChar char="●"/>
            </a:pPr>
            <a:r>
              <a:rPr lang="en-GB" sz="2800" dirty="0"/>
              <a:t>Choose listening mode if possible</a:t>
            </a:r>
            <a:br>
              <a:rPr lang="en-GB" sz="2800" dirty="0"/>
            </a:br>
            <a:r>
              <a:rPr lang="en-GB" sz="2800" dirty="0"/>
              <a:t>	</a:t>
            </a:r>
          </a:p>
          <a:p>
            <a:pPr marL="457200" lvl="0" indent="-349250" algn="l" rtl="0">
              <a:spcBef>
                <a:spcPts val="0"/>
              </a:spcBef>
              <a:spcAft>
                <a:spcPts val="0"/>
              </a:spcAft>
              <a:buSzPts val="1900"/>
              <a:buChar char="●"/>
            </a:pPr>
            <a:r>
              <a:rPr lang="en-GB" sz="2800" dirty="0"/>
              <a:t>Automate Tentacle set up</a:t>
            </a:r>
            <a:br>
              <a:rPr lang="en-GB" sz="2800" dirty="0"/>
            </a:br>
            <a:endParaRPr lang="en-GB" sz="2800" dirty="0"/>
          </a:p>
          <a:p>
            <a:pPr marL="457200" lvl="0" indent="-349250" algn="l" rtl="0">
              <a:spcBef>
                <a:spcPts val="0"/>
              </a:spcBef>
              <a:spcAft>
                <a:spcPts val="0"/>
              </a:spcAft>
              <a:buSzPts val="1900"/>
              <a:buChar char="●"/>
            </a:pPr>
            <a:r>
              <a:rPr lang="en-GB" sz="2800" dirty="0"/>
              <a:t>Use web portal for updates</a:t>
            </a:r>
          </a:p>
        </p:txBody>
      </p:sp>
    </p:spTree>
    <p:extLst>
      <p:ext uri="{BB962C8B-B14F-4D97-AF65-F5344CB8AC3E}">
        <p14:creationId xmlns:p14="http://schemas.microsoft.com/office/powerpoint/2010/main" val="2615897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500"/>
                                        <p:tgtEl>
                                          <p:spTgt spid="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
                                            <p:txEl>
                                              <p:pRg st="1" end="1"/>
                                            </p:txEl>
                                          </p:spTgt>
                                        </p:tgtEl>
                                        <p:attrNameLst>
                                          <p:attrName>style.visibility</p:attrName>
                                        </p:attrNameLst>
                                      </p:cBhvr>
                                      <p:to>
                                        <p:strVal val="visible"/>
                                      </p:to>
                                    </p:set>
                                    <p:animEffect transition="in" filter="fade">
                                      <p:cBhvr>
                                        <p:cTn id="12" dur="500"/>
                                        <p:tgtEl>
                                          <p:spTgt spid="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xEl>
                                              <p:pRg st="2" end="2"/>
                                            </p:txEl>
                                          </p:spTgt>
                                        </p:tgtEl>
                                        <p:attrNameLst>
                                          <p:attrName>style.visibility</p:attrName>
                                        </p:attrNameLst>
                                      </p:cBhvr>
                                      <p:to>
                                        <p:strVal val="visible"/>
                                      </p:to>
                                    </p:set>
                                    <p:animEffect transition="in" filter="fade">
                                      <p:cBhvr>
                                        <p:cTn id="17" dur="500"/>
                                        <p:tgtEl>
                                          <p:spTgt spid="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464</TotalTime>
  <Words>659</Words>
  <Application>Microsoft Office PowerPoint</Application>
  <PresentationFormat>On-screen Show (16:9)</PresentationFormat>
  <Paragraphs>41</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Consolas</vt:lpstr>
      <vt:lpstr>Simple Light</vt:lpstr>
      <vt:lpstr>Installing a Windows Tentacle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Yates</dc:creator>
  <cp:lastModifiedBy>Alex Yates</cp:lastModifiedBy>
  <cp:revision>17</cp:revision>
  <dcterms:modified xsi:type="dcterms:W3CDTF">2022-02-08T13:55:00Z</dcterms:modified>
</cp:coreProperties>
</file>