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8" r:id="rId2"/>
    <p:sldId id="269" r:id="rId3"/>
    <p:sldId id="256" r:id="rId4"/>
    <p:sldId id="26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69"/>
          </p14:sldIdLst>
        </p14:section>
        <p14:section name="DEMO" id="{C3189919-67CB-4E4B-8654-B0C10042953A}">
          <p14:sldIdLst>
            <p14:sldId id="256"/>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77" d="100"/>
          <a:sy n="77" d="100"/>
        </p:scale>
        <p:origin x="2046"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class 3 of this Infrastructure module for the Octopus Deploy Fundamentals training course.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In this class we'll install an Octopus "Tentacle". Tentacles run on Windows or Linux and are responsible for receiving instructions from an Octopus Server, executing deployments and sending any logs back to the server.</a:t>
            </a:r>
          </a:p>
          <a:p>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 will cover:</a:t>
            </a:r>
          </a:p>
          <a:p>
            <a:pPr marL="158750" indent="0">
              <a:buNone/>
            </a:pPr>
            <a:r>
              <a:rPr lang="en-GB" b="0" dirty="0">
                <a:solidFill>
                  <a:srgbClr val="D4D4D4"/>
                </a:solidFill>
                <a:effectLst/>
                <a:latin typeface="Consolas" panose="020B0609020204030204" pitchFamily="49" charset="0"/>
              </a:rPr>
              <a:t>CLICK</a:t>
            </a: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Downloading the tentacle installer</a:t>
            </a:r>
          </a:p>
          <a:p>
            <a:pPr marL="158750" indent="0">
              <a:buNone/>
            </a:pPr>
            <a:r>
              <a:rPr lang="en-GB" b="0" dirty="0">
                <a:solidFill>
                  <a:srgbClr val="D4D4D4"/>
                </a:solidFill>
                <a:effectLst/>
                <a:latin typeface="Consolas" panose="020B0609020204030204" pitchFamily="49" charset="0"/>
              </a:rPr>
              <a:t>CLICK</a:t>
            </a:r>
          </a:p>
          <a:p>
            <a:pPr marL="158750" indent="0">
              <a:buFontTx/>
              <a:buNone/>
            </a:pPr>
            <a:r>
              <a:rPr lang="en-GB" b="0" dirty="0">
                <a:solidFill>
                  <a:srgbClr val="D4D4D4"/>
                </a:solidFill>
                <a:effectLst/>
                <a:latin typeface="Consolas" panose="020B0609020204030204" pitchFamily="49" charset="0"/>
              </a:rPr>
              <a:t>- Installing the tentacle on Windows</a:t>
            </a:r>
          </a:p>
          <a:p>
            <a:pPr marL="158750" indent="0">
              <a:buFontTx/>
              <a:buNone/>
            </a:pPr>
            <a:r>
              <a:rPr lang="en-GB" b="0" dirty="0">
                <a:solidFill>
                  <a:srgbClr val="D4D4D4"/>
                </a:solidFill>
                <a:effectLst/>
                <a:latin typeface="Consolas" panose="020B0609020204030204" pitchFamily="49" charset="0"/>
              </a:rPr>
              <a:t>CLICK</a:t>
            </a:r>
          </a:p>
          <a:p>
            <a:pPr marL="158750" indent="0">
              <a:buFontTx/>
              <a:buNone/>
            </a:pPr>
            <a:r>
              <a:rPr lang="en-GB" b="0" dirty="0">
                <a:solidFill>
                  <a:srgbClr val="D4D4D4"/>
                </a:solidFill>
                <a:effectLst/>
                <a:latin typeface="Consolas" panose="020B0609020204030204" pitchFamily="49" charset="0"/>
              </a:rPr>
              <a:t>- Configuring the tentacle in Listening mode</a:t>
            </a:r>
          </a:p>
        </p:txBody>
      </p:sp>
    </p:spTree>
    <p:extLst>
      <p:ext uri="{BB962C8B-B14F-4D97-AF65-F5344CB8AC3E}">
        <p14:creationId xmlns:p14="http://schemas.microsoft.com/office/powerpoint/2010/main" val="303192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DEMO</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this demo, we're using a Windows </a:t>
            </a:r>
            <a:r>
              <a:rPr lang="en-GB" b="0" dirty="0" err="1">
                <a:solidFill>
                  <a:srgbClr val="D4D4D4"/>
                </a:solidFill>
                <a:effectLst/>
                <a:latin typeface="Consolas" panose="020B0609020204030204" pitchFamily="49" charset="0"/>
              </a:rPr>
              <a:t>intance</a:t>
            </a:r>
            <a:r>
              <a:rPr lang="en-GB" b="0" dirty="0">
                <a:solidFill>
                  <a:srgbClr val="D4D4D4"/>
                </a:solidFill>
                <a:effectLst/>
                <a:latin typeface="Consolas" panose="020B0609020204030204" pitchFamily="49" charset="0"/>
              </a:rPr>
              <a:t> running in AWS EC2. </a:t>
            </a:r>
            <a:r>
              <a:rPr lang="en-GB" b="0">
                <a:solidFill>
                  <a:srgbClr val="D4D4D4"/>
                </a:solidFill>
                <a:effectLst/>
                <a:latin typeface="Consolas" panose="020B0609020204030204" pitchFamily="49" charset="0"/>
              </a:rPr>
              <a:t>However, the process is the same, regardless of where the Windows machine is hosted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download the Tentacle installer from Ocotpus.com by navigating to the Downloads page under the resources menu. Find the tentacle in the list of tools and click on the download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you use Chocolatey to manage your software installs, you can install the tentacle with the command provided.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Otherwise, you can use the direct download links below.</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it's downloaded, run the installer to start the setup wizard. Accept the licence agreement and provide an install directory. Once the Tentacle is installed, the Tentacle Manager will open. Click "Get Started".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first choice is whether to set up the tentacle in listening or polling mode. A listening tentacle will passively listen for tasks requested by the Octopus Server. This is the recommended </a:t>
            </a:r>
            <a:r>
              <a:rPr lang="en-GB" b="0" dirty="0" err="1">
                <a:solidFill>
                  <a:srgbClr val="D4D4D4"/>
                </a:solidFill>
                <a:effectLst/>
                <a:latin typeface="Consolas" panose="020B0609020204030204" pitchFamily="49" charset="0"/>
              </a:rPr>
              <a:t>communitation</a:t>
            </a:r>
            <a:r>
              <a:rPr lang="en-GB" b="0" dirty="0">
                <a:solidFill>
                  <a:srgbClr val="D4D4D4"/>
                </a:solidFill>
                <a:effectLst/>
                <a:latin typeface="Consolas" panose="020B0609020204030204" pitchFamily="49" charset="0"/>
              </a:rPr>
              <a:t> style if you can allow connections from the Octopus Server to the Tentacle. If the Octopus Server cannot send requests to the tentacle, for example due to a </a:t>
            </a:r>
            <a:r>
              <a:rPr lang="en-GB" b="0" dirty="0" err="1">
                <a:solidFill>
                  <a:srgbClr val="D4D4D4"/>
                </a:solidFill>
                <a:effectLst/>
                <a:latin typeface="Consolas" panose="020B0609020204030204" pitchFamily="49" charset="0"/>
              </a:rPr>
              <a:t>firewal</a:t>
            </a:r>
            <a:r>
              <a:rPr lang="en-GB" b="0" dirty="0">
                <a:solidFill>
                  <a:srgbClr val="D4D4D4"/>
                </a:solidFill>
                <a:effectLst/>
                <a:latin typeface="Consolas" panose="020B0609020204030204" pitchFamily="49" charset="0"/>
              </a:rPr>
              <a:t> policy or when the Tentacle machine lacks a static IP address or DNS name, you should consider using polling mode instead.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select where the Tentacle will store logs and </a:t>
            </a:r>
            <a:r>
              <a:rPr lang="en-GB" b="0" dirty="0" err="1">
                <a:solidFill>
                  <a:srgbClr val="D4D4D4"/>
                </a:solidFill>
                <a:effectLst/>
                <a:latin typeface="Consolas" panose="020B0609020204030204" pitchFamily="49" charset="0"/>
              </a:rPr>
              <a:t>applicatons</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 the Listening Tentacle tab, you can choose which port the Tentacle will listen for commands on. You can use the Octopus default of 10933, or you can choose a different port. You also need to provide the Thumbprint from your Octopus Server. This ensures the Tentacle will only trust your Octopus Server.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find your Octopus Server Thumbprint by logging into Octopus and navigating to Configuration / Thumbprint.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last step is to install. You can use the Show script link to view the commands that the Tentacle Manager will run. This is useful for automating the Tentacle setup in your infrastructure.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the INSTALL button when you are ready, and you'll see the output of the commands in the text area below the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the install is complete, you can click the finish button and start using your tentacle.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Note that the Tentacle also has a Thumbprint that needs to be provided to your Octopus Server when the Tentacle is registered. We'll register the Tentacle in the next class.</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Here are some tips for configuring a listening Tentacle.</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Choose a listening tentacle if your Octopus Server can send requests to the machine hosting the Tentacle.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You can automate the tentacle installation using a package manager like chocolatey and the Tentacle Manager command line interface.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You can manage software updates for your Tentacle in your Octopus web portal.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1: Infrastructure</a:t>
            </a:r>
            <a:endParaRPr sz="1200" dirty="0"/>
          </a:p>
          <a:p>
            <a:pPr marL="0" lvl="0" indent="0" algn="ctr" rtl="0">
              <a:spcBef>
                <a:spcPts val="0"/>
              </a:spcBef>
              <a:spcAft>
                <a:spcPts val="0"/>
              </a:spcAft>
              <a:buNone/>
            </a:pPr>
            <a:r>
              <a:rPr lang="en" sz="1200" dirty="0"/>
              <a:t>Class 1: Environments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Installing a Windows Tentacle</a:t>
            </a:r>
          </a:p>
        </p:txBody>
      </p:sp>
    </p:spTree>
    <p:extLst>
      <p:ext uri="{BB962C8B-B14F-4D97-AF65-F5344CB8AC3E}">
        <p14:creationId xmlns:p14="http://schemas.microsoft.com/office/powerpoint/2010/main" val="36815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GB" sz="2800" dirty="0"/>
              <a:t>Downloading the installer</a:t>
            </a:r>
            <a:br>
              <a:rPr lang="en-GB" sz="2800" dirty="0"/>
            </a:br>
            <a:r>
              <a:rPr lang="en-GB" sz="2800" dirty="0"/>
              <a:t>	</a:t>
            </a:r>
          </a:p>
          <a:p>
            <a:pPr marL="457200" lvl="0" indent="-349250" algn="l" rtl="0">
              <a:spcBef>
                <a:spcPts val="0"/>
              </a:spcBef>
              <a:spcAft>
                <a:spcPts val="0"/>
              </a:spcAft>
              <a:buSzPts val="1900"/>
              <a:buChar char="●"/>
            </a:pPr>
            <a:r>
              <a:rPr lang="en-GB" sz="2800" dirty="0"/>
              <a:t>Installing the tentacle</a:t>
            </a:r>
            <a:br>
              <a:rPr lang="en-GB" sz="2800" dirty="0"/>
            </a:br>
            <a:endParaRPr lang="en-GB" sz="2800" dirty="0"/>
          </a:p>
          <a:p>
            <a:pPr marL="457200" lvl="0" indent="-349250" algn="l" rtl="0">
              <a:spcBef>
                <a:spcPts val="0"/>
              </a:spcBef>
              <a:spcAft>
                <a:spcPts val="0"/>
              </a:spcAft>
              <a:buSzPts val="1900"/>
              <a:buChar char="●"/>
            </a:pPr>
            <a:r>
              <a:rPr lang="en-GB" sz="2800" dirty="0"/>
              <a:t>Listening vs polling</a:t>
            </a:r>
          </a:p>
        </p:txBody>
      </p:sp>
    </p:spTree>
    <p:extLst>
      <p:ext uri="{BB962C8B-B14F-4D97-AF65-F5344CB8AC3E}">
        <p14:creationId xmlns:p14="http://schemas.microsoft.com/office/powerpoint/2010/main" val="191359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dirty="0"/>
          </a:p>
        </p:txBody>
      </p:sp>
      <p:sp>
        <p:nvSpPr>
          <p:cNvPr id="3" name="Text Placeholder 2">
            <a:extLst>
              <a:ext uri="{FF2B5EF4-FFF2-40B4-BE49-F238E27FC236}">
                <a16:creationId xmlns:a16="http://schemas.microsoft.com/office/drawing/2014/main" id="{39A17BC3-A6E7-4345-A784-987AAE0EBF16}"/>
              </a:ext>
            </a:extLst>
          </p:cNvPr>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GB" sz="2800" dirty="0"/>
              <a:t>Choose listening mode if possible</a:t>
            </a:r>
            <a:br>
              <a:rPr lang="en-GB" sz="2800" dirty="0"/>
            </a:br>
            <a:r>
              <a:rPr lang="en-GB" sz="2800" dirty="0"/>
              <a:t>	</a:t>
            </a:r>
          </a:p>
          <a:p>
            <a:pPr marL="457200" lvl="0" indent="-349250" algn="l" rtl="0">
              <a:spcBef>
                <a:spcPts val="0"/>
              </a:spcBef>
              <a:spcAft>
                <a:spcPts val="0"/>
              </a:spcAft>
              <a:buSzPts val="1900"/>
              <a:buChar char="●"/>
            </a:pPr>
            <a:r>
              <a:rPr lang="en-GB" sz="2800" dirty="0"/>
              <a:t>Automate Tentacle set up</a:t>
            </a:r>
            <a:br>
              <a:rPr lang="en-GB" sz="2800" dirty="0"/>
            </a:br>
            <a:endParaRPr lang="en-GB" sz="2800" dirty="0"/>
          </a:p>
          <a:p>
            <a:pPr marL="457200" lvl="0" indent="-349250" algn="l" rtl="0">
              <a:spcBef>
                <a:spcPts val="0"/>
              </a:spcBef>
              <a:spcAft>
                <a:spcPts val="0"/>
              </a:spcAft>
              <a:buSzPts val="1900"/>
              <a:buChar char="●"/>
            </a:pPr>
            <a:r>
              <a:rPr lang="en-GB" sz="2800" dirty="0"/>
              <a:t>Use web portal for updates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628</Words>
  <Application>Microsoft Office PowerPoint</Application>
  <PresentationFormat>On-screen Show (16:9)</PresentationFormat>
  <Paragraphs>36</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Consolas</vt:lpstr>
      <vt:lpstr>Simple Light</vt:lpstr>
      <vt:lpstr>Installing a Windows Tentacle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12</cp:revision>
  <dcterms:modified xsi:type="dcterms:W3CDTF">2022-02-08T10:43:01Z</dcterms:modified>
</cp:coreProperties>
</file>