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bb</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PW</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PW</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PW</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bb</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scm.com/downloa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0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bitbucket.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2834125"/>
            <a:ext cx="8520600" cy="1131900"/>
          </a:xfrm>
          <a:prstGeom prst="rect">
            <a:avLst/>
          </a:prstGeom>
        </p:spPr>
        <p:txBody>
          <a:bodyPr anchorCtr="0" anchor="t" bIns="91425" lIns="91425" rIns="91425" tIns="91425">
            <a:noAutofit/>
          </a:bodyPr>
          <a:lstStyle/>
          <a:p>
            <a:pPr lvl="0">
              <a:spcBef>
                <a:spcPts val="0"/>
              </a:spcBef>
              <a:buNone/>
            </a:pPr>
            <a:r>
              <a:rPr lang="en"/>
              <a:t>History, usage, project development, </a:t>
            </a:r>
            <a:r>
              <a:rPr lang="en"/>
              <a:t>efficiency</a:t>
            </a:r>
            <a:r>
              <a:rPr lang="en"/>
              <a:t>, criticisms, etc.</a:t>
            </a:r>
          </a:p>
        </p:txBody>
      </p:sp>
      <p:pic>
        <p:nvPicPr>
          <p:cNvPr descr="Git" id="55" name="Shape 55"/>
          <p:cNvPicPr preferRelativeResize="0"/>
          <p:nvPr/>
        </p:nvPicPr>
        <p:blipFill>
          <a:blip r:embed="rId3">
            <a:alphaModFix/>
          </a:blip>
          <a:stretch>
            <a:fillRect/>
          </a:stretch>
        </p:blipFill>
        <p:spPr>
          <a:xfrm>
            <a:off x="2441100" y="739700"/>
            <a:ext cx="4261799" cy="1782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09" name="Shape 109"/>
          <p:cNvSpPr txBox="1"/>
          <p:nvPr>
            <p:ph idx="1" type="subTitle"/>
          </p:nvPr>
        </p:nvSpPr>
        <p:spPr>
          <a:xfrm>
            <a:off x="311700" y="1495925"/>
            <a:ext cx="8520600" cy="2130900"/>
          </a:xfrm>
          <a:prstGeom prst="rect">
            <a:avLst/>
          </a:prstGeom>
        </p:spPr>
        <p:txBody>
          <a:bodyPr anchorCtr="0" anchor="t" bIns="91425" lIns="91425" rIns="91425" tIns="91425">
            <a:noAutofit/>
          </a:bodyPr>
          <a:lstStyle/>
          <a:p>
            <a:pPr indent="-228600" lvl="0" marL="457200" rtl="0">
              <a:spcBef>
                <a:spcPts val="0"/>
              </a:spcBef>
              <a:buChar char="●"/>
            </a:pPr>
            <a:r>
              <a:rPr lang="en"/>
              <a:t>At this point Linux had over 17,000 files in its current form</a:t>
            </a:r>
          </a:p>
          <a:p>
            <a:pPr indent="-228600" lvl="0" marL="457200" rtl="0">
              <a:spcBef>
                <a:spcPts val="0"/>
              </a:spcBef>
              <a:buChar char="●"/>
            </a:pPr>
            <a:r>
              <a:rPr lang="en"/>
              <a:t>Linus Torvalds and the ‘head’ developers of Linux searched for alternatives, most of them being too slow or not flexible enough to handle such a large and decentralized project such as Linux.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15" name="Shape 115"/>
          <p:cNvSpPr txBox="1"/>
          <p:nvPr>
            <p:ph idx="1" type="subTitle"/>
          </p:nvPr>
        </p:nvSpPr>
        <p:spPr>
          <a:xfrm>
            <a:off x="311700" y="1495925"/>
            <a:ext cx="8520600" cy="2130900"/>
          </a:xfrm>
          <a:prstGeom prst="rect">
            <a:avLst/>
          </a:prstGeom>
        </p:spPr>
        <p:txBody>
          <a:bodyPr anchorCtr="0" anchor="t" bIns="91425" lIns="91425" rIns="91425" tIns="91425">
            <a:noAutofit/>
          </a:bodyPr>
          <a:lstStyle/>
          <a:p>
            <a:pPr indent="-228600" lvl="0" marL="457200" rtl="0">
              <a:spcBef>
                <a:spcPts val="0"/>
              </a:spcBef>
              <a:buChar char="●"/>
            </a:pPr>
            <a:r>
              <a:rPr lang="en"/>
              <a:t>Linus Torvalds ultimately decides: </a:t>
            </a:r>
            <a:br>
              <a:rPr lang="en"/>
            </a:br>
          </a:p>
          <a:p>
            <a:pPr lvl="0" rtl="0">
              <a:spcBef>
                <a:spcPts val="0"/>
              </a:spcBef>
              <a:buNone/>
            </a:pPr>
            <a:r>
              <a:rPr lang="en" sz="2400"/>
              <a:t>"I decided I could write something better than everything out there in two weeks. And I was right." --Linus Torvalds</a:t>
            </a:r>
            <a:br>
              <a:rPr lang="en" sz="2400"/>
            </a:br>
            <a:br>
              <a:rPr lang="en" sz="2400"/>
            </a:br>
            <a:r>
              <a:rPr lang="en" sz="2400"/>
              <a:t>Launches GIT on April 3rd, 2005</a:t>
            </a:r>
            <a:br>
              <a:rPr lang="en" sz="2400"/>
            </a:br>
          </a:p>
          <a:p>
            <a:pPr indent="-228600" lvl="0" marL="457200" rtl="0">
              <a:spcBef>
                <a:spcPts val="0"/>
              </a:spcBef>
              <a:buChar char="●"/>
            </a:pPr>
            <a:r>
              <a:rPr lang="en"/>
              <a:t>Reached 1.0 on December 21st 2005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21" name="Shape 121"/>
          <p:cNvSpPr txBox="1"/>
          <p:nvPr>
            <p:ph idx="1" type="subTitle"/>
          </p:nvPr>
        </p:nvSpPr>
        <p:spPr>
          <a:xfrm>
            <a:off x="311700" y="1495925"/>
            <a:ext cx="8520600" cy="32823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According to Torvalds GIT is the “Stupid Content tracker”, or “The information manager from hell”</a:t>
            </a:r>
          </a:p>
          <a:p>
            <a:pPr indent="-342900" lvl="0" marL="457200" rtl="0">
              <a:spcBef>
                <a:spcPts val="0"/>
              </a:spcBef>
              <a:buSzPct val="100000"/>
              <a:buChar char="●"/>
            </a:pPr>
            <a:r>
              <a:rPr lang="en" sz="1800"/>
              <a:t>In a readme file, Torvalds explains:</a:t>
            </a:r>
          </a:p>
          <a:p>
            <a:pPr indent="-342900" lvl="0" marL="457200" rtl="0">
              <a:spcBef>
                <a:spcPts val="0"/>
              </a:spcBef>
              <a:buSzPct val="100000"/>
              <a:buChar char="●"/>
            </a:pPr>
            <a:r>
              <a:rPr lang="en" sz="1800"/>
              <a:t>"git" can be an acronym meaning anything, depending on your mood.</a:t>
            </a:r>
            <a:br>
              <a:rPr lang="en" sz="1800"/>
            </a:br>
            <a:r>
              <a:rPr lang="en" sz="1800"/>
              <a:t> - random three-letter combination that is pronounceable, and not</a:t>
            </a:r>
            <a:br>
              <a:rPr lang="en" sz="1800"/>
            </a:br>
            <a:r>
              <a:rPr lang="en" sz="1800"/>
              <a:t>   actually used by any common UNIX command.  The fact that it is a</a:t>
            </a:r>
            <a:br>
              <a:rPr lang="en" sz="1800"/>
            </a:br>
            <a:r>
              <a:rPr lang="en" sz="1800"/>
              <a:t>   mispronounciation of "get" may or may not be relevant.</a:t>
            </a:r>
            <a:br>
              <a:rPr lang="en" sz="1800"/>
            </a:br>
            <a:r>
              <a:rPr lang="en" sz="1800"/>
              <a:t> - stupid. contemptible and despicable. simple. Take your pick from the</a:t>
            </a:r>
            <a:br>
              <a:rPr lang="en" sz="1800"/>
            </a:br>
            <a:r>
              <a:rPr lang="en" sz="1800"/>
              <a:t>   dictionary of slang.</a:t>
            </a:r>
            <a:br>
              <a:rPr lang="en" sz="1800"/>
            </a:br>
            <a:r>
              <a:rPr lang="en" sz="1800"/>
              <a:t> - </a:t>
            </a:r>
            <a:r>
              <a:rPr lang="en" sz="1800">
                <a:solidFill>
                  <a:srgbClr val="D9D9D9"/>
                </a:solidFill>
              </a:rPr>
              <a:t>"Global Information Tracker"</a:t>
            </a:r>
            <a:r>
              <a:rPr lang="en" sz="1800"/>
              <a:t>: you're in a good mood, and it actually</a:t>
            </a:r>
            <a:br>
              <a:rPr lang="en" sz="1800"/>
            </a:br>
            <a:r>
              <a:rPr lang="en" sz="1800"/>
              <a:t>   works for you. Angels sing, and a light suddenly fills the room. </a:t>
            </a:r>
            <a:br>
              <a:rPr lang="en" sz="1800"/>
            </a:br>
            <a:r>
              <a:rPr lang="en" sz="1800"/>
              <a:t> - "Godd*mn Idiotic Truckload of sh*t": when it breaks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27" name="Shape 127"/>
          <p:cNvSpPr txBox="1"/>
          <p:nvPr>
            <p:ph idx="1" type="subTitle"/>
          </p:nvPr>
        </p:nvSpPr>
        <p:spPr>
          <a:xfrm>
            <a:off x="311700" y="1495925"/>
            <a:ext cx="8520600" cy="2130900"/>
          </a:xfrm>
          <a:prstGeom prst="rect">
            <a:avLst/>
          </a:prstGeom>
        </p:spPr>
        <p:txBody>
          <a:bodyPr anchorCtr="0" anchor="t" bIns="91425" lIns="91425" rIns="91425" tIns="91425">
            <a:noAutofit/>
          </a:bodyPr>
          <a:lstStyle/>
          <a:p>
            <a:pPr indent="-228600" lvl="0" marL="457200" rtl="0">
              <a:spcBef>
                <a:spcPts val="0"/>
              </a:spcBef>
              <a:buChar char="●"/>
            </a:pPr>
            <a:r>
              <a:rPr lang="en"/>
              <a:t>Torvalds Laid out several considerations to take into account during development of GIT</a:t>
            </a:r>
          </a:p>
          <a:p>
            <a:pPr indent="-228600" lvl="0" marL="457200" rtl="0">
              <a:spcBef>
                <a:spcPts val="0"/>
              </a:spcBef>
              <a:buChar char="●"/>
            </a:pPr>
            <a:r>
              <a:rPr lang="en"/>
              <a:t>He also laid out several benchmarks that GIT should be able to achieve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33" name="Shape 133"/>
          <p:cNvSpPr txBox="1"/>
          <p:nvPr>
            <p:ph idx="1" type="subTitle"/>
          </p:nvPr>
        </p:nvSpPr>
        <p:spPr>
          <a:xfrm>
            <a:off x="311700" y="1495925"/>
            <a:ext cx="8520600" cy="3063000"/>
          </a:xfrm>
          <a:prstGeom prst="rect">
            <a:avLst/>
          </a:prstGeom>
        </p:spPr>
        <p:txBody>
          <a:bodyPr anchorCtr="0" anchor="t" bIns="91425" lIns="91425" rIns="91425" tIns="91425">
            <a:noAutofit/>
          </a:bodyPr>
          <a:lstStyle/>
          <a:p>
            <a:pPr indent="-228600" lvl="0" marL="457200" rtl="0">
              <a:spcBef>
                <a:spcPts val="0"/>
              </a:spcBef>
              <a:buChar char="●"/>
            </a:pPr>
            <a:r>
              <a:rPr lang="en"/>
              <a:t>Different ‘Benchmarks’ or ideals of development</a:t>
            </a:r>
          </a:p>
          <a:p>
            <a:pPr indent="-228600" lvl="0" marL="457200" rtl="0">
              <a:spcBef>
                <a:spcPts val="0"/>
              </a:spcBef>
              <a:buChar char="●"/>
            </a:pPr>
            <a:r>
              <a:rPr lang="en"/>
              <a:t>Speed!</a:t>
            </a:r>
          </a:p>
          <a:p>
            <a:pPr indent="-228600" lvl="0" marL="457200" rtl="0">
              <a:spcBef>
                <a:spcPts val="0"/>
              </a:spcBef>
              <a:buChar char="●"/>
            </a:pPr>
            <a:r>
              <a:rPr lang="en"/>
              <a:t>Distribution</a:t>
            </a:r>
          </a:p>
          <a:p>
            <a:pPr indent="-228600" lvl="0" marL="457200" rtl="0">
              <a:spcBef>
                <a:spcPts val="0"/>
              </a:spcBef>
              <a:buChar char="●"/>
            </a:pPr>
            <a:r>
              <a:rPr lang="en"/>
              <a:t>Support and design for non-linear workflow</a:t>
            </a:r>
          </a:p>
          <a:p>
            <a:pPr indent="-228600" lvl="0" marL="457200" rtl="0">
              <a:spcBef>
                <a:spcPts val="0"/>
              </a:spcBef>
              <a:buChar char="●"/>
            </a:pPr>
            <a:r>
              <a:rPr lang="en"/>
              <a:t>Simple design</a:t>
            </a:r>
          </a:p>
          <a:p>
            <a:pPr indent="-228600" lvl="0" marL="457200" rtl="0">
              <a:spcBef>
                <a:spcPts val="0"/>
              </a:spcBef>
              <a:buChar char="●"/>
            </a:pPr>
            <a:r>
              <a:rPr lang="en"/>
              <a:t>Confidence to “Trust the data”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39" name="Shape 139"/>
          <p:cNvSpPr txBox="1"/>
          <p:nvPr>
            <p:ph idx="1" type="subTitle"/>
          </p:nvPr>
        </p:nvSpPr>
        <p:spPr>
          <a:xfrm>
            <a:off x="311700" y="1495925"/>
            <a:ext cx="8520600" cy="33129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Benchmarks:</a:t>
            </a:r>
          </a:p>
          <a:p>
            <a:pPr indent="-381000" lvl="0" marL="457200" rtl="0">
              <a:spcBef>
                <a:spcPts val="0"/>
              </a:spcBef>
              <a:buSzPct val="100000"/>
              <a:buChar char="●"/>
            </a:pPr>
            <a:r>
              <a:rPr lang="en" sz="2400"/>
              <a:t>Speed!: It has to meet certain speed requirements</a:t>
            </a:r>
            <a:br>
              <a:rPr lang="en" sz="2400"/>
            </a:br>
          </a:p>
          <a:p>
            <a:pPr indent="-304800" lvl="0" marL="914400" rtl="0">
              <a:spcBef>
                <a:spcPts val="0"/>
              </a:spcBef>
              <a:buClr>
                <a:srgbClr val="CCCCCC"/>
              </a:buClr>
              <a:buSzPct val="100000"/>
              <a:buChar char="●"/>
            </a:pPr>
            <a:r>
              <a:rPr lang="en" sz="1200">
                <a:solidFill>
                  <a:srgbClr val="CCCCCC"/>
                </a:solidFill>
              </a:rPr>
              <a:t>“I've been working at is to make that process really _efficient_. If it takes half a minute to apply a patch and remember the changeset boundary etc (and quite frankly, that's _fast_ for most SCM's around for a project the size of Linux), then a series of 250 emails (which is not unheard of at all when I sync with Andrew, for example) takes two hours. If one of the patches in the middle doesn't apply, things are bad bad bad.”</a:t>
            </a:r>
            <a:br>
              <a:rPr lang="en" sz="1200">
                <a:solidFill>
                  <a:srgbClr val="CCCCCC"/>
                </a:solidFill>
              </a:rPr>
            </a:br>
          </a:p>
          <a:p>
            <a:pPr indent="-381000" lvl="0" marL="914400" rtl="0" algn="l">
              <a:spcBef>
                <a:spcPts val="0"/>
              </a:spcBef>
              <a:buClr>
                <a:srgbClr val="CCCCCC"/>
              </a:buClr>
              <a:buSzPct val="100000"/>
              <a:buChar char="●"/>
            </a:pPr>
            <a:r>
              <a:rPr lang="en" sz="2400">
                <a:solidFill>
                  <a:srgbClr val="CCCCCC"/>
                </a:solidFill>
              </a:rPr>
              <a:t>Torvalds estimated the desired patch time to be around 3 seconds, so even with massive massive filechanges it would only take a couple of minutes</a:t>
            </a: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45" name="Shape 145"/>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Benchmarks:</a:t>
            </a:r>
          </a:p>
          <a:p>
            <a:pPr indent="-381000" lvl="0" marL="457200" rtl="0">
              <a:spcBef>
                <a:spcPts val="0"/>
              </a:spcBef>
              <a:buSzPct val="100000"/>
              <a:buChar char="●"/>
            </a:pPr>
            <a:r>
              <a:rPr lang="en" sz="2400"/>
              <a:t>Speed! It has to meet certain speed requirements</a:t>
            </a:r>
          </a:p>
          <a:p>
            <a:pPr indent="-381000" lvl="0" marL="457200" rtl="0">
              <a:spcBef>
                <a:spcPts val="0"/>
              </a:spcBef>
              <a:buSzPct val="100000"/>
              <a:buChar char="●"/>
            </a:pPr>
            <a:r>
              <a:rPr lang="en" sz="2400"/>
              <a:t>According to Torvald this requirement of 3 seconds would allow GIT to merge files ‘orders of magnitude’ faster than the other free systems available</a:t>
            </a:r>
          </a:p>
          <a:p>
            <a:pPr indent="-381000" lvl="0" marL="457200" rtl="0">
              <a:spcBef>
                <a:spcPts val="0"/>
              </a:spcBef>
              <a:buClr>
                <a:srgbClr val="B7B7B7"/>
              </a:buClr>
              <a:buSzPct val="200000"/>
              <a:buChar char="●"/>
            </a:pPr>
            <a:r>
              <a:rPr lang="en" sz="1200">
                <a:solidFill>
                  <a:srgbClr val="B7B7B7"/>
                </a:solidFill>
              </a:rPr>
              <a:t>This speed difference is really noticeable when actually patching:  “(If a patch apply takes three seconds, even a big series of patches is not a problem: if I get notified within a minute or two that it failed half-way, that's fine, I can then just fix it up manually. That's why latency is critical - if I'd have to do things effectively "offline", I'd by definition not be able to fix it up when problems happen).” - Linus</a:t>
            </a:r>
          </a:p>
          <a:p>
            <a:pPr indent="-381000" lvl="0" marL="457200" rtl="0">
              <a:spcBef>
                <a:spcPts val="0"/>
              </a:spcBef>
              <a:buClr>
                <a:srgbClr val="B7B7B7"/>
              </a:buClr>
              <a:buSzPct val="100000"/>
              <a:buChar char="●"/>
            </a:pPr>
            <a:r>
              <a:t/>
            </a:r>
            <a:endParaRPr sz="2400">
              <a:solidFill>
                <a:srgbClr val="B7B7B7"/>
              </a:solidFill>
            </a:endParaRPr>
          </a:p>
          <a:p>
            <a:pPr lvl="0" rtl="0">
              <a:spcBef>
                <a:spcPts val="0"/>
              </a:spcBef>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51" name="Shape 151"/>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Benchmarks: Simple Design</a:t>
            </a:r>
            <a:br>
              <a:rPr lang="en" sz="2400"/>
            </a:br>
          </a:p>
          <a:p>
            <a:pPr indent="-381000" lvl="0" marL="457200" rtl="0">
              <a:spcBef>
                <a:spcPts val="0"/>
              </a:spcBef>
              <a:buSzPct val="100000"/>
              <a:buChar char="●"/>
            </a:pPr>
            <a:r>
              <a:rPr lang="en" sz="2400"/>
              <a:t>A simplified and straightforward design would allow further developments to GIT to be easy and fast</a:t>
            </a:r>
          </a:p>
          <a:p>
            <a:pPr indent="-381000" lvl="0" marL="457200" rtl="0">
              <a:spcBef>
                <a:spcPts val="0"/>
              </a:spcBef>
              <a:buSzPct val="100000"/>
              <a:buChar char="●"/>
            </a:pPr>
            <a:r>
              <a:rPr lang="en" sz="2400"/>
              <a:t>Would also facilitate easy use of the software, allowing larger and decentralized projects to have more amature developers contribute</a:t>
            </a:r>
          </a:p>
          <a:p>
            <a:pPr indent="-381000" lvl="0" marL="457200" rtl="0">
              <a:spcBef>
                <a:spcPts val="0"/>
              </a:spcBef>
              <a:buSzPct val="100000"/>
              <a:buChar char="●"/>
            </a:pPr>
            <a:r>
              <a:rPr lang="en" sz="2400"/>
              <a:t>Also adds to the speed performance of GIT, as the ‘snapshot’ design fits both of these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57" name="Shape 157"/>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228600" lvl="0" marL="457200" rtl="0">
              <a:spcBef>
                <a:spcPts val="0"/>
              </a:spcBef>
              <a:buChar char="●"/>
            </a:pPr>
            <a:r>
              <a:rPr lang="en"/>
              <a:t>Benchmarks: </a:t>
            </a:r>
            <a:r>
              <a:rPr lang="en"/>
              <a:t>Strong support for non-linear development</a:t>
            </a:r>
          </a:p>
          <a:p>
            <a:pPr indent="-228600" lvl="0" marL="457200" rtl="0">
              <a:spcBef>
                <a:spcPts val="0"/>
              </a:spcBef>
              <a:buChar char="●"/>
            </a:pPr>
            <a:r>
              <a:rPr lang="en"/>
              <a:t>This benchmark took its place as one of the defining features of GIT; Parallel branching / Parallel Merging</a:t>
            </a:r>
          </a:p>
          <a:p>
            <a:pPr indent="-228600" lvl="0" marL="457200" rtl="0">
              <a:spcBef>
                <a:spcPts val="0"/>
              </a:spcBef>
              <a:buChar char="●"/>
            </a:pPr>
            <a:r>
              <a:rPr lang="en"/>
              <a:t>This benchmark in particular contributes to many of GIT’s strengths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63" name="Shape 163"/>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228600" lvl="0" marL="457200" rtl="0">
              <a:spcBef>
                <a:spcPts val="0"/>
              </a:spcBef>
              <a:buChar char="●"/>
            </a:pPr>
            <a:r>
              <a:rPr lang="en"/>
              <a:t>Benchmarks: Strong support for non-linear development</a:t>
            </a:r>
          </a:p>
          <a:p>
            <a:pPr indent="-228600" lvl="0" marL="457200" rtl="0">
              <a:spcBef>
                <a:spcPts val="0"/>
              </a:spcBef>
              <a:buChar char="●"/>
            </a:pPr>
            <a:r>
              <a:rPr lang="en"/>
              <a:t>A strong focus on non-linear development allows for different styles of workflow</a:t>
            </a:r>
          </a:p>
          <a:p>
            <a:pPr indent="-228600" lvl="0" marL="457200" rtl="0">
              <a:spcBef>
                <a:spcPts val="0"/>
              </a:spcBef>
              <a:buChar char="●"/>
            </a:pPr>
            <a:r>
              <a:rPr lang="en"/>
              <a:t>Also allows for more distribution of workload, allowing for a more decentralized and autonomous workforce of developers to be able to work in tandem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544600" y="314650"/>
            <a:ext cx="8041500" cy="539100"/>
          </a:xfrm>
          <a:prstGeom prst="rect">
            <a:avLst/>
          </a:prstGeom>
        </p:spPr>
        <p:txBody>
          <a:bodyPr anchorCtr="0" anchor="b" bIns="91425" lIns="91425" rIns="91425" tIns="91425">
            <a:noAutofit/>
          </a:bodyPr>
          <a:lstStyle/>
          <a:p>
            <a:pPr lvl="0">
              <a:spcBef>
                <a:spcPts val="0"/>
              </a:spcBef>
              <a:buNone/>
            </a:pPr>
            <a:r>
              <a:rPr lang="en"/>
              <a:t>What GIT is, an overview</a:t>
            </a:r>
          </a:p>
        </p:txBody>
      </p:sp>
      <p:sp>
        <p:nvSpPr>
          <p:cNvPr id="61" name="Shape 61"/>
          <p:cNvSpPr txBox="1"/>
          <p:nvPr>
            <p:ph idx="1" type="subTitle"/>
          </p:nvPr>
        </p:nvSpPr>
        <p:spPr>
          <a:xfrm>
            <a:off x="544600" y="1840491"/>
            <a:ext cx="8123100" cy="1462500"/>
          </a:xfrm>
          <a:prstGeom prst="rect">
            <a:avLst/>
          </a:prstGeom>
        </p:spPr>
        <p:txBody>
          <a:bodyPr anchorCtr="0" anchor="t" bIns="91425" lIns="91425" rIns="91425" tIns="91425">
            <a:noAutofit/>
          </a:bodyPr>
          <a:lstStyle/>
          <a:p>
            <a:pPr lvl="0">
              <a:spcBef>
                <a:spcPts val="0"/>
              </a:spcBef>
              <a:buNone/>
            </a:pPr>
            <a:r>
              <a:rPr lang="en"/>
              <a:t>“</a:t>
            </a:r>
            <a:r>
              <a:rPr lang="en" sz="1350">
                <a:solidFill>
                  <a:srgbClr val="CCCCCC"/>
                </a:solidFill>
                <a:latin typeface="Georgia"/>
                <a:ea typeface="Georgia"/>
                <a:cs typeface="Georgia"/>
                <a:sym typeface="Georgia"/>
              </a:rPr>
              <a:t>Git is a free and open source distributed version control system designed to handle everything from small to very large projects with speed and efficiency.</a:t>
            </a:r>
            <a:r>
              <a:rPr lang="en">
                <a:solidFill>
                  <a:srgbClr val="CCCCCC"/>
                </a:solidFill>
              </a:rPr>
              <a:t>”</a:t>
            </a:r>
            <a:r>
              <a:rPr lang="en"/>
              <a:t> - Git Website</a:t>
            </a:r>
            <a:br>
              <a:rPr lang="en" sz="1350">
                <a:solidFill>
                  <a:srgbClr val="4E443C"/>
                </a:solidFill>
                <a:highlight>
                  <a:srgbClr val="F0EFE7"/>
                </a:highlight>
                <a:latin typeface="Georgia"/>
                <a:ea typeface="Georgia"/>
                <a:cs typeface="Georgia"/>
                <a:sym typeface="Georgia"/>
              </a:rPr>
            </a:br>
            <a:r>
              <a:rPr lang="en"/>
              <a:t>So what does that mean?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69" name="Shape 169"/>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228600" lvl="0" marL="457200" rtl="0">
              <a:spcBef>
                <a:spcPts val="0"/>
              </a:spcBef>
              <a:buChar char="●"/>
            </a:pPr>
            <a:r>
              <a:rPr lang="en"/>
              <a:t>Benchmarks: Strong support for non-linear development</a:t>
            </a:r>
          </a:p>
          <a:p>
            <a:pPr indent="-228600" lvl="0" marL="457200" rtl="0">
              <a:spcBef>
                <a:spcPts val="0"/>
              </a:spcBef>
              <a:buChar char="●"/>
            </a:pPr>
            <a:r>
              <a:rPr lang="en"/>
              <a:t>Allows for better development history tracking</a:t>
            </a:r>
          </a:p>
          <a:p>
            <a:pPr indent="-228600" lvl="0" marL="457200" rtl="0">
              <a:spcBef>
                <a:spcPts val="0"/>
              </a:spcBef>
              <a:buChar char="●"/>
            </a:pPr>
            <a:r>
              <a:rPr lang="en"/>
              <a:t>Very important when working on large projects with a long development cycle where keeping track of developer’s contributions are important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75" name="Shape 175"/>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228600" lvl="0" marL="457200" rtl="0">
              <a:spcBef>
                <a:spcPts val="0"/>
              </a:spcBef>
              <a:buChar char="●"/>
            </a:pPr>
            <a:r>
              <a:rPr lang="en"/>
              <a:t>Benchmarks: Strong support for non-linear development</a:t>
            </a:r>
          </a:p>
          <a:p>
            <a:pPr indent="-228600" lvl="0" marL="457200" rtl="0">
              <a:spcBef>
                <a:spcPts val="0"/>
              </a:spcBef>
              <a:buChar char="●"/>
            </a:pPr>
            <a:r>
              <a:rPr lang="en"/>
              <a:t>Allows for better development history tracking</a:t>
            </a:r>
          </a:p>
          <a:p>
            <a:pPr indent="-228600" lvl="0" marL="457200" rtl="0">
              <a:spcBef>
                <a:spcPts val="0"/>
              </a:spcBef>
              <a:buChar char="●"/>
            </a:pPr>
            <a:r>
              <a:rPr lang="en"/>
              <a:t>Very important when working on large projects with a long development cycle where keeping track of developer’s contributions are important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81" name="Shape 181"/>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228600" lvl="0" marL="457200" rtl="0">
              <a:spcBef>
                <a:spcPts val="0"/>
              </a:spcBef>
              <a:buChar char="●"/>
            </a:pPr>
            <a:r>
              <a:rPr lang="en"/>
              <a:t>Benchmarks: Protections against corruption</a:t>
            </a:r>
            <a:br>
              <a:rPr lang="en"/>
            </a:br>
          </a:p>
          <a:p>
            <a:pPr indent="-381000" lvl="0" marL="457200" rtl="0">
              <a:spcBef>
                <a:spcPts val="0"/>
              </a:spcBef>
              <a:buSzPct val="100000"/>
              <a:buChar char="●"/>
            </a:pPr>
            <a:r>
              <a:rPr lang="en" sz="2400"/>
              <a:t>Distributed workflow both aids this benchmark and makes it that much more important</a:t>
            </a:r>
          </a:p>
          <a:p>
            <a:pPr indent="-381000" lvl="0" marL="457200" rtl="0">
              <a:spcBef>
                <a:spcPts val="0"/>
              </a:spcBef>
              <a:buSzPct val="100000"/>
              <a:buChar char="●"/>
            </a:pPr>
            <a:r>
              <a:rPr lang="en" sz="2400"/>
              <a:t>So GIT has been coded towards extra attention with bugs in mind and designed with the idea that if you commit your code and back it up you shouldn’t lose it and it should not be corrupted</a:t>
            </a:r>
          </a:p>
          <a:p>
            <a:pPr lvl="0" rtl="0">
              <a:spcBef>
                <a:spcPts val="0"/>
              </a:spcBef>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87" name="Shape 187"/>
          <p:cNvSpPr txBox="1"/>
          <p:nvPr>
            <p:ph idx="1" type="subTitle"/>
          </p:nvPr>
        </p:nvSpPr>
        <p:spPr>
          <a:xfrm>
            <a:off x="311700" y="1152550"/>
            <a:ext cx="8520600" cy="3312900"/>
          </a:xfrm>
          <a:prstGeom prst="rect">
            <a:avLst/>
          </a:prstGeom>
        </p:spPr>
        <p:txBody>
          <a:bodyPr anchorCtr="0" anchor="t" bIns="91425" lIns="91425" rIns="91425" tIns="91425">
            <a:noAutofit/>
          </a:bodyPr>
          <a:lstStyle/>
          <a:p>
            <a:pPr indent="-228600" lvl="0" marL="457200" rtl="0">
              <a:spcBef>
                <a:spcPts val="0"/>
              </a:spcBef>
              <a:buChar char="●"/>
            </a:pPr>
            <a:r>
              <a:rPr lang="en"/>
              <a:t>All these benchmarks have arguably been achieved, with further improvements to come along the way</a:t>
            </a:r>
            <a:br>
              <a:rPr lang="en"/>
            </a:br>
          </a:p>
          <a:p>
            <a:pPr indent="-228600" lvl="0" marL="457200" rtl="0">
              <a:spcBef>
                <a:spcPts val="0"/>
              </a:spcBef>
              <a:buChar char="●"/>
            </a:pPr>
            <a:r>
              <a:rPr lang="en"/>
              <a:t>GIT is now on version 2.12 as of 2017-02-24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p:txBody>
      </p:sp>
      <p:sp>
        <p:nvSpPr>
          <p:cNvPr id="193" name="Shape 193"/>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ctrTitle"/>
          </p:nvPr>
        </p:nvSpPr>
        <p:spPr>
          <a:xfrm>
            <a:off x="311700" y="397000"/>
            <a:ext cx="8520600" cy="939900"/>
          </a:xfrm>
          <a:prstGeom prst="rect">
            <a:avLst/>
          </a:prstGeom>
        </p:spPr>
        <p:txBody>
          <a:bodyPr anchorCtr="0" anchor="b" bIns="91425" lIns="91425" rIns="91425" tIns="91425">
            <a:noAutofit/>
          </a:bodyPr>
          <a:lstStyle/>
          <a:p>
            <a:pPr lvl="0" rtl="0">
              <a:spcBef>
                <a:spcPts val="0"/>
              </a:spcBef>
              <a:buNone/>
            </a:pPr>
            <a:r>
              <a:rPr lang="en"/>
              <a:t>How Git is used</a:t>
            </a:r>
          </a:p>
        </p:txBody>
      </p:sp>
      <p:sp>
        <p:nvSpPr>
          <p:cNvPr id="199" name="Shape 199"/>
          <p:cNvSpPr txBox="1"/>
          <p:nvPr>
            <p:ph idx="1" type="subTitle"/>
          </p:nvPr>
        </p:nvSpPr>
        <p:spPr>
          <a:xfrm>
            <a:off x="311700" y="1657675"/>
            <a:ext cx="8520600" cy="2932200"/>
          </a:xfrm>
          <a:prstGeom prst="rect">
            <a:avLst/>
          </a:prstGeom>
        </p:spPr>
        <p:txBody>
          <a:bodyPr anchorCtr="0" anchor="t" bIns="91425" lIns="91425" rIns="91425" tIns="91425">
            <a:noAutofit/>
          </a:bodyPr>
          <a:lstStyle/>
          <a:p>
            <a:pPr indent="-342900" lvl="0" marL="457200" rtl="0" algn="l">
              <a:spcBef>
                <a:spcPts val="0"/>
              </a:spcBef>
              <a:buSzPct val="100000"/>
              <a:buChar char="●"/>
            </a:pPr>
            <a:r>
              <a:rPr lang="en" sz="1800"/>
              <a:t>Git can be used through external GUI’s and websites like bitbucket and github, but it these will sometimes leave out certain aspects</a:t>
            </a:r>
          </a:p>
          <a:p>
            <a:pPr lvl="0" rtl="0" algn="l">
              <a:spcBef>
                <a:spcPts val="0"/>
              </a:spcBef>
              <a:buNone/>
            </a:pPr>
            <a:r>
              <a:t/>
            </a:r>
            <a:endParaRPr sz="1800"/>
          </a:p>
          <a:p>
            <a:pPr indent="-342900" lvl="0" marL="457200" rtl="0" algn="l">
              <a:spcBef>
                <a:spcPts val="0"/>
              </a:spcBef>
              <a:buSzPct val="100000"/>
              <a:buChar char="●"/>
            </a:pPr>
            <a:r>
              <a:rPr lang="en" sz="1800"/>
              <a:t>It is recommended to use git in a terminal or command line for this reason</a:t>
            </a:r>
          </a:p>
          <a:p>
            <a:pPr lvl="0" rtl="0" algn="l">
              <a:spcBef>
                <a:spcPts val="0"/>
              </a:spcBef>
              <a:buNone/>
            </a:pPr>
            <a:r>
              <a:t/>
            </a:r>
            <a:endParaRPr sz="1800"/>
          </a:p>
          <a:p>
            <a:pPr indent="-342900" lvl="0" marL="457200" rtl="0" algn="l">
              <a:spcBef>
                <a:spcPts val="0"/>
              </a:spcBef>
              <a:buSzPct val="100000"/>
              <a:buChar char="●"/>
            </a:pPr>
            <a:r>
              <a:rPr lang="en" sz="1800"/>
              <a:t>Git starts by creating a workspace on your computer or server and creating a master branch</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Starting Your Git Server</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If you didn’t start the server on a website or program then you will need to create the space using </a:t>
            </a:r>
            <a:r>
              <a:rPr lang="en">
                <a:solidFill>
                  <a:srgbClr val="6FA8DC"/>
                </a:solidFill>
              </a:rPr>
              <a:t>git init</a:t>
            </a:r>
            <a:r>
              <a:rPr lang="en"/>
              <a:t> to create a workspace </a:t>
            </a:r>
          </a:p>
          <a:p>
            <a:pPr indent="-228600" lvl="0" marL="457200" rtl="0">
              <a:spcBef>
                <a:spcPts val="0"/>
              </a:spcBef>
            </a:pPr>
            <a:r>
              <a:rPr lang="en">
                <a:solidFill>
                  <a:srgbClr val="6FA8DC"/>
                </a:solidFill>
              </a:rPr>
              <a:t>Git clone server url/name</a:t>
            </a:r>
            <a:r>
              <a:rPr lang="en"/>
              <a:t> allows you to create a workspace that is connected to a server you or someone else has already created</a:t>
            </a:r>
          </a:p>
          <a:p>
            <a:pPr indent="-228600" lvl="0" marL="457200" rtl="0">
              <a:spcBef>
                <a:spcPts val="0"/>
              </a:spcBef>
            </a:pPr>
            <a:r>
              <a:rPr lang="en"/>
              <a:t>GIT DOES NOT ADD FILES AUTOMATICALLY!</a:t>
            </a:r>
          </a:p>
          <a:p>
            <a:pPr indent="-228600" lvl="0" marL="457200">
              <a:spcBef>
                <a:spcPts val="0"/>
              </a:spcBef>
            </a:pPr>
            <a:r>
              <a:rPr lang="en"/>
              <a:t>Files that are in the workspace aren’t automatically registered to git. To register files to be remembered by git you have to use </a:t>
            </a:r>
            <a:r>
              <a:rPr lang="en">
                <a:solidFill>
                  <a:srgbClr val="6FA8DC"/>
                </a:solidFill>
              </a:rPr>
              <a:t>git add filename</a:t>
            </a:r>
            <a:r>
              <a:rPr lang="en"/>
              <a:t> or upload the file to software/website you’re using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Keeping Your Workspace Up To Date</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 git you have to update the server and workspace manually or they will stay independent of each other</a:t>
            </a:r>
          </a:p>
          <a:p>
            <a:pPr indent="-228600" lvl="0" marL="457200" rtl="0">
              <a:spcBef>
                <a:spcPts val="0"/>
              </a:spcBef>
            </a:pPr>
            <a:r>
              <a:rPr lang="en"/>
              <a:t>To update your workspace you can use git pull to have all of your branches brought up to date</a:t>
            </a:r>
          </a:p>
          <a:p>
            <a:pPr indent="-228600" lvl="0" marL="457200" rtl="0">
              <a:spcBef>
                <a:spcPts val="0"/>
              </a:spcBef>
            </a:pPr>
            <a:r>
              <a:rPr lang="en"/>
              <a:t>To update your server you can use git push to update all the branches on the server</a:t>
            </a:r>
          </a:p>
          <a:p>
            <a:pPr indent="-228600" lvl="0" marL="457200" rtl="0">
              <a:spcBef>
                <a:spcPts val="0"/>
              </a:spcBef>
            </a:pPr>
            <a:r>
              <a:rPr lang="en"/>
              <a:t>You can also fetch certain things from the server to update your workspace</a:t>
            </a:r>
          </a:p>
          <a:p>
            <a:pPr indent="-228600" lvl="0" marL="457200">
              <a:spcBef>
                <a:spcPts val="0"/>
              </a:spcBef>
            </a:pPr>
            <a:r>
              <a:rPr lang="en"/>
              <a:t>You cannot update the server if you are behind it in the timeline!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Committing</a:t>
            </a:r>
            <a:r>
              <a:rPr lang="en"/>
              <a:t> Files to Git</a:t>
            </a:r>
          </a:p>
        </p:txBody>
      </p:sp>
      <p:sp>
        <p:nvSpPr>
          <p:cNvPr id="217" name="Shape 2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Files that are registered to your git server still need to be saved to a snapshot as mentioned before</a:t>
            </a:r>
          </a:p>
          <a:p>
            <a:pPr indent="-228600" lvl="0" marL="457200" rtl="0">
              <a:spcBef>
                <a:spcPts val="0"/>
              </a:spcBef>
            </a:pPr>
            <a:r>
              <a:rPr lang="en"/>
              <a:t>These are snapshots are created by committing your current files</a:t>
            </a:r>
          </a:p>
          <a:p>
            <a:pPr indent="-228600" lvl="0" marL="457200" rtl="0">
              <a:spcBef>
                <a:spcPts val="0"/>
              </a:spcBef>
            </a:pPr>
            <a:r>
              <a:rPr lang="en"/>
              <a:t>In command line we use </a:t>
            </a:r>
            <a:r>
              <a:rPr lang="en">
                <a:solidFill>
                  <a:srgbClr val="6FA8DC"/>
                </a:solidFill>
              </a:rPr>
              <a:t>git commit -m “commit message”</a:t>
            </a:r>
            <a:r>
              <a:rPr lang="en"/>
              <a:t> to create a saved state to return to using git</a:t>
            </a:r>
          </a:p>
          <a:p>
            <a:pPr indent="-228600" lvl="0" marL="457200" rtl="0">
              <a:spcBef>
                <a:spcPts val="0"/>
              </a:spcBef>
            </a:pPr>
            <a:r>
              <a:rPr lang="en"/>
              <a:t>If files have been changed since the last commit they need to be re added to be committed</a:t>
            </a:r>
          </a:p>
          <a:p>
            <a:pPr indent="-228600" lvl="0" marL="457200">
              <a:spcBef>
                <a:spcPts val="0"/>
              </a:spcBef>
            </a:pPr>
            <a:r>
              <a:rPr lang="en"/>
              <a:t>Commits are what we use to move between versions in git so they are very important!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Branching</a:t>
            </a:r>
          </a:p>
        </p:txBody>
      </p:sp>
      <p:sp>
        <p:nvSpPr>
          <p:cNvPr id="223" name="Shape 223"/>
          <p:cNvSpPr txBox="1"/>
          <p:nvPr>
            <p:ph idx="1" type="body"/>
          </p:nvPr>
        </p:nvSpPr>
        <p:spPr>
          <a:xfrm>
            <a:off x="311700" y="1152475"/>
            <a:ext cx="4599000" cy="3416400"/>
          </a:xfrm>
          <a:prstGeom prst="rect">
            <a:avLst/>
          </a:prstGeom>
        </p:spPr>
        <p:txBody>
          <a:bodyPr anchorCtr="0" anchor="t" bIns="91425" lIns="91425" rIns="91425" tIns="91425">
            <a:noAutofit/>
          </a:bodyPr>
          <a:lstStyle/>
          <a:p>
            <a:pPr indent="-228600" lvl="0" marL="457200" rtl="0">
              <a:spcBef>
                <a:spcPts val="0"/>
              </a:spcBef>
            </a:pPr>
            <a:r>
              <a:rPr lang="en"/>
              <a:t>Branches are splits in git timeline that you can use to create multiple versions of code</a:t>
            </a:r>
          </a:p>
          <a:p>
            <a:pPr indent="-228600" lvl="0" marL="457200" rtl="0">
              <a:spcBef>
                <a:spcPts val="0"/>
              </a:spcBef>
            </a:pPr>
            <a:r>
              <a:rPr lang="en">
                <a:solidFill>
                  <a:srgbClr val="6FA8DC"/>
                </a:solidFill>
              </a:rPr>
              <a:t>Git branch branchname</a:t>
            </a:r>
            <a:r>
              <a:rPr lang="en"/>
              <a:t> creates a new branch that is a copy of the branch you are currently on</a:t>
            </a:r>
          </a:p>
          <a:p>
            <a:pPr indent="-228600" lvl="0" marL="457200">
              <a:spcBef>
                <a:spcPts val="0"/>
              </a:spcBef>
            </a:pPr>
            <a:r>
              <a:rPr lang="en"/>
              <a:t>You don’t automatically move to that branch though. Instead you have to use </a:t>
            </a:r>
            <a:r>
              <a:rPr lang="en">
                <a:solidFill>
                  <a:srgbClr val="6FA8DC"/>
                </a:solidFill>
              </a:rPr>
              <a:t>git checkout branchname</a:t>
            </a:r>
            <a:r>
              <a:rPr lang="en"/>
              <a:t> to move to that branch.</a:t>
            </a:r>
          </a:p>
        </p:txBody>
      </p:sp>
      <p:pic>
        <p:nvPicPr>
          <p:cNvPr id="224" name="Shape 224"/>
          <p:cNvPicPr preferRelativeResize="0"/>
          <p:nvPr/>
        </p:nvPicPr>
        <p:blipFill>
          <a:blip r:embed="rId3">
            <a:alphaModFix/>
          </a:blip>
          <a:stretch>
            <a:fillRect/>
          </a:stretch>
        </p:blipFill>
        <p:spPr>
          <a:xfrm>
            <a:off x="5043375" y="1473300"/>
            <a:ext cx="4024850" cy="233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311700" y="122975"/>
            <a:ext cx="8520600" cy="768300"/>
          </a:xfrm>
          <a:prstGeom prst="rect">
            <a:avLst/>
          </a:prstGeom>
        </p:spPr>
        <p:txBody>
          <a:bodyPr anchorCtr="0" anchor="b" bIns="91425" lIns="91425" rIns="91425" tIns="91425">
            <a:noAutofit/>
          </a:bodyPr>
          <a:lstStyle/>
          <a:p>
            <a:pPr lvl="0">
              <a:spcBef>
                <a:spcPts val="0"/>
              </a:spcBef>
              <a:buNone/>
            </a:pPr>
            <a:r>
              <a:rPr lang="en" sz="3600"/>
              <a:t>Open source distributed:</a:t>
            </a:r>
          </a:p>
        </p:txBody>
      </p:sp>
      <p:sp>
        <p:nvSpPr>
          <p:cNvPr id="67" name="Shape 67"/>
          <p:cNvSpPr txBox="1"/>
          <p:nvPr>
            <p:ph idx="1" type="subTitle"/>
          </p:nvPr>
        </p:nvSpPr>
        <p:spPr>
          <a:xfrm>
            <a:off x="311700" y="1149675"/>
            <a:ext cx="8226300" cy="3160500"/>
          </a:xfrm>
          <a:prstGeom prst="rect">
            <a:avLst/>
          </a:prstGeom>
        </p:spPr>
        <p:txBody>
          <a:bodyPr anchorCtr="0" anchor="t" bIns="91425" lIns="91425" rIns="91425" tIns="91425">
            <a:noAutofit/>
          </a:bodyPr>
          <a:lstStyle/>
          <a:p>
            <a:pPr indent="-342900" lvl="0" marL="457200" rtl="0" algn="l">
              <a:spcBef>
                <a:spcPts val="0"/>
              </a:spcBef>
              <a:buSzPct val="100000"/>
              <a:buChar char="●"/>
            </a:pPr>
            <a:r>
              <a:rPr lang="en" sz="1800"/>
              <a:t>Git is a free to use software that can be found on: </a:t>
            </a:r>
            <a:r>
              <a:rPr lang="en" sz="1800" u="sng">
                <a:solidFill>
                  <a:schemeClr val="hlink"/>
                </a:solidFill>
                <a:hlinkClick r:id="rId3"/>
              </a:rPr>
              <a:t>https://git-scm.com/downloads</a:t>
            </a:r>
            <a:r>
              <a:rPr lang="en" sz="1800"/>
              <a:t> It can be contributed to by anyone, this is the general definition of open source</a:t>
            </a:r>
            <a:br>
              <a:rPr lang="en" sz="1800"/>
            </a:br>
          </a:p>
          <a:p>
            <a:pPr indent="-342900" lvl="0" marL="457200" rtl="0" algn="l">
              <a:spcBef>
                <a:spcPts val="0"/>
              </a:spcBef>
              <a:buSzPct val="100000"/>
              <a:buChar char="●"/>
            </a:pPr>
            <a:r>
              <a:rPr lang="en" sz="1800"/>
              <a:t>Distributed generally means that the important information on the project is distributed to developers</a:t>
            </a:r>
            <a:br>
              <a:rPr lang="en" sz="1800"/>
            </a:br>
          </a:p>
          <a:p>
            <a:pPr indent="-342900" lvl="0" marL="457200" rtl="0" algn="l">
              <a:spcBef>
                <a:spcPts val="0"/>
              </a:spcBef>
              <a:buSzPct val="100000"/>
              <a:buChar char="●"/>
            </a:pPr>
            <a:r>
              <a:rPr lang="en" sz="1800"/>
              <a:t>Documentation on git can also be found on this language as well as client programs and forums</a:t>
            </a:r>
          </a:p>
          <a:p>
            <a:pPr lvl="0" rtl="0" algn="l">
              <a:spcBef>
                <a:spcPts val="0"/>
              </a:spcBef>
              <a:buNone/>
            </a:pPr>
            <a:r>
              <a:t/>
            </a:r>
            <a:endParaRPr sz="1800"/>
          </a:p>
          <a:p>
            <a:pPr indent="-342900" lvl="0" marL="457200" algn="l">
              <a:spcBef>
                <a:spcPts val="0"/>
              </a:spcBef>
              <a:buSzPct val="100000"/>
              <a:buChar char="●"/>
            </a:pPr>
            <a:r>
              <a:rPr lang="en" sz="1800"/>
              <a:t>Git is available for Operating Systems Windows, Mac, Linux and Solaris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Merging Branches</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Merging branches allows you to update your work without having to delete all the old work</a:t>
            </a:r>
          </a:p>
          <a:p>
            <a:pPr indent="-228600" lvl="0" marL="457200" rtl="0">
              <a:spcBef>
                <a:spcPts val="0"/>
              </a:spcBef>
            </a:pPr>
            <a:r>
              <a:rPr lang="en"/>
              <a:t>To merge two branches you need to use </a:t>
            </a:r>
            <a:r>
              <a:rPr lang="en">
                <a:solidFill>
                  <a:srgbClr val="6FA8DC"/>
                </a:solidFill>
              </a:rPr>
              <a:t>git merge branchname</a:t>
            </a:r>
          </a:p>
          <a:p>
            <a:pPr indent="-228600" lvl="0" marL="457200" rtl="0">
              <a:spcBef>
                <a:spcPts val="0"/>
              </a:spcBef>
            </a:pPr>
            <a:r>
              <a:rPr lang="en"/>
              <a:t>WARNING: merging doesn’t delete the branch that was merged so you should delete it </a:t>
            </a:r>
          </a:p>
          <a:p>
            <a:pPr indent="-228600" lvl="0" marL="457200">
              <a:spcBef>
                <a:spcPts val="0"/>
              </a:spcBef>
            </a:pPr>
            <a:r>
              <a:rPr lang="en"/>
              <a:t>If code was replaced instead of added or subtracted in the merge then merge conflicts will occur and these will need to be manually corrected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Alternatives to Git</a:t>
            </a:r>
          </a:p>
        </p:txBody>
      </p:sp>
      <p:sp>
        <p:nvSpPr>
          <p:cNvPr id="236" name="Shape 23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yayaaaaa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Subversion</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43" name="Shape 243"/>
          <p:cNvPicPr preferRelativeResize="0"/>
          <p:nvPr/>
        </p:nvPicPr>
        <p:blipFill>
          <a:blip r:embed="rId3">
            <a:alphaModFix/>
          </a:blip>
          <a:stretch>
            <a:fillRect/>
          </a:stretch>
        </p:blipFill>
        <p:spPr>
          <a:xfrm>
            <a:off x="1982961" y="1100137"/>
            <a:ext cx="4910974" cy="35210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Mercurial and Facebook</a:t>
            </a:r>
          </a:p>
        </p:txBody>
      </p:sp>
      <p:sp>
        <p:nvSpPr>
          <p:cNvPr id="249" name="Shape 2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Facebook has greatly improved mercurial since they adopted it</a:t>
            </a:r>
          </a:p>
          <a:p>
            <a:pPr lvl="0">
              <a:spcBef>
                <a:spcPts val="0"/>
              </a:spcBef>
              <a:buNone/>
            </a:pPr>
            <a:r>
              <a:rPr lang="en"/>
              <a:t>Github is not suitable for monitoring 1 extremely large project as it has to detect changes over a huge code base so facebook modified Mercurial to better suit their need</a:t>
            </a:r>
          </a:p>
          <a:p>
            <a:pPr lvl="0">
              <a:spcBef>
                <a:spcPts val="0"/>
              </a:spcBef>
              <a:buNone/>
            </a:pPr>
            <a:r>
              <a:rPr lang="en"/>
              <a:t>Facebook developed Watchman, an open source program that moniters changes to code.  Integrated with Mercurial, mercurial can be as much as 5x faster than Git on large projects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Mercurial </a:t>
            </a:r>
          </a:p>
        </p:txBody>
      </p:sp>
      <p:sp>
        <p:nvSpPr>
          <p:cNvPr id="255" name="Shape 2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Open Source DVCS like Git</a:t>
            </a:r>
          </a:p>
          <a:p>
            <a:pPr lvl="0">
              <a:spcBef>
                <a:spcPts val="0"/>
              </a:spcBef>
              <a:buNone/>
            </a:pPr>
            <a:r>
              <a:rPr lang="en"/>
              <a:t>Exteremly Similar to Git with a few small difference</a:t>
            </a:r>
          </a:p>
          <a:p>
            <a:pPr lvl="0">
              <a:spcBef>
                <a:spcPts val="0"/>
              </a:spcBef>
              <a:buNone/>
            </a:pPr>
            <a:r>
              <a:rPr lang="en"/>
              <a:t>Mercurial is seen as more begginner freindly but less versatile than git</a:t>
            </a:r>
          </a:p>
          <a:p>
            <a:pPr lvl="0">
              <a:spcBef>
                <a:spcPts val="0"/>
              </a:spcBef>
              <a:buNone/>
            </a:pPr>
            <a:r>
              <a:rPr lang="en"/>
              <a:t>Mercurial is also more idiot proof because by default you cannot modify history which can prevent accidentally deleting code</a:t>
            </a:r>
          </a:p>
          <a:p>
            <a:pPr lvl="0">
              <a:spcBef>
                <a:spcPts val="0"/>
              </a:spcBef>
              <a:buNone/>
            </a:pPr>
            <a:r>
              <a:rPr lang="en"/>
              <a:t>Mercurial can be hosted on sites like </a:t>
            </a:r>
            <a:r>
              <a:rPr lang="en" u="sng">
                <a:solidFill>
                  <a:schemeClr val="hlink"/>
                </a:solidFill>
                <a:hlinkClick r:id="rId3"/>
              </a:rPr>
              <a:t>https://bitbucket.org/</a:t>
            </a:r>
            <a:r>
              <a:rPr lang="en"/>
              <a:t> in the same way that git can be hosted on github</a:t>
            </a:r>
          </a:p>
          <a:p>
            <a:pPr lvl="0">
              <a:spcBef>
                <a:spcPts val="0"/>
              </a:spcBef>
              <a:buNone/>
            </a:pPr>
            <a:r>
              <a:rPr lang="en"/>
              <a:t>Used by companies like Mozzilla, Oracle and Facebook</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Ill put some stuff here too</a:t>
            </a:r>
          </a:p>
        </p:txBody>
      </p:sp>
      <p:sp>
        <p:nvSpPr>
          <p:cNvPr id="261" name="Shape 26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&lt;(-_-&lt;)~~~~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p:txBody>
      </p:sp>
      <p:sp>
        <p:nvSpPr>
          <p:cNvPr id="267" name="Shape 267"/>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311700" y="744575"/>
            <a:ext cx="8520600" cy="792600"/>
          </a:xfrm>
          <a:prstGeom prst="rect">
            <a:avLst/>
          </a:prstGeom>
        </p:spPr>
        <p:txBody>
          <a:bodyPr anchorCtr="0" anchor="b" bIns="91425" lIns="91425" rIns="91425" tIns="91425">
            <a:noAutofit/>
          </a:bodyPr>
          <a:lstStyle/>
          <a:p>
            <a:pPr lvl="0">
              <a:spcBef>
                <a:spcPts val="0"/>
              </a:spcBef>
              <a:buNone/>
            </a:pPr>
            <a:r>
              <a:rPr lang="en"/>
              <a:t>Version control system</a:t>
            </a:r>
          </a:p>
        </p:txBody>
      </p:sp>
      <p:sp>
        <p:nvSpPr>
          <p:cNvPr id="73" name="Shape 73"/>
          <p:cNvSpPr txBox="1"/>
          <p:nvPr>
            <p:ph idx="1" type="subTitle"/>
          </p:nvPr>
        </p:nvSpPr>
        <p:spPr>
          <a:xfrm>
            <a:off x="311700" y="1864775"/>
            <a:ext cx="8520600" cy="17619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A version control system is, simply put a piece of software that controls t</a:t>
            </a:r>
            <a:r>
              <a:rPr lang="en" sz="1800"/>
              <a:t>he management of changes to documents, computer programs, large web sites, and other collections of information. Changes are usually identified by a number or letter code, termed the "revision number", "revision level", or simply "revision". For example, an initial set of files is "revision 1". </a:t>
            </a:r>
          </a:p>
          <a:p>
            <a:pPr indent="-342900" lvl="0" marL="457200" rtl="0">
              <a:spcBef>
                <a:spcPts val="0"/>
              </a:spcBef>
              <a:buSzPct val="100000"/>
              <a:buChar char="●"/>
            </a:pPr>
            <a:r>
              <a:rPr lang="en" sz="1800"/>
              <a:t>Or in software you often see “build .02 Alpha”, “build .03 Alpha”, etc etc.</a:t>
            </a:r>
          </a:p>
          <a:p>
            <a:pPr lvl="0">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311700" y="744575"/>
            <a:ext cx="8520600" cy="792600"/>
          </a:xfrm>
          <a:prstGeom prst="rect">
            <a:avLst/>
          </a:prstGeom>
        </p:spPr>
        <p:txBody>
          <a:bodyPr anchorCtr="0" anchor="b" bIns="91425" lIns="91425" rIns="91425" tIns="91425">
            <a:noAutofit/>
          </a:bodyPr>
          <a:lstStyle/>
          <a:p>
            <a:pPr lvl="0" rtl="0">
              <a:spcBef>
                <a:spcPts val="0"/>
              </a:spcBef>
              <a:buNone/>
            </a:pPr>
            <a:r>
              <a:rPr lang="en"/>
              <a:t>Version control system</a:t>
            </a:r>
          </a:p>
        </p:txBody>
      </p:sp>
      <p:sp>
        <p:nvSpPr>
          <p:cNvPr id="79" name="Shape 79"/>
          <p:cNvSpPr txBox="1"/>
          <p:nvPr>
            <p:ph idx="1" type="subTitle"/>
          </p:nvPr>
        </p:nvSpPr>
        <p:spPr>
          <a:xfrm>
            <a:off x="311700" y="1864775"/>
            <a:ext cx="8520600" cy="1761900"/>
          </a:xfrm>
          <a:prstGeom prst="rect">
            <a:avLst/>
          </a:prstGeom>
        </p:spPr>
        <p:txBody>
          <a:bodyPr anchorCtr="0" anchor="t" bIns="91425" lIns="91425" rIns="91425" tIns="91425">
            <a:noAutofit/>
          </a:bodyPr>
          <a:lstStyle/>
          <a:p>
            <a:pPr indent="-342900" lvl="0" marL="457200">
              <a:spcBef>
                <a:spcPts val="0"/>
              </a:spcBef>
              <a:buClr>
                <a:srgbClr val="999999"/>
              </a:buClr>
              <a:buSzPct val="100000"/>
              <a:buChar char="●"/>
            </a:pPr>
            <a:r>
              <a:rPr lang="en" sz="1800">
                <a:solidFill>
                  <a:srgbClr val="999999"/>
                </a:solidFill>
              </a:rPr>
              <a:t>Each revision is associated with a timestamp and the developer making the change. Revisions can be compared, restored, and with some types of files, and specific VCS, merged.</a:t>
            </a:r>
          </a:p>
          <a:p>
            <a:pPr indent="-342900" lvl="0" marL="457200" rtl="0">
              <a:spcBef>
                <a:spcPts val="0"/>
              </a:spcBef>
              <a:buClr>
                <a:srgbClr val="999999"/>
              </a:buClr>
              <a:buSzPct val="100000"/>
              <a:buChar char="●"/>
            </a:pPr>
            <a:r>
              <a:rPr lang="en" sz="1800">
                <a:solidFill>
                  <a:srgbClr val="999999"/>
                </a:solidFill>
              </a:rPr>
              <a:t>Today, the most capable (as well as complex) revision control systems are those used in software development, where a team of people may change the same files.</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311700" y="744575"/>
            <a:ext cx="8520600" cy="765000"/>
          </a:xfrm>
          <a:prstGeom prst="rect">
            <a:avLst/>
          </a:prstGeom>
        </p:spPr>
        <p:txBody>
          <a:bodyPr anchorCtr="0" anchor="b" bIns="91425" lIns="91425" rIns="91425" tIns="91425">
            <a:noAutofit/>
          </a:bodyPr>
          <a:lstStyle/>
          <a:p>
            <a:pPr lvl="0">
              <a:spcBef>
                <a:spcPts val="0"/>
              </a:spcBef>
              <a:buNone/>
            </a:pPr>
            <a:r>
              <a:rPr lang="en"/>
              <a:t>Version control system</a:t>
            </a:r>
          </a:p>
        </p:txBody>
      </p:sp>
      <p:sp>
        <p:nvSpPr>
          <p:cNvPr id="85" name="Shape 85"/>
          <p:cNvSpPr txBox="1"/>
          <p:nvPr>
            <p:ph idx="1" type="subTitle"/>
          </p:nvPr>
        </p:nvSpPr>
        <p:spPr>
          <a:xfrm>
            <a:off x="311700" y="1864775"/>
            <a:ext cx="8520600" cy="1701000"/>
          </a:xfrm>
          <a:prstGeom prst="rect">
            <a:avLst/>
          </a:prstGeom>
        </p:spPr>
        <p:txBody>
          <a:bodyPr anchorCtr="0" anchor="t" bIns="91425" lIns="91425" rIns="91425" tIns="91425">
            <a:noAutofit/>
          </a:bodyPr>
          <a:lstStyle/>
          <a:p>
            <a:pPr indent="-228600" lvl="0" marL="457200">
              <a:spcBef>
                <a:spcPts val="0"/>
              </a:spcBef>
              <a:buChar char="●"/>
            </a:pPr>
            <a:r>
              <a:rPr lang="en"/>
              <a:t>Git is a type of Version control system, it is currently one of the most, if not the most popular VCS out there</a:t>
            </a:r>
          </a:p>
          <a:p>
            <a:pPr indent="-228600" lvl="0" marL="457200">
              <a:spcBef>
                <a:spcPts val="0"/>
              </a:spcBef>
              <a:buChar char="●"/>
            </a:pPr>
            <a:r>
              <a:rPr lang="en"/>
              <a:t>We will briefly go over the precursor to GIT and its history to get a better insight </a:t>
            </a:r>
            <a:r>
              <a:rPr lang="en"/>
              <a:t>into</a:t>
            </a:r>
            <a:r>
              <a:rPr lang="en"/>
              <a:t> why it is built the way it 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311700" y="526000"/>
            <a:ext cx="8520600" cy="744600"/>
          </a:xfrm>
          <a:prstGeom prst="rect">
            <a:avLst/>
          </a:prstGeom>
        </p:spPr>
        <p:txBody>
          <a:bodyPr anchorCtr="0" anchor="b" bIns="91425" lIns="91425" rIns="91425" tIns="91425">
            <a:noAutofit/>
          </a:bodyPr>
          <a:lstStyle/>
          <a:p>
            <a:pPr lvl="0">
              <a:spcBef>
                <a:spcPts val="0"/>
              </a:spcBef>
              <a:buNone/>
            </a:pPr>
            <a:r>
              <a:rPr lang="en"/>
              <a:t>GIT History</a:t>
            </a:r>
          </a:p>
        </p:txBody>
      </p:sp>
      <p:sp>
        <p:nvSpPr>
          <p:cNvPr id="91" name="Shape 91"/>
          <p:cNvSpPr txBox="1"/>
          <p:nvPr>
            <p:ph idx="1" type="subTitle"/>
          </p:nvPr>
        </p:nvSpPr>
        <p:spPr>
          <a:xfrm>
            <a:off x="311700" y="1495925"/>
            <a:ext cx="8520600" cy="2130900"/>
          </a:xfrm>
          <a:prstGeom prst="rect">
            <a:avLst/>
          </a:prstGeom>
        </p:spPr>
        <p:txBody>
          <a:bodyPr anchorCtr="0" anchor="t" bIns="91425" lIns="91425" rIns="91425" tIns="91425">
            <a:noAutofit/>
          </a:bodyPr>
          <a:lstStyle/>
          <a:p>
            <a:pPr indent="-228600" lvl="0" marL="457200" rtl="0">
              <a:spcBef>
                <a:spcPts val="0"/>
              </a:spcBef>
              <a:buChar char="●"/>
            </a:pPr>
            <a:r>
              <a:rPr lang="en"/>
              <a:t>Developed to be a VCS for Linux systems</a:t>
            </a:r>
          </a:p>
          <a:p>
            <a:pPr lvl="0">
              <a:spcBef>
                <a:spcPts val="0"/>
              </a:spcBef>
              <a:buNone/>
            </a:pPr>
            <a:r>
              <a:t/>
            </a:r>
            <a:endParaRPr/>
          </a:p>
          <a:p>
            <a:pPr indent="-228600" lvl="0" marL="457200" rtl="0">
              <a:spcBef>
                <a:spcPts val="0"/>
              </a:spcBef>
              <a:buChar char="●"/>
            </a:pPr>
            <a:r>
              <a:rPr lang="en"/>
              <a:t>Preceded</a:t>
            </a:r>
            <a:r>
              <a:rPr lang="en"/>
              <a:t> by BitKeeper</a:t>
            </a:r>
            <a:br>
              <a:rPr lang="en"/>
            </a:br>
          </a:p>
          <a:p>
            <a:pPr indent="-228600" lvl="0" marL="457200" rtl="0">
              <a:spcBef>
                <a:spcPts val="0"/>
              </a:spcBef>
              <a:buChar char="●"/>
            </a:pPr>
            <a:r>
              <a:rPr lang="en"/>
              <a:t>BitKeeper adopted because of the increase of demand from the growing Linux developer community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97" name="Shape 97"/>
          <p:cNvSpPr txBox="1"/>
          <p:nvPr>
            <p:ph idx="1" type="subTitle"/>
          </p:nvPr>
        </p:nvSpPr>
        <p:spPr>
          <a:xfrm>
            <a:off x="311700" y="1495925"/>
            <a:ext cx="8520600" cy="2130900"/>
          </a:xfrm>
          <a:prstGeom prst="rect">
            <a:avLst/>
          </a:prstGeom>
        </p:spPr>
        <p:txBody>
          <a:bodyPr anchorCtr="0" anchor="t" bIns="91425" lIns="91425" rIns="91425" tIns="91425">
            <a:noAutofit/>
          </a:bodyPr>
          <a:lstStyle/>
          <a:p>
            <a:pPr indent="-228600" lvl="0" marL="457200">
              <a:spcBef>
                <a:spcPts val="0"/>
              </a:spcBef>
              <a:buChar char="●"/>
            </a:pPr>
            <a:r>
              <a:rPr lang="en"/>
              <a:t>In the ‘Early’ days of Linux, (~1991) the development control was mostly archives and members sharing files through email.</a:t>
            </a:r>
          </a:p>
          <a:p>
            <a:pPr indent="-228600" lvl="0" marL="457200" rtl="0">
              <a:spcBef>
                <a:spcPts val="0"/>
              </a:spcBef>
              <a:buChar char="●"/>
            </a:pPr>
            <a:r>
              <a:rPr lang="en"/>
              <a:t>In 2002 a SCM (Source control manager) was adopted named BitKeeper</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ctrTitle"/>
          </p:nvPr>
        </p:nvSpPr>
        <p:spPr>
          <a:xfrm>
            <a:off x="311700" y="526000"/>
            <a:ext cx="8520600" cy="744600"/>
          </a:xfrm>
          <a:prstGeom prst="rect">
            <a:avLst/>
          </a:prstGeom>
        </p:spPr>
        <p:txBody>
          <a:bodyPr anchorCtr="0" anchor="b" bIns="91425" lIns="91425" rIns="91425" tIns="91425">
            <a:noAutofit/>
          </a:bodyPr>
          <a:lstStyle/>
          <a:p>
            <a:pPr lvl="0" rtl="0">
              <a:spcBef>
                <a:spcPts val="0"/>
              </a:spcBef>
              <a:buNone/>
            </a:pPr>
            <a:r>
              <a:rPr lang="en"/>
              <a:t>GIT History</a:t>
            </a:r>
          </a:p>
        </p:txBody>
      </p:sp>
      <p:sp>
        <p:nvSpPr>
          <p:cNvPr id="103" name="Shape 103"/>
          <p:cNvSpPr txBox="1"/>
          <p:nvPr>
            <p:ph idx="1" type="subTitle"/>
          </p:nvPr>
        </p:nvSpPr>
        <p:spPr>
          <a:xfrm>
            <a:off x="311700" y="1495925"/>
            <a:ext cx="8520600" cy="2130900"/>
          </a:xfrm>
          <a:prstGeom prst="rect">
            <a:avLst/>
          </a:prstGeom>
        </p:spPr>
        <p:txBody>
          <a:bodyPr anchorCtr="0" anchor="t" bIns="91425" lIns="91425" rIns="91425" tIns="91425">
            <a:noAutofit/>
          </a:bodyPr>
          <a:lstStyle/>
          <a:p>
            <a:pPr indent="-228600" lvl="0" marL="457200" rtl="0">
              <a:spcBef>
                <a:spcPts val="0"/>
              </a:spcBef>
              <a:buChar char="●"/>
            </a:pPr>
            <a:r>
              <a:rPr lang="en"/>
              <a:t>BitKeeper was </a:t>
            </a:r>
            <a:r>
              <a:rPr lang="en"/>
              <a:t>proprietary</a:t>
            </a:r>
            <a:r>
              <a:rPr lang="en"/>
              <a:t> but offered itself to the development of the linux Kernel development community from ‘02 - ‘05</a:t>
            </a:r>
          </a:p>
          <a:p>
            <a:pPr indent="-228600" lvl="0" marL="457200" rtl="0">
              <a:spcBef>
                <a:spcPts val="0"/>
              </a:spcBef>
              <a:buChar char="●"/>
            </a:pPr>
            <a:r>
              <a:rPr lang="en"/>
              <a:t>In 2005 the owner of BitKeeper accused a community member of reverse engineering the protocols from BitKeeper, and revoked access from the Linux development community.</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