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89" r:id="rId3"/>
    <p:sldId id="259" r:id="rId4"/>
    <p:sldId id="285" r:id="rId5"/>
    <p:sldId id="261" r:id="rId6"/>
    <p:sldId id="263" r:id="rId7"/>
    <p:sldId id="262" r:id="rId8"/>
    <p:sldId id="264" r:id="rId9"/>
    <p:sldId id="265" r:id="rId10"/>
    <p:sldId id="272" r:id="rId11"/>
    <p:sldId id="273" r:id="rId12"/>
    <p:sldId id="276" r:id="rId13"/>
    <p:sldId id="283" r:id="rId14"/>
    <p:sldId id="274" r:id="rId15"/>
    <p:sldId id="284" r:id="rId16"/>
    <p:sldId id="282" r:id="rId17"/>
    <p:sldId id="286" r:id="rId18"/>
    <p:sldId id="275" r:id="rId19"/>
    <p:sldId id="277" r:id="rId20"/>
    <p:sldId id="258" r:id="rId21"/>
    <p:sldId id="287" r:id="rId22"/>
    <p:sldId id="291" r:id="rId23"/>
    <p:sldId id="288" r:id="rId24"/>
    <p:sldId id="266" r:id="rId25"/>
    <p:sldId id="267" r:id="rId26"/>
    <p:sldId id="269" r:id="rId27"/>
    <p:sldId id="268" r:id="rId28"/>
    <p:sldId id="290" r:id="rId29"/>
  </p:sldIdLst>
  <p:sldSz cx="9144000" cy="5143500" type="screen16x9"/>
  <p:notesSz cx="6858000" cy="9144000"/>
  <p:embeddedFontLst>
    <p:embeddedFont>
      <p:font typeface="Century Gothic" panose="020B0502020202020204" pitchFamily="34" charset="0"/>
      <p:regular r:id="rId31"/>
      <p:bold r:id="rId32"/>
      <p:italic r:id="rId33"/>
      <p:boldItalic r:id="rId34"/>
    </p:embeddedFont>
    <p:embeddedFont>
      <p:font typeface="Wingdings 2" panose="050201020105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D6DBE-F3FD-E516-496D-7ACEFABC2B73}" v="20" dt="2022-11-18T04:16:20.631"/>
    <p1510:client id="{21279241-8887-5E7A-0370-BCC163AA7F59}" v="155" dt="2022-11-18T17:00:29.377"/>
    <p1510:client id="{31BC310A-5541-C12A-3FFE-99393686287F}" v="11" dt="2022-11-16T18:46:14.748"/>
    <p1510:client id="{40BA4FF8-6394-0DD7-BE80-F6E12E3570B9}" v="11" dt="2022-11-17T19:09:58.041"/>
    <p1510:client id="{41CE4340-9D7E-51DA-0BEB-1C73239444F9}" v="62" dt="2022-11-18T16:55:34.605"/>
    <p1510:client id="{51C4A558-9063-48E7-BC76-17C20A334ACE}" v="76" dt="2022-11-18T02:49:42.077"/>
    <p1510:client id="{605AB7C5-F962-3040-64CA-CB292F251C2E}" v="145" dt="2022-11-18T14:47:41.836"/>
    <p1510:client id="{79EDC4F2-E824-40A1-8AC3-961048FA1742}" v="157" dt="2022-11-16T19:46:22.753"/>
    <p1510:client id="{8964ED02-1627-AD4E-1AD0-B90B9245EDE2}" v="121" dt="2022-11-18T16:03:40.252"/>
    <p1510:client id="{9D8EFFC1-E62A-F652-7222-7ADF88230741}" v="23" dt="2022-11-17T15:14:40.281"/>
    <p1510:client id="{A8988765-9A09-C0FC-E51D-8D52302DAE5F}" v="576" dt="2022-11-16T02:07:16.690"/>
    <p1510:client id="{AEA8CF39-FED4-D938-D215-7EE4B436A8B2}" v="287" dt="2022-11-16T22:28:35.770"/>
    <p1510:client id="{CAD77BA0-1F5C-95D8-1F22-3A06780299D0}" v="577" dt="2022-11-18T02:40:09.371"/>
    <p1510:client id="{CB725A83-4A8B-BF6F-74D7-FD645BC18316}" v="650" dt="2022-11-16T20:32:28.822"/>
    <p1510:client id="{EB16DCA4-886A-E085-3DCC-C5F097512195}" v="405" dt="2022-11-18T04:11:48.900"/>
    <p1510:client id="{F4F6721A-3A80-8F06-3A44-2BD1291DFF7F}" v="666" dt="2022-11-18T04:17:10.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C1C28-9B27-411D-B335-CCD10AD01393}"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D79D6F41-F007-4B0D-AFC9-C659827C7472}">
      <dgm:prSet/>
      <dgm:spPr/>
      <dgm:t>
        <a:bodyPr/>
        <a:lstStyle/>
        <a:p>
          <a:pPr rtl="0"/>
          <a:r>
            <a:rPr lang="en-US">
              <a:latin typeface="Century Gothic" panose="020B0502020202020204"/>
            </a:rPr>
            <a:t>Background Introduction &amp; Motivation</a:t>
          </a:r>
          <a:endParaRPr lang="en-US"/>
        </a:p>
      </dgm:t>
    </dgm:pt>
    <dgm:pt modelId="{494E48FF-2C95-4319-866F-251DA8878373}" type="parTrans" cxnId="{61016852-2AE0-4BC4-A6C6-FC1FCAEC33A6}">
      <dgm:prSet/>
      <dgm:spPr/>
      <dgm:t>
        <a:bodyPr/>
        <a:lstStyle/>
        <a:p>
          <a:endParaRPr lang="en-US"/>
        </a:p>
      </dgm:t>
    </dgm:pt>
    <dgm:pt modelId="{62CCB92D-CEBF-4A7F-80BF-ACE7B26A152F}" type="sibTrans" cxnId="{61016852-2AE0-4BC4-A6C6-FC1FCAEC33A6}">
      <dgm:prSet/>
      <dgm:spPr/>
      <dgm:t>
        <a:bodyPr/>
        <a:lstStyle/>
        <a:p>
          <a:endParaRPr lang="en-US"/>
        </a:p>
      </dgm:t>
    </dgm:pt>
    <dgm:pt modelId="{4AC20B35-41FC-4C6B-B55D-CE5FA9B146CD}">
      <dgm:prSet/>
      <dgm:spPr/>
      <dgm:t>
        <a:bodyPr/>
        <a:lstStyle/>
        <a:p>
          <a:pPr rtl="0"/>
          <a:r>
            <a:rPr lang="en-US">
              <a:latin typeface="Century Gothic" panose="020B0502020202020204"/>
            </a:rPr>
            <a:t>Dataset Introduction &amp; EDA</a:t>
          </a:r>
          <a:endParaRPr lang="en-US"/>
        </a:p>
      </dgm:t>
    </dgm:pt>
    <dgm:pt modelId="{3638F9EC-9444-4411-BF93-B1215299FF20}" type="parTrans" cxnId="{42EF8F87-806C-45AF-B31A-1CFFBF5C3CDA}">
      <dgm:prSet/>
      <dgm:spPr/>
      <dgm:t>
        <a:bodyPr/>
        <a:lstStyle/>
        <a:p>
          <a:endParaRPr lang="en-US"/>
        </a:p>
      </dgm:t>
    </dgm:pt>
    <dgm:pt modelId="{42BDEAF0-C36F-4C7F-8191-AE8C1E445F0B}" type="sibTrans" cxnId="{42EF8F87-806C-45AF-B31A-1CFFBF5C3CDA}">
      <dgm:prSet/>
      <dgm:spPr/>
      <dgm:t>
        <a:bodyPr/>
        <a:lstStyle/>
        <a:p>
          <a:endParaRPr lang="en-US"/>
        </a:p>
      </dgm:t>
    </dgm:pt>
    <dgm:pt modelId="{001D86FC-B3C7-4A28-B257-3D0662C527A2}">
      <dgm:prSet/>
      <dgm:spPr/>
      <dgm:t>
        <a:bodyPr/>
        <a:lstStyle/>
        <a:p>
          <a:pPr rtl="0"/>
          <a:r>
            <a:rPr lang="en-US">
              <a:latin typeface="Century Gothic" panose="020B0502020202020204"/>
            </a:rPr>
            <a:t>Model Selection &amp; Comparison</a:t>
          </a:r>
          <a:endParaRPr lang="en-US"/>
        </a:p>
      </dgm:t>
    </dgm:pt>
    <dgm:pt modelId="{C5608568-103E-445F-84A7-6F36B04E3F16}" type="parTrans" cxnId="{F6B54FF5-1D88-4660-BA4D-1BFE51F3DB25}">
      <dgm:prSet/>
      <dgm:spPr/>
      <dgm:t>
        <a:bodyPr/>
        <a:lstStyle/>
        <a:p>
          <a:endParaRPr lang="en-US"/>
        </a:p>
      </dgm:t>
    </dgm:pt>
    <dgm:pt modelId="{EDE5C2E9-BF6F-40C2-87EF-C1BDF3F8D11A}" type="sibTrans" cxnId="{F6B54FF5-1D88-4660-BA4D-1BFE51F3DB25}">
      <dgm:prSet/>
      <dgm:spPr/>
      <dgm:t>
        <a:bodyPr/>
        <a:lstStyle/>
        <a:p>
          <a:endParaRPr lang="en-US"/>
        </a:p>
      </dgm:t>
    </dgm:pt>
    <dgm:pt modelId="{9631B06D-3F30-4BD3-AB72-085727ADEAA7}">
      <dgm:prSet/>
      <dgm:spPr/>
      <dgm:t>
        <a:bodyPr/>
        <a:lstStyle/>
        <a:p>
          <a:pPr rtl="0"/>
          <a:r>
            <a:rPr lang="en-US">
              <a:latin typeface="Century Gothic" panose="020B0502020202020204"/>
            </a:rPr>
            <a:t>Challenges &amp; Improvements  </a:t>
          </a:r>
          <a:endParaRPr lang="en-US"/>
        </a:p>
      </dgm:t>
    </dgm:pt>
    <dgm:pt modelId="{BC3F6BAC-1D2C-4154-B6D0-A51CA849A147}" type="parTrans" cxnId="{881F7BDD-B53B-4980-95B5-5E2145FC84EB}">
      <dgm:prSet/>
      <dgm:spPr/>
      <dgm:t>
        <a:bodyPr/>
        <a:lstStyle/>
        <a:p>
          <a:endParaRPr lang="en-US"/>
        </a:p>
      </dgm:t>
    </dgm:pt>
    <dgm:pt modelId="{A379B015-BA64-4884-B132-C991D7E48A8E}" type="sibTrans" cxnId="{881F7BDD-B53B-4980-95B5-5E2145FC84EB}">
      <dgm:prSet/>
      <dgm:spPr/>
      <dgm:t>
        <a:bodyPr/>
        <a:lstStyle/>
        <a:p>
          <a:endParaRPr lang="en-US"/>
        </a:p>
      </dgm:t>
    </dgm:pt>
    <dgm:pt modelId="{B165340D-572F-44A1-B736-7A8B9CF585C1}">
      <dgm:prSet phldr="0"/>
      <dgm:spPr/>
      <dgm:t>
        <a:bodyPr/>
        <a:lstStyle/>
        <a:p>
          <a:pPr rtl="0"/>
          <a:r>
            <a:rPr lang="en-US">
              <a:latin typeface="Century Gothic" panose="020B0502020202020204"/>
            </a:rPr>
            <a:t>Uncertainty &amp; Prospective</a:t>
          </a:r>
        </a:p>
      </dgm:t>
    </dgm:pt>
    <dgm:pt modelId="{87EA83D7-4F4B-4D9A-9130-61495873731D}" type="parTrans" cxnId="{C561145E-721A-4D17-BC7D-6DD34033C926}">
      <dgm:prSet/>
      <dgm:spPr/>
    </dgm:pt>
    <dgm:pt modelId="{276EA9A7-33F5-47E8-8342-32F02D072E09}" type="sibTrans" cxnId="{C561145E-721A-4D17-BC7D-6DD34033C926}">
      <dgm:prSet/>
      <dgm:spPr/>
    </dgm:pt>
    <dgm:pt modelId="{20D10A0B-1AFD-41A0-A2FC-66C7B2D749C2}">
      <dgm:prSet phldr="0"/>
      <dgm:spPr/>
      <dgm:t>
        <a:bodyPr/>
        <a:lstStyle/>
        <a:p>
          <a:pPr rtl="0"/>
          <a:r>
            <a:rPr lang="en-US">
              <a:latin typeface="Century Gothic" panose="020B0502020202020204"/>
            </a:rPr>
            <a:t>Conclusion</a:t>
          </a:r>
        </a:p>
      </dgm:t>
    </dgm:pt>
    <dgm:pt modelId="{75DEAA4D-E68A-42A7-8A77-AF52CC7AA50D}" type="parTrans" cxnId="{DA8C2556-FC9E-485E-A5F2-CD98B3DD42FA}">
      <dgm:prSet/>
      <dgm:spPr/>
    </dgm:pt>
    <dgm:pt modelId="{9EF8ED00-1FED-4F7F-A1EF-84C94467BDEC}" type="sibTrans" cxnId="{DA8C2556-FC9E-485E-A5F2-CD98B3DD42FA}">
      <dgm:prSet/>
      <dgm:spPr/>
    </dgm:pt>
    <dgm:pt modelId="{6BAA2E2F-5ECA-49EF-889A-407E2EF3BACA}" type="pres">
      <dgm:prSet presAssocID="{8B4C1C28-9B27-411D-B335-CCD10AD01393}" presName="linear" presStyleCnt="0">
        <dgm:presLayoutVars>
          <dgm:dir/>
          <dgm:animLvl val="lvl"/>
          <dgm:resizeHandles val="exact"/>
        </dgm:presLayoutVars>
      </dgm:prSet>
      <dgm:spPr/>
    </dgm:pt>
    <dgm:pt modelId="{93B7DC94-5257-40BC-908A-CA745AF4BCE3}" type="pres">
      <dgm:prSet presAssocID="{D79D6F41-F007-4B0D-AFC9-C659827C7472}" presName="parentLin" presStyleCnt="0"/>
      <dgm:spPr/>
    </dgm:pt>
    <dgm:pt modelId="{FDED755A-275A-4212-95B4-B5A1FDD65B25}" type="pres">
      <dgm:prSet presAssocID="{D79D6F41-F007-4B0D-AFC9-C659827C7472}" presName="parentLeftMargin" presStyleLbl="node1" presStyleIdx="0" presStyleCnt="6"/>
      <dgm:spPr/>
    </dgm:pt>
    <dgm:pt modelId="{82F1BDFA-0558-475A-9CA3-F59A3607B59C}" type="pres">
      <dgm:prSet presAssocID="{D79D6F41-F007-4B0D-AFC9-C659827C7472}" presName="parentText" presStyleLbl="node1" presStyleIdx="0" presStyleCnt="6">
        <dgm:presLayoutVars>
          <dgm:chMax val="0"/>
          <dgm:bulletEnabled val="1"/>
        </dgm:presLayoutVars>
      </dgm:prSet>
      <dgm:spPr/>
    </dgm:pt>
    <dgm:pt modelId="{B5BF6419-F06F-4210-AEED-DD8A0545600F}" type="pres">
      <dgm:prSet presAssocID="{D79D6F41-F007-4B0D-AFC9-C659827C7472}" presName="negativeSpace" presStyleCnt="0"/>
      <dgm:spPr/>
    </dgm:pt>
    <dgm:pt modelId="{0A1F3317-486F-4D50-A8EB-22AE5A49C6B8}" type="pres">
      <dgm:prSet presAssocID="{D79D6F41-F007-4B0D-AFC9-C659827C7472}" presName="childText" presStyleLbl="conFgAcc1" presStyleIdx="0" presStyleCnt="6">
        <dgm:presLayoutVars>
          <dgm:bulletEnabled val="1"/>
        </dgm:presLayoutVars>
      </dgm:prSet>
      <dgm:spPr/>
    </dgm:pt>
    <dgm:pt modelId="{6CFFEE16-544A-41FB-9B4A-84C326F12857}" type="pres">
      <dgm:prSet presAssocID="{62CCB92D-CEBF-4A7F-80BF-ACE7B26A152F}" presName="spaceBetweenRectangles" presStyleCnt="0"/>
      <dgm:spPr/>
    </dgm:pt>
    <dgm:pt modelId="{2938A57E-168B-47F9-B698-23801A23D422}" type="pres">
      <dgm:prSet presAssocID="{4AC20B35-41FC-4C6B-B55D-CE5FA9B146CD}" presName="parentLin" presStyleCnt="0"/>
      <dgm:spPr/>
    </dgm:pt>
    <dgm:pt modelId="{088CB4C0-E9A5-43BA-9ADB-C26B45AB9ECC}" type="pres">
      <dgm:prSet presAssocID="{4AC20B35-41FC-4C6B-B55D-CE5FA9B146CD}" presName="parentLeftMargin" presStyleLbl="node1" presStyleIdx="0" presStyleCnt="6"/>
      <dgm:spPr/>
    </dgm:pt>
    <dgm:pt modelId="{600A269C-D403-46A2-9138-006224B7E6FB}" type="pres">
      <dgm:prSet presAssocID="{4AC20B35-41FC-4C6B-B55D-CE5FA9B146CD}" presName="parentText" presStyleLbl="node1" presStyleIdx="1" presStyleCnt="6">
        <dgm:presLayoutVars>
          <dgm:chMax val="0"/>
          <dgm:bulletEnabled val="1"/>
        </dgm:presLayoutVars>
      </dgm:prSet>
      <dgm:spPr/>
    </dgm:pt>
    <dgm:pt modelId="{3225D93D-0D18-46D2-A767-AACEDFC117BA}" type="pres">
      <dgm:prSet presAssocID="{4AC20B35-41FC-4C6B-B55D-CE5FA9B146CD}" presName="negativeSpace" presStyleCnt="0"/>
      <dgm:spPr/>
    </dgm:pt>
    <dgm:pt modelId="{000EC8CA-95BF-4FDC-A438-1A4CD0F21869}" type="pres">
      <dgm:prSet presAssocID="{4AC20B35-41FC-4C6B-B55D-CE5FA9B146CD}" presName="childText" presStyleLbl="conFgAcc1" presStyleIdx="1" presStyleCnt="6">
        <dgm:presLayoutVars>
          <dgm:bulletEnabled val="1"/>
        </dgm:presLayoutVars>
      </dgm:prSet>
      <dgm:spPr/>
    </dgm:pt>
    <dgm:pt modelId="{1757BA48-7B53-4784-8070-B7DF205B64F6}" type="pres">
      <dgm:prSet presAssocID="{42BDEAF0-C36F-4C7F-8191-AE8C1E445F0B}" presName="spaceBetweenRectangles" presStyleCnt="0"/>
      <dgm:spPr/>
    </dgm:pt>
    <dgm:pt modelId="{DBBABE6D-288C-40D5-A5AC-A3ACF240A289}" type="pres">
      <dgm:prSet presAssocID="{001D86FC-B3C7-4A28-B257-3D0662C527A2}" presName="parentLin" presStyleCnt="0"/>
      <dgm:spPr/>
    </dgm:pt>
    <dgm:pt modelId="{585C3657-A677-488F-809C-4049E10F7FC5}" type="pres">
      <dgm:prSet presAssocID="{001D86FC-B3C7-4A28-B257-3D0662C527A2}" presName="parentLeftMargin" presStyleLbl="node1" presStyleIdx="1" presStyleCnt="6"/>
      <dgm:spPr/>
    </dgm:pt>
    <dgm:pt modelId="{953A3125-F952-4E44-BE1B-9B023A2CE9CB}" type="pres">
      <dgm:prSet presAssocID="{001D86FC-B3C7-4A28-B257-3D0662C527A2}" presName="parentText" presStyleLbl="node1" presStyleIdx="2" presStyleCnt="6">
        <dgm:presLayoutVars>
          <dgm:chMax val="0"/>
          <dgm:bulletEnabled val="1"/>
        </dgm:presLayoutVars>
      </dgm:prSet>
      <dgm:spPr/>
    </dgm:pt>
    <dgm:pt modelId="{432490C2-91AB-4F70-8C9E-8E61139F92A8}" type="pres">
      <dgm:prSet presAssocID="{001D86FC-B3C7-4A28-B257-3D0662C527A2}" presName="negativeSpace" presStyleCnt="0"/>
      <dgm:spPr/>
    </dgm:pt>
    <dgm:pt modelId="{9DB16EAA-D9A3-467D-8F3C-D696507F7D2C}" type="pres">
      <dgm:prSet presAssocID="{001D86FC-B3C7-4A28-B257-3D0662C527A2}" presName="childText" presStyleLbl="conFgAcc1" presStyleIdx="2" presStyleCnt="6">
        <dgm:presLayoutVars>
          <dgm:bulletEnabled val="1"/>
        </dgm:presLayoutVars>
      </dgm:prSet>
      <dgm:spPr/>
    </dgm:pt>
    <dgm:pt modelId="{7B873DAE-7C00-4FCB-8728-64A43D8647AA}" type="pres">
      <dgm:prSet presAssocID="{EDE5C2E9-BF6F-40C2-87EF-C1BDF3F8D11A}" presName="spaceBetweenRectangles" presStyleCnt="0"/>
      <dgm:spPr/>
    </dgm:pt>
    <dgm:pt modelId="{FB260007-C48C-4C77-8536-C0CCE5F11810}" type="pres">
      <dgm:prSet presAssocID="{9631B06D-3F30-4BD3-AB72-085727ADEAA7}" presName="parentLin" presStyleCnt="0"/>
      <dgm:spPr/>
    </dgm:pt>
    <dgm:pt modelId="{380883AC-CF0D-4AEC-AB6E-96D06CE47B4E}" type="pres">
      <dgm:prSet presAssocID="{9631B06D-3F30-4BD3-AB72-085727ADEAA7}" presName="parentLeftMargin" presStyleLbl="node1" presStyleIdx="2" presStyleCnt="6"/>
      <dgm:spPr/>
    </dgm:pt>
    <dgm:pt modelId="{1E1B1624-8689-4251-850A-310776A00FC0}" type="pres">
      <dgm:prSet presAssocID="{9631B06D-3F30-4BD3-AB72-085727ADEAA7}" presName="parentText" presStyleLbl="node1" presStyleIdx="3" presStyleCnt="6">
        <dgm:presLayoutVars>
          <dgm:chMax val="0"/>
          <dgm:bulletEnabled val="1"/>
        </dgm:presLayoutVars>
      </dgm:prSet>
      <dgm:spPr/>
    </dgm:pt>
    <dgm:pt modelId="{348967ED-AB04-4E3C-A7BB-4DD10DC4AC7F}" type="pres">
      <dgm:prSet presAssocID="{9631B06D-3F30-4BD3-AB72-085727ADEAA7}" presName="negativeSpace" presStyleCnt="0"/>
      <dgm:spPr/>
    </dgm:pt>
    <dgm:pt modelId="{0DFEB335-0523-448A-BD6F-85C1FA626CD3}" type="pres">
      <dgm:prSet presAssocID="{9631B06D-3F30-4BD3-AB72-085727ADEAA7}" presName="childText" presStyleLbl="conFgAcc1" presStyleIdx="3" presStyleCnt="6">
        <dgm:presLayoutVars>
          <dgm:bulletEnabled val="1"/>
        </dgm:presLayoutVars>
      </dgm:prSet>
      <dgm:spPr/>
    </dgm:pt>
    <dgm:pt modelId="{EE9773AE-7E4F-498E-B799-8E65171D0D4C}" type="pres">
      <dgm:prSet presAssocID="{A379B015-BA64-4884-B132-C991D7E48A8E}" presName="spaceBetweenRectangles" presStyleCnt="0"/>
      <dgm:spPr/>
    </dgm:pt>
    <dgm:pt modelId="{B1C62617-8773-4007-ACA9-4B3C8B3714B6}" type="pres">
      <dgm:prSet presAssocID="{20D10A0B-1AFD-41A0-A2FC-66C7B2D749C2}" presName="parentLin" presStyleCnt="0"/>
      <dgm:spPr/>
    </dgm:pt>
    <dgm:pt modelId="{3E85860A-73D4-44FD-9C15-2DCA7CFC3F87}" type="pres">
      <dgm:prSet presAssocID="{20D10A0B-1AFD-41A0-A2FC-66C7B2D749C2}" presName="parentLeftMargin" presStyleLbl="node1" presStyleIdx="3" presStyleCnt="6"/>
      <dgm:spPr/>
    </dgm:pt>
    <dgm:pt modelId="{27EEE1D9-04E2-40FE-8A79-61899FD31B01}" type="pres">
      <dgm:prSet presAssocID="{20D10A0B-1AFD-41A0-A2FC-66C7B2D749C2}" presName="parentText" presStyleLbl="node1" presStyleIdx="4" presStyleCnt="6">
        <dgm:presLayoutVars>
          <dgm:chMax val="0"/>
          <dgm:bulletEnabled val="1"/>
        </dgm:presLayoutVars>
      </dgm:prSet>
      <dgm:spPr/>
    </dgm:pt>
    <dgm:pt modelId="{97C32586-5397-40B9-9632-61F4E93D548E}" type="pres">
      <dgm:prSet presAssocID="{20D10A0B-1AFD-41A0-A2FC-66C7B2D749C2}" presName="negativeSpace" presStyleCnt="0"/>
      <dgm:spPr/>
    </dgm:pt>
    <dgm:pt modelId="{CEE30C3A-F779-4E6D-B06A-D1A804D4E832}" type="pres">
      <dgm:prSet presAssocID="{20D10A0B-1AFD-41A0-A2FC-66C7B2D749C2}" presName="childText" presStyleLbl="conFgAcc1" presStyleIdx="4" presStyleCnt="6">
        <dgm:presLayoutVars>
          <dgm:bulletEnabled val="1"/>
        </dgm:presLayoutVars>
      </dgm:prSet>
      <dgm:spPr/>
    </dgm:pt>
    <dgm:pt modelId="{2E01DF81-BC15-490D-8EB2-2D2B4BF78DD5}" type="pres">
      <dgm:prSet presAssocID="{9EF8ED00-1FED-4F7F-A1EF-84C94467BDEC}" presName="spaceBetweenRectangles" presStyleCnt="0"/>
      <dgm:spPr/>
    </dgm:pt>
    <dgm:pt modelId="{9871FC0B-357C-4D1F-AE10-B8E5BC4DA64F}" type="pres">
      <dgm:prSet presAssocID="{B165340D-572F-44A1-B736-7A8B9CF585C1}" presName="parentLin" presStyleCnt="0"/>
      <dgm:spPr/>
    </dgm:pt>
    <dgm:pt modelId="{20CC9F82-B38B-4355-9A22-F91F6D349D01}" type="pres">
      <dgm:prSet presAssocID="{B165340D-572F-44A1-B736-7A8B9CF585C1}" presName="parentLeftMargin" presStyleLbl="node1" presStyleIdx="4" presStyleCnt="6"/>
      <dgm:spPr/>
    </dgm:pt>
    <dgm:pt modelId="{EEC54EF7-B5D9-4301-9E7B-053A4DFE914C}" type="pres">
      <dgm:prSet presAssocID="{B165340D-572F-44A1-B736-7A8B9CF585C1}" presName="parentText" presStyleLbl="node1" presStyleIdx="5" presStyleCnt="6">
        <dgm:presLayoutVars>
          <dgm:chMax val="0"/>
          <dgm:bulletEnabled val="1"/>
        </dgm:presLayoutVars>
      </dgm:prSet>
      <dgm:spPr/>
    </dgm:pt>
    <dgm:pt modelId="{50F7ACEF-1EA7-4D6C-B33B-A893D5B0AA91}" type="pres">
      <dgm:prSet presAssocID="{B165340D-572F-44A1-B736-7A8B9CF585C1}" presName="negativeSpace" presStyleCnt="0"/>
      <dgm:spPr/>
    </dgm:pt>
    <dgm:pt modelId="{7CD03E05-0127-49AF-A792-BFBE9FC9482F}" type="pres">
      <dgm:prSet presAssocID="{B165340D-572F-44A1-B736-7A8B9CF585C1}" presName="childText" presStyleLbl="conFgAcc1" presStyleIdx="5" presStyleCnt="6">
        <dgm:presLayoutVars>
          <dgm:bulletEnabled val="1"/>
        </dgm:presLayoutVars>
      </dgm:prSet>
      <dgm:spPr/>
    </dgm:pt>
  </dgm:ptLst>
  <dgm:cxnLst>
    <dgm:cxn modelId="{EA3FEB12-1B5B-4480-BFA0-687B317DFA34}" type="presOf" srcId="{B165340D-572F-44A1-B736-7A8B9CF585C1}" destId="{EEC54EF7-B5D9-4301-9E7B-053A4DFE914C}" srcOrd="1" destOrd="0" presId="urn:microsoft.com/office/officeart/2005/8/layout/list1"/>
    <dgm:cxn modelId="{A86BC227-6A76-4078-BC08-EC9EC7972D33}" type="presOf" srcId="{20D10A0B-1AFD-41A0-A2FC-66C7B2D749C2}" destId="{3E85860A-73D4-44FD-9C15-2DCA7CFC3F87}" srcOrd="0" destOrd="0" presId="urn:microsoft.com/office/officeart/2005/8/layout/list1"/>
    <dgm:cxn modelId="{C561145E-721A-4D17-BC7D-6DD34033C926}" srcId="{8B4C1C28-9B27-411D-B335-CCD10AD01393}" destId="{B165340D-572F-44A1-B736-7A8B9CF585C1}" srcOrd="5" destOrd="0" parTransId="{87EA83D7-4F4B-4D9A-9130-61495873731D}" sibTransId="{276EA9A7-33F5-47E8-8342-32F02D072E09}"/>
    <dgm:cxn modelId="{C959F667-917C-4FC5-B45B-9A2C609AFF79}" type="presOf" srcId="{8B4C1C28-9B27-411D-B335-CCD10AD01393}" destId="{6BAA2E2F-5ECA-49EF-889A-407E2EF3BACA}" srcOrd="0" destOrd="0" presId="urn:microsoft.com/office/officeart/2005/8/layout/list1"/>
    <dgm:cxn modelId="{61016852-2AE0-4BC4-A6C6-FC1FCAEC33A6}" srcId="{8B4C1C28-9B27-411D-B335-CCD10AD01393}" destId="{D79D6F41-F007-4B0D-AFC9-C659827C7472}" srcOrd="0" destOrd="0" parTransId="{494E48FF-2C95-4319-866F-251DA8878373}" sibTransId="{62CCB92D-CEBF-4A7F-80BF-ACE7B26A152F}"/>
    <dgm:cxn modelId="{75FBF074-CADC-4BB9-92C1-05B767517ADE}" type="presOf" srcId="{B165340D-572F-44A1-B736-7A8B9CF585C1}" destId="{20CC9F82-B38B-4355-9A22-F91F6D349D01}" srcOrd="0" destOrd="0" presId="urn:microsoft.com/office/officeart/2005/8/layout/list1"/>
    <dgm:cxn modelId="{DA8C2556-FC9E-485E-A5F2-CD98B3DD42FA}" srcId="{8B4C1C28-9B27-411D-B335-CCD10AD01393}" destId="{20D10A0B-1AFD-41A0-A2FC-66C7B2D749C2}" srcOrd="4" destOrd="0" parTransId="{75DEAA4D-E68A-42A7-8A77-AF52CC7AA50D}" sibTransId="{9EF8ED00-1FED-4F7F-A1EF-84C94467BDEC}"/>
    <dgm:cxn modelId="{42EF8F87-806C-45AF-B31A-1CFFBF5C3CDA}" srcId="{8B4C1C28-9B27-411D-B335-CCD10AD01393}" destId="{4AC20B35-41FC-4C6B-B55D-CE5FA9B146CD}" srcOrd="1" destOrd="0" parTransId="{3638F9EC-9444-4411-BF93-B1215299FF20}" sibTransId="{42BDEAF0-C36F-4C7F-8191-AE8C1E445F0B}"/>
    <dgm:cxn modelId="{FA304692-C85E-4925-ACF6-E35A0C8F48A5}" type="presOf" srcId="{20D10A0B-1AFD-41A0-A2FC-66C7B2D749C2}" destId="{27EEE1D9-04E2-40FE-8A79-61899FD31B01}" srcOrd="1" destOrd="0" presId="urn:microsoft.com/office/officeart/2005/8/layout/list1"/>
    <dgm:cxn modelId="{2824B4A2-8001-4C34-ADAF-087D3522ED37}" type="presOf" srcId="{D79D6F41-F007-4B0D-AFC9-C659827C7472}" destId="{82F1BDFA-0558-475A-9CA3-F59A3607B59C}" srcOrd="1" destOrd="0" presId="urn:microsoft.com/office/officeart/2005/8/layout/list1"/>
    <dgm:cxn modelId="{2254C2A7-F5CD-45DD-ADEF-FD3655DB29EC}" type="presOf" srcId="{001D86FC-B3C7-4A28-B257-3D0662C527A2}" destId="{953A3125-F952-4E44-BE1B-9B023A2CE9CB}" srcOrd="1" destOrd="0" presId="urn:microsoft.com/office/officeart/2005/8/layout/list1"/>
    <dgm:cxn modelId="{3CBD7EAA-3E64-4B76-B7A6-786C1ED2611D}" type="presOf" srcId="{9631B06D-3F30-4BD3-AB72-085727ADEAA7}" destId="{380883AC-CF0D-4AEC-AB6E-96D06CE47B4E}" srcOrd="0" destOrd="0" presId="urn:microsoft.com/office/officeart/2005/8/layout/list1"/>
    <dgm:cxn modelId="{B3B406C1-4B04-4954-B620-87BFEFFDE9EA}" type="presOf" srcId="{9631B06D-3F30-4BD3-AB72-085727ADEAA7}" destId="{1E1B1624-8689-4251-850A-310776A00FC0}" srcOrd="1" destOrd="0" presId="urn:microsoft.com/office/officeart/2005/8/layout/list1"/>
    <dgm:cxn modelId="{380B68D8-068B-45CF-91A2-F9D71E6ADFB3}" type="presOf" srcId="{4AC20B35-41FC-4C6B-B55D-CE5FA9B146CD}" destId="{600A269C-D403-46A2-9138-006224B7E6FB}" srcOrd="1" destOrd="0" presId="urn:microsoft.com/office/officeart/2005/8/layout/list1"/>
    <dgm:cxn modelId="{48AB5AD9-CE44-4239-9458-32A098A9C34F}" type="presOf" srcId="{D79D6F41-F007-4B0D-AFC9-C659827C7472}" destId="{FDED755A-275A-4212-95B4-B5A1FDD65B25}" srcOrd="0" destOrd="0" presId="urn:microsoft.com/office/officeart/2005/8/layout/list1"/>
    <dgm:cxn modelId="{881F7BDD-B53B-4980-95B5-5E2145FC84EB}" srcId="{8B4C1C28-9B27-411D-B335-CCD10AD01393}" destId="{9631B06D-3F30-4BD3-AB72-085727ADEAA7}" srcOrd="3" destOrd="0" parTransId="{BC3F6BAC-1D2C-4154-B6D0-A51CA849A147}" sibTransId="{A379B015-BA64-4884-B132-C991D7E48A8E}"/>
    <dgm:cxn modelId="{5E3ADDDF-1FBD-4F2A-B7E7-7FADC4D68A6A}" type="presOf" srcId="{4AC20B35-41FC-4C6B-B55D-CE5FA9B146CD}" destId="{088CB4C0-E9A5-43BA-9ADB-C26B45AB9ECC}" srcOrd="0" destOrd="0" presId="urn:microsoft.com/office/officeart/2005/8/layout/list1"/>
    <dgm:cxn modelId="{77B5F0E7-8D93-4238-A69E-09EBBDD11493}" type="presOf" srcId="{001D86FC-B3C7-4A28-B257-3D0662C527A2}" destId="{585C3657-A677-488F-809C-4049E10F7FC5}" srcOrd="0" destOrd="0" presId="urn:microsoft.com/office/officeart/2005/8/layout/list1"/>
    <dgm:cxn modelId="{F6B54FF5-1D88-4660-BA4D-1BFE51F3DB25}" srcId="{8B4C1C28-9B27-411D-B335-CCD10AD01393}" destId="{001D86FC-B3C7-4A28-B257-3D0662C527A2}" srcOrd="2" destOrd="0" parTransId="{C5608568-103E-445F-84A7-6F36B04E3F16}" sibTransId="{EDE5C2E9-BF6F-40C2-87EF-C1BDF3F8D11A}"/>
    <dgm:cxn modelId="{BA558CB3-9785-42EE-98BD-DF681061077F}" type="presParOf" srcId="{6BAA2E2F-5ECA-49EF-889A-407E2EF3BACA}" destId="{93B7DC94-5257-40BC-908A-CA745AF4BCE3}" srcOrd="0" destOrd="0" presId="urn:microsoft.com/office/officeart/2005/8/layout/list1"/>
    <dgm:cxn modelId="{5BF0941F-2E92-42CA-A516-9EB98B3C22B7}" type="presParOf" srcId="{93B7DC94-5257-40BC-908A-CA745AF4BCE3}" destId="{FDED755A-275A-4212-95B4-B5A1FDD65B25}" srcOrd="0" destOrd="0" presId="urn:microsoft.com/office/officeart/2005/8/layout/list1"/>
    <dgm:cxn modelId="{EDE1E863-C9B3-4B0E-8341-0FE68E8D0563}" type="presParOf" srcId="{93B7DC94-5257-40BC-908A-CA745AF4BCE3}" destId="{82F1BDFA-0558-475A-9CA3-F59A3607B59C}" srcOrd="1" destOrd="0" presId="urn:microsoft.com/office/officeart/2005/8/layout/list1"/>
    <dgm:cxn modelId="{D20AF1AF-6639-4F59-B6B1-0862BD2B0756}" type="presParOf" srcId="{6BAA2E2F-5ECA-49EF-889A-407E2EF3BACA}" destId="{B5BF6419-F06F-4210-AEED-DD8A0545600F}" srcOrd="1" destOrd="0" presId="urn:microsoft.com/office/officeart/2005/8/layout/list1"/>
    <dgm:cxn modelId="{545D2001-6091-4041-BD6E-DE2CC97AE475}" type="presParOf" srcId="{6BAA2E2F-5ECA-49EF-889A-407E2EF3BACA}" destId="{0A1F3317-486F-4D50-A8EB-22AE5A49C6B8}" srcOrd="2" destOrd="0" presId="urn:microsoft.com/office/officeart/2005/8/layout/list1"/>
    <dgm:cxn modelId="{D3380173-ECCF-493A-815A-37EAAF03EA6B}" type="presParOf" srcId="{6BAA2E2F-5ECA-49EF-889A-407E2EF3BACA}" destId="{6CFFEE16-544A-41FB-9B4A-84C326F12857}" srcOrd="3" destOrd="0" presId="urn:microsoft.com/office/officeart/2005/8/layout/list1"/>
    <dgm:cxn modelId="{9D9C6471-B37B-43A1-8ED3-CC71CB72F48C}" type="presParOf" srcId="{6BAA2E2F-5ECA-49EF-889A-407E2EF3BACA}" destId="{2938A57E-168B-47F9-B698-23801A23D422}" srcOrd="4" destOrd="0" presId="urn:microsoft.com/office/officeart/2005/8/layout/list1"/>
    <dgm:cxn modelId="{FFB47368-AD27-4A83-AEF5-18C8F6A827B6}" type="presParOf" srcId="{2938A57E-168B-47F9-B698-23801A23D422}" destId="{088CB4C0-E9A5-43BA-9ADB-C26B45AB9ECC}" srcOrd="0" destOrd="0" presId="urn:microsoft.com/office/officeart/2005/8/layout/list1"/>
    <dgm:cxn modelId="{780D541A-72B7-49B6-81BE-0FA480839275}" type="presParOf" srcId="{2938A57E-168B-47F9-B698-23801A23D422}" destId="{600A269C-D403-46A2-9138-006224B7E6FB}" srcOrd="1" destOrd="0" presId="urn:microsoft.com/office/officeart/2005/8/layout/list1"/>
    <dgm:cxn modelId="{B7D3B72C-5EAB-4C9D-B8D4-96B5B9015BA9}" type="presParOf" srcId="{6BAA2E2F-5ECA-49EF-889A-407E2EF3BACA}" destId="{3225D93D-0D18-46D2-A767-AACEDFC117BA}" srcOrd="5" destOrd="0" presId="urn:microsoft.com/office/officeart/2005/8/layout/list1"/>
    <dgm:cxn modelId="{17CF1B11-F5E4-400B-B1DC-1DF4F147D302}" type="presParOf" srcId="{6BAA2E2F-5ECA-49EF-889A-407E2EF3BACA}" destId="{000EC8CA-95BF-4FDC-A438-1A4CD0F21869}" srcOrd="6" destOrd="0" presId="urn:microsoft.com/office/officeart/2005/8/layout/list1"/>
    <dgm:cxn modelId="{FE86BDA8-C449-4F26-A5EE-597F7DA4533C}" type="presParOf" srcId="{6BAA2E2F-5ECA-49EF-889A-407E2EF3BACA}" destId="{1757BA48-7B53-4784-8070-B7DF205B64F6}" srcOrd="7" destOrd="0" presId="urn:microsoft.com/office/officeart/2005/8/layout/list1"/>
    <dgm:cxn modelId="{DCF8431A-3A66-4189-B2DE-007E645B8130}" type="presParOf" srcId="{6BAA2E2F-5ECA-49EF-889A-407E2EF3BACA}" destId="{DBBABE6D-288C-40D5-A5AC-A3ACF240A289}" srcOrd="8" destOrd="0" presId="urn:microsoft.com/office/officeart/2005/8/layout/list1"/>
    <dgm:cxn modelId="{9EA14FC7-194D-45D1-ABAA-014432602291}" type="presParOf" srcId="{DBBABE6D-288C-40D5-A5AC-A3ACF240A289}" destId="{585C3657-A677-488F-809C-4049E10F7FC5}" srcOrd="0" destOrd="0" presId="urn:microsoft.com/office/officeart/2005/8/layout/list1"/>
    <dgm:cxn modelId="{E8CB7E30-1600-4F74-A4FB-7196EEAD8513}" type="presParOf" srcId="{DBBABE6D-288C-40D5-A5AC-A3ACF240A289}" destId="{953A3125-F952-4E44-BE1B-9B023A2CE9CB}" srcOrd="1" destOrd="0" presId="urn:microsoft.com/office/officeart/2005/8/layout/list1"/>
    <dgm:cxn modelId="{4D9F3869-039A-4D5B-9A58-2290DBEE8183}" type="presParOf" srcId="{6BAA2E2F-5ECA-49EF-889A-407E2EF3BACA}" destId="{432490C2-91AB-4F70-8C9E-8E61139F92A8}" srcOrd="9" destOrd="0" presId="urn:microsoft.com/office/officeart/2005/8/layout/list1"/>
    <dgm:cxn modelId="{598D1397-CA2D-4129-A9F5-B7EB5074AC59}" type="presParOf" srcId="{6BAA2E2F-5ECA-49EF-889A-407E2EF3BACA}" destId="{9DB16EAA-D9A3-467D-8F3C-D696507F7D2C}" srcOrd="10" destOrd="0" presId="urn:microsoft.com/office/officeart/2005/8/layout/list1"/>
    <dgm:cxn modelId="{7A5D60AE-41BC-40CC-BC71-331C71BB0B40}" type="presParOf" srcId="{6BAA2E2F-5ECA-49EF-889A-407E2EF3BACA}" destId="{7B873DAE-7C00-4FCB-8728-64A43D8647AA}" srcOrd="11" destOrd="0" presId="urn:microsoft.com/office/officeart/2005/8/layout/list1"/>
    <dgm:cxn modelId="{FBB4C199-CFAF-4C88-AF1B-C06C78DB027F}" type="presParOf" srcId="{6BAA2E2F-5ECA-49EF-889A-407E2EF3BACA}" destId="{FB260007-C48C-4C77-8536-C0CCE5F11810}" srcOrd="12" destOrd="0" presId="urn:microsoft.com/office/officeart/2005/8/layout/list1"/>
    <dgm:cxn modelId="{34BA835F-0254-456B-B863-C05B050337A0}" type="presParOf" srcId="{FB260007-C48C-4C77-8536-C0CCE5F11810}" destId="{380883AC-CF0D-4AEC-AB6E-96D06CE47B4E}" srcOrd="0" destOrd="0" presId="urn:microsoft.com/office/officeart/2005/8/layout/list1"/>
    <dgm:cxn modelId="{B959EFC8-DBA4-4D0E-8058-FAE336C11C3A}" type="presParOf" srcId="{FB260007-C48C-4C77-8536-C0CCE5F11810}" destId="{1E1B1624-8689-4251-850A-310776A00FC0}" srcOrd="1" destOrd="0" presId="urn:microsoft.com/office/officeart/2005/8/layout/list1"/>
    <dgm:cxn modelId="{A04D1A98-286B-4754-9D80-38C47287014C}" type="presParOf" srcId="{6BAA2E2F-5ECA-49EF-889A-407E2EF3BACA}" destId="{348967ED-AB04-4E3C-A7BB-4DD10DC4AC7F}" srcOrd="13" destOrd="0" presId="urn:microsoft.com/office/officeart/2005/8/layout/list1"/>
    <dgm:cxn modelId="{CF129C08-DB23-46EE-84C5-2D52E9876033}" type="presParOf" srcId="{6BAA2E2F-5ECA-49EF-889A-407E2EF3BACA}" destId="{0DFEB335-0523-448A-BD6F-85C1FA626CD3}" srcOrd="14" destOrd="0" presId="urn:microsoft.com/office/officeart/2005/8/layout/list1"/>
    <dgm:cxn modelId="{6735210F-104B-491A-B86F-2F9E603FBC4C}" type="presParOf" srcId="{6BAA2E2F-5ECA-49EF-889A-407E2EF3BACA}" destId="{EE9773AE-7E4F-498E-B799-8E65171D0D4C}" srcOrd="15" destOrd="0" presId="urn:microsoft.com/office/officeart/2005/8/layout/list1"/>
    <dgm:cxn modelId="{F5B3E6AA-7D3F-4478-A7AB-DDE64A7771FA}" type="presParOf" srcId="{6BAA2E2F-5ECA-49EF-889A-407E2EF3BACA}" destId="{B1C62617-8773-4007-ACA9-4B3C8B3714B6}" srcOrd="16" destOrd="0" presId="urn:microsoft.com/office/officeart/2005/8/layout/list1"/>
    <dgm:cxn modelId="{BECD1AEE-3EF4-497A-93E4-832B36EFE4DE}" type="presParOf" srcId="{B1C62617-8773-4007-ACA9-4B3C8B3714B6}" destId="{3E85860A-73D4-44FD-9C15-2DCA7CFC3F87}" srcOrd="0" destOrd="0" presId="urn:microsoft.com/office/officeart/2005/8/layout/list1"/>
    <dgm:cxn modelId="{D9D44BC0-9F5C-45E3-8AD2-3B5557FD57C7}" type="presParOf" srcId="{B1C62617-8773-4007-ACA9-4B3C8B3714B6}" destId="{27EEE1D9-04E2-40FE-8A79-61899FD31B01}" srcOrd="1" destOrd="0" presId="urn:microsoft.com/office/officeart/2005/8/layout/list1"/>
    <dgm:cxn modelId="{8848ADC5-BE90-48C4-804F-95DF09BFCDBA}" type="presParOf" srcId="{6BAA2E2F-5ECA-49EF-889A-407E2EF3BACA}" destId="{97C32586-5397-40B9-9632-61F4E93D548E}" srcOrd="17" destOrd="0" presId="urn:microsoft.com/office/officeart/2005/8/layout/list1"/>
    <dgm:cxn modelId="{37C53D85-CFFB-4B99-940F-CAA6BFEC8FC2}" type="presParOf" srcId="{6BAA2E2F-5ECA-49EF-889A-407E2EF3BACA}" destId="{CEE30C3A-F779-4E6D-B06A-D1A804D4E832}" srcOrd="18" destOrd="0" presId="urn:microsoft.com/office/officeart/2005/8/layout/list1"/>
    <dgm:cxn modelId="{29D190AD-60B4-4FA9-A2A0-031E3912EBD7}" type="presParOf" srcId="{6BAA2E2F-5ECA-49EF-889A-407E2EF3BACA}" destId="{2E01DF81-BC15-490D-8EB2-2D2B4BF78DD5}" srcOrd="19" destOrd="0" presId="urn:microsoft.com/office/officeart/2005/8/layout/list1"/>
    <dgm:cxn modelId="{95E3C488-E2B1-4AB4-8191-D2C74D6A2B98}" type="presParOf" srcId="{6BAA2E2F-5ECA-49EF-889A-407E2EF3BACA}" destId="{9871FC0B-357C-4D1F-AE10-B8E5BC4DA64F}" srcOrd="20" destOrd="0" presId="urn:microsoft.com/office/officeart/2005/8/layout/list1"/>
    <dgm:cxn modelId="{C50D840F-77D8-4D78-B0F8-9F1C239E6D0B}" type="presParOf" srcId="{9871FC0B-357C-4D1F-AE10-B8E5BC4DA64F}" destId="{20CC9F82-B38B-4355-9A22-F91F6D349D01}" srcOrd="0" destOrd="0" presId="urn:microsoft.com/office/officeart/2005/8/layout/list1"/>
    <dgm:cxn modelId="{91B321E4-4A5B-4FD0-9393-E3F29464F6BB}" type="presParOf" srcId="{9871FC0B-357C-4D1F-AE10-B8E5BC4DA64F}" destId="{EEC54EF7-B5D9-4301-9E7B-053A4DFE914C}" srcOrd="1" destOrd="0" presId="urn:microsoft.com/office/officeart/2005/8/layout/list1"/>
    <dgm:cxn modelId="{F561363C-AAFA-4314-82B7-BA520C631589}" type="presParOf" srcId="{6BAA2E2F-5ECA-49EF-889A-407E2EF3BACA}" destId="{50F7ACEF-1EA7-4D6C-B33B-A893D5B0AA91}" srcOrd="21" destOrd="0" presId="urn:microsoft.com/office/officeart/2005/8/layout/list1"/>
    <dgm:cxn modelId="{3C92DA5B-41F7-4880-AD23-CF1E48DCC09E}" type="presParOf" srcId="{6BAA2E2F-5ECA-49EF-889A-407E2EF3BACA}" destId="{7CD03E05-0127-49AF-A792-BFBE9FC9482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A45F9F-6712-493A-93E2-1928C0616BE3}"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62350883-ED48-4EE5-98F3-C13C63F9CF55}">
      <dgm:prSet/>
      <dgm:spPr/>
      <dgm:t>
        <a:bodyPr/>
        <a:lstStyle/>
        <a:p>
          <a:pPr rtl="0"/>
          <a:r>
            <a:rPr lang="en-US"/>
            <a:t>Test-taking is a time-consuming </a:t>
          </a:r>
          <a:r>
            <a:rPr lang="en-US">
              <a:latin typeface="Century Gothic" panose="020B0502020202020204"/>
            </a:rPr>
            <a:t>process</a:t>
          </a:r>
        </a:p>
      </dgm:t>
    </dgm:pt>
    <dgm:pt modelId="{0116956F-511B-45BB-A296-89AB1A2D7747}" type="parTrans" cxnId="{D3815A34-0CD7-40EF-82E5-4E28F16BC0D3}">
      <dgm:prSet/>
      <dgm:spPr/>
      <dgm:t>
        <a:bodyPr/>
        <a:lstStyle/>
        <a:p>
          <a:endParaRPr lang="en-US"/>
        </a:p>
      </dgm:t>
    </dgm:pt>
    <dgm:pt modelId="{CB9D90D8-DD06-451A-92CA-468D05651CAA}" type="sibTrans" cxnId="{D3815A34-0CD7-40EF-82E5-4E28F16BC0D3}">
      <dgm:prSet/>
      <dgm:spPr/>
      <dgm:t>
        <a:bodyPr/>
        <a:lstStyle/>
        <a:p>
          <a:endParaRPr lang="en-US"/>
        </a:p>
      </dgm:t>
    </dgm:pt>
    <dgm:pt modelId="{DBEF32EB-5770-4AF8-80D8-2E79FEAEF20B}">
      <dgm:prSet phldr="0"/>
      <dgm:spPr/>
      <dgm:t>
        <a:bodyPr/>
        <a:lstStyle/>
        <a:p>
          <a:pPr rtl="0"/>
          <a:r>
            <a:rPr lang="en-US">
              <a:latin typeface="Century Gothic" panose="020B0502020202020204"/>
            </a:rPr>
            <a:t>Provide a</a:t>
          </a:r>
          <a:r>
            <a:rPr lang="en-US"/>
            <a:t> quick &amp; easy way for people to </a:t>
          </a:r>
          <a:r>
            <a:rPr lang="en-US">
              <a:latin typeface="Century Gothic" panose="020B0502020202020204"/>
            </a:rPr>
            <a:t>get test</a:t>
          </a:r>
          <a:r>
            <a:rPr lang="en-US"/>
            <a:t> results through their daily posts. </a:t>
          </a:r>
        </a:p>
      </dgm:t>
    </dgm:pt>
    <dgm:pt modelId="{1AB7B1FA-4CCA-4D75-9E96-B82E71020911}" type="parTrans" cxnId="{893B1F21-35FF-4D51-B634-049A05B824A4}">
      <dgm:prSet/>
      <dgm:spPr/>
    </dgm:pt>
    <dgm:pt modelId="{3FEC5CAF-7697-4309-AE4B-7817850A8D17}" type="sibTrans" cxnId="{893B1F21-35FF-4D51-B634-049A05B824A4}">
      <dgm:prSet/>
      <dgm:spPr/>
    </dgm:pt>
    <dgm:pt modelId="{3563454F-E971-42D4-9460-59E738432070}" type="pres">
      <dgm:prSet presAssocID="{17A45F9F-6712-493A-93E2-1928C0616BE3}" presName="Name0" presStyleCnt="0">
        <dgm:presLayoutVars>
          <dgm:dir/>
          <dgm:resizeHandles val="exact"/>
        </dgm:presLayoutVars>
      </dgm:prSet>
      <dgm:spPr/>
    </dgm:pt>
    <dgm:pt modelId="{C3AC1509-18B0-47B2-B6BA-2B2159DF61BF}" type="pres">
      <dgm:prSet presAssocID="{62350883-ED48-4EE5-98F3-C13C63F9CF55}" presName="node" presStyleLbl="node1" presStyleIdx="0" presStyleCnt="2">
        <dgm:presLayoutVars>
          <dgm:bulletEnabled val="1"/>
        </dgm:presLayoutVars>
      </dgm:prSet>
      <dgm:spPr/>
    </dgm:pt>
    <dgm:pt modelId="{8FB7CE7E-1EF0-4C27-AB6F-B79909E4F764}" type="pres">
      <dgm:prSet presAssocID="{CB9D90D8-DD06-451A-92CA-468D05651CAA}" presName="sibTrans" presStyleLbl="sibTrans1D1" presStyleIdx="0" presStyleCnt="1"/>
      <dgm:spPr/>
    </dgm:pt>
    <dgm:pt modelId="{1475BF68-0E7E-4B1E-BB0F-452EBBD2FFCC}" type="pres">
      <dgm:prSet presAssocID="{CB9D90D8-DD06-451A-92CA-468D05651CAA}" presName="connectorText" presStyleLbl="sibTrans1D1" presStyleIdx="0" presStyleCnt="1"/>
      <dgm:spPr/>
    </dgm:pt>
    <dgm:pt modelId="{8E6BF6BB-3B11-4265-92BD-A933B282ECC2}" type="pres">
      <dgm:prSet presAssocID="{DBEF32EB-5770-4AF8-80D8-2E79FEAEF20B}" presName="node" presStyleLbl="node1" presStyleIdx="1" presStyleCnt="2">
        <dgm:presLayoutVars>
          <dgm:bulletEnabled val="1"/>
        </dgm:presLayoutVars>
      </dgm:prSet>
      <dgm:spPr/>
    </dgm:pt>
  </dgm:ptLst>
  <dgm:cxnLst>
    <dgm:cxn modelId="{893B1F21-35FF-4D51-B634-049A05B824A4}" srcId="{17A45F9F-6712-493A-93E2-1928C0616BE3}" destId="{DBEF32EB-5770-4AF8-80D8-2E79FEAEF20B}" srcOrd="1" destOrd="0" parTransId="{1AB7B1FA-4CCA-4D75-9E96-B82E71020911}" sibTransId="{3FEC5CAF-7697-4309-AE4B-7817850A8D17}"/>
    <dgm:cxn modelId="{D3815A34-0CD7-40EF-82E5-4E28F16BC0D3}" srcId="{17A45F9F-6712-493A-93E2-1928C0616BE3}" destId="{62350883-ED48-4EE5-98F3-C13C63F9CF55}" srcOrd="0" destOrd="0" parTransId="{0116956F-511B-45BB-A296-89AB1A2D7747}" sibTransId="{CB9D90D8-DD06-451A-92CA-468D05651CAA}"/>
    <dgm:cxn modelId="{DE298D53-6488-43A1-9526-BAA968345D1C}" type="presOf" srcId="{CB9D90D8-DD06-451A-92CA-468D05651CAA}" destId="{8FB7CE7E-1EF0-4C27-AB6F-B79909E4F764}" srcOrd="0" destOrd="0" presId="urn:microsoft.com/office/officeart/2016/7/layout/RepeatingBendingProcessNew"/>
    <dgm:cxn modelId="{5D649DB4-88C8-4F42-88E1-6BCAED0D07C8}" type="presOf" srcId="{17A45F9F-6712-493A-93E2-1928C0616BE3}" destId="{3563454F-E971-42D4-9460-59E738432070}" srcOrd="0" destOrd="0" presId="urn:microsoft.com/office/officeart/2016/7/layout/RepeatingBendingProcessNew"/>
    <dgm:cxn modelId="{3B74D1E4-C78F-436B-A742-8B022593747A}" type="presOf" srcId="{DBEF32EB-5770-4AF8-80D8-2E79FEAEF20B}" destId="{8E6BF6BB-3B11-4265-92BD-A933B282ECC2}" srcOrd="0" destOrd="0" presId="urn:microsoft.com/office/officeart/2016/7/layout/RepeatingBendingProcessNew"/>
    <dgm:cxn modelId="{17E8A0EB-5413-460E-8667-A591193F91DD}" type="presOf" srcId="{CB9D90D8-DD06-451A-92CA-468D05651CAA}" destId="{1475BF68-0E7E-4B1E-BB0F-452EBBD2FFCC}" srcOrd="1" destOrd="0" presId="urn:microsoft.com/office/officeart/2016/7/layout/RepeatingBendingProcessNew"/>
    <dgm:cxn modelId="{4D4654ED-4305-4511-BD10-372B42754323}" type="presOf" srcId="{62350883-ED48-4EE5-98F3-C13C63F9CF55}" destId="{C3AC1509-18B0-47B2-B6BA-2B2159DF61BF}" srcOrd="0" destOrd="0" presId="urn:microsoft.com/office/officeart/2016/7/layout/RepeatingBendingProcessNew"/>
    <dgm:cxn modelId="{70ADBA5F-2C97-4343-B624-3F4B56FCDA28}" type="presParOf" srcId="{3563454F-E971-42D4-9460-59E738432070}" destId="{C3AC1509-18B0-47B2-B6BA-2B2159DF61BF}" srcOrd="0" destOrd="0" presId="urn:microsoft.com/office/officeart/2016/7/layout/RepeatingBendingProcessNew"/>
    <dgm:cxn modelId="{01EAC442-D925-461B-A038-5BA9A8BA6068}" type="presParOf" srcId="{3563454F-E971-42D4-9460-59E738432070}" destId="{8FB7CE7E-1EF0-4C27-AB6F-B79909E4F764}" srcOrd="1" destOrd="0" presId="urn:microsoft.com/office/officeart/2016/7/layout/RepeatingBendingProcessNew"/>
    <dgm:cxn modelId="{1D5D3D85-89DC-4D26-9758-7B5087C05891}" type="presParOf" srcId="{8FB7CE7E-1EF0-4C27-AB6F-B79909E4F764}" destId="{1475BF68-0E7E-4B1E-BB0F-452EBBD2FFCC}" srcOrd="0" destOrd="0" presId="urn:microsoft.com/office/officeart/2016/7/layout/RepeatingBendingProcessNew"/>
    <dgm:cxn modelId="{DB22AC11-DB78-4A5D-97D8-E071BD0A28A4}" type="presParOf" srcId="{3563454F-E971-42D4-9460-59E738432070}" destId="{8E6BF6BB-3B11-4265-92BD-A933B282ECC2}"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F9D2A-C220-4A81-9DB8-BD868698F1EF}"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09FD024E-CC98-44FD-AC25-F86FCD7F232C}">
      <dgm:prSet/>
      <dgm:spPr/>
      <dgm:t>
        <a:bodyPr/>
        <a:lstStyle/>
        <a:p>
          <a:r>
            <a:rPr lang="en-US"/>
            <a:t>Naïve Bayes</a:t>
          </a:r>
        </a:p>
      </dgm:t>
    </dgm:pt>
    <dgm:pt modelId="{39F9BAF1-68B2-4972-829E-1817D9772C81}" type="parTrans" cxnId="{3FBC7E2B-CE52-4520-B9EE-14AE8193D4D8}">
      <dgm:prSet/>
      <dgm:spPr/>
      <dgm:t>
        <a:bodyPr/>
        <a:lstStyle/>
        <a:p>
          <a:endParaRPr lang="en-US"/>
        </a:p>
      </dgm:t>
    </dgm:pt>
    <dgm:pt modelId="{D8EB3CAE-9CB4-4E4E-BE58-7FC74EDF96CB}" type="sibTrans" cxnId="{3FBC7E2B-CE52-4520-B9EE-14AE8193D4D8}">
      <dgm:prSet/>
      <dgm:spPr/>
      <dgm:t>
        <a:bodyPr/>
        <a:lstStyle/>
        <a:p>
          <a:endParaRPr lang="en-US"/>
        </a:p>
      </dgm:t>
    </dgm:pt>
    <dgm:pt modelId="{D143628D-C86A-4900-8D44-D6FE764B899E}">
      <dgm:prSet/>
      <dgm:spPr/>
      <dgm:t>
        <a:bodyPr/>
        <a:lstStyle/>
        <a:p>
          <a:r>
            <a:rPr lang="en-US">
              <a:latin typeface="Century Gothic" panose="020B0502020202020204"/>
            </a:rPr>
            <a:t>LinearSVM</a:t>
          </a:r>
          <a:endParaRPr lang="en-US"/>
        </a:p>
      </dgm:t>
    </dgm:pt>
    <dgm:pt modelId="{F47F4FA4-281B-408B-925E-46B6F1B20870}" type="parTrans" cxnId="{1637FF69-9146-4F14-BCC7-8D3D0058338E}">
      <dgm:prSet/>
      <dgm:spPr/>
      <dgm:t>
        <a:bodyPr/>
        <a:lstStyle/>
        <a:p>
          <a:endParaRPr lang="en-US"/>
        </a:p>
      </dgm:t>
    </dgm:pt>
    <dgm:pt modelId="{A9382DE3-ACA6-4E5C-B500-19349018F4A2}" type="sibTrans" cxnId="{1637FF69-9146-4F14-BCC7-8D3D0058338E}">
      <dgm:prSet/>
      <dgm:spPr/>
      <dgm:t>
        <a:bodyPr/>
        <a:lstStyle/>
        <a:p>
          <a:endParaRPr lang="en-US"/>
        </a:p>
      </dgm:t>
    </dgm:pt>
    <dgm:pt modelId="{C6045FCC-8C2D-4FFC-B8F0-FA9FF4E92CE6}">
      <dgm:prSet/>
      <dgm:spPr/>
      <dgm:t>
        <a:bodyPr/>
        <a:lstStyle/>
        <a:p>
          <a:r>
            <a:rPr lang="en-US"/>
            <a:t>Random Forest</a:t>
          </a:r>
        </a:p>
      </dgm:t>
    </dgm:pt>
    <dgm:pt modelId="{DAA47E47-FCBF-4AED-879B-C099315CFA8D}" type="parTrans" cxnId="{EBB6F693-E3DF-46A5-9428-D3C9F1732AB0}">
      <dgm:prSet/>
      <dgm:spPr/>
      <dgm:t>
        <a:bodyPr/>
        <a:lstStyle/>
        <a:p>
          <a:endParaRPr lang="en-US"/>
        </a:p>
      </dgm:t>
    </dgm:pt>
    <dgm:pt modelId="{B86F4B08-10F4-4E06-8B03-0C815513334D}" type="sibTrans" cxnId="{EBB6F693-E3DF-46A5-9428-D3C9F1732AB0}">
      <dgm:prSet/>
      <dgm:spPr/>
      <dgm:t>
        <a:bodyPr/>
        <a:lstStyle/>
        <a:p>
          <a:endParaRPr lang="en-US"/>
        </a:p>
      </dgm:t>
    </dgm:pt>
    <dgm:pt modelId="{E61FA0B9-22B3-4BB5-A7D7-50FF91777504}" type="pres">
      <dgm:prSet presAssocID="{974F9D2A-C220-4A81-9DB8-BD868698F1EF}" presName="hierChild1" presStyleCnt="0">
        <dgm:presLayoutVars>
          <dgm:chPref val="1"/>
          <dgm:dir/>
          <dgm:animOne val="branch"/>
          <dgm:animLvl val="lvl"/>
          <dgm:resizeHandles/>
        </dgm:presLayoutVars>
      </dgm:prSet>
      <dgm:spPr/>
    </dgm:pt>
    <dgm:pt modelId="{F97E6852-3502-4D82-9715-4CB2257C5B5D}" type="pres">
      <dgm:prSet presAssocID="{09FD024E-CC98-44FD-AC25-F86FCD7F232C}" presName="hierRoot1" presStyleCnt="0"/>
      <dgm:spPr/>
    </dgm:pt>
    <dgm:pt modelId="{B9C159D6-9D44-4AC9-8682-F2BD4642987D}" type="pres">
      <dgm:prSet presAssocID="{09FD024E-CC98-44FD-AC25-F86FCD7F232C}" presName="composite" presStyleCnt="0"/>
      <dgm:spPr/>
    </dgm:pt>
    <dgm:pt modelId="{436770D9-620D-4BF3-B84C-897FC8891ED7}" type="pres">
      <dgm:prSet presAssocID="{09FD024E-CC98-44FD-AC25-F86FCD7F232C}" presName="background" presStyleLbl="node0" presStyleIdx="0" presStyleCnt="3"/>
      <dgm:spPr/>
    </dgm:pt>
    <dgm:pt modelId="{0932A3EC-7B01-42E7-AB59-3366A1ACC27C}" type="pres">
      <dgm:prSet presAssocID="{09FD024E-CC98-44FD-AC25-F86FCD7F232C}" presName="text" presStyleLbl="fgAcc0" presStyleIdx="0" presStyleCnt="3">
        <dgm:presLayoutVars>
          <dgm:chPref val="3"/>
        </dgm:presLayoutVars>
      </dgm:prSet>
      <dgm:spPr/>
    </dgm:pt>
    <dgm:pt modelId="{7DC53A1B-3823-44A2-B099-592EBEB73C09}" type="pres">
      <dgm:prSet presAssocID="{09FD024E-CC98-44FD-AC25-F86FCD7F232C}" presName="hierChild2" presStyleCnt="0"/>
      <dgm:spPr/>
    </dgm:pt>
    <dgm:pt modelId="{E6026209-B13A-4B68-B279-BD31B64024B4}" type="pres">
      <dgm:prSet presAssocID="{D143628D-C86A-4900-8D44-D6FE764B899E}" presName="hierRoot1" presStyleCnt="0"/>
      <dgm:spPr/>
    </dgm:pt>
    <dgm:pt modelId="{9CBD6B9E-3725-427C-B52A-9CFF4AA24C37}" type="pres">
      <dgm:prSet presAssocID="{D143628D-C86A-4900-8D44-D6FE764B899E}" presName="composite" presStyleCnt="0"/>
      <dgm:spPr/>
    </dgm:pt>
    <dgm:pt modelId="{6EF81D63-DB1F-478A-8FA8-B68F2F90D042}" type="pres">
      <dgm:prSet presAssocID="{D143628D-C86A-4900-8D44-D6FE764B899E}" presName="background" presStyleLbl="node0" presStyleIdx="1" presStyleCnt="3"/>
      <dgm:spPr/>
    </dgm:pt>
    <dgm:pt modelId="{8E98430A-533D-4A24-84F8-AF165A64C08D}" type="pres">
      <dgm:prSet presAssocID="{D143628D-C86A-4900-8D44-D6FE764B899E}" presName="text" presStyleLbl="fgAcc0" presStyleIdx="1" presStyleCnt="3">
        <dgm:presLayoutVars>
          <dgm:chPref val="3"/>
        </dgm:presLayoutVars>
      </dgm:prSet>
      <dgm:spPr/>
    </dgm:pt>
    <dgm:pt modelId="{FB424BCF-6C02-4BB3-84FD-52AAA0C300D4}" type="pres">
      <dgm:prSet presAssocID="{D143628D-C86A-4900-8D44-D6FE764B899E}" presName="hierChild2" presStyleCnt="0"/>
      <dgm:spPr/>
    </dgm:pt>
    <dgm:pt modelId="{800AF59A-6B37-4C54-B635-9369C0129CBF}" type="pres">
      <dgm:prSet presAssocID="{C6045FCC-8C2D-4FFC-B8F0-FA9FF4E92CE6}" presName="hierRoot1" presStyleCnt="0"/>
      <dgm:spPr/>
    </dgm:pt>
    <dgm:pt modelId="{F007AE5B-E96B-4086-B892-A71676B81467}" type="pres">
      <dgm:prSet presAssocID="{C6045FCC-8C2D-4FFC-B8F0-FA9FF4E92CE6}" presName="composite" presStyleCnt="0"/>
      <dgm:spPr/>
    </dgm:pt>
    <dgm:pt modelId="{1A41DF3F-C374-4666-910F-B26682F69BB7}" type="pres">
      <dgm:prSet presAssocID="{C6045FCC-8C2D-4FFC-B8F0-FA9FF4E92CE6}" presName="background" presStyleLbl="node0" presStyleIdx="2" presStyleCnt="3"/>
      <dgm:spPr/>
    </dgm:pt>
    <dgm:pt modelId="{585C5709-3927-43A3-A336-1D8F12905B78}" type="pres">
      <dgm:prSet presAssocID="{C6045FCC-8C2D-4FFC-B8F0-FA9FF4E92CE6}" presName="text" presStyleLbl="fgAcc0" presStyleIdx="2" presStyleCnt="3">
        <dgm:presLayoutVars>
          <dgm:chPref val="3"/>
        </dgm:presLayoutVars>
      </dgm:prSet>
      <dgm:spPr/>
    </dgm:pt>
    <dgm:pt modelId="{194DEDCF-01DD-40E0-A97B-BCFA0C78CD30}" type="pres">
      <dgm:prSet presAssocID="{C6045FCC-8C2D-4FFC-B8F0-FA9FF4E92CE6}" presName="hierChild2" presStyleCnt="0"/>
      <dgm:spPr/>
    </dgm:pt>
  </dgm:ptLst>
  <dgm:cxnLst>
    <dgm:cxn modelId="{3FBC7E2B-CE52-4520-B9EE-14AE8193D4D8}" srcId="{974F9D2A-C220-4A81-9DB8-BD868698F1EF}" destId="{09FD024E-CC98-44FD-AC25-F86FCD7F232C}" srcOrd="0" destOrd="0" parTransId="{39F9BAF1-68B2-4972-829E-1817D9772C81}" sibTransId="{D8EB3CAE-9CB4-4E4E-BE58-7FC74EDF96CB}"/>
    <dgm:cxn modelId="{632BA537-AC2B-4C4C-8243-3340566B41B7}" type="presOf" srcId="{D143628D-C86A-4900-8D44-D6FE764B899E}" destId="{8E98430A-533D-4A24-84F8-AF165A64C08D}" srcOrd="0" destOrd="0" presId="urn:microsoft.com/office/officeart/2005/8/layout/hierarchy1"/>
    <dgm:cxn modelId="{B0E18438-F433-411D-B141-93BF7DB36A36}" type="presOf" srcId="{09FD024E-CC98-44FD-AC25-F86FCD7F232C}" destId="{0932A3EC-7B01-42E7-AB59-3366A1ACC27C}" srcOrd="0" destOrd="0" presId="urn:microsoft.com/office/officeart/2005/8/layout/hierarchy1"/>
    <dgm:cxn modelId="{1637FF69-9146-4F14-BCC7-8D3D0058338E}" srcId="{974F9D2A-C220-4A81-9DB8-BD868698F1EF}" destId="{D143628D-C86A-4900-8D44-D6FE764B899E}" srcOrd="1" destOrd="0" parTransId="{F47F4FA4-281B-408B-925E-46B6F1B20870}" sibTransId="{A9382DE3-ACA6-4E5C-B500-19349018F4A2}"/>
    <dgm:cxn modelId="{D7FC4C5A-3CE2-473A-AB77-68B6DD8896B3}" type="presOf" srcId="{C6045FCC-8C2D-4FFC-B8F0-FA9FF4E92CE6}" destId="{585C5709-3927-43A3-A336-1D8F12905B78}" srcOrd="0" destOrd="0" presId="urn:microsoft.com/office/officeart/2005/8/layout/hierarchy1"/>
    <dgm:cxn modelId="{AA25318A-BE74-4B4B-99F1-2765798FC8BD}" type="presOf" srcId="{974F9D2A-C220-4A81-9DB8-BD868698F1EF}" destId="{E61FA0B9-22B3-4BB5-A7D7-50FF91777504}" srcOrd="0" destOrd="0" presId="urn:microsoft.com/office/officeart/2005/8/layout/hierarchy1"/>
    <dgm:cxn modelId="{EBB6F693-E3DF-46A5-9428-D3C9F1732AB0}" srcId="{974F9D2A-C220-4A81-9DB8-BD868698F1EF}" destId="{C6045FCC-8C2D-4FFC-B8F0-FA9FF4E92CE6}" srcOrd="2" destOrd="0" parTransId="{DAA47E47-FCBF-4AED-879B-C099315CFA8D}" sibTransId="{B86F4B08-10F4-4E06-8B03-0C815513334D}"/>
    <dgm:cxn modelId="{84BF218A-B944-437F-824F-6D0A73B9D798}" type="presParOf" srcId="{E61FA0B9-22B3-4BB5-A7D7-50FF91777504}" destId="{F97E6852-3502-4D82-9715-4CB2257C5B5D}" srcOrd="0" destOrd="0" presId="urn:microsoft.com/office/officeart/2005/8/layout/hierarchy1"/>
    <dgm:cxn modelId="{E7B9524E-348D-44A0-ABCB-9F2A735D286B}" type="presParOf" srcId="{F97E6852-3502-4D82-9715-4CB2257C5B5D}" destId="{B9C159D6-9D44-4AC9-8682-F2BD4642987D}" srcOrd="0" destOrd="0" presId="urn:microsoft.com/office/officeart/2005/8/layout/hierarchy1"/>
    <dgm:cxn modelId="{50BE0635-9391-45E5-83BB-A8A49BD1FE16}" type="presParOf" srcId="{B9C159D6-9D44-4AC9-8682-F2BD4642987D}" destId="{436770D9-620D-4BF3-B84C-897FC8891ED7}" srcOrd="0" destOrd="0" presId="urn:microsoft.com/office/officeart/2005/8/layout/hierarchy1"/>
    <dgm:cxn modelId="{4C401207-9A0C-40F5-B805-B7F2D5672F36}" type="presParOf" srcId="{B9C159D6-9D44-4AC9-8682-F2BD4642987D}" destId="{0932A3EC-7B01-42E7-AB59-3366A1ACC27C}" srcOrd="1" destOrd="0" presId="urn:microsoft.com/office/officeart/2005/8/layout/hierarchy1"/>
    <dgm:cxn modelId="{D08AB91B-05FC-4A43-878A-D49AC003B03E}" type="presParOf" srcId="{F97E6852-3502-4D82-9715-4CB2257C5B5D}" destId="{7DC53A1B-3823-44A2-B099-592EBEB73C09}" srcOrd="1" destOrd="0" presId="urn:microsoft.com/office/officeart/2005/8/layout/hierarchy1"/>
    <dgm:cxn modelId="{0DF74FE0-1A84-4917-A1B8-2EDD315292C7}" type="presParOf" srcId="{E61FA0B9-22B3-4BB5-A7D7-50FF91777504}" destId="{E6026209-B13A-4B68-B279-BD31B64024B4}" srcOrd="1" destOrd="0" presId="urn:microsoft.com/office/officeart/2005/8/layout/hierarchy1"/>
    <dgm:cxn modelId="{7B31FE62-580F-4848-AE26-1F317D2269A1}" type="presParOf" srcId="{E6026209-B13A-4B68-B279-BD31B64024B4}" destId="{9CBD6B9E-3725-427C-B52A-9CFF4AA24C37}" srcOrd="0" destOrd="0" presId="urn:microsoft.com/office/officeart/2005/8/layout/hierarchy1"/>
    <dgm:cxn modelId="{34B74C83-D7FB-4D13-948F-B4143025ED36}" type="presParOf" srcId="{9CBD6B9E-3725-427C-B52A-9CFF4AA24C37}" destId="{6EF81D63-DB1F-478A-8FA8-B68F2F90D042}" srcOrd="0" destOrd="0" presId="urn:microsoft.com/office/officeart/2005/8/layout/hierarchy1"/>
    <dgm:cxn modelId="{5750FF86-F9B0-4A21-AB45-AA6599D7EED5}" type="presParOf" srcId="{9CBD6B9E-3725-427C-B52A-9CFF4AA24C37}" destId="{8E98430A-533D-4A24-84F8-AF165A64C08D}" srcOrd="1" destOrd="0" presId="urn:microsoft.com/office/officeart/2005/8/layout/hierarchy1"/>
    <dgm:cxn modelId="{D29B9EC1-D528-4F00-8AFC-AB8092D5FEDD}" type="presParOf" srcId="{E6026209-B13A-4B68-B279-BD31B64024B4}" destId="{FB424BCF-6C02-4BB3-84FD-52AAA0C300D4}" srcOrd="1" destOrd="0" presId="urn:microsoft.com/office/officeart/2005/8/layout/hierarchy1"/>
    <dgm:cxn modelId="{D140430C-33E5-4982-8B96-1CB630181C0A}" type="presParOf" srcId="{E61FA0B9-22B3-4BB5-A7D7-50FF91777504}" destId="{800AF59A-6B37-4C54-B635-9369C0129CBF}" srcOrd="2" destOrd="0" presId="urn:microsoft.com/office/officeart/2005/8/layout/hierarchy1"/>
    <dgm:cxn modelId="{4B982052-6DF9-451A-9589-6CC28653753F}" type="presParOf" srcId="{800AF59A-6B37-4C54-B635-9369C0129CBF}" destId="{F007AE5B-E96B-4086-B892-A71676B81467}" srcOrd="0" destOrd="0" presId="urn:microsoft.com/office/officeart/2005/8/layout/hierarchy1"/>
    <dgm:cxn modelId="{92694A58-B4A6-47B4-9494-13DBDFACA137}" type="presParOf" srcId="{F007AE5B-E96B-4086-B892-A71676B81467}" destId="{1A41DF3F-C374-4666-910F-B26682F69BB7}" srcOrd="0" destOrd="0" presId="urn:microsoft.com/office/officeart/2005/8/layout/hierarchy1"/>
    <dgm:cxn modelId="{9D469D27-0C7D-4FF6-8E22-DF358BC46555}" type="presParOf" srcId="{F007AE5B-E96B-4086-B892-A71676B81467}" destId="{585C5709-3927-43A3-A336-1D8F12905B78}" srcOrd="1" destOrd="0" presId="urn:microsoft.com/office/officeart/2005/8/layout/hierarchy1"/>
    <dgm:cxn modelId="{3B1F5905-BA03-4B54-8067-EAADBC769458}" type="presParOf" srcId="{800AF59A-6B37-4C54-B635-9369C0129CBF}" destId="{194DEDCF-01DD-40E0-A97B-BCFA0C78CD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3317-486F-4D50-A8EB-22AE5A49C6B8}">
      <dsp:nvSpPr>
        <dsp:cNvPr id="0" name=""/>
        <dsp:cNvSpPr/>
      </dsp:nvSpPr>
      <dsp:spPr>
        <a:xfrm>
          <a:off x="0" y="533800"/>
          <a:ext cx="4296258" cy="277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F1BDFA-0558-475A-9CA3-F59A3607B59C}">
      <dsp:nvSpPr>
        <dsp:cNvPr id="0" name=""/>
        <dsp:cNvSpPr/>
      </dsp:nvSpPr>
      <dsp:spPr>
        <a:xfrm>
          <a:off x="214812" y="371440"/>
          <a:ext cx="3007380" cy="324720"/>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Background Introduction &amp; Motivation</a:t>
          </a:r>
          <a:endParaRPr lang="en-US" sz="1100" kern="1200"/>
        </a:p>
      </dsp:txBody>
      <dsp:txXfrm>
        <a:off x="230664" y="387292"/>
        <a:ext cx="2975676" cy="293016"/>
      </dsp:txXfrm>
    </dsp:sp>
    <dsp:sp modelId="{000EC8CA-95BF-4FDC-A438-1A4CD0F21869}">
      <dsp:nvSpPr>
        <dsp:cNvPr id="0" name=""/>
        <dsp:cNvSpPr/>
      </dsp:nvSpPr>
      <dsp:spPr>
        <a:xfrm>
          <a:off x="0" y="1032760"/>
          <a:ext cx="4296258" cy="277200"/>
        </a:xfrm>
        <a:prstGeom prst="rect">
          <a:avLst/>
        </a:prstGeom>
        <a:solidFill>
          <a:schemeClr val="lt1">
            <a:alpha val="90000"/>
            <a:hueOff val="0"/>
            <a:satOff val="0"/>
            <a:lumOff val="0"/>
            <a:alphaOff val="0"/>
          </a:schemeClr>
        </a:solidFill>
        <a:ln w="9525" cap="rnd" cmpd="sng" algn="ctr">
          <a:solidFill>
            <a:schemeClr val="accent2">
              <a:hueOff val="-775675"/>
              <a:satOff val="-1754"/>
              <a:lumOff val="-1137"/>
              <a:alphaOff val="0"/>
            </a:schemeClr>
          </a:solidFill>
          <a:prstDash val="solid"/>
        </a:ln>
        <a:effectLst/>
      </dsp:spPr>
      <dsp:style>
        <a:lnRef idx="1">
          <a:scrgbClr r="0" g="0" b="0"/>
        </a:lnRef>
        <a:fillRef idx="1">
          <a:scrgbClr r="0" g="0" b="0"/>
        </a:fillRef>
        <a:effectRef idx="0">
          <a:scrgbClr r="0" g="0" b="0"/>
        </a:effectRef>
        <a:fontRef idx="minor"/>
      </dsp:style>
    </dsp:sp>
    <dsp:sp modelId="{600A269C-D403-46A2-9138-006224B7E6FB}">
      <dsp:nvSpPr>
        <dsp:cNvPr id="0" name=""/>
        <dsp:cNvSpPr/>
      </dsp:nvSpPr>
      <dsp:spPr>
        <a:xfrm>
          <a:off x="214812" y="870401"/>
          <a:ext cx="3007380" cy="324720"/>
        </a:xfrm>
        <a:prstGeom prst="roundRect">
          <a:avLst/>
        </a:prstGeom>
        <a:blipFill rotWithShape="1">
          <a:blip xmlns:r="http://schemas.openxmlformats.org/officeDocument/2006/relationships" r:embed="rId1">
            <a:duotone>
              <a:schemeClr val="accent2">
                <a:hueOff val="-775675"/>
                <a:satOff val="-1754"/>
                <a:lumOff val="-1137"/>
                <a:alphaOff val="0"/>
                <a:tint val="98000"/>
                <a:lumMod val="102000"/>
              </a:schemeClr>
              <a:schemeClr val="accent2">
                <a:hueOff val="-775675"/>
                <a:satOff val="-1754"/>
                <a:lumOff val="-1137"/>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Dataset Introduction &amp; EDA</a:t>
          </a:r>
          <a:endParaRPr lang="en-US" sz="1100" kern="1200"/>
        </a:p>
      </dsp:txBody>
      <dsp:txXfrm>
        <a:off x="230664" y="886253"/>
        <a:ext cx="2975676" cy="293016"/>
      </dsp:txXfrm>
    </dsp:sp>
    <dsp:sp modelId="{9DB16EAA-D9A3-467D-8F3C-D696507F7D2C}">
      <dsp:nvSpPr>
        <dsp:cNvPr id="0" name=""/>
        <dsp:cNvSpPr/>
      </dsp:nvSpPr>
      <dsp:spPr>
        <a:xfrm>
          <a:off x="0" y="1531721"/>
          <a:ext cx="4296258" cy="277200"/>
        </a:xfrm>
        <a:prstGeom prst="rect">
          <a:avLst/>
        </a:prstGeom>
        <a:solidFill>
          <a:schemeClr val="lt1">
            <a:alpha val="90000"/>
            <a:hueOff val="0"/>
            <a:satOff val="0"/>
            <a:lumOff val="0"/>
            <a:alphaOff val="0"/>
          </a:schemeClr>
        </a:solidFill>
        <a:ln w="9525" cap="rnd" cmpd="sng" algn="ctr">
          <a:solidFill>
            <a:schemeClr val="accent2">
              <a:hueOff val="-1551350"/>
              <a:satOff val="-3508"/>
              <a:lumOff val="-2274"/>
              <a:alphaOff val="0"/>
            </a:schemeClr>
          </a:solidFill>
          <a:prstDash val="solid"/>
        </a:ln>
        <a:effectLst/>
      </dsp:spPr>
      <dsp:style>
        <a:lnRef idx="1">
          <a:scrgbClr r="0" g="0" b="0"/>
        </a:lnRef>
        <a:fillRef idx="1">
          <a:scrgbClr r="0" g="0" b="0"/>
        </a:fillRef>
        <a:effectRef idx="0">
          <a:scrgbClr r="0" g="0" b="0"/>
        </a:effectRef>
        <a:fontRef idx="minor"/>
      </dsp:style>
    </dsp:sp>
    <dsp:sp modelId="{953A3125-F952-4E44-BE1B-9B023A2CE9CB}">
      <dsp:nvSpPr>
        <dsp:cNvPr id="0" name=""/>
        <dsp:cNvSpPr/>
      </dsp:nvSpPr>
      <dsp:spPr>
        <a:xfrm>
          <a:off x="214812" y="1369360"/>
          <a:ext cx="3007380" cy="324720"/>
        </a:xfrm>
        <a:prstGeom prst="roundRect">
          <a:avLst/>
        </a:prstGeom>
        <a:blipFill rotWithShape="1">
          <a:blip xmlns:r="http://schemas.openxmlformats.org/officeDocument/2006/relationships" r:embed="rId1">
            <a:duotone>
              <a:schemeClr val="accent2">
                <a:hueOff val="-1551350"/>
                <a:satOff val="-3508"/>
                <a:lumOff val="-2274"/>
                <a:alphaOff val="0"/>
                <a:tint val="98000"/>
                <a:lumMod val="102000"/>
              </a:schemeClr>
              <a:schemeClr val="accent2">
                <a:hueOff val="-1551350"/>
                <a:satOff val="-3508"/>
                <a:lumOff val="-2274"/>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Model Selection &amp; Comparison</a:t>
          </a:r>
          <a:endParaRPr lang="en-US" sz="1100" kern="1200"/>
        </a:p>
      </dsp:txBody>
      <dsp:txXfrm>
        <a:off x="230664" y="1385212"/>
        <a:ext cx="2975676" cy="293016"/>
      </dsp:txXfrm>
    </dsp:sp>
    <dsp:sp modelId="{0DFEB335-0523-448A-BD6F-85C1FA626CD3}">
      <dsp:nvSpPr>
        <dsp:cNvPr id="0" name=""/>
        <dsp:cNvSpPr/>
      </dsp:nvSpPr>
      <dsp:spPr>
        <a:xfrm>
          <a:off x="0" y="2030681"/>
          <a:ext cx="4296258" cy="277200"/>
        </a:xfrm>
        <a:prstGeom prst="rect">
          <a:avLst/>
        </a:prstGeom>
        <a:solidFill>
          <a:schemeClr val="lt1">
            <a:alpha val="90000"/>
            <a:hueOff val="0"/>
            <a:satOff val="0"/>
            <a:lumOff val="0"/>
            <a:alphaOff val="0"/>
          </a:schemeClr>
        </a:solidFill>
        <a:ln w="9525" cap="rnd" cmpd="sng" algn="ctr">
          <a:solidFill>
            <a:schemeClr val="accent2">
              <a:hueOff val="-2327025"/>
              <a:satOff val="-5263"/>
              <a:lumOff val="-3412"/>
              <a:alphaOff val="0"/>
            </a:schemeClr>
          </a:solidFill>
          <a:prstDash val="solid"/>
        </a:ln>
        <a:effectLst/>
      </dsp:spPr>
      <dsp:style>
        <a:lnRef idx="1">
          <a:scrgbClr r="0" g="0" b="0"/>
        </a:lnRef>
        <a:fillRef idx="1">
          <a:scrgbClr r="0" g="0" b="0"/>
        </a:fillRef>
        <a:effectRef idx="0">
          <a:scrgbClr r="0" g="0" b="0"/>
        </a:effectRef>
        <a:fontRef idx="minor"/>
      </dsp:style>
    </dsp:sp>
    <dsp:sp modelId="{1E1B1624-8689-4251-850A-310776A00FC0}">
      <dsp:nvSpPr>
        <dsp:cNvPr id="0" name=""/>
        <dsp:cNvSpPr/>
      </dsp:nvSpPr>
      <dsp:spPr>
        <a:xfrm>
          <a:off x="214812" y="1868321"/>
          <a:ext cx="3007380" cy="324720"/>
        </a:xfrm>
        <a:prstGeom prst="roundRect">
          <a:avLst/>
        </a:prstGeom>
        <a:blipFill rotWithShape="1">
          <a:blip xmlns:r="http://schemas.openxmlformats.org/officeDocument/2006/relationships" r:embed="rId1">
            <a:duotone>
              <a:schemeClr val="accent2">
                <a:hueOff val="-2327025"/>
                <a:satOff val="-5263"/>
                <a:lumOff val="-3412"/>
                <a:alphaOff val="0"/>
                <a:tint val="98000"/>
                <a:lumMod val="102000"/>
              </a:schemeClr>
              <a:schemeClr val="accent2">
                <a:hueOff val="-2327025"/>
                <a:satOff val="-5263"/>
                <a:lumOff val="-3412"/>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Challenges &amp; Improvements  </a:t>
          </a:r>
          <a:endParaRPr lang="en-US" sz="1100" kern="1200"/>
        </a:p>
      </dsp:txBody>
      <dsp:txXfrm>
        <a:off x="230664" y="1884173"/>
        <a:ext cx="2975676" cy="293016"/>
      </dsp:txXfrm>
    </dsp:sp>
    <dsp:sp modelId="{CEE30C3A-F779-4E6D-B06A-D1A804D4E832}">
      <dsp:nvSpPr>
        <dsp:cNvPr id="0" name=""/>
        <dsp:cNvSpPr/>
      </dsp:nvSpPr>
      <dsp:spPr>
        <a:xfrm>
          <a:off x="0" y="2529641"/>
          <a:ext cx="4296258" cy="277200"/>
        </a:xfrm>
        <a:prstGeom prst="rect">
          <a:avLst/>
        </a:prstGeom>
        <a:solidFill>
          <a:schemeClr val="lt1">
            <a:alpha val="90000"/>
            <a:hueOff val="0"/>
            <a:satOff val="0"/>
            <a:lumOff val="0"/>
            <a:alphaOff val="0"/>
          </a:schemeClr>
        </a:solidFill>
        <a:ln w="9525" cap="rnd" cmpd="sng" algn="ctr">
          <a:solidFill>
            <a:schemeClr val="accent2">
              <a:hueOff val="-3102700"/>
              <a:satOff val="-7017"/>
              <a:lumOff val="-4549"/>
              <a:alphaOff val="0"/>
            </a:schemeClr>
          </a:solidFill>
          <a:prstDash val="solid"/>
        </a:ln>
        <a:effectLst/>
      </dsp:spPr>
      <dsp:style>
        <a:lnRef idx="1">
          <a:scrgbClr r="0" g="0" b="0"/>
        </a:lnRef>
        <a:fillRef idx="1">
          <a:scrgbClr r="0" g="0" b="0"/>
        </a:fillRef>
        <a:effectRef idx="0">
          <a:scrgbClr r="0" g="0" b="0"/>
        </a:effectRef>
        <a:fontRef idx="minor"/>
      </dsp:style>
    </dsp:sp>
    <dsp:sp modelId="{27EEE1D9-04E2-40FE-8A79-61899FD31B01}">
      <dsp:nvSpPr>
        <dsp:cNvPr id="0" name=""/>
        <dsp:cNvSpPr/>
      </dsp:nvSpPr>
      <dsp:spPr>
        <a:xfrm>
          <a:off x="214812" y="2367281"/>
          <a:ext cx="3007380" cy="324720"/>
        </a:xfrm>
        <a:prstGeom prst="roundRect">
          <a:avLst/>
        </a:prstGeom>
        <a:blipFill rotWithShape="1">
          <a:blip xmlns:r="http://schemas.openxmlformats.org/officeDocument/2006/relationships" r:embed="rId1">
            <a:duotone>
              <a:schemeClr val="accent2">
                <a:hueOff val="-3102700"/>
                <a:satOff val="-7017"/>
                <a:lumOff val="-4549"/>
                <a:alphaOff val="0"/>
                <a:tint val="98000"/>
                <a:lumMod val="102000"/>
              </a:schemeClr>
              <a:schemeClr val="accent2">
                <a:hueOff val="-3102700"/>
                <a:satOff val="-7017"/>
                <a:lumOff val="-4549"/>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Conclusion</a:t>
          </a:r>
        </a:p>
      </dsp:txBody>
      <dsp:txXfrm>
        <a:off x="230664" y="2383133"/>
        <a:ext cx="2975676" cy="293016"/>
      </dsp:txXfrm>
    </dsp:sp>
    <dsp:sp modelId="{7CD03E05-0127-49AF-A792-BFBE9FC9482F}">
      <dsp:nvSpPr>
        <dsp:cNvPr id="0" name=""/>
        <dsp:cNvSpPr/>
      </dsp:nvSpPr>
      <dsp:spPr>
        <a:xfrm>
          <a:off x="0" y="3028601"/>
          <a:ext cx="4296258" cy="277200"/>
        </a:xfrm>
        <a:prstGeom prst="rect">
          <a:avLst/>
        </a:prstGeom>
        <a:solidFill>
          <a:schemeClr val="lt1">
            <a:alpha val="90000"/>
            <a:hueOff val="0"/>
            <a:satOff val="0"/>
            <a:lumOff val="0"/>
            <a:alphaOff val="0"/>
          </a:schemeClr>
        </a:solidFill>
        <a:ln w="9525" cap="rnd" cmpd="sng" algn="ctr">
          <a:solidFill>
            <a:schemeClr val="accent2">
              <a:hueOff val="-3878375"/>
              <a:satOff val="-8771"/>
              <a:lumOff val="-5686"/>
              <a:alphaOff val="0"/>
            </a:schemeClr>
          </a:solidFill>
          <a:prstDash val="solid"/>
        </a:ln>
        <a:effectLst/>
      </dsp:spPr>
      <dsp:style>
        <a:lnRef idx="1">
          <a:scrgbClr r="0" g="0" b="0"/>
        </a:lnRef>
        <a:fillRef idx="1">
          <a:scrgbClr r="0" g="0" b="0"/>
        </a:fillRef>
        <a:effectRef idx="0">
          <a:scrgbClr r="0" g="0" b="0"/>
        </a:effectRef>
        <a:fontRef idx="minor"/>
      </dsp:style>
    </dsp:sp>
    <dsp:sp modelId="{EEC54EF7-B5D9-4301-9E7B-053A4DFE914C}">
      <dsp:nvSpPr>
        <dsp:cNvPr id="0" name=""/>
        <dsp:cNvSpPr/>
      </dsp:nvSpPr>
      <dsp:spPr>
        <a:xfrm>
          <a:off x="214812" y="2866241"/>
          <a:ext cx="3007380" cy="324720"/>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672" tIns="0" rIns="113672"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entury Gothic" panose="020B0502020202020204"/>
            </a:rPr>
            <a:t>Uncertainty &amp; Prospective</a:t>
          </a:r>
        </a:p>
      </dsp:txBody>
      <dsp:txXfrm>
        <a:off x="230664" y="2882093"/>
        <a:ext cx="29756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7CE7E-1EF0-4C27-AB6F-B79909E4F764}">
      <dsp:nvSpPr>
        <dsp:cNvPr id="0" name=""/>
        <dsp:cNvSpPr/>
      </dsp:nvSpPr>
      <dsp:spPr>
        <a:xfrm>
          <a:off x="2102409" y="1541537"/>
          <a:ext cx="91440" cy="559967"/>
        </a:xfrm>
        <a:custGeom>
          <a:avLst/>
          <a:gdLst/>
          <a:ahLst/>
          <a:cxnLst/>
          <a:rect l="0" t="0" r="0" b="0"/>
          <a:pathLst>
            <a:path>
              <a:moveTo>
                <a:pt x="45720" y="0"/>
              </a:moveTo>
              <a:lnTo>
                <a:pt x="45720" y="559967"/>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3364" y="1818568"/>
        <a:ext cx="29528" cy="5905"/>
      </dsp:txXfrm>
    </dsp:sp>
    <dsp:sp modelId="{C3AC1509-18B0-47B2-B6BA-2B2159DF61BF}">
      <dsp:nvSpPr>
        <dsp:cNvPr id="0" name=""/>
        <dsp:cNvSpPr/>
      </dsp:nvSpPr>
      <dsp:spPr>
        <a:xfrm>
          <a:off x="864286" y="2725"/>
          <a:ext cx="2567685" cy="1540611"/>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819" tIns="132069" rIns="125819" bIns="132069" numCol="1" spcCol="1270" anchor="ctr" anchorCtr="0">
          <a:noAutofit/>
        </a:bodyPr>
        <a:lstStyle/>
        <a:p>
          <a:pPr marL="0" lvl="0" indent="0" algn="ctr" defTabSz="800100" rtl="0">
            <a:lnSpc>
              <a:spcPct val="90000"/>
            </a:lnSpc>
            <a:spcBef>
              <a:spcPct val="0"/>
            </a:spcBef>
            <a:spcAft>
              <a:spcPct val="35000"/>
            </a:spcAft>
            <a:buNone/>
          </a:pPr>
          <a:r>
            <a:rPr lang="en-US" sz="1800" kern="1200"/>
            <a:t>Test-taking is a time-consuming </a:t>
          </a:r>
          <a:r>
            <a:rPr lang="en-US" sz="1800" kern="1200">
              <a:latin typeface="Century Gothic" panose="020B0502020202020204"/>
            </a:rPr>
            <a:t>process</a:t>
          </a:r>
        </a:p>
      </dsp:txBody>
      <dsp:txXfrm>
        <a:off x="864286" y="2725"/>
        <a:ext cx="2567685" cy="1540611"/>
      </dsp:txXfrm>
    </dsp:sp>
    <dsp:sp modelId="{8E6BF6BB-3B11-4265-92BD-A933B282ECC2}">
      <dsp:nvSpPr>
        <dsp:cNvPr id="0" name=""/>
        <dsp:cNvSpPr/>
      </dsp:nvSpPr>
      <dsp:spPr>
        <a:xfrm>
          <a:off x="864286" y="2133904"/>
          <a:ext cx="2567685" cy="1540611"/>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819" tIns="132069" rIns="125819" bIns="132069"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entury Gothic" panose="020B0502020202020204"/>
            </a:rPr>
            <a:t>Provide a</a:t>
          </a:r>
          <a:r>
            <a:rPr lang="en-US" sz="1800" kern="1200"/>
            <a:t> quick &amp; easy way for people to </a:t>
          </a:r>
          <a:r>
            <a:rPr lang="en-US" sz="1800" kern="1200">
              <a:latin typeface="Century Gothic" panose="020B0502020202020204"/>
            </a:rPr>
            <a:t>get test</a:t>
          </a:r>
          <a:r>
            <a:rPr lang="en-US" sz="1800" kern="1200"/>
            <a:t> results through their daily posts. </a:t>
          </a:r>
        </a:p>
      </dsp:txBody>
      <dsp:txXfrm>
        <a:off x="864286" y="2133904"/>
        <a:ext cx="2567685" cy="1540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770D9-620D-4BF3-B84C-897FC8891ED7}">
      <dsp:nvSpPr>
        <dsp:cNvPr id="0" name=""/>
        <dsp:cNvSpPr/>
      </dsp:nvSpPr>
      <dsp:spPr>
        <a:xfrm>
          <a:off x="0" y="437476"/>
          <a:ext cx="2226171" cy="141361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0932A3EC-7B01-42E7-AB59-3366A1ACC27C}">
      <dsp:nvSpPr>
        <dsp:cNvPr id="0" name=""/>
        <dsp:cNvSpPr/>
      </dsp:nvSpPr>
      <dsp:spPr>
        <a:xfrm>
          <a:off x="247352" y="672461"/>
          <a:ext cx="2226171" cy="141361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Naïve Bayes</a:t>
          </a:r>
        </a:p>
      </dsp:txBody>
      <dsp:txXfrm>
        <a:off x="288755" y="713864"/>
        <a:ext cx="2143365" cy="1330812"/>
      </dsp:txXfrm>
    </dsp:sp>
    <dsp:sp modelId="{6EF81D63-DB1F-478A-8FA8-B68F2F90D042}">
      <dsp:nvSpPr>
        <dsp:cNvPr id="0" name=""/>
        <dsp:cNvSpPr/>
      </dsp:nvSpPr>
      <dsp:spPr>
        <a:xfrm>
          <a:off x="2720875" y="437476"/>
          <a:ext cx="2226171" cy="141361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8E98430A-533D-4A24-84F8-AF165A64C08D}">
      <dsp:nvSpPr>
        <dsp:cNvPr id="0" name=""/>
        <dsp:cNvSpPr/>
      </dsp:nvSpPr>
      <dsp:spPr>
        <a:xfrm>
          <a:off x="2968228" y="672461"/>
          <a:ext cx="2226171" cy="141361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Century Gothic" panose="020B0502020202020204"/>
            </a:rPr>
            <a:t>LinearSVM</a:t>
          </a:r>
          <a:endParaRPr lang="en-US" sz="3000" kern="1200"/>
        </a:p>
      </dsp:txBody>
      <dsp:txXfrm>
        <a:off x="3009631" y="713864"/>
        <a:ext cx="2143365" cy="1330812"/>
      </dsp:txXfrm>
    </dsp:sp>
    <dsp:sp modelId="{1A41DF3F-C374-4666-910F-B26682F69BB7}">
      <dsp:nvSpPr>
        <dsp:cNvPr id="0" name=""/>
        <dsp:cNvSpPr/>
      </dsp:nvSpPr>
      <dsp:spPr>
        <a:xfrm>
          <a:off x="5441751" y="437476"/>
          <a:ext cx="2226171" cy="141361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585C5709-3927-43A3-A336-1D8F12905B78}">
      <dsp:nvSpPr>
        <dsp:cNvPr id="0" name=""/>
        <dsp:cNvSpPr/>
      </dsp:nvSpPr>
      <dsp:spPr>
        <a:xfrm>
          <a:off x="5689103" y="672461"/>
          <a:ext cx="2226171" cy="141361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Random Forest</a:t>
          </a:r>
        </a:p>
      </dsp:txBody>
      <dsp:txXfrm>
        <a:off x="5730506" y="713864"/>
        <a:ext cx="2143365" cy="13308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8d16bd102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8d16bd102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8d16bd102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8d16bd102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50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8d16bd102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8d16bd102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857f5358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857f5358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57f53585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57f53585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d16bd1027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d16bd1027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d16bd1027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d16bd102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57f5358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57f53585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857f5358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857f53585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857f5358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857f5358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57f53585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857f53585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9600"/>
            </a:lvl1pPr>
          </a:lstStyle>
          <a:p>
            <a:r>
              <a:rPr lang="en-US"/>
              <a:t>Click to edit Master title style</a:t>
            </a:r>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4267"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2844"/>
            </a:lvl1pPr>
          </a:lstStyle>
          <a:p>
            <a:endParaRPr lang="en-US"/>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02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7467" b="1" cap="none"/>
            </a:lvl1pPr>
          </a:lstStyle>
          <a:p>
            <a:r>
              <a:rPr lang="en-US"/>
              <a:t>Click to edit Master title style</a:t>
            </a:r>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725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5689"/>
            </a:lvl1pPr>
          </a:lstStyle>
          <a:p>
            <a:r>
              <a:rPr lang="en-US"/>
              <a:t>Click to edit Master title style</a:t>
            </a:r>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8274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66698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7508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extLst>
      <p:ext uri="{BB962C8B-B14F-4D97-AF65-F5344CB8AC3E}">
        <p14:creationId xmlns:p14="http://schemas.microsoft.com/office/powerpoint/2010/main" val="359772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246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8533" b="1" cap="none"/>
            </a:lvl1pPr>
          </a:lstStyle>
          <a:p>
            <a:r>
              <a:rPr lang="en-US"/>
              <a:t>Click to edit Master title style</a:t>
            </a:r>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905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345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3556"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3556"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6055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27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887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3556" b="1"/>
            </a:lvl1pPr>
          </a:lstStyle>
          <a:p>
            <a:r>
              <a:rPr lang="en-US"/>
              <a:t>Click to edit Master title style</a:t>
            </a:r>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4864" y="1695554"/>
            <a:ext cx="2660650" cy="2700233"/>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248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4267" b="0"/>
            </a:lvl1pPr>
          </a:lstStyle>
          <a:p>
            <a:r>
              <a:rPr lang="en-US"/>
              <a:t>Click to edit Master title style</a:t>
            </a:r>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2489"/>
            </a:lvl1pPr>
          </a:lstStyle>
          <a:p>
            <a:endParaRPr lang="en-US"/>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18C79C5D-2A6F-F04D-97DA-BEF2467B64E4}" type="datetimeFigureOut">
              <a:rPr lang="en-US" dirty="0"/>
              <a:pPr/>
              <a:t>11/18/2022</a:t>
            </a:fld>
            <a:endParaRPr lang="en-US"/>
          </a:p>
        </p:txBody>
      </p:sp>
      <p:sp>
        <p:nvSpPr>
          <p:cNvPr id="6" name="Footer Placeholder 5"/>
          <p:cNvSpPr>
            <a:spLocks noGrp="1"/>
          </p:cNvSpPr>
          <p:nvPr>
            <p:ph type="ftr" sz="quarter" idx="11"/>
          </p:nvPr>
        </p:nvSpPr>
        <p:spPr>
          <a:xfrm>
            <a:off x="442797" y="4531022"/>
            <a:ext cx="2471560" cy="273844"/>
          </a:xfrm>
        </p:spPr>
        <p:txBody>
          <a:bodyPr/>
          <a:lstStyle/>
          <a:p>
            <a:endParaRPr lang="en-US"/>
          </a:p>
        </p:txBody>
      </p:sp>
      <p:sp>
        <p:nvSpPr>
          <p:cNvPr id="7" name="Slide Number Placeholder 6"/>
          <p:cNvSpPr>
            <a:spLocks noGrp="1"/>
          </p:cNvSpPr>
          <p:nvPr>
            <p:ph type="sldNum" sz="quarter" idx="12"/>
          </p:nvPr>
        </p:nvSpPr>
        <p:spPr>
          <a:xfrm>
            <a:off x="3647017" y="4436917"/>
            <a:ext cx="796616" cy="36794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06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1600">
                <a:solidFill>
                  <a:schemeClr val="tx1"/>
                </a:solidFill>
              </a:defRPr>
            </a:lvl1pPr>
          </a:lstStyle>
          <a:p>
            <a:endParaRPr lang="en-US"/>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1600">
                <a:solidFill>
                  <a:schemeClr val="tx1"/>
                </a:solidFill>
              </a:defRPr>
            </a:lvl1pPr>
          </a:lstStyle>
          <a:p>
            <a:fld id="{09B482E8-6E0E-1B4F-B1FD-C69DB9E858D9}" type="datetimeFigureOut">
              <a:rPr lang="en-US" dirty="0"/>
              <a:pPr/>
              <a:t>11/18/2022</a:t>
            </a:fld>
            <a:endParaRPr lang="en-US"/>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3556">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220029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94900" y="978400"/>
            <a:ext cx="8249700" cy="1730100"/>
          </a:xfrm>
          <a:prstGeom prst="rect">
            <a:avLst/>
          </a:prstGeom>
        </p:spPr>
        <p:txBody>
          <a:bodyPr spcFirstLastPara="1" wrap="square" lIns="91425" tIns="91425" rIns="91425" bIns="91425" anchor="b" anchorCtr="0">
            <a:normAutofit fontScale="90000"/>
          </a:bodyPr>
          <a:lstStyle/>
          <a:p>
            <a:pPr marL="0" lvl="0" indent="0" algn="l" rtl="0">
              <a:lnSpc>
                <a:spcPct val="150000"/>
              </a:lnSpc>
              <a:spcBef>
                <a:spcPts val="0"/>
              </a:spcBef>
              <a:spcAft>
                <a:spcPts val="0"/>
              </a:spcAft>
              <a:buNone/>
            </a:pPr>
            <a:r>
              <a:rPr lang="zh-CN" sz="2550" b="1">
                <a:latin typeface="Times New Roman"/>
                <a:ea typeface="Times New Roman"/>
                <a:cs typeface="Times New Roman"/>
                <a:sym typeface="Times New Roman"/>
              </a:rPr>
              <a:t>Immediate MBTI Personality Diagnosis Through Online Posts</a:t>
            </a:r>
            <a:endParaRPr sz="2550" b="1">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a:t>Group 7: Yihang Hu, Jiacheng Yang, Aijia Zhang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482600"/>
            <a:ext cx="8188361" cy="4178299"/>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D613A029-A4A8-0F34-31FF-B3C24E29493C}"/>
              </a:ext>
            </a:extLst>
          </p:cNvPr>
          <p:cNvSpPr>
            <a:spLocks noGrp="1"/>
          </p:cNvSpPr>
          <p:nvPr>
            <p:ph type="title"/>
          </p:nvPr>
        </p:nvSpPr>
        <p:spPr>
          <a:xfrm>
            <a:off x="960419" y="965201"/>
            <a:ext cx="7228615" cy="2001283"/>
          </a:xfrm>
          <a:effectLst/>
        </p:spPr>
        <p:txBody>
          <a:bodyPr vert="horz" lIns="91440" tIns="45720" rIns="91440" bIns="45720" rtlCol="0" anchor="b">
            <a:normAutofit/>
          </a:bodyPr>
          <a:lstStyle/>
          <a:p>
            <a:pPr algn="ctr">
              <a:spcBef>
                <a:spcPct val="0"/>
              </a:spcBef>
            </a:pPr>
            <a:r>
              <a:rPr lang="en-US" sz="5400">
                <a:solidFill>
                  <a:schemeClr val="tx1"/>
                </a:solidFill>
              </a:rPr>
              <a:t>Experiment</a:t>
            </a:r>
          </a:p>
        </p:txBody>
      </p:sp>
    </p:spTree>
    <p:extLst>
      <p:ext uri="{BB962C8B-B14F-4D97-AF65-F5344CB8AC3E}">
        <p14:creationId xmlns:p14="http://schemas.microsoft.com/office/powerpoint/2010/main" val="283787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492248-8B1F-8BDB-C8F4-F7E0F0B936F5}"/>
              </a:ext>
            </a:extLst>
          </p:cNvPr>
          <p:cNvSpPr>
            <a:spLocks noGrp="1"/>
          </p:cNvSpPr>
          <p:nvPr>
            <p:ph type="title"/>
          </p:nvPr>
        </p:nvSpPr>
        <p:spPr>
          <a:xfrm>
            <a:off x="607500" y="335391"/>
            <a:ext cx="7928998" cy="727837"/>
          </a:xfrm>
        </p:spPr>
        <p:txBody>
          <a:bodyPr vert="horz" lIns="91440" tIns="45720" rIns="91440" bIns="45720" rtlCol="0" anchor="b">
            <a:normAutofit/>
          </a:bodyPr>
          <a:lstStyle/>
          <a:p>
            <a:pPr>
              <a:spcBef>
                <a:spcPct val="0"/>
              </a:spcBef>
            </a:pPr>
            <a:r>
              <a:rPr lang="en-US"/>
              <a:t>Models Candidates</a:t>
            </a:r>
          </a:p>
        </p:txBody>
      </p:sp>
      <p:graphicFrame>
        <p:nvGraphicFramePr>
          <p:cNvPr id="5" name="Text Placeholder 2">
            <a:extLst>
              <a:ext uri="{FF2B5EF4-FFF2-40B4-BE49-F238E27FC236}">
                <a16:creationId xmlns:a16="http://schemas.microsoft.com/office/drawing/2014/main" id="{8AD259F1-5006-5FA4-8E94-E01F81D83D5F}"/>
              </a:ext>
            </a:extLst>
          </p:cNvPr>
          <p:cNvGraphicFramePr/>
          <p:nvPr>
            <p:extLst>
              <p:ext uri="{D42A27DB-BD31-4B8C-83A1-F6EECF244321}">
                <p14:modId xmlns:p14="http://schemas.microsoft.com/office/powerpoint/2010/main" val="883077505"/>
              </p:ext>
            </p:extLst>
          </p:nvPr>
        </p:nvGraphicFramePr>
        <p:xfrm>
          <a:off x="614362" y="1928191"/>
          <a:ext cx="7915275" cy="2523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35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F729AE-D981-39DC-9E85-673330DCB63F}"/>
              </a:ext>
            </a:extLst>
          </p:cNvPr>
          <p:cNvSpPr>
            <a:spLocks noGrp="1"/>
          </p:cNvSpPr>
          <p:nvPr>
            <p:ph type="title"/>
          </p:nvPr>
        </p:nvSpPr>
        <p:spPr>
          <a:xfrm>
            <a:off x="607501" y="479322"/>
            <a:ext cx="2745320" cy="2835826"/>
          </a:xfrm>
        </p:spPr>
        <p:txBody>
          <a:bodyPr vert="horz" lIns="91440" tIns="45720" rIns="91440" bIns="45720" rtlCol="0" anchor="b">
            <a:normAutofit/>
          </a:bodyPr>
          <a:lstStyle/>
          <a:p>
            <a:pPr>
              <a:spcBef>
                <a:spcPct val="0"/>
              </a:spcBef>
            </a:pPr>
            <a:r>
              <a:rPr lang="en-US" sz="3200"/>
              <a:t>Multi-classification</a:t>
            </a:r>
          </a:p>
        </p:txBody>
      </p:sp>
      <p:sp>
        <p:nvSpPr>
          <p:cNvPr id="10" name="Freeform: Shape 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672510"/>
            <a:ext cx="9141714" cy="1470990"/>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7993"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89" y="718980"/>
            <a:ext cx="4693613" cy="3708933"/>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B091EF79-5EE3-5269-4A81-C0E7BE85ED9F}"/>
              </a:ext>
            </a:extLst>
          </p:cNvPr>
          <p:cNvPicPr>
            <a:picLocks noChangeAspect="1"/>
          </p:cNvPicPr>
          <p:nvPr/>
        </p:nvPicPr>
        <p:blipFill>
          <a:blip r:embed="rId2"/>
          <a:stretch>
            <a:fillRect/>
          </a:stretch>
        </p:blipFill>
        <p:spPr>
          <a:xfrm>
            <a:off x="3969263" y="1102149"/>
            <a:ext cx="4625942" cy="2937334"/>
          </a:xfrm>
          <a:prstGeom prst="rect">
            <a:avLst/>
          </a:prstGeom>
        </p:spPr>
      </p:pic>
    </p:spTree>
    <p:extLst>
      <p:ext uri="{BB962C8B-B14F-4D97-AF65-F5344CB8AC3E}">
        <p14:creationId xmlns:p14="http://schemas.microsoft.com/office/powerpoint/2010/main" val="247727763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602ADD-6D57-0EFD-F1C7-82F78A0B8314}"/>
              </a:ext>
            </a:extLst>
          </p:cNvPr>
          <p:cNvSpPr>
            <a:spLocks noGrp="1"/>
          </p:cNvSpPr>
          <p:nvPr>
            <p:ph type="title"/>
          </p:nvPr>
        </p:nvSpPr>
        <p:spPr>
          <a:xfrm>
            <a:off x="338636" y="1301142"/>
            <a:ext cx="2824112" cy="2541216"/>
          </a:xfrm>
        </p:spPr>
        <p:txBody>
          <a:bodyPr vert="horz" lIns="91440" tIns="45720" rIns="91440" bIns="45720" rtlCol="0" anchor="ctr">
            <a:normAutofit/>
          </a:bodyPr>
          <a:lstStyle/>
          <a:p>
            <a:pPr>
              <a:lnSpc>
                <a:spcPct val="90000"/>
              </a:lnSpc>
              <a:spcBef>
                <a:spcPct val="0"/>
              </a:spcBef>
            </a:pPr>
            <a:r>
              <a:rPr lang="en-US" sz="3400"/>
              <a:t>Any method to improve the </a:t>
            </a:r>
            <a:r>
              <a:rPr lang="en-US" sz="3600"/>
              <a:t>Accuracy</a:t>
            </a:r>
            <a:r>
              <a:rPr lang="en-US" sz="3400"/>
              <a:t>?</a:t>
            </a:r>
          </a:p>
        </p:txBody>
      </p:sp>
      <p:sp>
        <p:nvSpPr>
          <p:cNvPr id="3" name="Text Placeholder 2">
            <a:extLst>
              <a:ext uri="{FF2B5EF4-FFF2-40B4-BE49-F238E27FC236}">
                <a16:creationId xmlns:a16="http://schemas.microsoft.com/office/drawing/2014/main" id="{5BECBB8B-DC67-5464-D539-D05CAABC5E50}"/>
              </a:ext>
            </a:extLst>
          </p:cNvPr>
          <p:cNvSpPr>
            <a:spLocks noGrp="1"/>
          </p:cNvSpPr>
          <p:nvPr>
            <p:ph type="body" idx="1"/>
          </p:nvPr>
        </p:nvSpPr>
        <p:spPr>
          <a:xfrm>
            <a:off x="4506051" y="734244"/>
            <a:ext cx="4381100" cy="3675011"/>
          </a:xfrm>
          <a:effectLst/>
        </p:spPr>
        <p:txBody>
          <a:bodyPr vert="horz" lIns="91440" tIns="45720" rIns="91440" bIns="45720" rtlCol="0" anchor="ctr">
            <a:normAutofit/>
          </a:bodyPr>
          <a:lstStyle/>
          <a:p>
            <a:pPr>
              <a:spcBef>
                <a:spcPct val="20000"/>
              </a:spcBef>
              <a:spcAft>
                <a:spcPts val="600"/>
              </a:spcAft>
              <a:buFont typeface="Wingdings 2" charset="2"/>
              <a:buChar char=""/>
            </a:pPr>
            <a:r>
              <a:rPr lang="en-US"/>
              <a:t>All personality </a:t>
            </a:r>
            <a:r>
              <a:rPr lang="en-US" err="1"/>
              <a:t>dichonomyes</a:t>
            </a:r>
            <a:r>
              <a:rPr lang="en-US"/>
              <a:t> are independent of each other</a:t>
            </a:r>
          </a:p>
          <a:p>
            <a:pPr>
              <a:spcBef>
                <a:spcPct val="20000"/>
              </a:spcBef>
              <a:spcAft>
                <a:spcPts val="600"/>
              </a:spcAft>
              <a:buFont typeface="Wingdings 2" charset="2"/>
              <a:buChar char=""/>
            </a:pPr>
            <a:r>
              <a:rPr lang="en-US"/>
              <a:t>Choose to do binary classification for 4 times:</a:t>
            </a:r>
          </a:p>
          <a:p>
            <a:pPr marL="114300" indent="0">
              <a:spcBef>
                <a:spcPct val="20000"/>
              </a:spcBef>
              <a:spcAft>
                <a:spcPts val="600"/>
              </a:spcAft>
              <a:buNone/>
            </a:pPr>
            <a:r>
              <a:rPr lang="en-US"/>
              <a:t>          Introversion vs Extroversion, </a:t>
            </a:r>
          </a:p>
          <a:p>
            <a:pPr marL="114300" indent="0">
              <a:spcBef>
                <a:spcPct val="20000"/>
              </a:spcBef>
              <a:spcAft>
                <a:spcPts val="600"/>
              </a:spcAft>
              <a:buNone/>
            </a:pPr>
            <a:r>
              <a:rPr lang="en-US"/>
              <a:t>          Sensing vs Intuition, </a:t>
            </a:r>
          </a:p>
          <a:p>
            <a:pPr marL="114300" indent="0">
              <a:spcBef>
                <a:spcPct val="20000"/>
              </a:spcBef>
              <a:spcAft>
                <a:spcPts val="600"/>
              </a:spcAft>
              <a:buNone/>
            </a:pPr>
            <a:r>
              <a:rPr lang="en-US"/>
              <a:t>          Thinking vs Feeling, </a:t>
            </a:r>
          </a:p>
          <a:p>
            <a:pPr marL="114300" indent="0">
              <a:spcBef>
                <a:spcPct val="20000"/>
              </a:spcBef>
              <a:spcAft>
                <a:spcPts val="600"/>
              </a:spcAft>
              <a:buNone/>
            </a:pPr>
            <a:r>
              <a:rPr lang="en-US"/>
              <a:t>          Judging vs Perceiving</a:t>
            </a:r>
          </a:p>
        </p:txBody>
      </p:sp>
    </p:spTree>
    <p:extLst>
      <p:ext uri="{BB962C8B-B14F-4D97-AF65-F5344CB8AC3E}">
        <p14:creationId xmlns:p14="http://schemas.microsoft.com/office/powerpoint/2010/main" val="381168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5">
            <a:extLst>
              <a:ext uri="{FF2B5EF4-FFF2-40B4-BE49-F238E27FC236}">
                <a16:creationId xmlns:a16="http://schemas.microsoft.com/office/drawing/2014/main" id="{39F1F689-BD84-4BD2-A649-497370713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135" cy="5151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3393820"/>
            <a:ext cx="9152363" cy="1758043"/>
            <a:chOff x="0" y="4525094"/>
            <a:chExt cx="12203151" cy="2344057"/>
          </a:xfrm>
        </p:grpSpPr>
        <p:sp>
          <p:nvSpPr>
            <p:cNvPr id="1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D276CD-C1C0-2C64-761E-15601D6E7F4D}"/>
              </a:ext>
            </a:extLst>
          </p:cNvPr>
          <p:cNvSpPr>
            <a:spLocks noGrp="1"/>
          </p:cNvSpPr>
          <p:nvPr>
            <p:ph type="title"/>
          </p:nvPr>
        </p:nvSpPr>
        <p:spPr>
          <a:xfrm>
            <a:off x="607500" y="3613149"/>
            <a:ext cx="7929000" cy="584647"/>
          </a:xfrm>
          <a:effectLst/>
        </p:spPr>
        <p:txBody>
          <a:bodyPr vert="horz" lIns="91440" tIns="45720" rIns="91440" bIns="45720" rtlCol="0" anchor="b">
            <a:normAutofit/>
          </a:bodyPr>
          <a:lstStyle/>
          <a:p>
            <a:pPr>
              <a:spcBef>
                <a:spcPct val="0"/>
              </a:spcBef>
            </a:pPr>
            <a:r>
              <a:rPr lang="en-US" sz="3000">
                <a:solidFill>
                  <a:schemeClr val="tx1"/>
                </a:solidFill>
              </a:rPr>
              <a:t>Binary Comparison</a:t>
            </a:r>
          </a:p>
        </p:txBody>
      </p:sp>
      <p:pic>
        <p:nvPicPr>
          <p:cNvPr id="6" name="Picture 6" descr="Chart, bar chart&#10;&#10;Description automatically generated">
            <a:extLst>
              <a:ext uri="{FF2B5EF4-FFF2-40B4-BE49-F238E27FC236}">
                <a16:creationId xmlns:a16="http://schemas.microsoft.com/office/drawing/2014/main" id="{0765386A-0F65-2217-E894-D244214D142F}"/>
              </a:ext>
            </a:extLst>
          </p:cNvPr>
          <p:cNvPicPr>
            <a:picLocks noChangeAspect="1"/>
          </p:cNvPicPr>
          <p:nvPr/>
        </p:nvPicPr>
        <p:blipFill>
          <a:blip r:embed="rId2"/>
          <a:stretch>
            <a:fillRect/>
          </a:stretch>
        </p:blipFill>
        <p:spPr>
          <a:xfrm>
            <a:off x="96554" y="218424"/>
            <a:ext cx="3124798" cy="1990472"/>
          </a:xfrm>
          <a:prstGeom prst="roundRect">
            <a:avLst>
              <a:gd name="adj" fmla="val 3876"/>
            </a:avLst>
          </a:prstGeom>
          <a:ln>
            <a:noFill/>
          </a:ln>
          <a:effectLst/>
        </p:spPr>
      </p:pic>
      <p:pic>
        <p:nvPicPr>
          <p:cNvPr id="9" name="Picture 9" descr="Chart, bar chart&#10;&#10;Description automatically generated">
            <a:extLst>
              <a:ext uri="{FF2B5EF4-FFF2-40B4-BE49-F238E27FC236}">
                <a16:creationId xmlns:a16="http://schemas.microsoft.com/office/drawing/2014/main" id="{26D5501B-3AAE-DE39-C6B5-1F7E90B3604E}"/>
              </a:ext>
            </a:extLst>
          </p:cNvPr>
          <p:cNvPicPr>
            <a:picLocks noChangeAspect="1"/>
          </p:cNvPicPr>
          <p:nvPr/>
        </p:nvPicPr>
        <p:blipFill>
          <a:blip r:embed="rId3"/>
          <a:stretch>
            <a:fillRect/>
          </a:stretch>
        </p:blipFill>
        <p:spPr>
          <a:xfrm>
            <a:off x="3823178" y="287213"/>
            <a:ext cx="3038053" cy="1919233"/>
          </a:xfrm>
          <a:prstGeom prst="roundRect">
            <a:avLst>
              <a:gd name="adj" fmla="val 3876"/>
            </a:avLst>
          </a:prstGeom>
          <a:ln>
            <a:noFill/>
          </a:ln>
          <a:effectLst/>
        </p:spPr>
      </p:pic>
      <p:pic>
        <p:nvPicPr>
          <p:cNvPr id="8" name="Picture 8" descr="Chart, bar chart&#10;&#10;Description automatically generated">
            <a:extLst>
              <a:ext uri="{FF2B5EF4-FFF2-40B4-BE49-F238E27FC236}">
                <a16:creationId xmlns:a16="http://schemas.microsoft.com/office/drawing/2014/main" id="{ADDA0490-EB19-6F15-CA11-067717F84995}"/>
              </a:ext>
            </a:extLst>
          </p:cNvPr>
          <p:cNvPicPr>
            <a:picLocks noChangeAspect="1"/>
          </p:cNvPicPr>
          <p:nvPr/>
        </p:nvPicPr>
        <p:blipFill>
          <a:blip r:embed="rId4"/>
          <a:stretch>
            <a:fillRect/>
          </a:stretch>
        </p:blipFill>
        <p:spPr>
          <a:xfrm>
            <a:off x="5617603" y="1205496"/>
            <a:ext cx="3196236" cy="2006377"/>
          </a:xfrm>
          <a:prstGeom prst="roundRect">
            <a:avLst>
              <a:gd name="adj" fmla="val 3876"/>
            </a:avLst>
          </a:prstGeom>
          <a:ln>
            <a:noFill/>
          </a:ln>
          <a:effectLst/>
        </p:spPr>
      </p:pic>
      <p:pic>
        <p:nvPicPr>
          <p:cNvPr id="7" name="Picture 7" descr="Chart, bar chart&#10;&#10;Description automatically generated">
            <a:extLst>
              <a:ext uri="{FF2B5EF4-FFF2-40B4-BE49-F238E27FC236}">
                <a16:creationId xmlns:a16="http://schemas.microsoft.com/office/drawing/2014/main" id="{EE9028F7-782A-EE6C-5E48-CFAD1A00A0E0}"/>
              </a:ext>
            </a:extLst>
          </p:cNvPr>
          <p:cNvPicPr>
            <a:picLocks noChangeAspect="1"/>
          </p:cNvPicPr>
          <p:nvPr/>
        </p:nvPicPr>
        <p:blipFill>
          <a:blip r:embed="rId5"/>
          <a:stretch>
            <a:fillRect/>
          </a:stretch>
        </p:blipFill>
        <p:spPr>
          <a:xfrm>
            <a:off x="1931802" y="1361426"/>
            <a:ext cx="3068669" cy="1949650"/>
          </a:xfrm>
          <a:prstGeom prst="roundRect">
            <a:avLst>
              <a:gd name="adj" fmla="val 3876"/>
            </a:avLst>
          </a:prstGeom>
          <a:ln>
            <a:noFill/>
          </a:ln>
          <a:effectLst/>
        </p:spPr>
      </p:pic>
    </p:spTree>
    <p:extLst>
      <p:ext uri="{BB962C8B-B14F-4D97-AF65-F5344CB8AC3E}">
        <p14:creationId xmlns:p14="http://schemas.microsoft.com/office/powerpoint/2010/main" val="223483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F5D8CBC8-202F-4F3E-98DD-70D6FCB78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72AB3F-E5BF-465F-145C-63AE5726FE8B}"/>
              </a:ext>
            </a:extLst>
          </p:cNvPr>
          <p:cNvSpPr>
            <a:spLocks noGrp="1"/>
          </p:cNvSpPr>
          <p:nvPr>
            <p:ph type="title"/>
          </p:nvPr>
        </p:nvSpPr>
        <p:spPr>
          <a:xfrm>
            <a:off x="607500" y="335391"/>
            <a:ext cx="4450275" cy="727837"/>
          </a:xfrm>
        </p:spPr>
        <p:txBody>
          <a:bodyPr vert="horz" lIns="91440" tIns="45720" rIns="91440" bIns="45720" rtlCol="0" anchor="b">
            <a:normAutofit/>
          </a:bodyPr>
          <a:lstStyle/>
          <a:p>
            <a:pPr>
              <a:lnSpc>
                <a:spcPct val="90000"/>
              </a:lnSpc>
              <a:spcBef>
                <a:spcPct val="0"/>
              </a:spcBef>
            </a:pPr>
            <a:r>
              <a:rPr lang="en-US" sz="3100"/>
              <a:t>Problem of LinearSVM</a:t>
            </a:r>
          </a:p>
        </p:txBody>
      </p:sp>
      <p:sp>
        <p:nvSpPr>
          <p:cNvPr id="3" name="Text Placeholder 2">
            <a:extLst>
              <a:ext uri="{FF2B5EF4-FFF2-40B4-BE49-F238E27FC236}">
                <a16:creationId xmlns:a16="http://schemas.microsoft.com/office/drawing/2014/main" id="{092400FF-9305-E454-60D7-F305A5529EE5}"/>
              </a:ext>
            </a:extLst>
          </p:cNvPr>
          <p:cNvSpPr>
            <a:spLocks noGrp="1"/>
          </p:cNvSpPr>
          <p:nvPr>
            <p:ph type="body" idx="1"/>
          </p:nvPr>
        </p:nvSpPr>
        <p:spPr>
          <a:xfrm>
            <a:off x="614033" y="1764279"/>
            <a:ext cx="4499648" cy="2629819"/>
          </a:xfrm>
        </p:spPr>
        <p:txBody>
          <a:bodyPr vert="horz" lIns="91440" tIns="45720" rIns="91440" bIns="45720" rtlCol="0" anchor="ctr">
            <a:normAutofit/>
          </a:bodyPr>
          <a:lstStyle/>
          <a:p>
            <a:pPr>
              <a:spcBef>
                <a:spcPct val="20000"/>
              </a:spcBef>
              <a:spcAft>
                <a:spcPts val="600"/>
              </a:spcAft>
              <a:buFont typeface="Wingdings 2" charset="2"/>
              <a:buChar char="●"/>
            </a:pPr>
            <a:r>
              <a:rPr lang="en-US" b="1" i="1">
                <a:ea typeface="+mn-lt"/>
                <a:cs typeface="+mn-lt"/>
              </a:rPr>
              <a:t>Overfitting</a:t>
            </a:r>
            <a:r>
              <a:rPr lang="en-US">
                <a:ea typeface="+mn-lt"/>
                <a:cs typeface="+mn-lt"/>
              </a:rPr>
              <a:t> : It is very much possible that due to imbalance, the model fails to learn pattern of one class and gets biased towards another class.</a:t>
            </a:r>
          </a:p>
          <a:p>
            <a:pPr>
              <a:spcBef>
                <a:spcPct val="20000"/>
              </a:spcBef>
              <a:spcAft>
                <a:spcPts val="600"/>
              </a:spcAft>
            </a:pPr>
            <a:r>
              <a:rPr lang="en-US"/>
              <a:t>Random Forest has the best performance!</a:t>
            </a:r>
          </a:p>
        </p:txBody>
      </p:sp>
      <p:sp>
        <p:nvSpPr>
          <p:cNvPr id="13" name="Rectangle 12">
            <a:extLst>
              <a:ext uri="{FF2B5EF4-FFF2-40B4-BE49-F238E27FC236}">
                <a16:creationId xmlns:a16="http://schemas.microsoft.com/office/drawing/2014/main" id="{1D996364-1340-4EE4-B174-E33542A33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0"/>
            <a:ext cx="3483863"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7">
            <a:extLst>
              <a:ext uri="{FF2B5EF4-FFF2-40B4-BE49-F238E27FC236}">
                <a16:creationId xmlns:a16="http://schemas.microsoft.com/office/drawing/2014/main" id="{8965892C-BF50-41A2-844F-64C2E1346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9149" y="241299"/>
            <a:ext cx="3001264" cy="466090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D1EC8912-7C2E-E03C-950B-9291429E75B6}"/>
              </a:ext>
            </a:extLst>
          </p:cNvPr>
          <p:cNvPicPr>
            <a:picLocks noChangeAspect="1"/>
          </p:cNvPicPr>
          <p:nvPr/>
        </p:nvPicPr>
        <p:blipFill rotWithShape="1">
          <a:blip r:embed="rId2"/>
          <a:srcRect r="1" b="3125"/>
          <a:stretch/>
        </p:blipFill>
        <p:spPr>
          <a:xfrm>
            <a:off x="6129780" y="426969"/>
            <a:ext cx="2540003" cy="1337310"/>
          </a:xfrm>
          <a:prstGeom prst="rect">
            <a:avLst/>
          </a:prstGeom>
        </p:spPr>
      </p:pic>
      <p:pic>
        <p:nvPicPr>
          <p:cNvPr id="6" name="Picture 6" descr="A picture containing text, clock&#10;&#10;Description automatically generated">
            <a:extLst>
              <a:ext uri="{FF2B5EF4-FFF2-40B4-BE49-F238E27FC236}">
                <a16:creationId xmlns:a16="http://schemas.microsoft.com/office/drawing/2014/main" id="{0FB73223-751C-48FA-AC68-79F22D062537}"/>
              </a:ext>
            </a:extLst>
          </p:cNvPr>
          <p:cNvPicPr>
            <a:picLocks noChangeAspect="1"/>
          </p:cNvPicPr>
          <p:nvPr/>
        </p:nvPicPr>
        <p:blipFill rotWithShape="1">
          <a:blip r:embed="rId3"/>
          <a:srcRect r="-4" b="2298"/>
          <a:stretch/>
        </p:blipFill>
        <p:spPr>
          <a:xfrm>
            <a:off x="6130025" y="1887768"/>
            <a:ext cx="2539513" cy="1337310"/>
          </a:xfrm>
          <a:prstGeom prst="rect">
            <a:avLst/>
          </a:prstGeom>
        </p:spPr>
      </p:pic>
      <p:pic>
        <p:nvPicPr>
          <p:cNvPr id="4" name="Picture 4">
            <a:extLst>
              <a:ext uri="{FF2B5EF4-FFF2-40B4-BE49-F238E27FC236}">
                <a16:creationId xmlns:a16="http://schemas.microsoft.com/office/drawing/2014/main" id="{80F1ED83-B4EB-5A33-9416-5A2994545F86}"/>
              </a:ext>
            </a:extLst>
          </p:cNvPr>
          <p:cNvPicPr>
            <a:picLocks noChangeAspect="1"/>
          </p:cNvPicPr>
          <p:nvPr/>
        </p:nvPicPr>
        <p:blipFill rotWithShape="1">
          <a:blip r:embed="rId4"/>
          <a:srcRect r="4" b="2909"/>
          <a:stretch/>
        </p:blipFill>
        <p:spPr>
          <a:xfrm>
            <a:off x="6129779" y="3348567"/>
            <a:ext cx="2540004" cy="1337310"/>
          </a:xfrm>
          <a:prstGeom prst="rect">
            <a:avLst/>
          </a:prstGeom>
        </p:spPr>
      </p:pic>
      <p:sp>
        <p:nvSpPr>
          <p:cNvPr id="8" name="Oval 7">
            <a:extLst>
              <a:ext uri="{FF2B5EF4-FFF2-40B4-BE49-F238E27FC236}">
                <a16:creationId xmlns:a16="http://schemas.microsoft.com/office/drawing/2014/main" id="{6F108E6E-7B5C-8AAD-7D9F-27A47B9A2D77}"/>
              </a:ext>
            </a:extLst>
          </p:cNvPr>
          <p:cNvSpPr/>
          <p:nvPr/>
        </p:nvSpPr>
        <p:spPr>
          <a:xfrm>
            <a:off x="6837589" y="2515617"/>
            <a:ext cx="500062" cy="709272"/>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a:extLst>
              <a:ext uri="{FF2B5EF4-FFF2-40B4-BE49-F238E27FC236}">
                <a16:creationId xmlns:a16="http://schemas.microsoft.com/office/drawing/2014/main" id="{7A9176FF-E9E5-73CA-CAE9-3D8C291F0436}"/>
              </a:ext>
            </a:extLst>
          </p:cNvPr>
          <p:cNvSpPr/>
          <p:nvPr/>
        </p:nvSpPr>
        <p:spPr>
          <a:xfrm>
            <a:off x="7551963" y="3974983"/>
            <a:ext cx="500062" cy="709272"/>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Oval 9">
            <a:extLst>
              <a:ext uri="{FF2B5EF4-FFF2-40B4-BE49-F238E27FC236}">
                <a16:creationId xmlns:a16="http://schemas.microsoft.com/office/drawing/2014/main" id="{2BBE991D-7F38-00A3-24E7-CD8CDC29DBB7}"/>
              </a:ext>
            </a:extLst>
          </p:cNvPr>
          <p:cNvSpPr/>
          <p:nvPr/>
        </p:nvSpPr>
        <p:spPr>
          <a:xfrm>
            <a:off x="7500936" y="1056251"/>
            <a:ext cx="500062" cy="709272"/>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46194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2C7F9-C939-F0C0-0695-B81A93E54101}"/>
              </a:ext>
            </a:extLst>
          </p:cNvPr>
          <p:cNvSpPr>
            <a:spLocks noGrp="1"/>
          </p:cNvSpPr>
          <p:nvPr>
            <p:ph type="title"/>
          </p:nvPr>
        </p:nvSpPr>
        <p:spPr>
          <a:xfrm>
            <a:off x="779504" y="1514513"/>
            <a:ext cx="7756996" cy="2113566"/>
          </a:xfrm>
          <a:effectLst/>
        </p:spPr>
        <p:txBody>
          <a:bodyPr spcFirstLastPara="1" vert="horz" wrap="square" lIns="91440" tIns="45720" rIns="91440" bIns="45720" rtlCol="0" anchor="t" anchorCtr="0">
            <a:noAutofit/>
          </a:bodyPr>
          <a:lstStyle/>
          <a:p>
            <a:pPr algn="ctr">
              <a:lnSpc>
                <a:spcPct val="90000"/>
              </a:lnSpc>
              <a:spcBef>
                <a:spcPct val="0"/>
              </a:spcBef>
            </a:pPr>
            <a:r>
              <a:rPr lang="en-US" sz="4400">
                <a:solidFill>
                  <a:schemeClr val="tx1"/>
                </a:solidFill>
              </a:rPr>
              <a:t>What if we use posts themselves to do the classification?</a:t>
            </a:r>
            <a:br>
              <a:rPr lang="en-US" sz="4400"/>
            </a:br>
            <a:endParaRPr lang="en-US" sz="4400">
              <a:solidFill>
                <a:schemeClr val="tx1"/>
              </a:solidFill>
            </a:endParaRPr>
          </a:p>
        </p:txBody>
      </p:sp>
      <p:sp>
        <p:nvSpPr>
          <p:cNvPr id="20" name="Freeform: Shape 19">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4041288"/>
            <a:ext cx="9144000" cy="1102212"/>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479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B977E-2369-E631-3ACB-4D205476FFE4}"/>
              </a:ext>
            </a:extLst>
          </p:cNvPr>
          <p:cNvSpPr>
            <a:spLocks noGrp="1"/>
          </p:cNvSpPr>
          <p:nvPr>
            <p:ph type="title"/>
          </p:nvPr>
        </p:nvSpPr>
        <p:spPr>
          <a:xfrm>
            <a:off x="723900" y="913857"/>
            <a:ext cx="2390488" cy="3315787"/>
          </a:xfrm>
          <a:effectLst/>
        </p:spPr>
        <p:txBody>
          <a:bodyPr vert="horz" lIns="91440" tIns="45720" rIns="91440" bIns="45720" rtlCol="0" anchor="ctr">
            <a:normAutofit/>
          </a:bodyPr>
          <a:lstStyle/>
          <a:p>
            <a:pPr algn="r">
              <a:spcBef>
                <a:spcPct val="0"/>
              </a:spcBef>
            </a:pPr>
            <a:r>
              <a:rPr lang="en-US" sz="3200">
                <a:solidFill>
                  <a:schemeClr val="tx1"/>
                </a:solidFill>
              </a:rPr>
              <a:t>Recurrent Neural Networks</a:t>
            </a:r>
            <a:br>
              <a:rPr lang="en-US" sz="3200">
                <a:solidFill>
                  <a:schemeClr val="tx1"/>
                </a:solidFill>
              </a:rPr>
            </a:br>
            <a:r>
              <a:rPr lang="en-US" sz="3200">
                <a:solidFill>
                  <a:schemeClr val="tx1"/>
                </a:solidFill>
              </a:rPr>
              <a:t>(RNNs)</a:t>
            </a:r>
          </a:p>
        </p:txBody>
      </p:sp>
      <p:cxnSp>
        <p:nvCxnSpPr>
          <p:cNvPr id="12"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225" y="1272582"/>
            <a:ext cx="0" cy="259833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64AAE1D4-D995-C4CC-BC32-5782AD39900E}"/>
              </a:ext>
            </a:extLst>
          </p:cNvPr>
          <p:cNvSpPr>
            <a:spLocks noGrp="1"/>
          </p:cNvSpPr>
          <p:nvPr>
            <p:ph type="body" idx="1"/>
          </p:nvPr>
        </p:nvSpPr>
        <p:spPr>
          <a:xfrm>
            <a:off x="3860063" y="913856"/>
            <a:ext cx="4560037" cy="3315788"/>
          </a:xfrm>
          <a:effectLst/>
        </p:spPr>
        <p:txBody>
          <a:bodyPr vert="horz" lIns="91440" tIns="45720" rIns="91440" bIns="45720" rtlCol="0" anchor="ctr">
            <a:normAutofit/>
          </a:bodyPr>
          <a:lstStyle/>
          <a:p>
            <a:pPr>
              <a:spcBef>
                <a:spcPct val="20000"/>
              </a:spcBef>
              <a:spcAft>
                <a:spcPts val="600"/>
              </a:spcAft>
              <a:buChar char=""/>
            </a:pPr>
            <a:r>
              <a:rPr lang="en-US" sz="1600"/>
              <a:t>A typical machine learning model based on bag of words model considers the words in isolation, </a:t>
            </a:r>
            <a:r>
              <a:rPr lang="en-US" sz="1600">
                <a:solidFill>
                  <a:srgbClr val="FF0000"/>
                </a:solidFill>
              </a:rPr>
              <a:t>BUT</a:t>
            </a:r>
            <a:endParaRPr lang="en-US"/>
          </a:p>
          <a:p>
            <a:pPr>
              <a:spcBef>
                <a:spcPct val="20000"/>
              </a:spcBef>
              <a:spcAft>
                <a:spcPts val="600"/>
              </a:spcAft>
              <a:buFont typeface="'Wingdings 2',Sans-Serif" charset="2"/>
              <a:buChar char=""/>
            </a:pPr>
            <a:r>
              <a:rPr lang="en-US" sz="1600">
                <a:ea typeface="+mn-lt"/>
                <a:cs typeface="+mn-lt"/>
              </a:rPr>
              <a:t>a type of neural network that has hidden states and allows past outputs to be used as inputs</a:t>
            </a:r>
          </a:p>
          <a:p>
            <a:pPr>
              <a:spcBef>
                <a:spcPct val="20000"/>
              </a:spcBef>
              <a:spcAft>
                <a:spcPts val="600"/>
              </a:spcAft>
              <a:buFont typeface="Wingdings 2" charset="2"/>
              <a:buChar char=""/>
            </a:pPr>
            <a:endParaRPr lang="en-US" sz="1600">
              <a:solidFill>
                <a:srgbClr val="FFFFFF"/>
              </a:solidFill>
            </a:endParaRPr>
          </a:p>
          <a:p>
            <a:pPr marL="114300" indent="0">
              <a:spcBef>
                <a:spcPct val="20000"/>
              </a:spcBef>
              <a:spcAft>
                <a:spcPts val="600"/>
              </a:spcAft>
              <a:buNone/>
            </a:pPr>
            <a:r>
              <a:rPr lang="en-US" sz="1600">
                <a:ea typeface="+mn-lt"/>
                <a:cs typeface="+mn-lt"/>
              </a:rPr>
              <a:t>“The concert was boring for the first 15 minutes while the band warmed up but then was terribly exciting.”</a:t>
            </a:r>
            <a:endParaRPr lang="en-US" sz="1600"/>
          </a:p>
          <a:p>
            <a:pPr>
              <a:spcBef>
                <a:spcPct val="20000"/>
              </a:spcBef>
              <a:spcAft>
                <a:spcPts val="600"/>
              </a:spcAft>
              <a:buFont typeface="Wingdings 2" charset="2"/>
              <a:buChar char=""/>
            </a:pPr>
            <a:endParaRPr lang="en-US" sz="1200"/>
          </a:p>
          <a:p>
            <a:pPr>
              <a:spcBef>
                <a:spcPct val="20000"/>
              </a:spcBef>
              <a:spcAft>
                <a:spcPts val="600"/>
              </a:spcAft>
              <a:buFont typeface="Wingdings 2" charset="2"/>
              <a:buChar char=""/>
            </a:pPr>
            <a:endParaRPr lang="en-US" sz="1200"/>
          </a:p>
        </p:txBody>
      </p:sp>
    </p:spTree>
    <p:extLst>
      <p:ext uri="{BB962C8B-B14F-4D97-AF65-F5344CB8AC3E}">
        <p14:creationId xmlns:p14="http://schemas.microsoft.com/office/powerpoint/2010/main" val="122233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C1CC-DF48-3D2A-AAC4-DDFC5BAE3FED}"/>
              </a:ext>
            </a:extLst>
          </p:cNvPr>
          <p:cNvSpPr>
            <a:spLocks noGrp="1"/>
          </p:cNvSpPr>
          <p:nvPr>
            <p:ph type="title"/>
          </p:nvPr>
        </p:nvSpPr>
        <p:spPr/>
        <p:txBody>
          <a:bodyPr>
            <a:normAutofit fontScale="90000"/>
          </a:bodyPr>
          <a:lstStyle/>
          <a:p>
            <a:r>
              <a:rPr lang="en-US" b="0">
                <a:ea typeface="+mj-lt"/>
                <a:cs typeface="+mj-lt"/>
              </a:rPr>
              <a:t>Long short-term memory (LSTM)</a:t>
            </a:r>
            <a:endParaRPr lang="en-US"/>
          </a:p>
        </p:txBody>
      </p:sp>
      <p:sp>
        <p:nvSpPr>
          <p:cNvPr id="3" name="Text Placeholder 2">
            <a:extLst>
              <a:ext uri="{FF2B5EF4-FFF2-40B4-BE49-F238E27FC236}">
                <a16:creationId xmlns:a16="http://schemas.microsoft.com/office/drawing/2014/main" id="{4F48F30B-22C2-3A70-841B-479D623B82CB}"/>
              </a:ext>
            </a:extLst>
          </p:cNvPr>
          <p:cNvSpPr>
            <a:spLocks noGrp="1"/>
          </p:cNvSpPr>
          <p:nvPr>
            <p:ph type="body" idx="1"/>
          </p:nvPr>
        </p:nvSpPr>
        <p:spPr>
          <a:xfrm>
            <a:off x="311700" y="1489252"/>
            <a:ext cx="8520600" cy="3416400"/>
          </a:xfrm>
        </p:spPr>
        <p:txBody>
          <a:bodyPr>
            <a:normAutofit/>
          </a:bodyPr>
          <a:lstStyle/>
          <a:p>
            <a:r>
              <a:rPr lang="en-US" sz="2000"/>
              <a:t>LSTM, a special kind of Recurrent Neural Networks(RNN)</a:t>
            </a:r>
          </a:p>
          <a:p>
            <a:endParaRPr lang="en-US" sz="2000"/>
          </a:p>
          <a:p>
            <a:endParaRPr lang="en-US" sz="2000"/>
          </a:p>
          <a:p>
            <a:pPr marL="114300" indent="0">
              <a:buNone/>
            </a:pPr>
            <a:r>
              <a:rPr lang="en-US" sz="2000"/>
              <a:t>"The </a:t>
            </a:r>
            <a:r>
              <a:rPr lang="en-US" sz="2000">
                <a:solidFill>
                  <a:srgbClr val="FF0000"/>
                </a:solidFill>
              </a:rPr>
              <a:t>cat</a:t>
            </a:r>
            <a:r>
              <a:rPr lang="en-US" sz="2000"/>
              <a:t>, which already ate a fish, </a:t>
            </a:r>
            <a:r>
              <a:rPr lang="en-US" sz="2000">
                <a:solidFill>
                  <a:srgbClr val="FF0000"/>
                </a:solidFill>
              </a:rPr>
              <a:t>still tries to find something to eat</a:t>
            </a:r>
            <a:r>
              <a:rPr lang="en-US" sz="2000"/>
              <a:t>."</a:t>
            </a:r>
          </a:p>
          <a:p>
            <a:endParaRPr lang="en-US" sz="2000"/>
          </a:p>
          <a:p>
            <a:endParaRPr lang="en-US" sz="2000"/>
          </a:p>
          <a:p>
            <a:r>
              <a:rPr lang="en-US" sz="2000"/>
              <a:t>Be able to capture long-term dependencies and prevent gradient vanishing of RNN</a:t>
            </a:r>
          </a:p>
        </p:txBody>
      </p:sp>
    </p:spTree>
    <p:extLst>
      <p:ext uri="{BB962C8B-B14F-4D97-AF65-F5344CB8AC3E}">
        <p14:creationId xmlns:p14="http://schemas.microsoft.com/office/powerpoint/2010/main" val="149597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7BFD-43BE-4289-A1C8-0E15DCEB9F88}"/>
              </a:ext>
            </a:extLst>
          </p:cNvPr>
          <p:cNvSpPr>
            <a:spLocks noGrp="1"/>
          </p:cNvSpPr>
          <p:nvPr>
            <p:ph type="title"/>
          </p:nvPr>
        </p:nvSpPr>
        <p:spPr>
          <a:xfrm>
            <a:off x="311700" y="261923"/>
            <a:ext cx="8520600" cy="572700"/>
          </a:xfrm>
        </p:spPr>
        <p:txBody>
          <a:bodyPr>
            <a:normAutofit fontScale="90000"/>
          </a:bodyPr>
          <a:lstStyle/>
          <a:p>
            <a:r>
              <a:rPr lang="en-US"/>
              <a:t>After the training...</a:t>
            </a:r>
          </a:p>
        </p:txBody>
      </p:sp>
      <p:pic>
        <p:nvPicPr>
          <p:cNvPr id="3" name="Picture 3" descr="Chart&#10;&#10;Description automatically generated">
            <a:extLst>
              <a:ext uri="{FF2B5EF4-FFF2-40B4-BE49-F238E27FC236}">
                <a16:creationId xmlns:a16="http://schemas.microsoft.com/office/drawing/2014/main" id="{9399E159-03CF-E498-6BDA-70E8F6297B74}"/>
              </a:ext>
            </a:extLst>
          </p:cNvPr>
          <p:cNvPicPr>
            <a:picLocks noChangeAspect="1"/>
          </p:cNvPicPr>
          <p:nvPr/>
        </p:nvPicPr>
        <p:blipFill>
          <a:blip r:embed="rId2"/>
          <a:stretch>
            <a:fillRect/>
          </a:stretch>
        </p:blipFill>
        <p:spPr>
          <a:xfrm>
            <a:off x="481614" y="949686"/>
            <a:ext cx="2743200" cy="1912478"/>
          </a:xfrm>
          <a:prstGeom prst="rect">
            <a:avLst/>
          </a:prstGeom>
        </p:spPr>
      </p:pic>
      <p:pic>
        <p:nvPicPr>
          <p:cNvPr id="4" name="Picture 4" descr="Chart&#10;&#10;Description automatically generated">
            <a:extLst>
              <a:ext uri="{FF2B5EF4-FFF2-40B4-BE49-F238E27FC236}">
                <a16:creationId xmlns:a16="http://schemas.microsoft.com/office/drawing/2014/main" id="{325681C7-66D4-A4C1-2F7B-4674ADAC1C3F}"/>
              </a:ext>
            </a:extLst>
          </p:cNvPr>
          <p:cNvPicPr>
            <a:picLocks noChangeAspect="1"/>
          </p:cNvPicPr>
          <p:nvPr/>
        </p:nvPicPr>
        <p:blipFill>
          <a:blip r:embed="rId3"/>
          <a:stretch>
            <a:fillRect/>
          </a:stretch>
        </p:blipFill>
        <p:spPr>
          <a:xfrm>
            <a:off x="481614" y="2964382"/>
            <a:ext cx="2743200" cy="1911327"/>
          </a:xfrm>
          <a:prstGeom prst="rect">
            <a:avLst/>
          </a:prstGeom>
        </p:spPr>
      </p:pic>
      <p:pic>
        <p:nvPicPr>
          <p:cNvPr id="5" name="Picture 5" descr="Chart&#10;&#10;Description automatically generated">
            <a:extLst>
              <a:ext uri="{FF2B5EF4-FFF2-40B4-BE49-F238E27FC236}">
                <a16:creationId xmlns:a16="http://schemas.microsoft.com/office/drawing/2014/main" id="{1A231DD1-DCF9-BBAD-5B82-D0743BF9C0BA}"/>
              </a:ext>
            </a:extLst>
          </p:cNvPr>
          <p:cNvPicPr>
            <a:picLocks noChangeAspect="1"/>
          </p:cNvPicPr>
          <p:nvPr/>
        </p:nvPicPr>
        <p:blipFill>
          <a:blip r:embed="rId4"/>
          <a:stretch>
            <a:fillRect/>
          </a:stretch>
        </p:blipFill>
        <p:spPr>
          <a:xfrm>
            <a:off x="3372405" y="2964383"/>
            <a:ext cx="2743200" cy="1911327"/>
          </a:xfrm>
          <a:prstGeom prst="rect">
            <a:avLst/>
          </a:prstGeom>
        </p:spPr>
      </p:pic>
      <p:pic>
        <p:nvPicPr>
          <p:cNvPr id="6" name="Picture 6" descr="Chart, line chart&#10;&#10;Description automatically generated">
            <a:extLst>
              <a:ext uri="{FF2B5EF4-FFF2-40B4-BE49-F238E27FC236}">
                <a16:creationId xmlns:a16="http://schemas.microsoft.com/office/drawing/2014/main" id="{E352BE75-980D-F078-7DEE-926B69416DCB}"/>
              </a:ext>
            </a:extLst>
          </p:cNvPr>
          <p:cNvPicPr>
            <a:picLocks noChangeAspect="1"/>
          </p:cNvPicPr>
          <p:nvPr/>
        </p:nvPicPr>
        <p:blipFill>
          <a:blip r:embed="rId5"/>
          <a:stretch>
            <a:fillRect/>
          </a:stretch>
        </p:blipFill>
        <p:spPr>
          <a:xfrm>
            <a:off x="6246550" y="1988704"/>
            <a:ext cx="2743200" cy="1942890"/>
          </a:xfrm>
          <a:prstGeom prst="rect">
            <a:avLst/>
          </a:prstGeom>
        </p:spPr>
      </p:pic>
      <p:pic>
        <p:nvPicPr>
          <p:cNvPr id="7" name="Picture 7" descr="Chart, line chart&#10;&#10;Description automatically generated">
            <a:extLst>
              <a:ext uri="{FF2B5EF4-FFF2-40B4-BE49-F238E27FC236}">
                <a16:creationId xmlns:a16="http://schemas.microsoft.com/office/drawing/2014/main" id="{41893223-BF62-04EB-359D-AF21F32D8D4E}"/>
              </a:ext>
            </a:extLst>
          </p:cNvPr>
          <p:cNvPicPr>
            <a:picLocks noChangeAspect="1"/>
          </p:cNvPicPr>
          <p:nvPr/>
        </p:nvPicPr>
        <p:blipFill>
          <a:blip r:embed="rId6"/>
          <a:stretch>
            <a:fillRect/>
          </a:stretch>
        </p:blipFill>
        <p:spPr>
          <a:xfrm>
            <a:off x="3372405" y="950260"/>
            <a:ext cx="2743200" cy="1911327"/>
          </a:xfrm>
          <a:prstGeom prst="rect">
            <a:avLst/>
          </a:prstGeom>
        </p:spPr>
      </p:pic>
    </p:spTree>
    <p:extLst>
      <p:ext uri="{BB962C8B-B14F-4D97-AF65-F5344CB8AC3E}">
        <p14:creationId xmlns:p14="http://schemas.microsoft.com/office/powerpoint/2010/main" val="41640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F1812E-FDE6-4B0F-98D4-D3F3C995DCD4}"/>
              </a:ext>
            </a:extLst>
          </p:cNvPr>
          <p:cNvSpPr>
            <a:spLocks noGrp="1"/>
          </p:cNvSpPr>
          <p:nvPr>
            <p:ph type="title"/>
          </p:nvPr>
        </p:nvSpPr>
        <p:spPr>
          <a:xfrm>
            <a:off x="481315" y="1265464"/>
            <a:ext cx="2452097" cy="2983513"/>
          </a:xfrm>
        </p:spPr>
        <p:txBody>
          <a:bodyPr anchor="t">
            <a:normAutofit/>
          </a:bodyPr>
          <a:lstStyle/>
          <a:p>
            <a:r>
              <a:rPr lang="en-US" sz="3300"/>
              <a:t>Main Structure</a:t>
            </a:r>
          </a:p>
        </p:txBody>
      </p:sp>
      <p:graphicFrame>
        <p:nvGraphicFramePr>
          <p:cNvPr id="17" name="Content Placeholder 2">
            <a:extLst>
              <a:ext uri="{FF2B5EF4-FFF2-40B4-BE49-F238E27FC236}">
                <a16:creationId xmlns:a16="http://schemas.microsoft.com/office/drawing/2014/main" id="{117D2ACC-8769-85E4-82C6-A43462C160B8}"/>
              </a:ext>
            </a:extLst>
          </p:cNvPr>
          <p:cNvGraphicFramePr>
            <a:graphicFrameLocks noGrp="1"/>
          </p:cNvGraphicFramePr>
          <p:nvPr>
            <p:ph idx="1"/>
            <p:extLst>
              <p:ext uri="{D42A27DB-BD31-4B8C-83A1-F6EECF244321}">
                <p14:modId xmlns:p14="http://schemas.microsoft.com/office/powerpoint/2010/main" val="4165852991"/>
              </p:ext>
            </p:extLst>
          </p:nvPr>
        </p:nvGraphicFramePr>
        <p:xfrm>
          <a:off x="4131615" y="723900"/>
          <a:ext cx="4296258" cy="3677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747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a:ea typeface="宋体"/>
              </a:rPr>
              <a:t>Co</a:t>
            </a:r>
            <a:r>
              <a:rPr lang="en-US" altLang="zh-CN" err="1">
                <a:ea typeface="宋体"/>
              </a:rPr>
              <a:t>mparison</a:t>
            </a:r>
            <a:endParaRPr lang="en-US" err="1">
              <a:ea typeface="宋体"/>
            </a:endParaRPr>
          </a:p>
        </p:txBody>
      </p:sp>
      <p:pic>
        <p:nvPicPr>
          <p:cNvPr id="2" name="Picture 2" descr="Chart, bar chart&#10;&#10;Description automatically generated">
            <a:extLst>
              <a:ext uri="{FF2B5EF4-FFF2-40B4-BE49-F238E27FC236}">
                <a16:creationId xmlns:a16="http://schemas.microsoft.com/office/drawing/2014/main" id="{94059BA1-0A1C-9CF1-6D65-E26A1CA48F36}"/>
              </a:ext>
            </a:extLst>
          </p:cNvPr>
          <p:cNvPicPr>
            <a:picLocks noChangeAspect="1"/>
          </p:cNvPicPr>
          <p:nvPr/>
        </p:nvPicPr>
        <p:blipFill>
          <a:blip r:embed="rId3"/>
          <a:stretch>
            <a:fillRect/>
          </a:stretch>
        </p:blipFill>
        <p:spPr>
          <a:xfrm>
            <a:off x="5904963" y="2002192"/>
            <a:ext cx="2743200" cy="1903798"/>
          </a:xfrm>
          <a:prstGeom prst="rect">
            <a:avLst/>
          </a:prstGeom>
        </p:spPr>
      </p:pic>
      <p:pic>
        <p:nvPicPr>
          <p:cNvPr id="3" name="Picture 3" descr="Chart, bar chart&#10;&#10;Description automatically generated">
            <a:extLst>
              <a:ext uri="{FF2B5EF4-FFF2-40B4-BE49-F238E27FC236}">
                <a16:creationId xmlns:a16="http://schemas.microsoft.com/office/drawing/2014/main" id="{A115176B-0EC8-BCFA-E995-CAAF26CB1B12}"/>
              </a:ext>
            </a:extLst>
          </p:cNvPr>
          <p:cNvPicPr>
            <a:picLocks noChangeAspect="1"/>
          </p:cNvPicPr>
          <p:nvPr/>
        </p:nvPicPr>
        <p:blipFill>
          <a:blip r:embed="rId4"/>
          <a:stretch>
            <a:fillRect/>
          </a:stretch>
        </p:blipFill>
        <p:spPr>
          <a:xfrm>
            <a:off x="310703" y="1204556"/>
            <a:ext cx="2509771" cy="1752376"/>
          </a:xfrm>
          <a:prstGeom prst="rect">
            <a:avLst/>
          </a:prstGeom>
        </p:spPr>
      </p:pic>
      <p:pic>
        <p:nvPicPr>
          <p:cNvPr id="4" name="Picture 4" descr="Chart, bar chart&#10;&#10;Description automatically generated">
            <a:extLst>
              <a:ext uri="{FF2B5EF4-FFF2-40B4-BE49-F238E27FC236}">
                <a16:creationId xmlns:a16="http://schemas.microsoft.com/office/drawing/2014/main" id="{28A94D57-85B4-2376-EABE-5D7D8518C0AA}"/>
              </a:ext>
            </a:extLst>
          </p:cNvPr>
          <p:cNvPicPr>
            <a:picLocks noChangeAspect="1"/>
          </p:cNvPicPr>
          <p:nvPr/>
        </p:nvPicPr>
        <p:blipFill>
          <a:blip r:embed="rId5"/>
          <a:stretch>
            <a:fillRect/>
          </a:stretch>
        </p:blipFill>
        <p:spPr>
          <a:xfrm>
            <a:off x="2999167" y="1203190"/>
            <a:ext cx="2517820" cy="1759130"/>
          </a:xfrm>
          <a:prstGeom prst="rect">
            <a:avLst/>
          </a:prstGeom>
        </p:spPr>
      </p:pic>
      <p:pic>
        <p:nvPicPr>
          <p:cNvPr id="5" name="Picture 5" descr="Chart, bar chart&#10;&#10;Description automatically generated">
            <a:extLst>
              <a:ext uri="{FF2B5EF4-FFF2-40B4-BE49-F238E27FC236}">
                <a16:creationId xmlns:a16="http://schemas.microsoft.com/office/drawing/2014/main" id="{AC8840A7-7781-F21E-CF20-EF6C77CA6903}"/>
              </a:ext>
            </a:extLst>
          </p:cNvPr>
          <p:cNvPicPr>
            <a:picLocks noChangeAspect="1"/>
          </p:cNvPicPr>
          <p:nvPr/>
        </p:nvPicPr>
        <p:blipFill>
          <a:blip r:embed="rId6"/>
          <a:stretch>
            <a:fillRect/>
          </a:stretch>
        </p:blipFill>
        <p:spPr>
          <a:xfrm>
            <a:off x="310702" y="3031344"/>
            <a:ext cx="2513795" cy="1753177"/>
          </a:xfrm>
          <a:prstGeom prst="rect">
            <a:avLst/>
          </a:prstGeom>
        </p:spPr>
      </p:pic>
      <p:pic>
        <p:nvPicPr>
          <p:cNvPr id="6" name="Picture 6" descr="Chart, bar chart&#10;&#10;Description automatically generated">
            <a:extLst>
              <a:ext uri="{FF2B5EF4-FFF2-40B4-BE49-F238E27FC236}">
                <a16:creationId xmlns:a16="http://schemas.microsoft.com/office/drawing/2014/main" id="{7151C087-C14A-586B-B10C-4D72B6E63EA0}"/>
              </a:ext>
            </a:extLst>
          </p:cNvPr>
          <p:cNvPicPr>
            <a:picLocks noChangeAspect="1"/>
          </p:cNvPicPr>
          <p:nvPr/>
        </p:nvPicPr>
        <p:blipFill>
          <a:blip r:embed="rId7"/>
          <a:stretch>
            <a:fillRect/>
          </a:stretch>
        </p:blipFill>
        <p:spPr>
          <a:xfrm>
            <a:off x="2999168" y="3030365"/>
            <a:ext cx="2509771" cy="17631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84F1-4D45-5264-648C-98C5F79F0788}"/>
              </a:ext>
            </a:extLst>
          </p:cNvPr>
          <p:cNvSpPr>
            <a:spLocks noGrp="1"/>
          </p:cNvSpPr>
          <p:nvPr>
            <p:ph type="title"/>
          </p:nvPr>
        </p:nvSpPr>
        <p:spPr>
          <a:xfrm>
            <a:off x="94369" y="203547"/>
            <a:ext cx="8955261" cy="572700"/>
          </a:xfrm>
        </p:spPr>
        <p:txBody>
          <a:bodyPr>
            <a:normAutofit fontScale="90000"/>
          </a:bodyPr>
          <a:lstStyle/>
          <a:p>
            <a:pPr marL="285750" indent="-285750">
              <a:buFont typeface="Arial"/>
              <a:buChar char="•"/>
            </a:pPr>
            <a:r>
              <a:rPr lang="en-US" sz="2800"/>
              <a:t>Thinking</a:t>
            </a:r>
            <a:r>
              <a:rPr lang="en-US"/>
              <a:t>--</a:t>
            </a:r>
            <a:r>
              <a:rPr lang="en-US" sz="2400" b="0">
                <a:ea typeface="+mj-lt"/>
                <a:cs typeface="+mj-lt"/>
              </a:rPr>
              <a:t>Why LSTM does not have a better performance?</a:t>
            </a:r>
          </a:p>
          <a:p>
            <a:endParaRPr lang="en-US"/>
          </a:p>
        </p:txBody>
      </p:sp>
      <p:sp>
        <p:nvSpPr>
          <p:cNvPr id="3" name="Text Placeholder 2">
            <a:extLst>
              <a:ext uri="{FF2B5EF4-FFF2-40B4-BE49-F238E27FC236}">
                <a16:creationId xmlns:a16="http://schemas.microsoft.com/office/drawing/2014/main" id="{483FFD90-E652-24C3-EC97-7B88D24AF9EE}"/>
              </a:ext>
            </a:extLst>
          </p:cNvPr>
          <p:cNvSpPr>
            <a:spLocks noGrp="1"/>
          </p:cNvSpPr>
          <p:nvPr>
            <p:ph type="body" idx="1"/>
          </p:nvPr>
        </p:nvSpPr>
        <p:spPr/>
        <p:txBody>
          <a:bodyPr/>
          <a:lstStyle/>
          <a:p>
            <a:pPr marL="114300" indent="0">
              <a:buNone/>
            </a:pPr>
            <a:r>
              <a:rPr lang="en-US" sz="2400"/>
              <a:t>Information loss!</a:t>
            </a:r>
            <a:endParaRPr lang="en-US"/>
          </a:p>
          <a:p>
            <a:pPr marL="114300" indent="0">
              <a:buNone/>
            </a:pPr>
            <a:endParaRPr lang="en-US"/>
          </a:p>
          <a:p>
            <a:r>
              <a:rPr lang="en-US"/>
              <a:t>When we used LSTM to do the classification, we ignored many features such as emojis, links, etc., which are covered when we used Naïve Bayes, SVM, and Random Forest to do the training. </a:t>
            </a:r>
          </a:p>
          <a:p>
            <a:endParaRPr lang="en-US"/>
          </a:p>
          <a:p>
            <a:pPr marL="114300" indent="0">
              <a:buNone/>
            </a:pPr>
            <a:r>
              <a:rPr lang="en-US" sz="2400"/>
              <a:t>Small data size!</a:t>
            </a:r>
          </a:p>
          <a:p>
            <a:endParaRPr lang="en-US"/>
          </a:p>
          <a:p>
            <a:r>
              <a:rPr lang="en-US"/>
              <a:t>The content is not enough for LSTM to learn the pattern by training.</a:t>
            </a:r>
          </a:p>
          <a:p>
            <a:endParaRPr lang="en-US"/>
          </a:p>
        </p:txBody>
      </p:sp>
    </p:spTree>
    <p:extLst>
      <p:ext uri="{BB962C8B-B14F-4D97-AF65-F5344CB8AC3E}">
        <p14:creationId xmlns:p14="http://schemas.microsoft.com/office/powerpoint/2010/main" val="383927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FA685D-8165-6F22-DC14-3A482486C259}"/>
              </a:ext>
            </a:extLst>
          </p:cNvPr>
          <p:cNvSpPr>
            <a:spLocks noGrp="1"/>
          </p:cNvSpPr>
          <p:nvPr>
            <p:ph type="title"/>
          </p:nvPr>
        </p:nvSpPr>
        <p:spPr>
          <a:xfrm>
            <a:off x="607500" y="335391"/>
            <a:ext cx="7928998" cy="727837"/>
          </a:xfrm>
        </p:spPr>
        <p:txBody>
          <a:bodyPr vert="horz" lIns="91440" tIns="45720" rIns="91440" bIns="45720" rtlCol="0" anchor="b">
            <a:normAutofit/>
          </a:bodyPr>
          <a:lstStyle/>
          <a:p>
            <a:pPr>
              <a:spcBef>
                <a:spcPct val="0"/>
              </a:spcBef>
            </a:pPr>
            <a:r>
              <a:rPr lang="en-US"/>
              <a:t>Another experiment</a:t>
            </a:r>
          </a:p>
        </p:txBody>
      </p:sp>
      <p:sp>
        <p:nvSpPr>
          <p:cNvPr id="3" name="Text Placeholder 2">
            <a:extLst>
              <a:ext uri="{FF2B5EF4-FFF2-40B4-BE49-F238E27FC236}">
                <a16:creationId xmlns:a16="http://schemas.microsoft.com/office/drawing/2014/main" id="{206E7A2A-0996-47A2-936F-7E3943E4B679}"/>
              </a:ext>
            </a:extLst>
          </p:cNvPr>
          <p:cNvSpPr>
            <a:spLocks noGrp="1"/>
          </p:cNvSpPr>
          <p:nvPr>
            <p:ph type="body" idx="1"/>
          </p:nvPr>
        </p:nvSpPr>
        <p:spPr>
          <a:xfrm>
            <a:off x="614034" y="1809750"/>
            <a:ext cx="2876688" cy="2724150"/>
          </a:xfrm>
        </p:spPr>
        <p:txBody>
          <a:bodyPr vert="horz" lIns="91440" tIns="45720" rIns="91440" bIns="45720" rtlCol="0" anchor="ctr">
            <a:normAutofit/>
          </a:bodyPr>
          <a:lstStyle/>
          <a:p>
            <a:pPr marL="114300" indent="0">
              <a:spcBef>
                <a:spcPct val="20000"/>
              </a:spcBef>
              <a:spcAft>
                <a:spcPts val="600"/>
              </a:spcAft>
              <a:buNone/>
            </a:pPr>
            <a:r>
              <a:rPr lang="en-US" sz="1200"/>
              <a:t>A new dataset </a:t>
            </a:r>
            <a:endParaRPr lang="en-US"/>
          </a:p>
          <a:p>
            <a:pPr marL="114300" indent="0">
              <a:spcBef>
                <a:spcPct val="20000"/>
              </a:spcBef>
              <a:spcAft>
                <a:spcPts val="600"/>
              </a:spcAft>
              <a:buFont typeface="Wingdings 2" charset="2"/>
              <a:buChar char=""/>
            </a:pPr>
            <a:endParaRPr lang="en-US" sz="1200"/>
          </a:p>
          <a:p>
            <a:pPr>
              <a:spcBef>
                <a:spcPct val="20000"/>
              </a:spcBef>
              <a:spcAft>
                <a:spcPts val="600"/>
              </a:spcAft>
              <a:buFont typeface="Wingdings 2" charset="2"/>
              <a:buChar char=""/>
            </a:pPr>
            <a:r>
              <a:rPr lang="en-US" sz="1200"/>
              <a:t>With larger size and more content</a:t>
            </a:r>
          </a:p>
          <a:p>
            <a:pPr>
              <a:spcBef>
                <a:spcPct val="20000"/>
              </a:spcBef>
              <a:spcAft>
                <a:spcPts val="600"/>
              </a:spcAft>
              <a:buFont typeface="Wingdings 2" charset="2"/>
              <a:buChar char=""/>
            </a:pPr>
            <a:endParaRPr lang="en-US" sz="1200"/>
          </a:p>
          <a:p>
            <a:pPr>
              <a:spcBef>
                <a:spcPct val="20000"/>
              </a:spcBef>
              <a:spcAft>
                <a:spcPts val="600"/>
              </a:spcAft>
              <a:buFont typeface="Wingdings 2" charset="2"/>
              <a:buChar char=""/>
            </a:pPr>
            <a:r>
              <a:rPr lang="en-US" sz="1200"/>
              <a:t>Without other features like links, but only content</a:t>
            </a:r>
          </a:p>
          <a:p>
            <a:pPr>
              <a:spcBef>
                <a:spcPct val="20000"/>
              </a:spcBef>
              <a:spcAft>
                <a:spcPts val="600"/>
              </a:spcAft>
              <a:buFont typeface="Wingdings 2" charset="2"/>
              <a:buChar char=""/>
            </a:pPr>
            <a:endParaRPr lang="en-US" sz="1200"/>
          </a:p>
        </p:txBody>
      </p:sp>
      <p:pic>
        <p:nvPicPr>
          <p:cNvPr id="4" name="Picture 4" descr="Chart, histogram&#10;&#10;Description automatically generated">
            <a:extLst>
              <a:ext uri="{FF2B5EF4-FFF2-40B4-BE49-F238E27FC236}">
                <a16:creationId xmlns:a16="http://schemas.microsoft.com/office/drawing/2014/main" id="{FE136A72-9E85-BD5A-4574-457100977E77}"/>
              </a:ext>
            </a:extLst>
          </p:cNvPr>
          <p:cNvPicPr>
            <a:picLocks noChangeAspect="1"/>
          </p:cNvPicPr>
          <p:nvPr/>
        </p:nvPicPr>
        <p:blipFill>
          <a:blip r:embed="rId2"/>
          <a:stretch>
            <a:fillRect/>
          </a:stretch>
        </p:blipFill>
        <p:spPr>
          <a:xfrm>
            <a:off x="4238057" y="1809750"/>
            <a:ext cx="3884673" cy="278725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62688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5E2BC01C-B0C3-4993-9915-3DEB5571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4672353"/>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 name="Picture 2" descr="Chart, line chart&#10;&#10;Description automatically generated">
            <a:extLst>
              <a:ext uri="{FF2B5EF4-FFF2-40B4-BE49-F238E27FC236}">
                <a16:creationId xmlns:a16="http://schemas.microsoft.com/office/drawing/2014/main" id="{B782C673-B970-FF71-D22D-54F1E88537FC}"/>
              </a:ext>
            </a:extLst>
          </p:cNvPr>
          <p:cNvPicPr>
            <a:picLocks noChangeAspect="1"/>
          </p:cNvPicPr>
          <p:nvPr/>
        </p:nvPicPr>
        <p:blipFill>
          <a:blip r:embed="rId2"/>
          <a:stretch>
            <a:fillRect/>
          </a:stretch>
        </p:blipFill>
        <p:spPr>
          <a:xfrm>
            <a:off x="239031" y="683193"/>
            <a:ext cx="4220483" cy="3038749"/>
          </a:xfrm>
          <a:prstGeom prst="rect">
            <a:avLst/>
          </a:prstGeom>
        </p:spPr>
      </p:pic>
      <p:pic>
        <p:nvPicPr>
          <p:cNvPr id="5" name="Picture 5" descr="Chart, bar chart&#10;&#10;Description automatically generated">
            <a:extLst>
              <a:ext uri="{FF2B5EF4-FFF2-40B4-BE49-F238E27FC236}">
                <a16:creationId xmlns:a16="http://schemas.microsoft.com/office/drawing/2014/main" id="{331C7A65-F086-27D7-86DC-44A467FE1F2C}"/>
              </a:ext>
            </a:extLst>
          </p:cNvPr>
          <p:cNvPicPr>
            <a:picLocks noChangeAspect="1"/>
          </p:cNvPicPr>
          <p:nvPr/>
        </p:nvPicPr>
        <p:blipFill>
          <a:blip r:embed="rId3"/>
          <a:stretch>
            <a:fillRect/>
          </a:stretch>
        </p:blipFill>
        <p:spPr>
          <a:xfrm>
            <a:off x="4700814" y="714848"/>
            <a:ext cx="4220482" cy="2975439"/>
          </a:xfrm>
          <a:prstGeom prst="rect">
            <a:avLst/>
          </a:prstGeom>
        </p:spPr>
      </p:pic>
    </p:spTree>
    <p:extLst>
      <p:ext uri="{BB962C8B-B14F-4D97-AF65-F5344CB8AC3E}">
        <p14:creationId xmlns:p14="http://schemas.microsoft.com/office/powerpoint/2010/main" val="211292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21" name="Google Shape;121;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endParaRPr lang="en-US"/>
          </a:p>
          <a:p>
            <a:pPr marL="0" indent="0">
              <a:spcAft>
                <a:spcPts val="1200"/>
              </a:spcAft>
              <a:buNone/>
            </a:pPr>
            <a:r>
              <a:rPr lang="en-US"/>
              <a:t>When we want to predict a person's personality type based on his posts and along with all kinds of elements his posts have, like number of links and emojis, Random Forest can do a great job.</a:t>
            </a:r>
          </a:p>
          <a:p>
            <a:pPr marL="0" indent="0">
              <a:spcAft>
                <a:spcPts val="1200"/>
              </a:spcAft>
              <a:buNone/>
            </a:pPr>
            <a:r>
              <a:rPr lang="en-US"/>
              <a:t>However, if we want to do the prediction only based on the poster's writing pattern and content, LSTM seems to be the better choice, as long as enough data is provided. </a:t>
            </a:r>
          </a:p>
          <a:p>
            <a:pPr marL="0" indent="0">
              <a:spcAft>
                <a:spcPts val="1200"/>
              </a:spcAft>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37"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6" name="Google Shape;126;p24"/>
          <p:cNvSpPr txBox="1">
            <a:spLocks noGrp="1"/>
          </p:cNvSpPr>
          <p:nvPr>
            <p:ph type="title"/>
          </p:nvPr>
        </p:nvSpPr>
        <p:spPr>
          <a:xfrm>
            <a:off x="607500" y="335391"/>
            <a:ext cx="7928998" cy="727837"/>
          </a:xfrm>
          <a:prstGeom prst="rect">
            <a:avLst/>
          </a:prstGeom>
        </p:spPr>
        <p:txBody>
          <a:bodyPr spcFirstLastPara="1" vert="horz" lIns="91440" tIns="45720" rIns="91440" bIns="45720" rtlCol="0" anchor="b" anchorCtr="0">
            <a:noAutofit/>
          </a:bodyPr>
          <a:lstStyle/>
          <a:p>
            <a:pPr>
              <a:lnSpc>
                <a:spcPct val="90000"/>
              </a:lnSpc>
              <a:spcBef>
                <a:spcPct val="0"/>
              </a:spcBef>
            </a:pPr>
            <a:r>
              <a:rPr lang="en-US" altLang="zh-CN" sz="2800">
                <a:ea typeface="宋体"/>
              </a:rPr>
              <a:t>Potential Problems —— Unbalanced Data</a:t>
            </a:r>
            <a:endParaRPr lang="en-US" sz="2800">
              <a:ea typeface="宋体"/>
            </a:endParaRPr>
          </a:p>
        </p:txBody>
      </p:sp>
      <p:sp>
        <p:nvSpPr>
          <p:cNvPr id="127" name="Google Shape;127;p24"/>
          <p:cNvSpPr txBox="1">
            <a:spLocks noGrp="1"/>
          </p:cNvSpPr>
          <p:nvPr>
            <p:ph type="body" idx="1"/>
          </p:nvPr>
        </p:nvSpPr>
        <p:spPr>
          <a:xfrm>
            <a:off x="614034" y="1809750"/>
            <a:ext cx="2876688" cy="2724150"/>
          </a:xfrm>
          <a:prstGeom prst="rect">
            <a:avLst/>
          </a:prstGeom>
        </p:spPr>
        <p:txBody>
          <a:bodyPr spcFirstLastPara="1" vert="horz" lIns="91440" tIns="45720" rIns="91440" bIns="45720" rtlCol="0" anchor="ctr" anchorCtr="0">
            <a:normAutofit/>
          </a:bodyPr>
          <a:lstStyle/>
          <a:p>
            <a:pPr marL="0" indent="0">
              <a:spcBef>
                <a:spcPct val="20000"/>
              </a:spcBef>
              <a:spcAft>
                <a:spcPts val="600"/>
              </a:spcAft>
              <a:buFont typeface="Wingdings 2" charset="2"/>
              <a:buChar char=""/>
            </a:pPr>
            <a:r>
              <a:rPr lang="en-US" sz="1200"/>
              <a:t>Lack of data for certain groups could lead to classification error </a:t>
            </a:r>
          </a:p>
          <a:p>
            <a:pPr marL="457200" lvl="1" indent="0">
              <a:spcBef>
                <a:spcPct val="20000"/>
              </a:spcBef>
              <a:spcAft>
                <a:spcPts val="600"/>
              </a:spcAft>
              <a:buFont typeface="Wingdings 2" charset="2"/>
              <a:buChar char=""/>
            </a:pPr>
            <a:r>
              <a:rPr lang="en-US" sz="1000"/>
              <a:t>ESFJ </a:t>
            </a:r>
            <a:r>
              <a:rPr lang="en-US" sz="1000">
                <a:ea typeface="+mn-lt"/>
                <a:cs typeface="+mn-lt"/>
              </a:rPr>
              <a:t>12% of general population</a:t>
            </a:r>
          </a:p>
          <a:p>
            <a:pPr marL="457200" lvl="1" indent="0">
              <a:spcBef>
                <a:spcPct val="20000"/>
              </a:spcBef>
              <a:spcAft>
                <a:spcPts val="600"/>
              </a:spcAft>
              <a:buFont typeface="Wingdings 2" charset="2"/>
              <a:buChar char=""/>
            </a:pPr>
            <a:r>
              <a:rPr lang="en-US" sz="1000"/>
              <a:t>ESTJ 8.5% of general population</a:t>
            </a:r>
          </a:p>
          <a:p>
            <a:pPr marL="457200" lvl="1" indent="0">
              <a:spcBef>
                <a:spcPct val="20000"/>
              </a:spcBef>
              <a:spcAft>
                <a:spcPts val="600"/>
              </a:spcAft>
              <a:buFont typeface="Wingdings 2" charset="2"/>
              <a:buChar char=""/>
            </a:pPr>
            <a:r>
              <a:rPr lang="en-US" sz="1000"/>
              <a:t>ESFP 8.5% of general population</a:t>
            </a:r>
          </a:p>
          <a:p>
            <a:pPr marL="457200" lvl="1" indent="0">
              <a:spcBef>
                <a:spcPct val="20000"/>
              </a:spcBef>
              <a:spcAft>
                <a:spcPts val="600"/>
              </a:spcAft>
              <a:buFont typeface="Wingdings 2" charset="2"/>
              <a:buChar char=""/>
            </a:pPr>
            <a:r>
              <a:rPr lang="en-US" sz="1000"/>
              <a:t>ESTP 4% of general population</a:t>
            </a:r>
          </a:p>
          <a:p>
            <a:pPr marL="457200" lvl="1" indent="0">
              <a:spcBef>
                <a:spcPct val="20000"/>
              </a:spcBef>
              <a:spcAft>
                <a:spcPts val="600"/>
              </a:spcAft>
              <a:buNone/>
            </a:pPr>
            <a:r>
              <a:rPr lang="en-US" sz="1050" b="1" i="1">
                <a:solidFill>
                  <a:srgbClr val="FF0000"/>
                </a:solidFill>
              </a:rPr>
              <a:t>***They only take up 2.5% of the sample data</a:t>
            </a:r>
          </a:p>
        </p:txBody>
      </p:sp>
      <p:pic>
        <p:nvPicPr>
          <p:cNvPr id="3" name="Google Shape;103;p20" descr="Chart, histogram&#10;&#10;Description automatically generated">
            <a:extLst>
              <a:ext uri="{FF2B5EF4-FFF2-40B4-BE49-F238E27FC236}">
                <a16:creationId xmlns:a16="http://schemas.microsoft.com/office/drawing/2014/main" id="{2ECDA3CD-9141-A3CF-5EAA-5671B92DDA50}"/>
              </a:ext>
            </a:extLst>
          </p:cNvPr>
          <p:cNvPicPr preferRelativeResize="0"/>
          <p:nvPr/>
        </p:nvPicPr>
        <p:blipFill>
          <a:blip r:embed="rId3"/>
          <a:stretch>
            <a:fillRect/>
          </a:stretch>
        </p:blipFill>
        <p:spPr>
          <a:xfrm>
            <a:off x="3826388" y="1914558"/>
            <a:ext cx="4708012" cy="2577636"/>
          </a:xfrm>
          <a:prstGeom prst="roundRect">
            <a:avLst>
              <a:gd name="adj" fmla="val 3876"/>
            </a:avLst>
          </a:prstGeom>
          <a:noFill/>
          <a:ln>
            <a:solidFill>
              <a:schemeClr val="accent1"/>
            </a:solidFill>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4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6" name="Google Shape;126;p24"/>
          <p:cNvSpPr txBox="1">
            <a:spLocks noGrp="1"/>
          </p:cNvSpPr>
          <p:nvPr>
            <p:ph type="title"/>
          </p:nvPr>
        </p:nvSpPr>
        <p:spPr>
          <a:xfrm>
            <a:off x="607500" y="335391"/>
            <a:ext cx="7928998" cy="727837"/>
          </a:xfrm>
          <a:prstGeom prst="rect">
            <a:avLst/>
          </a:prstGeom>
        </p:spPr>
        <p:txBody>
          <a:bodyPr spcFirstLastPara="1" vert="horz" wrap="square" lIns="91440" tIns="45720" rIns="91440" bIns="45720" rtlCol="0" anchor="b" anchorCtr="0">
            <a:noAutofit/>
          </a:bodyPr>
          <a:lstStyle/>
          <a:p>
            <a:pPr>
              <a:lnSpc>
                <a:spcPct val="90000"/>
              </a:lnSpc>
              <a:spcBef>
                <a:spcPct val="0"/>
              </a:spcBef>
            </a:pPr>
            <a:r>
              <a:rPr lang="en-US" sz="2400"/>
              <a:t>Potential Problems —— Inconvenient to Apply</a:t>
            </a:r>
          </a:p>
        </p:txBody>
      </p:sp>
      <p:pic>
        <p:nvPicPr>
          <p:cNvPr id="2" name="Picture 2" descr="A picture containing text, newspaper, document&#10;&#10;Description automatically generated">
            <a:extLst>
              <a:ext uri="{FF2B5EF4-FFF2-40B4-BE49-F238E27FC236}">
                <a16:creationId xmlns:a16="http://schemas.microsoft.com/office/drawing/2014/main" id="{59B59097-5517-4D3F-B370-F3BE81581C5E}"/>
              </a:ext>
            </a:extLst>
          </p:cNvPr>
          <p:cNvPicPr>
            <a:picLocks noChangeAspect="1"/>
          </p:cNvPicPr>
          <p:nvPr/>
        </p:nvPicPr>
        <p:blipFill>
          <a:blip r:embed="rId3"/>
          <a:stretch>
            <a:fillRect/>
          </a:stretch>
        </p:blipFill>
        <p:spPr>
          <a:xfrm>
            <a:off x="1257413" y="2084392"/>
            <a:ext cx="6672195" cy="239332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86546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1"/>
        <p:cNvGrpSpPr/>
        <p:nvPr/>
      </p:nvGrpSpPr>
      <p:grpSpPr>
        <a:xfrm>
          <a:off x="0" y="0"/>
          <a:ext cx="0" cy="0"/>
          <a:chOff x="0" y="0"/>
          <a:chExt cx="0" cy="0"/>
        </a:xfrm>
      </p:grpSpPr>
      <p:sp>
        <p:nvSpPr>
          <p:cNvPr id="13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2" name="Google Shape;132;p25"/>
          <p:cNvSpPr txBox="1">
            <a:spLocks noGrp="1"/>
          </p:cNvSpPr>
          <p:nvPr>
            <p:ph type="title"/>
          </p:nvPr>
        </p:nvSpPr>
        <p:spPr>
          <a:xfrm>
            <a:off x="607500" y="335391"/>
            <a:ext cx="7928998" cy="727837"/>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altLang="zh-CN">
                <a:ea typeface="宋体"/>
              </a:rPr>
              <a:t>Prospective</a:t>
            </a:r>
            <a:endParaRPr lang="en-US"/>
          </a:p>
        </p:txBody>
      </p:sp>
      <p:sp>
        <p:nvSpPr>
          <p:cNvPr id="133" name="Google Shape;133;p25"/>
          <p:cNvSpPr txBox="1">
            <a:spLocks noGrp="1"/>
          </p:cNvSpPr>
          <p:nvPr>
            <p:ph type="body" idx="1"/>
          </p:nvPr>
        </p:nvSpPr>
        <p:spPr>
          <a:xfrm>
            <a:off x="614034" y="1809750"/>
            <a:ext cx="2876688" cy="2724150"/>
          </a:xfrm>
          <a:prstGeom prst="rect">
            <a:avLst/>
          </a:prstGeom>
        </p:spPr>
        <p:txBody>
          <a:bodyPr spcFirstLastPara="1" vert="horz" lIns="91440" tIns="45720" rIns="91440" bIns="45720" rtlCol="0" anchor="ctr" anchorCtr="0">
            <a:normAutofit/>
          </a:bodyPr>
          <a:lstStyle/>
          <a:p>
            <a:pPr marL="0" indent="0">
              <a:spcBef>
                <a:spcPct val="20000"/>
              </a:spcBef>
              <a:spcAft>
                <a:spcPts val="600"/>
              </a:spcAft>
              <a:buFont typeface="Wingdings 2" charset="2"/>
              <a:buChar char=""/>
            </a:pPr>
            <a:r>
              <a:rPr lang="en-US" sz="1600"/>
              <a:t>Job Interview</a:t>
            </a:r>
          </a:p>
          <a:p>
            <a:pPr marL="0" indent="0">
              <a:spcBef>
                <a:spcPct val="20000"/>
              </a:spcBef>
              <a:spcAft>
                <a:spcPts val="600"/>
              </a:spcAft>
              <a:buFont typeface="Wingdings 2" charset="2"/>
              <a:buChar char=""/>
            </a:pPr>
            <a:r>
              <a:rPr lang="en-US" sz="1600">
                <a:ea typeface="+mn-lt"/>
                <a:cs typeface="+mn-lt"/>
              </a:rPr>
              <a:t>Psychological counseling</a:t>
            </a:r>
          </a:p>
          <a:p>
            <a:pPr marL="0" indent="0">
              <a:spcBef>
                <a:spcPct val="20000"/>
              </a:spcBef>
              <a:spcAft>
                <a:spcPts val="600"/>
              </a:spcAft>
              <a:buFont typeface="Wingdings 2" charset="2"/>
              <a:buChar char=""/>
            </a:pPr>
            <a:r>
              <a:rPr lang="en-US" sz="1600"/>
              <a:t>Education</a:t>
            </a:r>
          </a:p>
        </p:txBody>
      </p:sp>
      <p:pic>
        <p:nvPicPr>
          <p:cNvPr id="2" name="Picture 2" descr="A picture containing application&#10;&#10;Description automatically generated">
            <a:extLst>
              <a:ext uri="{FF2B5EF4-FFF2-40B4-BE49-F238E27FC236}">
                <a16:creationId xmlns:a16="http://schemas.microsoft.com/office/drawing/2014/main" id="{D56BED09-44E3-EC8A-7461-0E71A464A48C}"/>
              </a:ext>
            </a:extLst>
          </p:cNvPr>
          <p:cNvPicPr>
            <a:picLocks noChangeAspect="1"/>
          </p:cNvPicPr>
          <p:nvPr/>
        </p:nvPicPr>
        <p:blipFill>
          <a:blip r:embed="rId3"/>
          <a:stretch>
            <a:fillRect/>
          </a:stretch>
        </p:blipFill>
        <p:spPr>
          <a:xfrm>
            <a:off x="4211620" y="1809750"/>
            <a:ext cx="3937547" cy="2787253"/>
          </a:xfrm>
          <a:prstGeom prst="roundRect">
            <a:avLst>
              <a:gd name="adj" fmla="val 3876"/>
            </a:avLst>
          </a:prstGeom>
          <a:ln>
            <a:solidFill>
              <a:schemeClr val="accent1"/>
            </a:solid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482600"/>
            <a:ext cx="8188361" cy="4178299"/>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D1ACAD-2A63-D04A-E182-E955E336104D}"/>
              </a:ext>
            </a:extLst>
          </p:cNvPr>
          <p:cNvSpPr>
            <a:spLocks noGrp="1"/>
          </p:cNvSpPr>
          <p:nvPr>
            <p:ph type="title"/>
          </p:nvPr>
        </p:nvSpPr>
        <p:spPr>
          <a:xfrm>
            <a:off x="960419" y="965201"/>
            <a:ext cx="7228615" cy="2001283"/>
          </a:xfrm>
          <a:effectLst/>
        </p:spPr>
        <p:txBody>
          <a:bodyPr vert="horz" lIns="91440" tIns="45720" rIns="91440" bIns="45720" rtlCol="0" anchor="b">
            <a:normAutofit/>
          </a:bodyPr>
          <a:lstStyle/>
          <a:p>
            <a:pPr algn="ctr">
              <a:spcBef>
                <a:spcPct val="0"/>
              </a:spcBef>
            </a:pPr>
            <a:r>
              <a:rPr lang="en-US" sz="5400">
                <a:solidFill>
                  <a:schemeClr val="tx1"/>
                </a:solidFill>
              </a:rPr>
              <a:t>Q &amp; A</a:t>
            </a:r>
          </a:p>
        </p:txBody>
      </p:sp>
    </p:spTree>
    <p:extLst>
      <p:ext uri="{BB962C8B-B14F-4D97-AF65-F5344CB8AC3E}">
        <p14:creationId xmlns:p14="http://schemas.microsoft.com/office/powerpoint/2010/main" val="309376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p:nvSpPr>
          <p:cNvPr id="83"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Google Shape;77;p16"/>
          <p:cNvSpPr txBox="1">
            <a:spLocks noGrp="1"/>
          </p:cNvSpPr>
          <p:nvPr>
            <p:ph type="title"/>
          </p:nvPr>
        </p:nvSpPr>
        <p:spPr>
          <a:xfrm>
            <a:off x="607500" y="678291"/>
            <a:ext cx="2435988" cy="826659"/>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altLang="zh-CN" sz="3600">
                <a:ea typeface="宋体"/>
              </a:rPr>
              <a:t>MBTI</a:t>
            </a:r>
            <a:endParaRPr lang="en-US" sz="3600">
              <a:ea typeface="宋体"/>
            </a:endParaRPr>
          </a:p>
        </p:txBody>
      </p:sp>
      <p:sp>
        <p:nvSpPr>
          <p:cNvPr id="78" name="Google Shape;78;p16"/>
          <p:cNvSpPr txBox="1">
            <a:spLocks noGrp="1"/>
          </p:cNvSpPr>
          <p:nvPr>
            <p:ph type="body" idx="1"/>
          </p:nvPr>
        </p:nvSpPr>
        <p:spPr>
          <a:xfrm>
            <a:off x="614034" y="1809750"/>
            <a:ext cx="2553279" cy="2724150"/>
          </a:xfrm>
          <a:prstGeom prst="rect">
            <a:avLst/>
          </a:prstGeom>
        </p:spPr>
        <p:txBody>
          <a:bodyPr spcFirstLastPara="1" vert="horz" lIns="91440" tIns="45720" rIns="91440" bIns="45720" rtlCol="0" anchor="ctr" anchorCtr="0">
            <a:normAutofit/>
          </a:bodyPr>
          <a:lstStyle/>
          <a:p>
            <a:pPr marL="0" indent="0">
              <a:spcBef>
                <a:spcPct val="20000"/>
              </a:spcBef>
              <a:spcAft>
                <a:spcPts val="600"/>
              </a:spcAft>
              <a:buFont typeface="Wingdings 2" charset="2"/>
              <a:buChar char=""/>
            </a:pPr>
            <a:r>
              <a:rPr lang="en-US" altLang="zh-CN" sz="1200">
                <a:solidFill>
                  <a:srgbClr val="FFFFFF"/>
                </a:solidFill>
                <a:ea typeface="宋体"/>
              </a:rPr>
              <a:t>History </a:t>
            </a:r>
          </a:p>
          <a:p>
            <a:pPr marL="0" indent="0">
              <a:spcBef>
                <a:spcPct val="20000"/>
              </a:spcBef>
              <a:spcAft>
                <a:spcPts val="600"/>
              </a:spcAft>
              <a:buFont typeface="Wingdings 2" charset="2"/>
              <a:buChar char=""/>
            </a:pPr>
            <a:endParaRPr lang="en-US" altLang="zh-CN" sz="1200">
              <a:solidFill>
                <a:srgbClr val="FFFFFF"/>
              </a:solidFill>
            </a:endParaRPr>
          </a:p>
          <a:p>
            <a:pPr marL="0" indent="0">
              <a:spcBef>
                <a:spcPct val="20000"/>
              </a:spcBef>
              <a:spcAft>
                <a:spcPts val="600"/>
              </a:spcAft>
              <a:buFont typeface="Wingdings 2" charset="2"/>
              <a:buChar char=""/>
            </a:pPr>
            <a:r>
              <a:rPr lang="en-US" altLang="zh-CN" sz="1200">
                <a:solidFill>
                  <a:srgbClr val="FFFFFF"/>
                </a:solidFill>
                <a:ea typeface="宋体"/>
              </a:rPr>
              <a:t>Four Dichotomies</a:t>
            </a:r>
          </a:p>
        </p:txBody>
      </p:sp>
      <p:sp>
        <p:nvSpPr>
          <p:cNvPr id="89"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718980"/>
            <a:ext cx="4702194" cy="3708933"/>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537D4560-7FF2-38CA-0E0F-887CABC84D0C}"/>
              </a:ext>
            </a:extLst>
          </p:cNvPr>
          <p:cNvPicPr>
            <a:picLocks noChangeAspect="1"/>
          </p:cNvPicPr>
          <p:nvPr/>
        </p:nvPicPr>
        <p:blipFill>
          <a:blip r:embed="rId3"/>
          <a:stretch>
            <a:fillRect/>
          </a:stretch>
        </p:blipFill>
        <p:spPr>
          <a:xfrm>
            <a:off x="4202779" y="1246117"/>
            <a:ext cx="4229140" cy="26432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9D396140-0917-2C7E-2D40-3683AFB67313}"/>
              </a:ext>
            </a:extLst>
          </p:cNvPr>
          <p:cNvSpPr>
            <a:spLocks noGrp="1"/>
          </p:cNvSpPr>
          <p:nvPr>
            <p:ph type="title"/>
          </p:nvPr>
        </p:nvSpPr>
        <p:spPr>
          <a:xfrm>
            <a:off x="6123561" y="342900"/>
            <a:ext cx="2681803" cy="999516"/>
          </a:xfrm>
        </p:spPr>
        <p:txBody>
          <a:bodyPr vert="horz" lIns="91440" tIns="45720" rIns="91440" bIns="45720" rtlCol="0" anchor="b">
            <a:normAutofit/>
          </a:bodyPr>
          <a:lstStyle/>
          <a:p>
            <a:pPr algn="ctr">
              <a:spcBef>
                <a:spcPct val="0"/>
              </a:spcBef>
            </a:pPr>
            <a:r>
              <a:rPr lang="en-US" sz="2400">
                <a:solidFill>
                  <a:srgbClr val="FFFFFF"/>
                </a:solidFill>
              </a:rPr>
              <a:t>Application</a:t>
            </a:r>
          </a:p>
        </p:txBody>
      </p:sp>
      <p:pic>
        <p:nvPicPr>
          <p:cNvPr id="4" name="Picture 4" descr="A picture containing text&#10;&#10;Description automatically generated">
            <a:extLst>
              <a:ext uri="{FF2B5EF4-FFF2-40B4-BE49-F238E27FC236}">
                <a16:creationId xmlns:a16="http://schemas.microsoft.com/office/drawing/2014/main" id="{C7AD86FE-DA47-C350-EC2C-857C9B1D2D01}"/>
              </a:ext>
            </a:extLst>
          </p:cNvPr>
          <p:cNvPicPr>
            <a:picLocks noChangeAspect="1"/>
          </p:cNvPicPr>
          <p:nvPr/>
        </p:nvPicPr>
        <p:blipFill>
          <a:blip r:embed="rId2"/>
          <a:stretch>
            <a:fillRect/>
          </a:stretch>
        </p:blipFill>
        <p:spPr>
          <a:xfrm>
            <a:off x="733730" y="342900"/>
            <a:ext cx="4188121" cy="4188121"/>
          </a:xfrm>
          <a:prstGeom prst="roundRect">
            <a:avLst>
              <a:gd name="adj" fmla="val 3876"/>
            </a:avLst>
          </a:prstGeom>
          <a:ln>
            <a:solidFill>
              <a:schemeClr val="accent1"/>
            </a:solidFill>
          </a:ln>
          <a:effectLst/>
        </p:spPr>
      </p:pic>
      <p:sp>
        <p:nvSpPr>
          <p:cNvPr id="15" name="Text Placeholder 2">
            <a:extLst>
              <a:ext uri="{FF2B5EF4-FFF2-40B4-BE49-F238E27FC236}">
                <a16:creationId xmlns:a16="http://schemas.microsoft.com/office/drawing/2014/main" id="{CC03A29B-34F9-1B12-D513-F9C2657AEAD0}"/>
              </a:ext>
            </a:extLst>
          </p:cNvPr>
          <p:cNvSpPr>
            <a:spLocks noGrp="1"/>
          </p:cNvSpPr>
          <p:nvPr>
            <p:ph type="body" idx="1"/>
          </p:nvPr>
        </p:nvSpPr>
        <p:spPr>
          <a:xfrm>
            <a:off x="6123561" y="1518557"/>
            <a:ext cx="2681803" cy="3012464"/>
          </a:xfrm>
        </p:spPr>
        <p:txBody>
          <a:bodyPr vert="horz" lIns="91440" tIns="45720" rIns="91440" bIns="45720" rtlCol="0" anchor="ctr">
            <a:normAutofit/>
          </a:bodyPr>
          <a:lstStyle/>
          <a:p>
            <a:pPr marL="114300" indent="0">
              <a:spcBef>
                <a:spcPct val="20000"/>
              </a:spcBef>
              <a:spcAft>
                <a:spcPts val="600"/>
              </a:spcAft>
              <a:buNone/>
            </a:pPr>
            <a:endParaRPr lang="ja-JP" altLang="en-US" sz="1200">
              <a:solidFill>
                <a:srgbClr val="FFFFFF"/>
              </a:solidFill>
              <a:ea typeface="ＭＳ ゴシック"/>
            </a:endParaRPr>
          </a:p>
          <a:p>
            <a:pPr marL="114300" indent="0">
              <a:spcBef>
                <a:spcPct val="20000"/>
              </a:spcBef>
              <a:spcAft>
                <a:spcPts val="600"/>
              </a:spcAft>
              <a:buNone/>
            </a:pPr>
            <a:endParaRPr lang="ja-JP" altLang="en-US" sz="1200">
              <a:solidFill>
                <a:srgbClr val="FFFFFF"/>
              </a:solidFill>
              <a:ea typeface="ＭＳ ゴシック"/>
            </a:endParaRPr>
          </a:p>
        </p:txBody>
      </p:sp>
      <p:sp>
        <p:nvSpPr>
          <p:cNvPr id="17" name="Google Shape;78;p16">
            <a:extLst>
              <a:ext uri="{FF2B5EF4-FFF2-40B4-BE49-F238E27FC236}">
                <a16:creationId xmlns:a16="http://schemas.microsoft.com/office/drawing/2014/main" id="{DC5621DE-2AC6-69AD-B984-C202A6725B35}"/>
              </a:ext>
            </a:extLst>
          </p:cNvPr>
          <p:cNvSpPr txBox="1">
            <a:spLocks/>
          </p:cNvSpPr>
          <p:nvPr/>
        </p:nvSpPr>
        <p:spPr>
          <a:xfrm>
            <a:off x="6481434" y="1581150"/>
            <a:ext cx="2553279" cy="2724150"/>
          </a:xfrm>
          <a:prstGeom prst="rect">
            <a:avLst/>
          </a:prstGeom>
          <a:effectLst>
            <a:outerShdw blurRad="50800" dir="14400000">
              <a:srgbClr val="000000">
                <a:alpha val="40000"/>
              </a:srgbClr>
            </a:outerShdw>
          </a:effectLst>
        </p:spPr>
        <p:txBody>
          <a:bodyPr spcFirstLastPara="1" vert="horz" wrap="square" lIns="91440" tIns="45720" rIns="91440" bIns="45720" rtlCol="0" anchor="ctr" anchorCtr="0">
            <a:normAutofit/>
          </a:bodyPr>
          <a:lstStyle>
            <a:lvl1pPr marL="457200" lvl="0" indent="-342900" algn="l" defTabSz="457200" rtl="0" eaLnBrk="1" latinLnBrk="0" hangingPunct="1">
              <a:spcBef>
                <a:spcPts val="0"/>
              </a:spcBef>
              <a:spcAft>
                <a:spcPts val="0"/>
              </a:spcAft>
              <a:buClr>
                <a:schemeClr val="accent1"/>
              </a:buClr>
              <a:buSzPts val="1800"/>
              <a:buFont typeface="Wingdings 2" charset="2"/>
              <a:buChar char="●"/>
              <a:defRPr sz="1800" kern="1200">
                <a:solidFill>
                  <a:schemeClr val="tx1"/>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2" charset="2"/>
              <a:buChar char="○"/>
              <a:defRPr sz="1600" kern="1200">
                <a:solidFill>
                  <a:schemeClr val="tx1"/>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2" charset="2"/>
              <a:buChar char="■"/>
              <a:defRPr sz="1400" kern="1200">
                <a:solidFill>
                  <a:schemeClr val="tx1"/>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2" charset="2"/>
              <a:buChar char="■"/>
              <a:defRPr sz="1200" kern="1200">
                <a:solidFill>
                  <a:schemeClr val="tx1"/>
                </a:solidFill>
                <a:latin typeface="+mn-lt"/>
                <a:ea typeface="+mn-ea"/>
                <a:cs typeface="+mn-cs"/>
              </a:defRPr>
            </a:lvl9pPr>
          </a:lstStyle>
          <a:p>
            <a:pPr marL="0" indent="0">
              <a:spcBef>
                <a:spcPct val="20000"/>
              </a:spcBef>
              <a:spcAft>
                <a:spcPts val="600"/>
              </a:spcAft>
              <a:buFont typeface="Wingdings 2" charset="2"/>
              <a:buChar char=""/>
            </a:pPr>
            <a:r>
              <a:rPr lang="en-US" altLang="zh-CN" sz="1200">
                <a:solidFill>
                  <a:srgbClr val="FFFFFF"/>
                </a:solidFill>
                <a:ea typeface="宋体"/>
              </a:rPr>
              <a:t>Interests</a:t>
            </a:r>
            <a:endParaRPr lang="en-US"/>
          </a:p>
          <a:p>
            <a:pPr marL="0" indent="0">
              <a:spcBef>
                <a:spcPct val="20000"/>
              </a:spcBef>
              <a:spcAft>
                <a:spcPts val="600"/>
              </a:spcAft>
              <a:buFont typeface="Wingdings 2" charset="2"/>
              <a:buChar char=""/>
            </a:pPr>
            <a:r>
              <a:rPr lang="en-US" altLang="zh-CN" sz="1200">
                <a:solidFill>
                  <a:srgbClr val="FFFFFF"/>
                </a:solidFill>
                <a:ea typeface="宋体"/>
              </a:rPr>
              <a:t>Psychological Counselling</a:t>
            </a:r>
            <a:endParaRPr lang="en-US">
              <a:solidFill>
                <a:srgbClr val="000000"/>
              </a:solidFill>
              <a:ea typeface="宋体"/>
            </a:endParaRPr>
          </a:p>
          <a:p>
            <a:pPr marL="0" indent="0">
              <a:spcBef>
                <a:spcPct val="20000"/>
              </a:spcBef>
              <a:spcAft>
                <a:spcPts val="600"/>
              </a:spcAft>
              <a:buFont typeface="Wingdings 2" charset="2"/>
              <a:buChar char=""/>
            </a:pPr>
            <a:r>
              <a:rPr lang="en-US" altLang="zh-CN" sz="1200">
                <a:solidFill>
                  <a:srgbClr val="FFFFFF"/>
                </a:solidFill>
                <a:ea typeface="宋体"/>
              </a:rPr>
              <a:t>Company </a:t>
            </a:r>
            <a:endParaRPr lang="en-US" altLang="zh-CN" sz="1200">
              <a:solidFill>
                <a:srgbClr val="FFFFFF"/>
              </a:solidFill>
              <a:ea typeface="宋体" panose="02010600030101010101" pitchFamily="2" charset="-122"/>
            </a:endParaRPr>
          </a:p>
          <a:p>
            <a:pPr marL="0" indent="0">
              <a:spcBef>
                <a:spcPct val="20000"/>
              </a:spcBef>
              <a:spcAft>
                <a:spcPts val="600"/>
              </a:spcAft>
              <a:buNone/>
            </a:pPr>
            <a:endParaRPr lang="en-US" altLang="zh-CN" sz="1200">
              <a:solidFill>
                <a:srgbClr val="FFFFFF"/>
              </a:solidFill>
              <a:ea typeface="宋体" panose="02010600030101010101" pitchFamily="2" charset="-122"/>
            </a:endParaRPr>
          </a:p>
        </p:txBody>
      </p:sp>
    </p:spTree>
    <p:extLst>
      <p:ext uri="{BB962C8B-B14F-4D97-AF65-F5344CB8AC3E}">
        <p14:creationId xmlns:p14="http://schemas.microsoft.com/office/powerpoint/2010/main" val="1453731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8"/>
        <p:cNvGrpSpPr/>
        <p:nvPr/>
      </p:nvGrpSpPr>
      <p:grpSpPr>
        <a:xfrm>
          <a:off x="0" y="0"/>
          <a:ext cx="0" cy="0"/>
          <a:chOff x="0" y="0"/>
          <a:chExt cx="0" cy="0"/>
        </a:xfrm>
      </p:grpSpPr>
      <p:sp>
        <p:nvSpPr>
          <p:cNvPr id="106"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8" name="Rectangle 107">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9" name="Google Shape;89;p18"/>
          <p:cNvSpPr txBox="1">
            <a:spLocks noGrp="1"/>
          </p:cNvSpPr>
          <p:nvPr>
            <p:ph type="title"/>
          </p:nvPr>
        </p:nvSpPr>
        <p:spPr>
          <a:xfrm>
            <a:off x="481315" y="1265464"/>
            <a:ext cx="2452097" cy="2983513"/>
          </a:xfrm>
          <a:prstGeom prst="rect">
            <a:avLst/>
          </a:prstGeom>
        </p:spPr>
        <p:txBody>
          <a:bodyPr spcFirstLastPara="1" vert="horz" lIns="91440" tIns="45720" rIns="91440" bIns="45720" rtlCol="0" anchor="t" anchorCtr="0">
            <a:normAutofit/>
          </a:bodyPr>
          <a:lstStyle/>
          <a:p>
            <a:pPr marL="0" lvl="0" indent="0">
              <a:spcBef>
                <a:spcPct val="0"/>
              </a:spcBef>
              <a:spcAft>
                <a:spcPts val="0"/>
              </a:spcAft>
            </a:pPr>
            <a:r>
              <a:rPr lang="en-US" altLang="zh-CN" sz="3300"/>
              <a:t>Motivation </a:t>
            </a:r>
            <a:endParaRPr lang="en-US" sz="3300"/>
          </a:p>
        </p:txBody>
      </p:sp>
      <p:graphicFrame>
        <p:nvGraphicFramePr>
          <p:cNvPr id="101" name="Google Shape;90;p18">
            <a:extLst>
              <a:ext uri="{FF2B5EF4-FFF2-40B4-BE49-F238E27FC236}">
                <a16:creationId xmlns:a16="http://schemas.microsoft.com/office/drawing/2014/main" id="{25990CB8-1C08-8F57-B01B-8DA32CD93F86}"/>
              </a:ext>
            </a:extLst>
          </p:cNvPr>
          <p:cNvGraphicFramePr/>
          <p:nvPr>
            <p:extLst>
              <p:ext uri="{D42A27DB-BD31-4B8C-83A1-F6EECF244321}">
                <p14:modId xmlns:p14="http://schemas.microsoft.com/office/powerpoint/2010/main" val="2657788296"/>
              </p:ext>
            </p:extLst>
          </p:nvPr>
        </p:nvGraphicFramePr>
        <p:xfrm>
          <a:off x="4131615" y="723900"/>
          <a:ext cx="4296258" cy="3677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0"/>
        <p:cNvGrpSpPr/>
        <p:nvPr/>
      </p:nvGrpSpPr>
      <p:grpSpPr>
        <a:xfrm>
          <a:off x="0" y="0"/>
          <a:ext cx="0" cy="0"/>
          <a:chOff x="0" y="0"/>
          <a:chExt cx="0" cy="0"/>
        </a:xfrm>
      </p:grpSpPr>
      <p:sp>
        <p:nvSpPr>
          <p:cNvPr id="11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1" name="Google Shape;101;p20"/>
          <p:cNvSpPr txBox="1">
            <a:spLocks noGrp="1"/>
          </p:cNvSpPr>
          <p:nvPr>
            <p:ph type="title"/>
          </p:nvPr>
        </p:nvSpPr>
        <p:spPr>
          <a:xfrm>
            <a:off x="607500" y="335391"/>
            <a:ext cx="7928998" cy="727837"/>
          </a:xfrm>
          <a:prstGeom prst="rect">
            <a:avLst/>
          </a:prstGeom>
        </p:spPr>
        <p:txBody>
          <a:bodyPr spcFirstLastPara="1" vert="horz" lIns="91440" tIns="45720" rIns="91440" bIns="45720" rtlCol="0" anchor="b" anchorCtr="0">
            <a:normAutofit/>
          </a:bodyPr>
          <a:lstStyle/>
          <a:p>
            <a:pPr>
              <a:spcBef>
                <a:spcPct val="0"/>
              </a:spcBef>
            </a:pPr>
            <a:r>
              <a:rPr lang="en-US" altLang="zh-CN">
                <a:ea typeface="宋体"/>
              </a:rPr>
              <a:t>Dataset Introduction</a:t>
            </a:r>
          </a:p>
        </p:txBody>
      </p:sp>
      <p:sp>
        <p:nvSpPr>
          <p:cNvPr id="102" name="Google Shape;102;p20"/>
          <p:cNvSpPr txBox="1">
            <a:spLocks noGrp="1"/>
          </p:cNvSpPr>
          <p:nvPr>
            <p:ph type="body" idx="1"/>
          </p:nvPr>
        </p:nvSpPr>
        <p:spPr>
          <a:xfrm>
            <a:off x="117524" y="1398443"/>
            <a:ext cx="3710649" cy="3139785"/>
          </a:xfrm>
          <a:prstGeom prst="rect">
            <a:avLst/>
          </a:prstGeom>
        </p:spPr>
        <p:txBody>
          <a:bodyPr spcFirstLastPara="1" vert="horz" wrap="square" lIns="91440" tIns="45720" rIns="91440" bIns="45720" rtlCol="0" anchor="ctr" anchorCtr="0">
            <a:noAutofit/>
          </a:bodyPr>
          <a:lstStyle/>
          <a:p>
            <a:pPr marL="114300" indent="0">
              <a:buNone/>
            </a:pPr>
            <a:endParaRPr lang="en-US" sz="2000" b="1">
              <a:ea typeface="+mn-lt"/>
              <a:cs typeface="+mn-lt"/>
            </a:endParaRPr>
          </a:p>
          <a:p>
            <a:pPr marL="0" indent="0">
              <a:spcBef>
                <a:spcPct val="20000"/>
              </a:spcBef>
              <a:spcAft>
                <a:spcPts val="600"/>
              </a:spcAft>
              <a:buFont typeface="Wingdings 2" charset="2"/>
              <a:buChar char=""/>
            </a:pPr>
            <a:r>
              <a:rPr lang="en-US" sz="1400">
                <a:ea typeface="+mn-lt"/>
                <a:cs typeface="+mn-lt"/>
              </a:rPr>
              <a:t>From </a:t>
            </a:r>
            <a:r>
              <a:rPr lang="en-US" sz="1400" b="1">
                <a:ea typeface="+mn-lt"/>
                <a:cs typeface="+mn-lt"/>
              </a:rPr>
              <a:t>(MBTI) Myers-Briggs Personality Type Dataset(Kaggle) --&gt; derived from an online MBTI forum </a:t>
            </a:r>
            <a:endParaRPr lang="en-US" sz="1400">
              <a:ea typeface="+mn-lt"/>
              <a:cs typeface="+mn-lt"/>
            </a:endParaRPr>
          </a:p>
          <a:p>
            <a:pPr marL="0" indent="0">
              <a:spcBef>
                <a:spcPct val="20000"/>
              </a:spcBef>
              <a:spcAft>
                <a:spcPts val="600"/>
              </a:spcAft>
              <a:buFont typeface="Wingdings 2" charset="2"/>
              <a:buChar char=""/>
            </a:pPr>
            <a:r>
              <a:rPr lang="en-US" sz="1400">
                <a:ea typeface="+mn-lt"/>
                <a:cs typeface="+mn-lt"/>
              </a:rPr>
              <a:t>8675 observations</a:t>
            </a:r>
            <a:endParaRPr lang="en-US" sz="1400" b="1"/>
          </a:p>
          <a:p>
            <a:pPr marL="457200" lvl="1">
              <a:spcBef>
                <a:spcPct val="20000"/>
              </a:spcBef>
              <a:spcAft>
                <a:spcPts val="600"/>
              </a:spcAft>
              <a:buSzPts val="1800"/>
              <a:buFont typeface="Wingdings 2" charset="2"/>
              <a:buChar char=""/>
            </a:pPr>
            <a:r>
              <a:rPr lang="en-US" sz="1200"/>
              <a:t>Each includes two columns: individual's personality and his/her 50 random posts</a:t>
            </a:r>
          </a:p>
          <a:p>
            <a:pPr marL="0" indent="0">
              <a:spcBef>
                <a:spcPct val="20000"/>
              </a:spcBef>
              <a:spcAft>
                <a:spcPts val="600"/>
              </a:spcAft>
              <a:buFont typeface="Wingdings 2" charset="2"/>
              <a:buChar char=""/>
            </a:pPr>
            <a:r>
              <a:rPr lang="en-US" sz="1400"/>
              <a:t>Overall Look:</a:t>
            </a:r>
          </a:p>
          <a:p>
            <a:pPr marL="457200" lvl="1" indent="0">
              <a:spcBef>
                <a:spcPct val="20000"/>
              </a:spcBef>
              <a:spcAft>
                <a:spcPts val="600"/>
              </a:spcAft>
              <a:buFont typeface="Wingdings 2" charset="2"/>
              <a:buChar char=""/>
            </a:pPr>
            <a:r>
              <a:rPr lang="en-US" sz="1000"/>
              <a:t>Majority of data are from IN group</a:t>
            </a:r>
          </a:p>
          <a:p>
            <a:pPr marL="457200" lvl="1" indent="0">
              <a:spcBef>
                <a:spcPct val="20000"/>
              </a:spcBef>
              <a:spcAft>
                <a:spcPts val="600"/>
              </a:spcAft>
              <a:buFont typeface="Wingdings 2" charset="2"/>
              <a:buChar char=""/>
            </a:pPr>
            <a:r>
              <a:rPr lang="en-US" sz="1000"/>
              <a:t>Have little data from ES group</a:t>
            </a:r>
          </a:p>
          <a:p>
            <a:pPr marL="457200" lvl="1" indent="0">
              <a:spcBef>
                <a:spcPct val="20000"/>
              </a:spcBef>
              <a:spcAft>
                <a:spcPts val="600"/>
              </a:spcAft>
              <a:buFont typeface="Wingdings 2" charset="2"/>
              <a:buChar char=""/>
            </a:pPr>
            <a:r>
              <a:rPr lang="en-US" sz="1000"/>
              <a:t>ES – IN comparison</a:t>
            </a:r>
          </a:p>
          <a:p>
            <a:pPr marL="0" indent="0">
              <a:spcBef>
                <a:spcPct val="20000"/>
              </a:spcBef>
              <a:spcAft>
                <a:spcPts val="600"/>
              </a:spcAft>
              <a:buFont typeface="Wingdings 2" charset="2"/>
              <a:buChar char=""/>
            </a:pPr>
            <a:endParaRPr lang="en-US" sz="1200"/>
          </a:p>
        </p:txBody>
      </p:sp>
      <p:pic>
        <p:nvPicPr>
          <p:cNvPr id="103" name="Google Shape;103;p20"/>
          <p:cNvPicPr preferRelativeResize="0"/>
          <p:nvPr/>
        </p:nvPicPr>
        <p:blipFill>
          <a:blip r:embed="rId3"/>
          <a:stretch>
            <a:fillRect/>
          </a:stretch>
        </p:blipFill>
        <p:spPr>
          <a:xfrm>
            <a:off x="3837485" y="1809136"/>
            <a:ext cx="5129701" cy="2849514"/>
          </a:xfrm>
          <a:prstGeom prst="roundRect">
            <a:avLst>
              <a:gd name="adj" fmla="val 3876"/>
            </a:avLst>
          </a:prstGeom>
          <a:noFill/>
          <a:ln>
            <a:solidFill>
              <a:schemeClr val="accent1"/>
            </a:solid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p:nvSpPr>
          <p:cNvPr id="9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5" name="Google Shape;95;p19"/>
          <p:cNvSpPr txBox="1">
            <a:spLocks noGrp="1"/>
          </p:cNvSpPr>
          <p:nvPr>
            <p:ph type="title"/>
          </p:nvPr>
        </p:nvSpPr>
        <p:spPr>
          <a:xfrm>
            <a:off x="479883" y="241065"/>
            <a:ext cx="8184231" cy="827710"/>
          </a:xfrm>
          <a:prstGeom prst="rect">
            <a:avLst/>
          </a:prstGeom>
        </p:spPr>
        <p:txBody>
          <a:bodyPr spcFirstLastPara="1" vert="horz" lIns="91440" tIns="45720" rIns="91440" bIns="45720" rtlCol="0" anchor="b" anchorCtr="0">
            <a:normAutofit/>
          </a:bodyPr>
          <a:lstStyle/>
          <a:p>
            <a:pPr>
              <a:spcBef>
                <a:spcPct val="0"/>
              </a:spcBef>
            </a:pPr>
            <a:r>
              <a:rPr lang="en-US" altLang="zh-CN" sz="3100">
                <a:ea typeface="宋体"/>
              </a:rPr>
              <a:t>Data Building </a:t>
            </a:r>
            <a:r>
              <a:rPr lang="en-US" altLang="zh-CN" sz="3100">
                <a:ea typeface="宋体"/>
                <a:cs typeface="+mj-lt"/>
              </a:rPr>
              <a:t>—— </a:t>
            </a:r>
            <a:r>
              <a:rPr lang="en-US" sz="3100" b="0">
                <a:ea typeface="+mj-lt"/>
                <a:cs typeface="+mj-lt"/>
              </a:rPr>
              <a:t>summarize each post </a:t>
            </a:r>
            <a:endParaRPr lang="en-US" altLang="zh-CN">
              <a:ea typeface="宋体"/>
            </a:endParaRPr>
          </a:p>
        </p:txBody>
      </p:sp>
      <p:sp>
        <p:nvSpPr>
          <p:cNvPr id="96" name="Google Shape;96;p19"/>
          <p:cNvSpPr txBox="1">
            <a:spLocks noGrp="1"/>
          </p:cNvSpPr>
          <p:nvPr>
            <p:ph type="body" idx="1"/>
          </p:nvPr>
        </p:nvSpPr>
        <p:spPr>
          <a:xfrm>
            <a:off x="608485" y="1676585"/>
            <a:ext cx="3276183" cy="3012674"/>
          </a:xfrm>
          <a:prstGeom prst="rect">
            <a:avLst/>
          </a:prstGeom>
        </p:spPr>
        <p:txBody>
          <a:bodyPr spcFirstLastPara="1" vert="horz" lIns="91440" tIns="45720" rIns="91440" bIns="45720" rtlCol="0" anchor="ctr" anchorCtr="0">
            <a:normAutofit/>
          </a:bodyPr>
          <a:lstStyle/>
          <a:p>
            <a:pPr marL="0" indent="0">
              <a:lnSpc>
                <a:spcPct val="90000"/>
              </a:lnSpc>
              <a:spcBef>
                <a:spcPct val="20000"/>
              </a:spcBef>
              <a:spcAft>
                <a:spcPts val="600"/>
              </a:spcAft>
              <a:buNone/>
            </a:pPr>
            <a:endParaRPr lang="en-US" sz="1100"/>
          </a:p>
          <a:p>
            <a:pPr marL="0" indent="0">
              <a:lnSpc>
                <a:spcPct val="90000"/>
              </a:lnSpc>
              <a:spcBef>
                <a:spcPct val="20000"/>
              </a:spcBef>
              <a:spcAft>
                <a:spcPts val="600"/>
              </a:spcAft>
              <a:buFont typeface="Wingdings 2" charset="2"/>
              <a:buChar char=""/>
            </a:pPr>
            <a:r>
              <a:rPr lang="en-US" sz="1100" err="1"/>
              <a:t>Avg_comment_length</a:t>
            </a:r>
            <a:r>
              <a:rPr lang="en-US" sz="1100"/>
              <a:t>: average number of words in individual's 50 posts</a:t>
            </a:r>
          </a:p>
          <a:p>
            <a:pPr marL="0" indent="0">
              <a:lnSpc>
                <a:spcPct val="90000"/>
              </a:lnSpc>
              <a:spcBef>
                <a:spcPct val="20000"/>
              </a:spcBef>
              <a:spcAft>
                <a:spcPts val="600"/>
              </a:spcAft>
              <a:buFont typeface="Wingdings 2" charset="2"/>
              <a:buChar char=""/>
            </a:pPr>
            <a:r>
              <a:rPr lang="en-US" sz="1100" err="1"/>
              <a:t>EorI,NorS,TorF,JorP</a:t>
            </a:r>
            <a:endParaRPr lang="en-US" sz="1100"/>
          </a:p>
          <a:p>
            <a:pPr marL="0" indent="0">
              <a:lnSpc>
                <a:spcPct val="90000"/>
              </a:lnSpc>
              <a:spcBef>
                <a:spcPct val="20000"/>
              </a:spcBef>
              <a:spcAft>
                <a:spcPts val="600"/>
              </a:spcAft>
              <a:buFont typeface="Wingdings 2" charset="2"/>
              <a:buChar char=""/>
            </a:pPr>
            <a:r>
              <a:rPr lang="en-US" sz="1100" b="1" err="1"/>
              <a:t>Ellipses,Exclamation,Question,Links,Picture,Emojies,Upper</a:t>
            </a:r>
            <a:endParaRPr lang="en-US" sz="1100"/>
          </a:p>
          <a:p>
            <a:pPr marL="0" indent="0">
              <a:lnSpc>
                <a:spcPct val="90000"/>
              </a:lnSpc>
              <a:spcBef>
                <a:spcPct val="20000"/>
              </a:spcBef>
              <a:spcAft>
                <a:spcPts val="600"/>
              </a:spcAft>
              <a:buFont typeface="Wingdings 2" charset="2"/>
              <a:buChar char=""/>
            </a:pPr>
            <a:r>
              <a:rPr lang="en-US" sz="1100"/>
              <a:t>Sentiment building(</a:t>
            </a:r>
            <a:r>
              <a:rPr lang="en-US" sz="1100" err="1"/>
              <a:t>vaderSentiment</a:t>
            </a:r>
            <a:r>
              <a:rPr lang="en-US" sz="1100"/>
              <a:t>): VADER sentiment analysis </a:t>
            </a:r>
            <a:r>
              <a:rPr lang="en-US" sz="1100" b="1"/>
              <a:t>relies on a dictionary which maps lexical features to emotion intensities called sentiment scores</a:t>
            </a:r>
            <a:r>
              <a:rPr lang="en-US" sz="1100"/>
              <a:t>. The sentiment score of a text can be obtained by summing up the intensity of each word in the text.</a:t>
            </a:r>
          </a:p>
        </p:txBody>
      </p:sp>
      <p:pic>
        <p:nvPicPr>
          <p:cNvPr id="2" name="Picture 2" descr="A picture containing electronics&#10;&#10;Description automatically generated">
            <a:extLst>
              <a:ext uri="{FF2B5EF4-FFF2-40B4-BE49-F238E27FC236}">
                <a16:creationId xmlns:a16="http://schemas.microsoft.com/office/drawing/2014/main" id="{0192721E-E4C5-9DD5-6A47-98F1B2F91524}"/>
              </a:ext>
            </a:extLst>
          </p:cNvPr>
          <p:cNvPicPr>
            <a:picLocks noChangeAspect="1"/>
          </p:cNvPicPr>
          <p:nvPr/>
        </p:nvPicPr>
        <p:blipFill>
          <a:blip r:embed="rId3"/>
          <a:stretch>
            <a:fillRect/>
          </a:stretch>
        </p:blipFill>
        <p:spPr>
          <a:xfrm>
            <a:off x="4573389" y="1809750"/>
            <a:ext cx="3214009" cy="2787253"/>
          </a:xfrm>
          <a:prstGeom prst="roundRect">
            <a:avLst>
              <a:gd name="adj" fmla="val 3876"/>
            </a:avLst>
          </a:prstGeom>
          <a:ln>
            <a:solidFill>
              <a:schemeClr val="accent1"/>
            </a:solid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7"/>
        <p:cNvGrpSpPr/>
        <p:nvPr/>
      </p:nvGrpSpPr>
      <p:grpSpPr>
        <a:xfrm>
          <a:off x="0" y="0"/>
          <a:ext cx="0" cy="0"/>
          <a:chOff x="0" y="0"/>
          <a:chExt cx="0" cy="0"/>
        </a:xfrm>
      </p:grpSpPr>
      <p:sp>
        <p:nvSpPr>
          <p:cNvPr id="11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8" name="Google Shape;108;p21"/>
          <p:cNvSpPr txBox="1">
            <a:spLocks noGrp="1"/>
          </p:cNvSpPr>
          <p:nvPr>
            <p:ph type="title"/>
          </p:nvPr>
        </p:nvSpPr>
        <p:spPr>
          <a:xfrm>
            <a:off x="607500" y="335391"/>
            <a:ext cx="7928998" cy="727837"/>
          </a:xfrm>
          <a:prstGeom prst="rect">
            <a:avLst/>
          </a:prstGeom>
        </p:spPr>
        <p:txBody>
          <a:bodyPr spcFirstLastPara="1" vert="horz" lIns="91440" tIns="45720" rIns="91440" bIns="45720" rtlCol="0" anchor="b" anchorCtr="0">
            <a:normAutofit/>
          </a:bodyPr>
          <a:lstStyle/>
          <a:p>
            <a:pPr>
              <a:lnSpc>
                <a:spcPct val="90000"/>
              </a:lnSpc>
              <a:spcBef>
                <a:spcPct val="0"/>
              </a:spcBef>
            </a:pPr>
            <a:r>
              <a:rPr lang="en-US" altLang="zh-CN" sz="2200">
                <a:ea typeface="宋体"/>
              </a:rPr>
              <a:t>EDA Question 1: Do extrovert people overall speak more than introvert people?</a:t>
            </a:r>
            <a:endParaRPr lang="en-US" sz="2200">
              <a:ea typeface="宋体"/>
            </a:endParaRPr>
          </a:p>
        </p:txBody>
      </p:sp>
      <p:sp>
        <p:nvSpPr>
          <p:cNvPr id="109" name="Google Shape;109;p21"/>
          <p:cNvSpPr txBox="1">
            <a:spLocks noGrp="1"/>
          </p:cNvSpPr>
          <p:nvPr>
            <p:ph type="body" idx="1"/>
          </p:nvPr>
        </p:nvSpPr>
        <p:spPr>
          <a:xfrm>
            <a:off x="499734" y="1809750"/>
            <a:ext cx="2990988" cy="2724150"/>
          </a:xfrm>
          <a:prstGeom prst="rect">
            <a:avLst/>
          </a:prstGeom>
        </p:spPr>
        <p:txBody>
          <a:bodyPr spcFirstLastPara="1" vert="horz" lIns="91440" tIns="45720" rIns="91440" bIns="45720" rtlCol="0" anchor="ctr" anchorCtr="0">
            <a:normAutofit/>
          </a:bodyPr>
          <a:lstStyle/>
          <a:p>
            <a:pPr marL="0" indent="0">
              <a:spcBef>
                <a:spcPct val="20000"/>
              </a:spcBef>
              <a:spcAft>
                <a:spcPts val="600"/>
              </a:spcAft>
              <a:buFont typeface="Wingdings 2" charset="2"/>
              <a:buChar char=""/>
            </a:pPr>
            <a:r>
              <a:rPr lang="en-US" sz="1400"/>
              <a:t>Different counts, but similar distribution pattern</a:t>
            </a:r>
          </a:p>
          <a:p>
            <a:pPr marL="0" indent="0">
              <a:spcBef>
                <a:spcPct val="20000"/>
              </a:spcBef>
              <a:spcAft>
                <a:spcPts val="600"/>
              </a:spcAft>
              <a:buFont typeface="Wingdings 2" charset="2"/>
              <a:buChar char=""/>
            </a:pPr>
            <a:r>
              <a:rPr lang="en-US" sz="1400"/>
              <a:t>The mean value of average comment length for introverts is </a:t>
            </a:r>
            <a:r>
              <a:rPr lang="en-US" sz="1400">
                <a:ea typeface="+mn-lt"/>
                <a:cs typeface="+mn-lt"/>
              </a:rPr>
              <a:t>24.5057, a</a:t>
            </a:r>
            <a:r>
              <a:rPr lang="en-US" sz="1400"/>
              <a:t> little bit smaller than that of extroverts(</a:t>
            </a:r>
            <a:r>
              <a:rPr lang="en-US" sz="1400">
                <a:ea typeface="+mn-lt"/>
                <a:cs typeface="+mn-lt"/>
              </a:rPr>
              <a:t>24.5887</a:t>
            </a:r>
            <a:r>
              <a:rPr lang="en-US" sz="1400"/>
              <a:t>) </a:t>
            </a:r>
          </a:p>
        </p:txBody>
      </p:sp>
      <p:pic>
        <p:nvPicPr>
          <p:cNvPr id="2" name="Picture 2" descr="Chart, histogram&#10;&#10;Description automatically generated">
            <a:extLst>
              <a:ext uri="{FF2B5EF4-FFF2-40B4-BE49-F238E27FC236}">
                <a16:creationId xmlns:a16="http://schemas.microsoft.com/office/drawing/2014/main" id="{D9EF14F3-2C78-44E5-0800-C7795CDD5964}"/>
              </a:ext>
            </a:extLst>
          </p:cNvPr>
          <p:cNvPicPr>
            <a:picLocks noChangeAspect="1"/>
          </p:cNvPicPr>
          <p:nvPr/>
        </p:nvPicPr>
        <p:blipFill>
          <a:blip r:embed="rId3"/>
          <a:stretch>
            <a:fillRect/>
          </a:stretch>
        </p:blipFill>
        <p:spPr>
          <a:xfrm>
            <a:off x="3847964" y="1809750"/>
            <a:ext cx="4664859" cy="2787253"/>
          </a:xfrm>
          <a:prstGeom prst="roundRect">
            <a:avLst>
              <a:gd name="adj" fmla="val 3876"/>
            </a:avLst>
          </a:prstGeom>
          <a:ln>
            <a:solidFill>
              <a:schemeClr val="accent1"/>
            </a:solid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3"/>
        <p:cNvGrpSpPr/>
        <p:nvPr/>
      </p:nvGrpSpPr>
      <p:grpSpPr>
        <a:xfrm>
          <a:off x="0" y="0"/>
          <a:ext cx="0" cy="0"/>
          <a:chOff x="0" y="0"/>
          <a:chExt cx="0" cy="0"/>
        </a:xfrm>
      </p:grpSpPr>
      <p:sp>
        <p:nvSpPr>
          <p:cNvPr id="12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4" name="Google Shape;114;p22"/>
          <p:cNvSpPr txBox="1">
            <a:spLocks noGrp="1"/>
          </p:cNvSpPr>
          <p:nvPr>
            <p:ph type="title"/>
          </p:nvPr>
        </p:nvSpPr>
        <p:spPr>
          <a:xfrm>
            <a:off x="607500" y="335391"/>
            <a:ext cx="7928998" cy="727837"/>
          </a:xfrm>
          <a:prstGeom prst="rect">
            <a:avLst/>
          </a:prstGeom>
        </p:spPr>
        <p:txBody>
          <a:bodyPr spcFirstLastPara="1" vert="horz" lIns="91440" tIns="45720" rIns="91440" bIns="45720" rtlCol="0" anchor="b" anchorCtr="0">
            <a:normAutofit/>
          </a:bodyPr>
          <a:lstStyle/>
          <a:p>
            <a:pPr>
              <a:lnSpc>
                <a:spcPct val="90000"/>
              </a:lnSpc>
              <a:spcBef>
                <a:spcPct val="0"/>
              </a:spcBef>
            </a:pPr>
            <a:r>
              <a:rPr lang="en-US" sz="2200"/>
              <a:t>EDA Question2: Do extrovert people have more positive feelings(measured by sentiment score) than introverts?</a:t>
            </a:r>
          </a:p>
        </p:txBody>
      </p:sp>
      <p:sp>
        <p:nvSpPr>
          <p:cNvPr id="115" name="Google Shape;115;p22"/>
          <p:cNvSpPr txBox="1">
            <a:spLocks noGrp="1"/>
          </p:cNvSpPr>
          <p:nvPr>
            <p:ph type="body" idx="1"/>
          </p:nvPr>
        </p:nvSpPr>
        <p:spPr>
          <a:xfrm>
            <a:off x="423534" y="1809750"/>
            <a:ext cx="3219588" cy="2724150"/>
          </a:xfrm>
          <a:prstGeom prst="rect">
            <a:avLst/>
          </a:prstGeom>
        </p:spPr>
        <p:txBody>
          <a:bodyPr spcFirstLastPara="1" vert="horz" lIns="91440" tIns="45720" rIns="91440" bIns="45720" rtlCol="0" anchor="ctr" anchorCtr="0">
            <a:normAutofit/>
          </a:bodyPr>
          <a:lstStyle/>
          <a:p>
            <a:pPr marL="0" indent="0">
              <a:spcBef>
                <a:spcPct val="20000"/>
              </a:spcBef>
              <a:spcAft>
                <a:spcPts val="600"/>
              </a:spcAft>
              <a:buFont typeface="Wingdings 2" charset="2"/>
              <a:buChar char=""/>
            </a:pPr>
            <a:r>
              <a:rPr lang="en-US" sz="1400">
                <a:ea typeface="+mn-lt"/>
                <a:cs typeface="+mn-lt"/>
              </a:rPr>
              <a:t>Different counts, but similar distribution pattern</a:t>
            </a:r>
          </a:p>
          <a:p>
            <a:pPr marL="0" indent="0">
              <a:spcBef>
                <a:spcPct val="20000"/>
              </a:spcBef>
              <a:spcAft>
                <a:spcPts val="600"/>
              </a:spcAft>
              <a:buFont typeface="Wingdings 2" charset="2"/>
              <a:buChar char=""/>
            </a:pPr>
            <a:r>
              <a:rPr lang="en-US" sz="1400" err="1"/>
              <a:t>Introverts's</a:t>
            </a:r>
            <a:r>
              <a:rPr lang="en-US" sz="1400"/>
              <a:t> average sentiment score is 0.973, which is a little bit lower than that of extroverts(0.98)</a:t>
            </a:r>
          </a:p>
        </p:txBody>
      </p:sp>
      <p:pic>
        <p:nvPicPr>
          <p:cNvPr id="2" name="Picture 2" descr="Chart, histogram&#10;&#10;Description automatically generated">
            <a:extLst>
              <a:ext uri="{FF2B5EF4-FFF2-40B4-BE49-F238E27FC236}">
                <a16:creationId xmlns:a16="http://schemas.microsoft.com/office/drawing/2014/main" id="{60E08578-7C8A-6E81-AB28-F327409DA881}"/>
              </a:ext>
            </a:extLst>
          </p:cNvPr>
          <p:cNvPicPr>
            <a:picLocks noChangeAspect="1"/>
          </p:cNvPicPr>
          <p:nvPr/>
        </p:nvPicPr>
        <p:blipFill>
          <a:blip r:embed="rId3"/>
          <a:stretch>
            <a:fillRect/>
          </a:stretch>
        </p:blipFill>
        <p:spPr>
          <a:xfrm>
            <a:off x="3950592" y="1809750"/>
            <a:ext cx="4459604" cy="2787253"/>
          </a:xfrm>
          <a:prstGeom prst="roundRect">
            <a:avLst>
              <a:gd name="adj" fmla="val 3876"/>
            </a:avLst>
          </a:prstGeom>
          <a:ln>
            <a:solidFill>
              <a:schemeClr val="accent1"/>
            </a:solidFill>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12</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Quotable</vt:lpstr>
      <vt:lpstr>Immediate MBTI Personality Diagnosis Through Online Posts </vt:lpstr>
      <vt:lpstr>Main Structure</vt:lpstr>
      <vt:lpstr>MBTI</vt:lpstr>
      <vt:lpstr>Application</vt:lpstr>
      <vt:lpstr>Motivation </vt:lpstr>
      <vt:lpstr>Dataset Introduction</vt:lpstr>
      <vt:lpstr>Data Building —— summarize each post </vt:lpstr>
      <vt:lpstr>EDA Question 1: Do extrovert people overall speak more than introvert people?</vt:lpstr>
      <vt:lpstr>EDA Question2: Do extrovert people have more positive feelings(measured by sentiment score) than introverts?</vt:lpstr>
      <vt:lpstr>Experiment</vt:lpstr>
      <vt:lpstr>Models Candidates</vt:lpstr>
      <vt:lpstr>Multi-classification</vt:lpstr>
      <vt:lpstr>Any method to improve the Accuracy?</vt:lpstr>
      <vt:lpstr>Binary Comparison</vt:lpstr>
      <vt:lpstr>Problem of LinearSVM</vt:lpstr>
      <vt:lpstr>What if we use posts themselves to do the classification? </vt:lpstr>
      <vt:lpstr>Recurrent Neural Networks (RNNs)</vt:lpstr>
      <vt:lpstr>Long short-term memory (LSTM)</vt:lpstr>
      <vt:lpstr>After the training...</vt:lpstr>
      <vt:lpstr>Comparison</vt:lpstr>
      <vt:lpstr>Thinking--Why LSTM does not have a better performance? </vt:lpstr>
      <vt:lpstr>Another experiment</vt:lpstr>
      <vt:lpstr>PowerPoint Presentation</vt:lpstr>
      <vt:lpstr>Conclusion</vt:lpstr>
      <vt:lpstr>Potential Problems —— Unbalanced Data</vt:lpstr>
      <vt:lpstr>Potential Problems —— Inconvenient to Apply</vt:lpstr>
      <vt:lpstr>Prospective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Immediate MBTI Personality Diagnosis Through Online Posts </dc:title>
  <cp:revision>3</cp:revision>
  <dcterms:modified xsi:type="dcterms:W3CDTF">2022-11-18T17:01:45Z</dcterms:modified>
</cp:coreProperties>
</file>