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8" r:id="rId3"/>
    <p:sldId id="266" r:id="rId4"/>
    <p:sldId id="257" r:id="rId5"/>
    <p:sldId id="262" r:id="rId6"/>
    <p:sldId id="263" r:id="rId7"/>
    <p:sldId id="264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55644-157A-48BA-AA9F-3B70CFAE0B13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4864A-70FB-4B63-A6C5-0C574A2E7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54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439B-5770-4358-80E9-D14507D9ABFD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02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2D44-F68F-411D-91E3-905FAE8B9295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2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C281-8038-47E3-B0E9-2CD6CA8F04BB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679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96A7-6870-48C8-B80C-655AF75FA573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04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0E2F-91C2-438D-BB4D-6BD72E415AF8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129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B586-F007-469D-802F-B52F01B80FD1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591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E448-CE9B-49B6-BE3E-6A7F90B1B975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889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534-6C03-48A0-8363-FFEF7B9DFDA5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84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7732-8552-48D7-AB19-663AE4C6BAD8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71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9985-6A69-47F2-AB8C-90D027F12DAC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43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9ED8-06E6-407B-A0D8-556BDFA1F7B9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73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F7D5-649C-4E2E-B05D-7065C0EC4EB1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13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5A04-0254-42B5-B872-599F314010AF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4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A782-19DB-4714-9D40-8EE91DA9C1FB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32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6685-A97D-4A30-A84C-BC67BB163B2E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83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AAD7-0742-49DA-ACDA-360252B342B4}" type="datetime1">
              <a:rPr lang="zh-TW" altLang="en-US" smtClean="0"/>
              <a:t>2018/6/11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24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7ABA-D6B6-4947-AED4-74A9E5A5AAD8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18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財經系列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個人計帳本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7624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台師大 資工碩一 </a:t>
            </a:r>
            <a:r>
              <a:rPr lang="en-US" altLang="zh-TW" dirty="0" smtClean="0"/>
              <a:t>60647055S</a:t>
            </a:r>
            <a:r>
              <a:rPr lang="zh-TW" altLang="en-US" dirty="0" smtClean="0"/>
              <a:t> 楊瑀婕</a:t>
            </a:r>
            <a:endParaRPr lang="en-US" altLang="zh-TW" dirty="0" smtClean="0"/>
          </a:p>
          <a:p>
            <a:r>
              <a:rPr lang="zh-TW" altLang="en-US" dirty="0" smtClean="0"/>
              <a:t>台師大 資工碩一 </a:t>
            </a:r>
            <a:r>
              <a:rPr lang="en-US" altLang="zh-TW" dirty="0" smtClean="0"/>
              <a:t>60647080S</a:t>
            </a:r>
            <a:r>
              <a:rPr lang="zh-TW" altLang="en-US" dirty="0" smtClean="0"/>
              <a:t> 謝孟瑾</a:t>
            </a:r>
            <a:endParaRPr lang="en-US" altLang="zh-TW" dirty="0" smtClean="0"/>
          </a:p>
          <a:p>
            <a:r>
              <a:rPr lang="zh-TW" altLang="en-US" dirty="0" smtClean="0"/>
              <a:t>台大 資工大二 </a:t>
            </a:r>
            <a:r>
              <a:rPr lang="en-US" altLang="zh-TW" dirty="0" smtClean="0"/>
              <a:t>ntu_b05902073</a:t>
            </a:r>
            <a:r>
              <a:rPr lang="zh-TW" altLang="en-US" dirty="0" smtClean="0"/>
              <a:t> 張庭與</a:t>
            </a:r>
            <a:endParaRPr lang="en-US" altLang="zh-TW" dirty="0" smtClean="0"/>
          </a:p>
          <a:p>
            <a:r>
              <a:rPr lang="zh-TW" altLang="en-US" dirty="0" smtClean="0"/>
              <a:t>台師大 資工碩一 </a:t>
            </a:r>
            <a:r>
              <a:rPr lang="en-US" altLang="zh-TW" dirty="0"/>
              <a:t>60647031s</a:t>
            </a:r>
            <a:r>
              <a:rPr lang="zh-TW" altLang="en-US" dirty="0" smtClean="0"/>
              <a:t> 周</a:t>
            </a:r>
            <a:r>
              <a:rPr lang="zh-TW" altLang="en-US" dirty="0"/>
              <a:t>伯冠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z="1400" smtClean="0"/>
              <a:t>1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084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27185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Outline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338" y="1947985"/>
            <a:ext cx="8596668" cy="374657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動機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Use case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Activity diagram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Adapter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Demo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完成</a:t>
            </a:r>
            <a:r>
              <a:rPr lang="zh-TW" altLang="en-US" sz="2400" dirty="0" smtClean="0"/>
              <a:t>度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參考</a:t>
            </a:r>
            <a:r>
              <a:rPr lang="en-US" altLang="zh-TW" sz="2400" dirty="0"/>
              <a:t>Application</a:t>
            </a:r>
            <a:endParaRPr lang="en-US" altLang="zh-TW" sz="2400" b="1" dirty="0" smtClean="0"/>
          </a:p>
          <a:p>
            <a:pPr>
              <a:lnSpc>
                <a:spcPct val="150000"/>
              </a:lnSpc>
            </a:pPr>
            <a:endParaRPr lang="en-US" altLang="zh-TW" sz="2400" dirty="0" smtClean="0"/>
          </a:p>
          <a:p>
            <a:pPr>
              <a:lnSpc>
                <a:spcPct val="150000"/>
              </a:lnSpc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z="1400" smtClean="0"/>
              <a:t>2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12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</a:t>
            </a:r>
            <a:r>
              <a:rPr lang="zh-TW" altLang="en-US" dirty="0"/>
              <a:t>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77334" y="1811455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記帳習慣是管理金錢流向的第一</a:t>
            </a:r>
            <a:r>
              <a:rPr lang="zh-TW" altLang="en-US" sz="2400" dirty="0" smtClean="0"/>
              <a:t>步。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傳統紙</a:t>
            </a:r>
            <a:r>
              <a:rPr lang="zh-TW" altLang="en-US" sz="2400" dirty="0"/>
              <a:t>本記帳方式較難查詢過去的資料，亦難有一目瞭然的統計資訊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市面</a:t>
            </a:r>
            <a:r>
              <a:rPr lang="zh-TW" altLang="en-US" sz="2400" dirty="0"/>
              <a:t>上的記帳</a:t>
            </a:r>
            <a:r>
              <a:rPr lang="en-US" altLang="zh-TW" sz="2400" dirty="0"/>
              <a:t>app</a:t>
            </a:r>
            <a:r>
              <a:rPr lang="zh-TW" altLang="en-US" sz="2400" dirty="0"/>
              <a:t>有的功能過於複雜、有些則過於</a:t>
            </a:r>
            <a:r>
              <a:rPr lang="zh-TW" altLang="en-US" sz="2400" dirty="0" smtClean="0"/>
              <a:t>簡陋，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期望</a:t>
            </a:r>
            <a:r>
              <a:rPr lang="zh-TW" altLang="en-US" sz="2400" dirty="0"/>
              <a:t>做出一套可以輕鬆、簡易、快速記帳，又能設定預算、瀏覽統計資訊的</a:t>
            </a:r>
            <a:r>
              <a:rPr lang="en-US" altLang="zh-TW" sz="2400" dirty="0"/>
              <a:t>app</a:t>
            </a:r>
            <a:r>
              <a:rPr lang="zh-TW" altLang="en-US" sz="2400" dirty="0"/>
              <a:t>，能迅速掌握金錢流向。</a:t>
            </a:r>
          </a:p>
        </p:txBody>
      </p:sp>
    </p:spTree>
    <p:extLst>
      <p:ext uri="{BB962C8B-B14F-4D97-AF65-F5344CB8AC3E}">
        <p14:creationId xmlns:p14="http://schemas.microsoft.com/office/powerpoint/2010/main" val="361452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9" y="2795496"/>
            <a:ext cx="1842234" cy="1842234"/>
          </a:xfrm>
          <a:prstGeom prst="rect">
            <a:avLst/>
          </a:prstGeom>
        </p:spPr>
      </p:pic>
      <p:grpSp>
        <p:nvGrpSpPr>
          <p:cNvPr id="94" name="群組 93"/>
          <p:cNvGrpSpPr/>
          <p:nvPr/>
        </p:nvGrpSpPr>
        <p:grpSpPr>
          <a:xfrm>
            <a:off x="4733284" y="553413"/>
            <a:ext cx="6733711" cy="5986517"/>
            <a:chOff x="4074961" y="200404"/>
            <a:chExt cx="7740704" cy="6881771"/>
          </a:xfrm>
        </p:grpSpPr>
        <p:grpSp>
          <p:nvGrpSpPr>
            <p:cNvPr id="37" name="群組 36"/>
            <p:cNvGrpSpPr/>
            <p:nvPr/>
          </p:nvGrpSpPr>
          <p:grpSpPr>
            <a:xfrm>
              <a:off x="4079631" y="200404"/>
              <a:ext cx="5213838" cy="2656258"/>
              <a:chOff x="5715000" y="270139"/>
              <a:chExt cx="5213838" cy="2656258"/>
            </a:xfrm>
          </p:grpSpPr>
          <p:sp>
            <p:nvSpPr>
              <p:cNvPr id="20" name="橢圓 19"/>
              <p:cNvSpPr/>
              <p:nvPr/>
            </p:nvSpPr>
            <p:spPr>
              <a:xfrm>
                <a:off x="5715000" y="293664"/>
                <a:ext cx="1517572" cy="4611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/>
                  <a:t>收支</a:t>
                </a:r>
                <a:r>
                  <a:rPr lang="zh-TW" altLang="en-US" sz="1400" dirty="0"/>
                  <a:t>管理</a:t>
                </a:r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5715000" y="836552"/>
                <a:ext cx="1517572" cy="46118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日</a:t>
                </a:r>
                <a:r>
                  <a:rPr lang="zh-TW" altLang="en-US" dirty="0"/>
                  <a:t>曆</a:t>
                </a: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8234270" y="293664"/>
                <a:ext cx="2694568" cy="46118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/>
                  <a:t>新增、修改、</a:t>
                </a:r>
                <a:r>
                  <a:rPr lang="zh-TW" altLang="en-US" sz="1400" dirty="0"/>
                  <a:t>刪除</a:t>
                </a:r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5715000" y="1379440"/>
                <a:ext cx="1517572" cy="4611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小算盤</a:t>
                </a:r>
                <a:endParaRPr lang="zh-TW" altLang="en-US" dirty="0"/>
              </a:p>
            </p:txBody>
          </p:sp>
          <p:sp>
            <p:nvSpPr>
              <p:cNvPr id="49" name="橢圓 48"/>
              <p:cNvSpPr/>
              <p:nvPr/>
            </p:nvSpPr>
            <p:spPr>
              <a:xfrm>
                <a:off x="5715000" y="1922328"/>
                <a:ext cx="1517572" cy="4611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/>
                  <a:t>定時提醒</a:t>
                </a:r>
                <a:endParaRPr lang="zh-TW" altLang="en-US" sz="1400" dirty="0"/>
              </a:p>
            </p:txBody>
          </p:sp>
          <p:sp>
            <p:nvSpPr>
              <p:cNvPr id="52" name="橢圓 51"/>
              <p:cNvSpPr/>
              <p:nvPr/>
            </p:nvSpPr>
            <p:spPr>
              <a:xfrm>
                <a:off x="8223915" y="1930400"/>
                <a:ext cx="2033446" cy="46118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/>
                  <a:t>自動增加提醒</a:t>
                </a:r>
                <a:endParaRPr lang="zh-TW" altLang="en-US" sz="1400" dirty="0"/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5715000" y="2465216"/>
                <a:ext cx="1517572" cy="46118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設定檔</a:t>
                </a:r>
                <a:endParaRPr lang="zh-TW" altLang="en-US" dirty="0"/>
              </a:p>
            </p:txBody>
          </p:sp>
          <p:cxnSp>
            <p:nvCxnSpPr>
              <p:cNvPr id="22" name="直線接點 21"/>
              <p:cNvCxnSpPr>
                <a:stCxn id="20" idx="6"/>
                <a:endCxn id="45" idx="2"/>
              </p:cNvCxnSpPr>
              <p:nvPr/>
            </p:nvCxnSpPr>
            <p:spPr>
              <a:xfrm>
                <a:off x="7232572" y="524254"/>
                <a:ext cx="1001698" cy="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>
                <a:off x="7232572" y="2151877"/>
                <a:ext cx="1001698" cy="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" name="文字方塊 22"/>
              <p:cNvSpPr txBox="1"/>
              <p:nvPr/>
            </p:nvSpPr>
            <p:spPr>
              <a:xfrm>
                <a:off x="7242927" y="1876697"/>
                <a:ext cx="980988" cy="26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accent3"/>
                    </a:solidFill>
                  </a:rPr>
                  <a:t>&lt;&lt;include&gt;&gt;</a:t>
                </a:r>
                <a:endParaRPr lang="zh-TW" altLang="en-US" sz="14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>
                <a:off x="7242927" y="270139"/>
                <a:ext cx="980988" cy="26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accent3"/>
                    </a:solidFill>
                  </a:rPr>
                  <a:t>&lt;&lt;include&gt;&gt;</a:t>
                </a:r>
                <a:endParaRPr lang="zh-TW" altLang="en-US" sz="1400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70" name="群組 69"/>
            <p:cNvGrpSpPr/>
            <p:nvPr/>
          </p:nvGrpSpPr>
          <p:grpSpPr>
            <a:xfrm>
              <a:off x="4076705" y="3717570"/>
              <a:ext cx="5216764" cy="1697472"/>
              <a:chOff x="5715000" y="3243691"/>
              <a:chExt cx="5216764" cy="1697472"/>
            </a:xfrm>
          </p:grpSpPr>
          <p:sp>
            <p:nvSpPr>
              <p:cNvPr id="58" name="橢圓 57"/>
              <p:cNvSpPr/>
              <p:nvPr/>
            </p:nvSpPr>
            <p:spPr>
              <a:xfrm>
                <a:off x="5715000" y="3287274"/>
                <a:ext cx="1517572" cy="4611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分類統計</a:t>
                </a:r>
              </a:p>
            </p:txBody>
          </p:sp>
          <p:sp>
            <p:nvSpPr>
              <p:cNvPr id="60" name="橢圓 59"/>
              <p:cNvSpPr/>
              <p:nvPr/>
            </p:nvSpPr>
            <p:spPr>
              <a:xfrm>
                <a:off x="5715000" y="3883628"/>
                <a:ext cx="1517572" cy="4611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 smtClean="0"/>
                  <a:t>統計</a:t>
                </a:r>
                <a:endParaRPr lang="en-US" altLang="zh-TW" sz="1200" dirty="0" smtClean="0"/>
              </a:p>
              <a:p>
                <a:pPr algn="ctr"/>
                <a:r>
                  <a:rPr lang="zh-TW" altLang="en-US" sz="1200" dirty="0" smtClean="0"/>
                  <a:t>顯示</a:t>
                </a:r>
                <a:r>
                  <a:rPr lang="zh-TW" altLang="en-US" sz="1200" dirty="0"/>
                  <a:t>方式</a:t>
                </a:r>
              </a:p>
            </p:txBody>
          </p:sp>
          <p:sp>
            <p:nvSpPr>
              <p:cNvPr id="61" name="橢圓 60"/>
              <p:cNvSpPr/>
              <p:nvPr/>
            </p:nvSpPr>
            <p:spPr>
              <a:xfrm>
                <a:off x="5715000" y="4479982"/>
                <a:ext cx="1517572" cy="4611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帳戶管理</a:t>
                </a:r>
              </a:p>
            </p:txBody>
          </p:sp>
          <p:sp>
            <p:nvSpPr>
              <p:cNvPr id="62" name="橢圓 61"/>
              <p:cNvSpPr/>
              <p:nvPr/>
            </p:nvSpPr>
            <p:spPr>
              <a:xfrm>
                <a:off x="8237196" y="3287274"/>
                <a:ext cx="2694568" cy="46118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/>
                  <a:t>食衣住行</a:t>
                </a:r>
                <a:r>
                  <a:rPr lang="zh-TW" altLang="en-US" sz="1200" dirty="0" smtClean="0"/>
                  <a:t>育樂</a:t>
                </a:r>
                <a:endParaRPr lang="en-US" altLang="zh-TW" sz="1200" dirty="0" smtClean="0"/>
              </a:p>
              <a:p>
                <a:pPr algn="ctr"/>
                <a:r>
                  <a:rPr lang="zh-TW" altLang="en-US" sz="1200" dirty="0" smtClean="0"/>
                  <a:t>各項</a:t>
                </a:r>
                <a:r>
                  <a:rPr lang="zh-TW" altLang="en-US" sz="1200" dirty="0"/>
                  <a:t>支出、收入</a:t>
                </a:r>
                <a:endParaRPr lang="zh-TW" altLang="en-US" sz="1100" dirty="0"/>
              </a:p>
            </p:txBody>
          </p:sp>
          <p:sp>
            <p:nvSpPr>
              <p:cNvPr id="63" name="橢圓 62"/>
              <p:cNvSpPr/>
              <p:nvPr/>
            </p:nvSpPr>
            <p:spPr>
              <a:xfrm>
                <a:off x="8234270" y="3883628"/>
                <a:ext cx="2694568" cy="46118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/>
                  <a:t>圓餅圖或直方圖</a:t>
                </a:r>
                <a:endParaRPr lang="zh-TW" altLang="en-US" sz="1400" dirty="0"/>
              </a:p>
            </p:txBody>
          </p:sp>
          <p:sp>
            <p:nvSpPr>
              <p:cNvPr id="64" name="橢圓 63"/>
              <p:cNvSpPr/>
              <p:nvPr/>
            </p:nvSpPr>
            <p:spPr>
              <a:xfrm>
                <a:off x="8223915" y="4479981"/>
                <a:ext cx="2694568" cy="46118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100" dirty="0"/>
                  <a:t>現金、信用卡、悠遊</a:t>
                </a:r>
                <a:r>
                  <a:rPr lang="zh-TW" altLang="en-US" sz="1100" dirty="0" smtClean="0"/>
                  <a:t>卡</a:t>
                </a:r>
                <a:r>
                  <a:rPr lang="en-US" altLang="zh-TW" sz="1100" dirty="0" smtClean="0"/>
                  <a:t>…</a:t>
                </a:r>
                <a:r>
                  <a:rPr lang="zh-TW" altLang="en-US" sz="1100" dirty="0" smtClean="0"/>
                  <a:t>新增</a:t>
                </a:r>
                <a:r>
                  <a:rPr lang="zh-TW" altLang="en-US" sz="1100" dirty="0"/>
                  <a:t>、修改、刪除</a:t>
                </a:r>
                <a:endParaRPr lang="zh-TW" altLang="en-US" sz="1050" dirty="0"/>
              </a:p>
            </p:txBody>
          </p:sp>
          <p:cxnSp>
            <p:nvCxnSpPr>
              <p:cNvPr id="26" name="直線接點 25"/>
              <p:cNvCxnSpPr>
                <a:stCxn id="58" idx="6"/>
                <a:endCxn id="62" idx="2"/>
              </p:cNvCxnSpPr>
              <p:nvPr/>
            </p:nvCxnSpPr>
            <p:spPr>
              <a:xfrm>
                <a:off x="7232572" y="3517865"/>
                <a:ext cx="10046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字方塊 64"/>
              <p:cNvSpPr txBox="1"/>
              <p:nvPr/>
            </p:nvSpPr>
            <p:spPr>
              <a:xfrm>
                <a:off x="7166727" y="3243691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accent1"/>
                    </a:solidFill>
                  </a:rPr>
                  <a:t>&lt;&lt;include&gt;&gt;</a:t>
                </a:r>
                <a:endParaRPr lang="zh-TW" altLang="en-US" sz="14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1" name="直線接點 40"/>
              <p:cNvCxnSpPr>
                <a:stCxn id="60" idx="6"/>
                <a:endCxn id="63" idx="2"/>
              </p:cNvCxnSpPr>
              <p:nvPr/>
            </p:nvCxnSpPr>
            <p:spPr>
              <a:xfrm>
                <a:off x="7232572" y="4114219"/>
                <a:ext cx="10016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/>
              <p:cNvCxnSpPr>
                <a:stCxn id="61" idx="6"/>
                <a:endCxn id="64" idx="2"/>
              </p:cNvCxnSpPr>
              <p:nvPr/>
            </p:nvCxnSpPr>
            <p:spPr>
              <a:xfrm flipV="1">
                <a:off x="7232572" y="4710572"/>
                <a:ext cx="99134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文字方塊 67"/>
              <p:cNvSpPr txBox="1"/>
              <p:nvPr/>
            </p:nvSpPr>
            <p:spPr>
              <a:xfrm>
                <a:off x="7175324" y="3825156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accent1"/>
                    </a:solidFill>
                  </a:rPr>
                  <a:t>&lt;&lt;include&gt;&gt;</a:t>
                </a:r>
                <a:endParaRPr lang="zh-TW" altLang="en-US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7175324" y="4398933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accent1"/>
                    </a:solidFill>
                  </a:rPr>
                  <a:t>&lt;&lt;include&gt;&gt;</a:t>
                </a:r>
                <a:endParaRPr lang="zh-TW" altLang="en-US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9" name="群組 78"/>
            <p:cNvGrpSpPr/>
            <p:nvPr/>
          </p:nvGrpSpPr>
          <p:grpSpPr>
            <a:xfrm>
              <a:off x="4074961" y="5504031"/>
              <a:ext cx="4542361" cy="1578144"/>
              <a:chOff x="5715000" y="5278561"/>
              <a:chExt cx="4542361" cy="1578144"/>
            </a:xfrm>
          </p:grpSpPr>
          <p:sp>
            <p:nvSpPr>
              <p:cNvPr id="72" name="橢圓 71"/>
              <p:cNvSpPr/>
              <p:nvPr/>
            </p:nvSpPr>
            <p:spPr>
              <a:xfrm>
                <a:off x="5715000" y="5317002"/>
                <a:ext cx="1517572" cy="4611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/>
                  <a:t>登</a:t>
                </a:r>
                <a:r>
                  <a:rPr lang="zh-TW" altLang="en-US" sz="1600" dirty="0"/>
                  <a:t>入</a:t>
                </a:r>
              </a:p>
            </p:txBody>
          </p:sp>
          <p:sp>
            <p:nvSpPr>
              <p:cNvPr id="73" name="橢圓 72"/>
              <p:cNvSpPr/>
              <p:nvPr/>
            </p:nvSpPr>
            <p:spPr>
              <a:xfrm>
                <a:off x="5715000" y="5856263"/>
                <a:ext cx="1517572" cy="46118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/>
                  <a:t>幣別轉換</a:t>
                </a:r>
                <a:endParaRPr lang="zh-TW" altLang="en-US" sz="1400" dirty="0"/>
              </a:p>
            </p:txBody>
          </p:sp>
          <p:sp>
            <p:nvSpPr>
              <p:cNvPr id="74" name="橢圓 73"/>
              <p:cNvSpPr/>
              <p:nvPr/>
            </p:nvSpPr>
            <p:spPr>
              <a:xfrm>
                <a:off x="5715000" y="6395524"/>
                <a:ext cx="1517572" cy="46118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/>
                  <a:t>UI</a:t>
                </a:r>
                <a:r>
                  <a:rPr lang="zh-TW" altLang="en-US" sz="1600" dirty="0" smtClean="0"/>
                  <a:t>設計</a:t>
                </a:r>
                <a:endParaRPr lang="zh-TW" altLang="en-US" sz="1600" dirty="0"/>
              </a:p>
            </p:txBody>
          </p:sp>
          <p:sp>
            <p:nvSpPr>
              <p:cNvPr id="75" name="橢圓 74"/>
              <p:cNvSpPr/>
              <p:nvPr/>
            </p:nvSpPr>
            <p:spPr>
              <a:xfrm>
                <a:off x="8223915" y="5317002"/>
                <a:ext cx="2033446" cy="46118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 smtClean="0"/>
                  <a:t>數字、圖形登入</a:t>
                </a:r>
                <a:endParaRPr lang="zh-TW" altLang="en-US" sz="1200" dirty="0"/>
              </a:p>
            </p:txBody>
          </p:sp>
          <p:cxnSp>
            <p:nvCxnSpPr>
              <p:cNvPr id="77" name="直線接點 76"/>
              <p:cNvCxnSpPr>
                <a:stCxn id="72" idx="6"/>
                <a:endCxn id="75" idx="2"/>
              </p:cNvCxnSpPr>
              <p:nvPr/>
            </p:nvCxnSpPr>
            <p:spPr>
              <a:xfrm>
                <a:off x="7232572" y="5547593"/>
                <a:ext cx="991343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字方塊 77"/>
              <p:cNvSpPr txBox="1"/>
              <p:nvPr/>
            </p:nvSpPr>
            <p:spPr>
              <a:xfrm>
                <a:off x="7166727" y="5278561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92D050"/>
                    </a:solidFill>
                  </a:rPr>
                  <a:t>&lt;&lt;include&gt;&gt;</a:t>
                </a:r>
                <a:endParaRPr lang="zh-TW" altLang="en-US" sz="1400" dirty="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93" name="群組 92"/>
            <p:cNvGrpSpPr/>
            <p:nvPr/>
          </p:nvGrpSpPr>
          <p:grpSpPr>
            <a:xfrm>
              <a:off x="6598901" y="2412668"/>
              <a:ext cx="5216764" cy="1138799"/>
              <a:chOff x="5715013" y="5037604"/>
              <a:chExt cx="5216764" cy="1138799"/>
            </a:xfrm>
          </p:grpSpPr>
          <p:sp>
            <p:nvSpPr>
              <p:cNvPr id="81" name="橢圓 80"/>
              <p:cNvSpPr/>
              <p:nvPr/>
            </p:nvSpPr>
            <p:spPr>
              <a:xfrm>
                <a:off x="5715013" y="5118868"/>
                <a:ext cx="1517572" cy="4611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/>
                  <a:t>備份</a:t>
                </a:r>
                <a:endParaRPr lang="zh-TW" altLang="en-US" sz="1600" dirty="0"/>
              </a:p>
            </p:txBody>
          </p:sp>
          <p:sp>
            <p:nvSpPr>
              <p:cNvPr id="82" name="橢圓 81"/>
              <p:cNvSpPr/>
              <p:nvPr/>
            </p:nvSpPr>
            <p:spPr>
              <a:xfrm>
                <a:off x="5715013" y="5715222"/>
                <a:ext cx="1517572" cy="4611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 smtClean="0"/>
                  <a:t>資料庫連結</a:t>
                </a:r>
                <a:endParaRPr lang="zh-TW" altLang="en-US" sz="1200" dirty="0"/>
              </a:p>
            </p:txBody>
          </p:sp>
          <p:sp>
            <p:nvSpPr>
              <p:cNvPr id="84" name="橢圓 83"/>
              <p:cNvSpPr/>
              <p:nvPr/>
            </p:nvSpPr>
            <p:spPr>
              <a:xfrm>
                <a:off x="8237209" y="5118868"/>
                <a:ext cx="2694568" cy="46118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/>
                  <a:t>Reset</a:t>
                </a:r>
                <a:r>
                  <a:rPr lang="zh-TW" altLang="en-US" sz="1400" dirty="0" smtClean="0"/>
                  <a:t>、輸出</a:t>
                </a:r>
                <a:r>
                  <a:rPr lang="en-US" altLang="zh-TW" sz="1400" dirty="0" smtClean="0"/>
                  <a:t>csv</a:t>
                </a:r>
                <a:r>
                  <a:rPr lang="zh-TW" altLang="en-US" sz="1400" dirty="0" smtClean="0"/>
                  <a:t>檔</a:t>
                </a:r>
                <a:endParaRPr lang="zh-TW" altLang="en-US" sz="1200" dirty="0"/>
              </a:p>
            </p:txBody>
          </p:sp>
          <p:sp>
            <p:nvSpPr>
              <p:cNvPr id="85" name="橢圓 84"/>
              <p:cNvSpPr/>
              <p:nvPr/>
            </p:nvSpPr>
            <p:spPr>
              <a:xfrm>
                <a:off x="8234283" y="5715222"/>
                <a:ext cx="2694568" cy="46118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SQLite</a:t>
                </a:r>
                <a:endParaRPr lang="zh-TW" altLang="en-US" sz="1600" dirty="0"/>
              </a:p>
            </p:txBody>
          </p:sp>
          <p:cxnSp>
            <p:nvCxnSpPr>
              <p:cNvPr id="87" name="直線接點 86"/>
              <p:cNvCxnSpPr>
                <a:stCxn id="81" idx="6"/>
                <a:endCxn id="84" idx="2"/>
              </p:cNvCxnSpPr>
              <p:nvPr/>
            </p:nvCxnSpPr>
            <p:spPr>
              <a:xfrm>
                <a:off x="7232585" y="5349459"/>
                <a:ext cx="1004624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字方塊 87"/>
              <p:cNvSpPr txBox="1"/>
              <p:nvPr/>
            </p:nvSpPr>
            <p:spPr>
              <a:xfrm>
                <a:off x="7166727" y="5037604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FFC000"/>
                    </a:solidFill>
                  </a:rPr>
                  <a:t>&lt;&lt;include&gt;&gt;</a:t>
                </a:r>
                <a:endParaRPr lang="zh-TW" altLang="en-US" sz="1400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89" name="直線接點 88"/>
              <p:cNvCxnSpPr>
                <a:stCxn id="82" idx="6"/>
                <a:endCxn id="85" idx="2"/>
              </p:cNvCxnSpPr>
              <p:nvPr/>
            </p:nvCxnSpPr>
            <p:spPr>
              <a:xfrm>
                <a:off x="7232585" y="5945813"/>
                <a:ext cx="1001698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字方塊 90"/>
              <p:cNvSpPr txBox="1"/>
              <p:nvPr/>
            </p:nvSpPr>
            <p:spPr>
              <a:xfrm>
                <a:off x="7175324" y="5635380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FFC000"/>
                    </a:solidFill>
                  </a:rPr>
                  <a:t>&lt;&lt;include&gt;&gt;</a:t>
                </a:r>
                <a:endParaRPr lang="zh-TW" altLang="en-US" sz="1400" dirty="0">
                  <a:solidFill>
                    <a:srgbClr val="FFC000"/>
                  </a:solidFill>
                </a:endParaRPr>
              </a:p>
            </p:txBody>
          </p:sp>
        </p:grpSp>
      </p:grpSp>
      <p:cxnSp>
        <p:nvCxnSpPr>
          <p:cNvPr id="101" name="直線單箭頭接點 100"/>
          <p:cNvCxnSpPr>
            <a:stCxn id="16" idx="3"/>
            <a:endCxn id="20" idx="2"/>
          </p:cNvCxnSpPr>
          <p:nvPr/>
        </p:nvCxnSpPr>
        <p:spPr>
          <a:xfrm flipV="1">
            <a:off x="2333763" y="774471"/>
            <a:ext cx="2403583" cy="2942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16" idx="3"/>
            <a:endCxn id="43" idx="2"/>
          </p:cNvCxnSpPr>
          <p:nvPr/>
        </p:nvCxnSpPr>
        <p:spPr>
          <a:xfrm flipV="1">
            <a:off x="2333763" y="1246734"/>
            <a:ext cx="2403583" cy="2469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16" idx="3"/>
            <a:endCxn id="47" idx="2"/>
          </p:cNvCxnSpPr>
          <p:nvPr/>
        </p:nvCxnSpPr>
        <p:spPr>
          <a:xfrm flipV="1">
            <a:off x="2333763" y="1718997"/>
            <a:ext cx="2403583" cy="1997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16" idx="3"/>
            <a:endCxn id="49" idx="2"/>
          </p:cNvCxnSpPr>
          <p:nvPr/>
        </p:nvCxnSpPr>
        <p:spPr>
          <a:xfrm flipV="1">
            <a:off x="2333763" y="2191261"/>
            <a:ext cx="2403583" cy="1525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stCxn id="16" idx="3"/>
            <a:endCxn id="55" idx="2"/>
          </p:cNvCxnSpPr>
          <p:nvPr/>
        </p:nvCxnSpPr>
        <p:spPr>
          <a:xfrm flipV="1">
            <a:off x="2333763" y="2663524"/>
            <a:ext cx="2403583" cy="1053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6" idx="3"/>
            <a:endCxn id="58" idx="2"/>
          </p:cNvCxnSpPr>
          <p:nvPr/>
        </p:nvCxnSpPr>
        <p:spPr>
          <a:xfrm>
            <a:off x="2333763" y="3716613"/>
            <a:ext cx="2401038" cy="134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16" idx="3"/>
            <a:endCxn id="60" idx="2"/>
          </p:cNvCxnSpPr>
          <p:nvPr/>
        </p:nvCxnSpPr>
        <p:spPr>
          <a:xfrm>
            <a:off x="2333763" y="3716613"/>
            <a:ext cx="2401038" cy="653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stCxn id="16" idx="3"/>
            <a:endCxn id="81" idx="2"/>
          </p:cNvCxnSpPr>
          <p:nvPr/>
        </p:nvCxnSpPr>
        <p:spPr>
          <a:xfrm flipV="1">
            <a:off x="2333763" y="2749167"/>
            <a:ext cx="4595120" cy="96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stCxn id="16" idx="3"/>
            <a:endCxn id="82" idx="2"/>
          </p:cNvCxnSpPr>
          <p:nvPr/>
        </p:nvCxnSpPr>
        <p:spPr>
          <a:xfrm flipV="1">
            <a:off x="2333763" y="3267941"/>
            <a:ext cx="4595120" cy="448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16" idx="3"/>
            <a:endCxn id="61" idx="2"/>
          </p:cNvCxnSpPr>
          <p:nvPr/>
        </p:nvCxnSpPr>
        <p:spPr>
          <a:xfrm>
            <a:off x="2333763" y="3716613"/>
            <a:ext cx="2401038" cy="1172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16" idx="3"/>
            <a:endCxn id="72" idx="2"/>
          </p:cNvCxnSpPr>
          <p:nvPr/>
        </p:nvCxnSpPr>
        <p:spPr>
          <a:xfrm>
            <a:off x="2333763" y="3716613"/>
            <a:ext cx="2399521" cy="1684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6" idx="3"/>
            <a:endCxn id="73" idx="2"/>
          </p:cNvCxnSpPr>
          <p:nvPr/>
        </p:nvCxnSpPr>
        <p:spPr>
          <a:xfrm>
            <a:off x="2333763" y="3716613"/>
            <a:ext cx="2399521" cy="2153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6" idx="3"/>
            <a:endCxn id="74" idx="2"/>
          </p:cNvCxnSpPr>
          <p:nvPr/>
        </p:nvCxnSpPr>
        <p:spPr>
          <a:xfrm>
            <a:off x="2333763" y="3716613"/>
            <a:ext cx="2399521" cy="2622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76" name="標題 1"/>
          <p:cNvSpPr>
            <a:spLocks noGrp="1"/>
          </p:cNvSpPr>
          <p:nvPr>
            <p:ph type="title"/>
          </p:nvPr>
        </p:nvSpPr>
        <p:spPr>
          <a:xfrm>
            <a:off x="589411" y="548054"/>
            <a:ext cx="8596668" cy="1320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Use cases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54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208454"/>
            <a:ext cx="8765657" cy="5485186"/>
          </a:xfrm>
        </p:spPr>
      </p:pic>
      <p:sp>
        <p:nvSpPr>
          <p:cNvPr id="9" name="投影片編號版面配置區 3"/>
          <p:cNvSpPr txBox="1">
            <a:spLocks/>
          </p:cNvSpPr>
          <p:nvPr/>
        </p:nvSpPr>
        <p:spPr>
          <a:xfrm>
            <a:off x="8743063" y="61937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411" y="548054"/>
            <a:ext cx="8596668" cy="1320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11738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93" y="731129"/>
            <a:ext cx="5474676" cy="602136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Adapter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81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r>
              <a:rPr lang="zh-TW" altLang="en-US" dirty="0" smtClean="0"/>
              <a:t>影片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50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完成度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70%</a:t>
            </a:r>
          </a:p>
          <a:p>
            <a:r>
              <a:rPr lang="zh-TW" altLang="en-US" dirty="0" smtClean="0"/>
              <a:t>原本</a:t>
            </a:r>
            <a:r>
              <a:rPr lang="en-US" altLang="zh-TW" dirty="0" smtClean="0"/>
              <a:t>11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use cases</a:t>
            </a:r>
            <a:r>
              <a:rPr lang="zh-TW" altLang="en-US" dirty="0" smtClean="0"/>
              <a:t>，實做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</a:t>
            </a:r>
            <a:r>
              <a:rPr lang="en-US" altLang="zh-TW" dirty="0" smtClean="0"/>
              <a:t>use cases</a:t>
            </a:r>
            <a:r>
              <a:rPr lang="zh-TW" altLang="en-US" dirty="0" smtClean="0"/>
              <a:t>，但未達成原本設想的內容。</a:t>
            </a:r>
            <a:endParaRPr lang="en-US" altLang="zh-TW" dirty="0" smtClean="0"/>
          </a:p>
          <a:p>
            <a:r>
              <a:rPr lang="en-US" altLang="zh-TW" dirty="0" smtClean="0"/>
              <a:t>APP</a:t>
            </a:r>
            <a:r>
              <a:rPr lang="zh-TW" altLang="en-US" dirty="0" smtClean="0"/>
              <a:t>也未做美觀設計。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45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簡單記帳</a:t>
            </a:r>
            <a:endParaRPr lang="en-US" altLang="zh-TW" dirty="0" smtClean="0"/>
          </a:p>
          <a:p>
            <a:r>
              <a:rPr lang="en-US" altLang="zh-TW" dirty="0" smtClean="0"/>
              <a:t>Simple Spender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205" y="3278389"/>
            <a:ext cx="1258250" cy="13126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366" y="1586954"/>
            <a:ext cx="1141295" cy="114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0934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</TotalTime>
  <Words>272</Words>
  <Application>Microsoft Office PowerPoint</Application>
  <PresentationFormat>寬螢幕</PresentationFormat>
  <Paragraphs>69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財經系列—個人計帳本</vt:lpstr>
      <vt:lpstr>Outline</vt:lpstr>
      <vt:lpstr>動機</vt:lpstr>
      <vt:lpstr>Use cases</vt:lpstr>
      <vt:lpstr>Activity diagram</vt:lpstr>
      <vt:lpstr>Adapter</vt:lpstr>
      <vt:lpstr>Demo影片</vt:lpstr>
      <vt:lpstr>完成度</vt:lpstr>
      <vt:lpstr>參考Application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孟瑾</dc:creator>
  <cp:lastModifiedBy>SSO_LAB</cp:lastModifiedBy>
  <cp:revision>29</cp:revision>
  <dcterms:created xsi:type="dcterms:W3CDTF">2018-04-07T10:07:36Z</dcterms:created>
  <dcterms:modified xsi:type="dcterms:W3CDTF">2018-06-10T21:57:08Z</dcterms:modified>
</cp:coreProperties>
</file>