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5" roundtripDataSignature="AMtx7mjZfv3rq+77MLXYgv98G7PkjKgp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CEEA10-136E-4A64-9968-324B64E0CA3E}">
  <a:tblStyle styleId="{DBCEEA10-136E-4A64-9968-324B64E0CA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4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f525110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ef5251105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f5251105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ef52511058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f54fd071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ef54fd0711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f746c4ad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ef746c4ad4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f7fc196a3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ef7fc196a3_1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f54fd071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ef54fd0711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f7fc196a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ef7fc196a3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f746c4ad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ef746c4ad4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f746c4ad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ef746c4ad4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f746c4ad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ef746c4ad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c03986b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dc03986b0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f746c4ad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ef746c4ad4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f54fd0711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ef54fd0711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f6ad0e1f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ef6ad0e1fa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f6ad0e1f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ef6ad0e1fa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f6ad0e1fa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ef6ad0e1fa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f54fd0711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ef54fd0711_0_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f54fd0711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ef54fd0711_0_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f326b7984_4_7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ef326b7984_4_7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f326b7984_4_7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1ef326b7984_4_7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f326b7984_4_7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1ef326b7984_4_7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034465e9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b034465e99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f326b7984_4_7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1ef326b7984_4_7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f746c4ad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1ef746c4ad4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f5251105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1ef52511058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f746c4ad4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1ef746c4ad4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fad9cbda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1efad9cbda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f746c4ad4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1ef746c4ad4_0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f746c4ad4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1ef746c4ad4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fe5e56c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1efe5e56cb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fe5e56cb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1efe5e56cbc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fe5e56cb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1efe5e56cbc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034465e9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b034465e99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fe5e56cb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1efe5e56cbc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fe5e56cb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1efe5e56cbc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f746c4ad4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1ef746c4ad4_0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f746c4ad4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1ef746c4ad4_0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fa9fa0b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g1efa9fa0b9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034465e99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b034465e99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034465e99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b034465e99_0_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034465e99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b034465e99_0_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034465e99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b034465e99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f5251105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ef52511058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9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9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8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8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8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9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9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5" name="Google Shape;15;p8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3850" y="6562850"/>
            <a:ext cx="992525" cy="23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82"/>
          <p:cNvCxnSpPr/>
          <p:nvPr/>
        </p:nvCxnSpPr>
        <p:spPr>
          <a:xfrm>
            <a:off x="-8400" y="6866275"/>
            <a:ext cx="9160200" cy="150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peps.python.org/pep-0008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5555075" y="5926175"/>
            <a:ext cx="3613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Instrutor:</a:t>
            </a:r>
            <a:r>
              <a:rPr b="0" i="0" lang="en-US" sz="2000" u="none" cap="none" strike="noStrike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Eduardo Nascimento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8287" y="2431125"/>
            <a:ext cx="1269150" cy="12034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4111427" y="2594225"/>
            <a:ext cx="276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0" i="0" sz="50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ef525110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5" y="1862725"/>
            <a:ext cx="8152924" cy="3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ef52511058_0_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Primeiros passos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ef5251105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ef52511058_0_0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 executar o código teremos a seguinte saída.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Perceba que em nosso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temos a mensagem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Olá Mundo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sendo exibida.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f52511058_0_22"/>
          <p:cNvSpPr/>
          <p:nvPr/>
        </p:nvSpPr>
        <p:spPr>
          <a:xfrm>
            <a:off x="608150" y="4502100"/>
            <a:ext cx="2697000" cy="44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f52511058_0_2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Primeiros passos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1ef52511058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ef52511058_0_22"/>
          <p:cNvSpPr txBox="1"/>
          <p:nvPr/>
        </p:nvSpPr>
        <p:spPr>
          <a:xfrm>
            <a:off x="235000" y="1045525"/>
            <a:ext cx="8542800" cy="5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 Vamos compreender o que foi feito…</a:t>
            </a:r>
            <a:endParaRPr b="1" sz="30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linguagem Python utilizamos a função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exibir um conteúdo no console. Tal função é capaz de lidar com diversas combinações de saída dentre elas a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sequência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caracteres (também conhecida como </a:t>
            </a:r>
            <a:r>
              <a:rPr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entre aspas, logo, é possível inserir mensagens para o usuário.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Assim temos: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print(</a:t>
            </a:r>
            <a:r>
              <a:rPr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“Olá Mundo”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seja será exibido no console do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saída </a:t>
            </a:r>
            <a:r>
              <a:rPr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Olá Mundo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1ef54fd0711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ef54fd0711_0_2"/>
          <p:cNvSpPr txBox="1"/>
          <p:nvPr/>
        </p:nvSpPr>
        <p:spPr>
          <a:xfrm>
            <a:off x="235000" y="1125625"/>
            <a:ext cx="85428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Conceitos </a:t>
            </a:r>
            <a:endParaRPr b="1" sz="6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Importantes </a:t>
            </a:r>
            <a:br>
              <a:rPr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>
              <a:solidFill>
                <a:srgbClr val="CC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f746c4ad4_0_7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Padrão de nomes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ef746c4ad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ef746c4ad4_0_7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Em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temos </a:t>
            </a:r>
            <a:r>
              <a:rPr b="1"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convenções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nomear variáveis, funções, métodos, classes, pacotes, módulos e arquivos. Tais convenções são descritas no guia de estilo oficial conhecido como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PEP 8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Enhancement Proposal 8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Seguir essas convenções torna o código mais consistente e facilita a leitura e colaboração entre desenvolvedores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Abaixo temos algumas diretrizes com base no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PEP 8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 o padrão </a:t>
            </a:r>
            <a:r>
              <a:rPr b="1" lang="en-US" sz="2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"snake_case"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nomes de variáveis.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nome_da_variavel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3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contador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3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lista_de_nomes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Funções e Métodos</a:t>
            </a:r>
            <a:endParaRPr b="1" sz="2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 o p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adrão </a:t>
            </a:r>
            <a:r>
              <a:rPr b="1" lang="en-US" sz="2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"snake_case"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nomes de funções e métodos.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calcular_subtracao()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3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exibir_mensagem()</a:t>
            </a:r>
            <a:endParaRPr b="1" sz="23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f7fc196a3_1_8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Padrão de nomes 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1ef7fc196a3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ef7fc196a3_1_8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 b="1" sz="2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 padrão </a:t>
            </a:r>
            <a:r>
              <a:rPr b="1" lang="en-US" sz="2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"CamelCase"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nomes de classes.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MinhaClasse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3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ClasseExemplo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Módulos e Pacotes</a:t>
            </a:r>
            <a:endParaRPr b="1" sz="2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padrão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"snake_case"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nomes de módulos e pacotes.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meu_modulo.py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meu_pacote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Nomes de Arquivos</a:t>
            </a:r>
            <a:endParaRPr b="1" sz="2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padrão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"snake_case"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nomes de arquivos.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meu_arquivo.py</a:t>
            </a:r>
            <a:endParaRPr b="1" sz="23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Constantes</a:t>
            </a:r>
            <a:endParaRPr b="1" sz="2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letras maiúsculas e underscores para constantes.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CONSTANTE_PI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VALOR_MAXIMO</a:t>
            </a:r>
            <a:endParaRPr b="1" sz="23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f54fd0711_0_1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Tipos de Dados 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1ef54fd071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g1ef54fd0711_0_15"/>
          <p:cNvGraphicFramePr/>
          <p:nvPr/>
        </p:nvGraphicFramePr>
        <p:xfrm>
          <a:off x="340150" y="9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{DBCEEA10-136E-4A64-9968-324B64E0CA3E}</a:tableStyleId>
              </a:tblPr>
              <a:tblGrid>
                <a:gridCol w="1137175"/>
                <a:gridCol w="6883875"/>
              </a:tblGrid>
              <a:tr h="5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b="1"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</a:t>
                      </a:r>
                      <a:endParaRPr b="1" sz="2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inteiro, como: 1, 10, 100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com ponto decimal: 1.2, 3.43, 100.2  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Representa uma sequência de caracteres.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lógico indicando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 uma coleção ordenada e mutável de elementos.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 uma coleção desordenada e mutável de elementos únicos.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dict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 uma coleção de pares chave-valor, onde cada chave é única.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tuple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 uma coleção ordenada e imutável de elementos.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Representa números complexos na forma real + imaginário*j.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f7fc196a3_1_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Tipos de Dados 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1ef7fc196a3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ef7fc196a3_1_0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Inteiros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 que armazenam números inteiros.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1, 2, -3, 0, 100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 flutuante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variáveis que armazenam números decimais.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0.5, -2.0, 3,14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variáveis que armazenam sequências de caracteres,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"Olá", "Python", "123", “A”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delimitadas por aspas simples (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' '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ou aspas duplas (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"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Booleanas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variáveis que podem ter apenas dois valores: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verdadeiro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ou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São variáveis usadas principalmente em expressões lógicas e controle de fluxo condicional.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f746c4ad4_0_1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Tipos de Dados 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1ef746c4ad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ef746c4ad4_0_15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variáveis que armazenam </a:t>
            </a:r>
            <a:r>
              <a:rPr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coleções ordenadas de itens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Os itens em uma lista podem ser de diferentes tipos e podem ser acessados por meio de índices.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[1, 2, 3, "Python", True]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semelhantes às listas, </a:t>
            </a:r>
            <a:r>
              <a:rPr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as tuplas também armazenam coleções ordenadas de itens.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 diferença é que as tuplas são imutáveis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que significa que seus elementos não podem ser alterados após a criação.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(1, 2, 3, "Python", True)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Dicionários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variáveis que armazenam coleções de pares chave-valor. Os valores são acessados por meio de suas chaves.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r>
              <a:rPr lang="en-US" sz="2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"nome": "João"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"idade": 25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"cidade": "São Paulo"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f746c4ad4_0_2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Tipos de Dados 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1ef746c4ad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ef746c4ad4_0_22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Conjuntos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variáveis que armazenam coleções de elementos únicos e não ordenados. Os conjuntos não permitem elementos duplicados.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{"abc", 34, True, 40, "teste", “a”}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linguagem </a:t>
            </a:r>
            <a:r>
              <a:rPr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funciona apenas com números reais, mas também com números complexos. Podemos criar diretamente ou usar a função complexa na forma (x + yj), onde x e y são números reais e j é um número imaginário que é a raiz quadrada de -1.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 + 2j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f746c4ad4_0_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Verificando Tipos de Dados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1ef746c4ad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ef746c4ad4_0_0"/>
          <p:cNvSpPr/>
          <p:nvPr/>
        </p:nvSpPr>
        <p:spPr>
          <a:xfrm>
            <a:off x="350875" y="1750900"/>
            <a:ext cx="7866600" cy="357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ef746c4ad4_0_0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função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type()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usada para obter o tipo de um objeto.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"Tipo int: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type(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"Tipo float: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type(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5.32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"Tipo complexo: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type(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"Ausência de Tipo: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,type(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"Tipo string: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,type(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"Olá Mundo"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"Tipo list: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,type([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"quatro"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5.6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"Tipo set: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,type({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"Tipo dic: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,type({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"nome"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"João"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"idade"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1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"cidade"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"Jau"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A saída será a classe do objeto  </a:t>
            </a:r>
            <a:r>
              <a:rPr b="1" lang="en-US" sz="24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&lt;class</a:t>
            </a:r>
            <a:r>
              <a:rPr lang="en-US" sz="24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'tipo do objeto’</a:t>
            </a:r>
            <a:r>
              <a:rPr lang="en-US" sz="24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1" lang="en-US" sz="24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 sz="2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c03986b0f_0_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História Python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dc03986b0f_0_0"/>
          <p:cNvSpPr txBox="1"/>
          <p:nvPr/>
        </p:nvSpPr>
        <p:spPr>
          <a:xfrm>
            <a:off x="235000" y="1045525"/>
            <a:ext cx="56583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história do </a:t>
            </a:r>
            <a:r>
              <a:rPr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teve início em dezembro de 1989,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Instituto de Pesquisa Nacional para Matemática e Ciência da Computação (CWI) na Holanda por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Guido van Rossum.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 estava procurando criar </a:t>
            </a:r>
            <a:r>
              <a:rPr lang="en-US" sz="2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uma linguagem que fosse fácil de entender e que incentivasse uma sintaxe clara e legível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1dc03986b0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dc03986b0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800" y="1132475"/>
            <a:ext cx="2487350" cy="23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dc03986b0f_0_0"/>
          <p:cNvSpPr txBox="1"/>
          <p:nvPr/>
        </p:nvSpPr>
        <p:spPr>
          <a:xfrm>
            <a:off x="235000" y="3810450"/>
            <a:ext cx="85428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 primeira versão do Python,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 0.9.0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, foi lançada em fevereiro de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1991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, e já incluía algumas das características fundamentais que definiriam a linguagem, como exceções, funções e tipos de dados modulares.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A versão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1.0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foi lançado em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1994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com várias melhorias e recursos adicionais.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A versão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2.0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foi lançado em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2000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introduzindo recursos importantes, como suporte a Unicode.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dc03986b0f_0_0"/>
          <p:cNvSpPr txBox="1"/>
          <p:nvPr/>
        </p:nvSpPr>
        <p:spPr>
          <a:xfrm>
            <a:off x="6121800" y="3407375"/>
            <a:ext cx="248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Guido van Rossum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f746c4ad4_0_3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3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1ef746c4ad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ef746c4ad4_0_32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Crie em </a:t>
            </a:r>
            <a:r>
              <a:rPr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variável de cada tipo: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Int, float, str, bool, list, tuple, dict, set</a:t>
            </a:r>
            <a:endParaRPr b="1"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Exiba essa variável no terminal usando o comando </a:t>
            </a:r>
            <a:r>
              <a:rPr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use também o comando </a:t>
            </a:r>
            <a:r>
              <a:rPr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mostrado ao lado.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criar cada tipo?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23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f54fd0711_0_7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b="0" i="0" sz="32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1ef54fd0711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ef54fd0711_0_75"/>
          <p:cNvSpPr txBox="1"/>
          <p:nvPr/>
        </p:nvSpPr>
        <p:spPr>
          <a:xfrm>
            <a:off x="235000" y="1045525"/>
            <a:ext cx="85428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Uma variável é uma região de memória, associada a um nome, que pode armazenar tipos de dados aceitos pela linguagem. Um tipo de dado determina um conjunto de valores e um conjunto de operações.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Uma variável de um determinado tipo pode conter, em um certo instante, um valor pertencente a esse tipo (ou seja ao longo do código o seu conteúdo pode “variar”.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uma linguagem de tipagem dinâmica, isso significa que não é necessário declarar explicitamente o tipo de uma variável. Assim, ao atribuir um valor a uma variável em </a:t>
            </a:r>
            <a:r>
              <a:rPr lang="en-US" sz="23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interpretador automaticamente identifica o tipo da variável com base no valor atribuído.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nome = </a:t>
            </a:r>
            <a:r>
              <a:rPr lang="en-US" sz="2300">
                <a:solidFill>
                  <a:srgbClr val="A3151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"Carlos"</a:t>
            </a: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 nome: é uma variável do tipo string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idade = </a:t>
            </a:r>
            <a:r>
              <a:rPr lang="en-US" sz="2300">
                <a:solidFill>
                  <a:srgbClr val="09865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30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 idade: é uma variável do tipo inteiro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f6ad0e1fa_0_6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CONSTANTES</a:t>
            </a:r>
            <a:endParaRPr b="0" i="0" sz="32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1ef6ad0e1fa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ef6ad0e1fa_0_6"/>
          <p:cNvSpPr txBox="1"/>
          <p:nvPr/>
        </p:nvSpPr>
        <p:spPr>
          <a:xfrm>
            <a:off x="235000" y="1045525"/>
            <a:ext cx="85428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lang="en-US" sz="23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constantes não são tratadas da mesma maneira que em algumas outras linguagens de programação, como </a:t>
            </a:r>
            <a:r>
              <a:rPr b="1" lang="en-US" sz="23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en-US" sz="23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onde declaramos explicitamente uma constante.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lang="en-US" sz="23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utilizamos convenções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são seguidas para indicar que uma variável deve ser tratada como uma constante, embora a linguagem não impeça que o valor seja alterado.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A convenção geral é que nomes de variáveis em letras maiúsculas são considerados constantes e não devem ser modificados durante a execução do programa.</a:t>
            </a:r>
            <a:endParaRPr sz="23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sz="2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PI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3.14159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TAMANHO_MAX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SALARIO</a:t>
            </a:r>
            <a:r>
              <a:rPr b="1" lang="en-US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_MIN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1412.00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GRAVIDADE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9.8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f6ad0e1fa_0_13"/>
          <p:cNvSpPr/>
          <p:nvPr/>
        </p:nvSpPr>
        <p:spPr>
          <a:xfrm>
            <a:off x="364025" y="1966650"/>
            <a:ext cx="15870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ef6ad0e1fa_0_13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Variáveis Especiais</a:t>
            </a:r>
            <a:endParaRPr b="0" i="0" sz="32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1ef6ad0e1fa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ef6ad0e1fa_0_13"/>
          <p:cNvSpPr/>
          <p:nvPr/>
        </p:nvSpPr>
        <p:spPr>
          <a:xfrm flipH="1">
            <a:off x="713550" y="5023375"/>
            <a:ext cx="7382100" cy="12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ef6ad0e1fa_0_13"/>
          <p:cNvSpPr txBox="1"/>
          <p:nvPr/>
        </p:nvSpPr>
        <p:spPr>
          <a:xfrm>
            <a:off x="235000" y="1045525"/>
            <a:ext cx="85428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existem algumas variáveis especiais que têm significados específicos. Aqui estão algumas das variáveis especiais mais comuns: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__name__</a:t>
            </a:r>
            <a:endParaRPr b="1" sz="2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definida de forma automática nos scripts de </a:t>
            </a:r>
            <a:r>
              <a:rPr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durante a execução, o interpretador define a variável </a:t>
            </a: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__name__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b="1"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"main"</a:t>
            </a:r>
            <a:r>
              <a:rPr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script estiver sendo executado como o programa principal, isso é útil para criar um código que pode ser reutilizado em diferentes contextos, permitindo identificar se o script está sendo executado como um programa independente ou importado como um módulo.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__name__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</a:t>
            </a:r>
            <a:r>
              <a:rPr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"__main__"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  </a:t>
            </a:r>
            <a:r>
              <a:rPr lang="en-US" sz="2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# script a ser executado apenas se este script for o principal</a:t>
            </a:r>
            <a:endParaRPr sz="23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  print(</a:t>
            </a:r>
            <a:r>
              <a:rPr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"Este script é o programa principal."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f6ad0e1fa_0_22"/>
          <p:cNvSpPr/>
          <p:nvPr/>
        </p:nvSpPr>
        <p:spPr>
          <a:xfrm>
            <a:off x="334900" y="5499500"/>
            <a:ext cx="1965600" cy="45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ef6ad0e1fa_0_22"/>
          <p:cNvSpPr/>
          <p:nvPr/>
        </p:nvSpPr>
        <p:spPr>
          <a:xfrm>
            <a:off x="334900" y="3431900"/>
            <a:ext cx="1179300" cy="45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ef6ad0e1fa_0_22"/>
          <p:cNvSpPr/>
          <p:nvPr/>
        </p:nvSpPr>
        <p:spPr>
          <a:xfrm>
            <a:off x="364025" y="1054650"/>
            <a:ext cx="1587000" cy="45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ef6ad0e1fa_0_2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Variáveis Especiais</a:t>
            </a:r>
            <a:endParaRPr b="0" i="0" sz="32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1ef6ad0e1f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ef6ad0e1fa_0_22"/>
          <p:cNvSpPr txBox="1"/>
          <p:nvPr/>
        </p:nvSpPr>
        <p:spPr>
          <a:xfrm>
            <a:off x="235000" y="1045525"/>
            <a:ext cx="8542800" cy="5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__init__.py</a:t>
            </a:r>
            <a:endParaRPr b="1" sz="2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Quando temos um arquivo chamado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__init__.py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presente em um diretório, o </a:t>
            </a:r>
            <a:r>
              <a:rPr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reconhece esse diretório como um pacote. O arquivo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__init__.py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estar vazio ou conter código de inicialização para o pacote.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__file__</a:t>
            </a:r>
            <a:endParaRPr b="1" sz="2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Contém o caminho do arquivo ao qual o módulo está sendo executado. Útil para obter informações sobre a localização do código em execução.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rint(</a:t>
            </a:r>
            <a:r>
              <a:rPr lang="en-US" sz="23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__file__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f54fd0711_0_9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Atribuição de V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ariável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1ef54fd0711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ef54fd0711_0_95"/>
          <p:cNvSpPr/>
          <p:nvPr/>
        </p:nvSpPr>
        <p:spPr>
          <a:xfrm>
            <a:off x="4667400" y="4211725"/>
            <a:ext cx="1956600" cy="40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ef54fd0711_0_95"/>
          <p:cNvSpPr/>
          <p:nvPr/>
        </p:nvSpPr>
        <p:spPr>
          <a:xfrm>
            <a:off x="450300" y="2669825"/>
            <a:ext cx="4517400" cy="13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ef54fd0711_0_95"/>
          <p:cNvSpPr txBox="1"/>
          <p:nvPr/>
        </p:nvSpPr>
        <p:spPr>
          <a:xfrm>
            <a:off x="235000" y="1045525"/>
            <a:ext cx="85428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comando de atribuição é usado para alterar o valor de uma variável, tem a seguinte estrutura: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&lt;variável&gt; = &lt;expressão&gt;</a:t>
            </a:r>
            <a:endParaRPr sz="25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resultado =  0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resultado =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+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((2 + 10)/4)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contador = contador + 1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Perceba,  uma declaração da forma  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=  0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na verdade a combinação de uma declaração da variável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um comando de atribuição por meio do sinal de igualdade “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 do número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(valor inteiro zero) o que torna essa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inicialmente do tipo inteiro com conteúdo zero.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f54fd0711_0_10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Expressões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1ef54fd0711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ef54fd0711_0_102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expressão é uma combinação de operandos e operadores.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caso de operações encadeadas, como em </a:t>
            </a: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a+b*c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cálculo da expressão é feito de acordo com a precedência entre os operadores.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Parênteses podem ser utilizados para alterar a ordem de cálculo das operações.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  (a+b)*c </a:t>
            </a:r>
            <a:endParaRPr sz="2300">
              <a:solidFill>
                <a:srgbClr val="000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  a+(b*c)</a:t>
            </a:r>
            <a:endParaRPr sz="2300">
              <a:solidFill>
                <a:srgbClr val="000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  a/b+c  </a:t>
            </a:r>
            <a:endParaRPr sz="2300">
              <a:solidFill>
                <a:srgbClr val="000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  a/(b+c)</a:t>
            </a:r>
            <a:endParaRPr sz="2300">
              <a:solidFill>
                <a:srgbClr val="000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g1ef326b7984_4_720"/>
          <p:cNvGraphicFramePr/>
          <p:nvPr/>
        </p:nvGraphicFramePr>
        <p:xfrm>
          <a:off x="952500" y="190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{DBCEEA10-136E-4A64-9968-324B64E0CA3E}</a:tableStyleId>
              </a:tblPr>
              <a:tblGrid>
                <a:gridCol w="3619500"/>
                <a:gridCol w="3619500"/>
              </a:tblGrid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significado</a:t>
                      </a:r>
                      <a:endParaRPr b="1" sz="2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Subtração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Adição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Multiplicação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Divisão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//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Divisão Inteira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Resto da Divisão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**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Exponenciação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g1ef326b7984_4_720"/>
          <p:cNvSpPr txBox="1"/>
          <p:nvPr/>
        </p:nvSpPr>
        <p:spPr>
          <a:xfrm>
            <a:off x="266700" y="1192200"/>
            <a:ext cx="449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500" u="none" cap="none" strike="noStrike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b="1" i="0" sz="2500" u="none" cap="none" strike="noStrike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ef326b7984_4_7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ef326b7984_4_72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g1ef326b7984_4_726"/>
          <p:cNvGraphicFramePr/>
          <p:nvPr/>
        </p:nvGraphicFramePr>
        <p:xfrm>
          <a:off x="952500" y="213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{DBCEEA10-136E-4A64-9968-324B64E0CA3E}</a:tableStyleId>
              </a:tblPr>
              <a:tblGrid>
                <a:gridCol w="3619500"/>
                <a:gridCol w="3619500"/>
              </a:tblGrid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significado</a:t>
                      </a:r>
                      <a:endParaRPr b="1" sz="2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==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Igualdade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!=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Diferente de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g1ef326b7984_4_726"/>
          <p:cNvSpPr txBox="1"/>
          <p:nvPr/>
        </p:nvSpPr>
        <p:spPr>
          <a:xfrm>
            <a:off x="266700" y="1192200"/>
            <a:ext cx="449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500" u="none" cap="none" strike="noStrike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Operadores de Igualdade</a:t>
            </a:r>
            <a:endParaRPr b="1" i="0" sz="2500" u="none" cap="none" strike="noStrike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g1ef326b7984_4_7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ef326b7984_4_726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g1ef326b7984_4_732"/>
          <p:cNvGraphicFramePr/>
          <p:nvPr/>
        </p:nvGraphicFramePr>
        <p:xfrm>
          <a:off x="952500" y="213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{DBCEEA10-136E-4A64-9968-324B64E0CA3E}</a:tableStyleId>
              </a:tblPr>
              <a:tblGrid>
                <a:gridCol w="3619500"/>
                <a:gridCol w="3619500"/>
              </a:tblGrid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significado</a:t>
                      </a:r>
                      <a:endParaRPr b="1" sz="2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&lt;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Menor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&gt;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Maior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&lt;=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Menor ou Igual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&gt;=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Maior ou Igual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g1ef326b7984_4_732"/>
          <p:cNvSpPr txBox="1"/>
          <p:nvPr/>
        </p:nvSpPr>
        <p:spPr>
          <a:xfrm>
            <a:off x="266700" y="1192200"/>
            <a:ext cx="420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500" u="none" cap="none" strike="noStrike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Operadores Relacionais</a:t>
            </a:r>
            <a:endParaRPr b="1" i="0" sz="2500" u="none" cap="none" strike="noStrike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g1ef326b7984_4_7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ef326b7984_4_73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034465e99_0_19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História Python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b034465e99_0_19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foi introduzida a PEP (</a:t>
            </a:r>
            <a:r>
              <a:rPr i="1" lang="en-US" sz="23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Python Enhancement Proposal)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um meio de propor melhorias para a linguagem Python.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2008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 lançado Python</a:t>
            </a:r>
            <a:r>
              <a:rPr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mudanças significativas e incompatíveis. Essa versão visava resolver algumas limitações de design e remover funcionalidades obsoletas.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 lançado Python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2.7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uma versão de transição entre o Python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2.x</a:t>
            </a:r>
            <a:r>
              <a:rPr lang="en-US" sz="23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o Python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3.x.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foi lançado Python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introduzindo recursos como a programação assíncrona.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foi lançado Python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3.10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 versão mais recente até o momento, trazendo melhorias na sintaxe, suporte a tipos e muitos outros recursos.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2b034465e99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g1ef326b7984_4_738"/>
          <p:cNvGraphicFramePr/>
          <p:nvPr/>
        </p:nvGraphicFramePr>
        <p:xfrm>
          <a:off x="952500" y="213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{DBCEEA10-136E-4A64-9968-324B64E0CA3E}</a:tableStyleId>
              </a:tblPr>
              <a:tblGrid>
                <a:gridCol w="3619500"/>
                <a:gridCol w="3619500"/>
              </a:tblGrid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significado</a:t>
                      </a:r>
                      <a:endParaRPr b="1" sz="2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and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or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ou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not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negação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g1ef326b7984_4_738"/>
          <p:cNvSpPr txBox="1"/>
          <p:nvPr/>
        </p:nvSpPr>
        <p:spPr>
          <a:xfrm>
            <a:off x="266700" y="11922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5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b="1" i="0" sz="25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g1ef326b7984_4_7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ef326b7984_4_738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f746c4ad4_0_40"/>
          <p:cNvSpPr txBox="1"/>
          <p:nvPr/>
        </p:nvSpPr>
        <p:spPr>
          <a:xfrm>
            <a:off x="214350" y="17148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Entrada e Saída de Dados I/O</a:t>
            </a:r>
            <a:endParaRPr b="1" i="0" sz="4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1ef746c4ad4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f52511058_0_3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Entrada e Saída de Dados I/O</a:t>
            </a:r>
            <a:endParaRPr b="0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g1ef5251105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ef52511058_0_30"/>
          <p:cNvSpPr txBox="1"/>
          <p:nvPr/>
        </p:nvSpPr>
        <p:spPr>
          <a:xfrm>
            <a:off x="235000" y="1045525"/>
            <a:ext cx="8542800" cy="5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nosso caso a inserção de dados é realizada pelo computador, a entrada refere-se aos dados obtidos pela leitura do teclado (</a:t>
            </a:r>
            <a:r>
              <a:rPr lang="en-US" sz="2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outras formas conhecidas são arquivos, banco de dados, servidor etc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3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f746c4ad4_0_5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de dados -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 input()</a:t>
            </a:r>
            <a:endParaRPr b="0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g1ef746c4ad4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ef746c4ad4_0_52"/>
          <p:cNvSpPr/>
          <p:nvPr/>
        </p:nvSpPr>
        <p:spPr>
          <a:xfrm>
            <a:off x="526500" y="2697025"/>
            <a:ext cx="7421400" cy="181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ef746c4ad4_0_52"/>
          <p:cNvSpPr/>
          <p:nvPr/>
        </p:nvSpPr>
        <p:spPr>
          <a:xfrm>
            <a:off x="526500" y="5260625"/>
            <a:ext cx="7421400" cy="112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ef746c4ad4_0_52"/>
          <p:cNvSpPr txBox="1"/>
          <p:nvPr/>
        </p:nvSpPr>
        <p:spPr>
          <a:xfrm>
            <a:off x="235000" y="1045525"/>
            <a:ext cx="8542800" cy="5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usamos a função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obter entradas feitas pelo teclado. A função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uma função embutida (</a:t>
            </a:r>
            <a:r>
              <a:rPr i="1"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Built-in Function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ela lê a entrada do teclado a retorna uma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Ex_1:</a:t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"Digite seu nome: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nome = input()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"Digite sua idade: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idade = input()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"Olá,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nome +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 a sua idade é de: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idade +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 anos."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Ex_2:</a:t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= input(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"Digite seu nome: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idade = input(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"Digite sua idade: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"Olá,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nome +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 a sua idade é de: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idade +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 anos."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fad9cbda8_0_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de dados -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 input()</a:t>
            </a:r>
            <a:endParaRPr b="0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g1efad9cbda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efad9cbda8_0_0"/>
          <p:cNvSpPr/>
          <p:nvPr/>
        </p:nvSpPr>
        <p:spPr>
          <a:xfrm>
            <a:off x="355050" y="2179975"/>
            <a:ext cx="4041300" cy="134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efad9cbda8_0_0"/>
          <p:cNvSpPr/>
          <p:nvPr/>
        </p:nvSpPr>
        <p:spPr>
          <a:xfrm>
            <a:off x="355050" y="5151775"/>
            <a:ext cx="4605900" cy="134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efad9cbda8_0_0"/>
          <p:cNvSpPr txBox="1"/>
          <p:nvPr/>
        </p:nvSpPr>
        <p:spPr>
          <a:xfrm>
            <a:off x="235000" y="1045525"/>
            <a:ext cx="8542800" cy="5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valor retornado por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será sempre uma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independentemente do que o usuário insere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nome = input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"Informe um nome: 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idade = input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"Informe um idade: "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type(nome)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#&lt;class 'str'&gt;</a:t>
            </a:r>
            <a:endParaRPr sz="20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type(idade)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#&lt;class 'str'&gt;</a:t>
            </a:r>
            <a:endParaRPr sz="20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Assim, se desejamos usar o valor de entrada como um número, por exemplo, será necessário converter explicitamente para o tipo desejado, como </a:t>
            </a: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float()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nome = str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"Informe um nome: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idade = int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</a:t>
            </a:r>
            <a:r>
              <a:rPr lang="en-US" sz="21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"Informe um idade: "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type(nome)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#&lt;class 'str'&gt;</a:t>
            </a:r>
            <a:endParaRPr sz="21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type(idade)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#&lt;class 'int'&gt;</a:t>
            </a:r>
            <a:endParaRPr sz="21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f746c4ad4_0_64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de dados - 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endParaRPr b="0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1ef746c4ad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ef746c4ad4_0_64"/>
          <p:cNvSpPr/>
          <p:nvPr/>
        </p:nvSpPr>
        <p:spPr>
          <a:xfrm>
            <a:off x="529275" y="2242050"/>
            <a:ext cx="4170900" cy="110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ef746c4ad4_0_64"/>
          <p:cNvSpPr/>
          <p:nvPr/>
        </p:nvSpPr>
        <p:spPr>
          <a:xfrm>
            <a:off x="529275" y="3994650"/>
            <a:ext cx="4531800" cy="85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ef746c4ad4_0_64"/>
          <p:cNvSpPr/>
          <p:nvPr/>
        </p:nvSpPr>
        <p:spPr>
          <a:xfrm>
            <a:off x="529275" y="5747250"/>
            <a:ext cx="6597300" cy="85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ef746c4ad4_0_64"/>
          <p:cNvSpPr txBox="1"/>
          <p:nvPr/>
        </p:nvSpPr>
        <p:spPr>
          <a:xfrm>
            <a:off x="235000" y="1045525"/>
            <a:ext cx="85428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converter </a:t>
            </a: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inteiros em </a:t>
            </a:r>
            <a:r>
              <a:rPr lang="en-US" sz="2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a função </a:t>
            </a: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Isso também é conhecido como </a:t>
            </a:r>
            <a:r>
              <a:rPr i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casting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idade = input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"Digite sua idade: 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type(idade)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200">
                <a:solidFill>
                  <a:srgbClr val="351C7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ou simplificando</a:t>
            </a:r>
            <a:endParaRPr b="1" sz="2200">
              <a:solidFill>
                <a:srgbClr val="351C7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"Digite sua idade: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type(idade)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mesmo se aplica para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converter </a:t>
            </a: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decimais em </a:t>
            </a:r>
            <a:r>
              <a:rPr lang="en-US" sz="2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a função </a:t>
            </a: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float()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valor_decimal = float(input(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"Digite um valor decimal: 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type(valor_decimal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f746c4ad4_0_71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dados - 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b="0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g1ef746c4ad4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ef746c4ad4_0_71"/>
          <p:cNvSpPr/>
          <p:nvPr/>
        </p:nvSpPr>
        <p:spPr>
          <a:xfrm>
            <a:off x="709750" y="3818200"/>
            <a:ext cx="6376500" cy="142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ef746c4ad4_0_71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função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função de saída que é usada para exibir informações no console ou terminal. Ela é frequentemente usada para imprimir mensagens, variáveis e resultados durante a execução de um programa.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função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aceita zero ou mais argumentos e exibe os valores no console, separados por espaços por padrão.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=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"Carlos"</a:t>
            </a:r>
            <a:endParaRPr sz="2200">
              <a:solidFill>
                <a:srgbClr val="A315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"Olá,"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nome +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"!"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"Você tem"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idade,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"anos."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fe5e56cbc_0_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 de dados - </a:t>
            </a:r>
            <a:r>
              <a:rPr lang="en-US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strings formatadas</a:t>
            </a:r>
            <a:r>
              <a:rPr lang="en-US" sz="3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str.format()</a:t>
            </a:r>
            <a:endParaRPr b="0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g1efe5e56c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efe5e56cbc_0_0"/>
          <p:cNvSpPr/>
          <p:nvPr/>
        </p:nvSpPr>
        <p:spPr>
          <a:xfrm>
            <a:off x="673625" y="3021650"/>
            <a:ext cx="7382400" cy="171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efe5e56cbc_0_0"/>
          <p:cNvSpPr txBox="1"/>
          <p:nvPr/>
        </p:nvSpPr>
        <p:spPr>
          <a:xfrm>
            <a:off x="235000" y="1045525"/>
            <a:ext cx="85428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1" lang="en-US" sz="25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str.format()</a:t>
            </a:r>
            <a:endParaRPr b="1" sz="2500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método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str.format()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 inserir valores em uma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meio de marcadores de posição e argumentos fornecidos para o método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format()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=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"Carlos"</a:t>
            </a:r>
            <a:endParaRPr sz="2200">
              <a:solidFill>
                <a:srgbClr val="A315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texto_saida =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"Olá, {}! Você tem {} anos."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.format(nome, idade)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texto_saida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podemos usar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referenciar os argumentos que serão utilizados no método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format()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texto_saida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"Sua idade é {1} e seu nome é {0}"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.format(nome, idade)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1efe5e56cbc_0_0"/>
          <p:cNvSpPr/>
          <p:nvPr/>
        </p:nvSpPr>
        <p:spPr>
          <a:xfrm>
            <a:off x="673625" y="5850025"/>
            <a:ext cx="8104200" cy="49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fe5e56cbc_0_9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 de dados - </a:t>
            </a:r>
            <a:r>
              <a:rPr lang="en-US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strings formatada</a:t>
            </a:r>
            <a:r>
              <a:rPr lang="en-US" sz="32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32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operador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g1efe5e56cbc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efe5e56cbc_0_9"/>
          <p:cNvSpPr/>
          <p:nvPr/>
        </p:nvSpPr>
        <p:spPr>
          <a:xfrm>
            <a:off x="673625" y="3062125"/>
            <a:ext cx="7382400" cy="199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efe5e56cbc_0_9"/>
          <p:cNvSpPr txBox="1"/>
          <p:nvPr/>
        </p:nvSpPr>
        <p:spPr>
          <a:xfrm>
            <a:off x="235000" y="1045525"/>
            <a:ext cx="85428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</a:t>
            </a:r>
            <a:r>
              <a:rPr b="1" lang="en-US" sz="25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500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operador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 a formatação de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um estilo semelhante ao utilizado na</a:t>
            </a:r>
            <a:r>
              <a:rPr lang="en-US" sz="22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 linguagem  de programação C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=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"Carlos"</a:t>
            </a:r>
            <a:endParaRPr sz="2200">
              <a:solidFill>
                <a:srgbClr val="A315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saida_t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=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"Olá, %s! Você tem %d anos."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%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nome, idade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saida_tela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exemplo acima,</a:t>
            </a:r>
            <a:r>
              <a:rPr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 %s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marcador de posição para uma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%d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marcador de posição para um número </a:t>
            </a:r>
            <a:r>
              <a:rPr b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inteiro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fe5e56cbc_0_22"/>
          <p:cNvSpPr/>
          <p:nvPr/>
        </p:nvSpPr>
        <p:spPr>
          <a:xfrm>
            <a:off x="350875" y="4937850"/>
            <a:ext cx="5708400" cy="141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efe5e56cbc_0_2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 de dados - </a:t>
            </a:r>
            <a:r>
              <a:rPr lang="en-US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strings formatada</a:t>
            </a:r>
            <a:r>
              <a:rPr lang="en-US" sz="32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print(f"")</a:t>
            </a:r>
            <a:endParaRPr b="1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g1efe5e56cbc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efe5e56cbc_0_22"/>
          <p:cNvSpPr txBox="1"/>
          <p:nvPr/>
        </p:nvSpPr>
        <p:spPr>
          <a:xfrm>
            <a:off x="235000" y="1045525"/>
            <a:ext cx="8542800" cy="56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print(f"")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é uma forma de formatação de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conhecida como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"f-string"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(format string)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Tal recurso foi adicionado a partir do </a:t>
            </a:r>
            <a:r>
              <a:rPr b="1" lang="en-US" sz="2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Python 3.6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e oferece uma maneira mais simplificada de formatar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f-strings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incorpora expressões </a:t>
            </a:r>
            <a:r>
              <a:rPr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diretamente nas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marcando-as com o prefixo </a:t>
            </a: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 Isso favorece a inserção de valores e variáveis, resultados de expressões, ou mesmo chamadas de função diretamente na </a:t>
            </a:r>
            <a:r>
              <a:rPr b="1" lang="en-US" sz="2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formatada.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Ex_1: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Inserir variáveis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nome = 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"Carlos"</a:t>
            </a:r>
            <a:endParaRPr sz="2200">
              <a:solidFill>
                <a:srgbClr val="A315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idade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(f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"Olá,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{nome}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! Você tem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{idade}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 anos."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034465e99_0_2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Tecnologias que se integram ao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Python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2b034465e99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b034465e99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428" y="2792513"/>
            <a:ext cx="1611608" cy="15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b034465e99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25" y="5145447"/>
            <a:ext cx="1491525" cy="94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b034465e99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500" y="5067160"/>
            <a:ext cx="16954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b034465e99_0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0060" y="2771785"/>
            <a:ext cx="1377265" cy="14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b034465e99_0_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3425" y="4039171"/>
            <a:ext cx="1770525" cy="47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b034465e99_0_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7350" y="2721425"/>
            <a:ext cx="1695450" cy="1741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b034465e99_0_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1725" y="3047558"/>
            <a:ext cx="1695450" cy="138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b034465e99_0_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26438" y="4929284"/>
            <a:ext cx="1377275" cy="138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b034465e99_0_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70050" y="4897504"/>
            <a:ext cx="1377275" cy="1345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b034465e99_0_25"/>
          <p:cNvSpPr txBox="1"/>
          <p:nvPr/>
        </p:nvSpPr>
        <p:spPr>
          <a:xfrm>
            <a:off x="235000" y="1045525"/>
            <a:ext cx="8542800" cy="5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Sistemas para Desktop,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 Dados e Ciência de Dados</a:t>
            </a: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Machine Learning, Inteligência Artificial, Internet of Things, Sistemas Embarcados, Desenvolvimento Web,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outros.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fe5e56cbc_0_34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 de dados - </a:t>
            </a:r>
            <a:r>
              <a:rPr lang="en-US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strings formatada</a:t>
            </a:r>
            <a:r>
              <a:rPr lang="en-US" sz="32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print(f"")</a:t>
            </a:r>
            <a:endParaRPr b="1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g1efe5e56cbc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1efe5e56cbc_0_34"/>
          <p:cNvSpPr/>
          <p:nvPr/>
        </p:nvSpPr>
        <p:spPr>
          <a:xfrm>
            <a:off x="330725" y="1710575"/>
            <a:ext cx="7926900" cy="357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efe5e56cbc_0_34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Ex_2: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Expressões e chamadas de função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valor1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valor2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def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subtracao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valor1, valor2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resultado = valor1 - valor2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resultado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(f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"A soma de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{valor1}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{valor2}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{valor1 + valor2}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."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(f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"O comprimento da string 'Carlos' é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{len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'Carlos'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."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(f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"A subtração dos dois valores é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{subtracao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valor1, valor2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."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efe5e56cbc_0_44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 de dados - </a:t>
            </a:r>
            <a:r>
              <a:rPr lang="en-US" sz="3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strings formatada</a:t>
            </a:r>
            <a:r>
              <a:rPr lang="en-US" sz="32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print(f"")</a:t>
            </a:r>
            <a:endParaRPr b="1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g1efe5e56cbc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efe5e56cbc_0_44"/>
          <p:cNvSpPr/>
          <p:nvPr/>
        </p:nvSpPr>
        <p:spPr>
          <a:xfrm>
            <a:off x="330725" y="1710575"/>
            <a:ext cx="5325000" cy="19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efe5e56cbc_0_44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Ex_3: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Formatar números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preco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15.99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quantidade = </a:t>
            </a:r>
            <a:r>
              <a:rPr lang="en-US" sz="2200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solidFill>
                <a:srgbClr val="0986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total = preco * quantidade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"O total a pagar é R$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{total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:.2f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22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."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f746c4ad4_0_79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 de dados - </a:t>
            </a:r>
            <a:r>
              <a:rPr lang="en-US" sz="3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outras funções de saída</a:t>
            </a:r>
            <a:endParaRPr b="0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g1ef746c4ad4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1ef746c4ad4_0_79"/>
          <p:cNvSpPr/>
          <p:nvPr/>
        </p:nvSpPr>
        <p:spPr>
          <a:xfrm>
            <a:off x="669625" y="2903800"/>
            <a:ext cx="5935500" cy="82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ef746c4ad4_0_79"/>
          <p:cNvSpPr/>
          <p:nvPr/>
        </p:nvSpPr>
        <p:spPr>
          <a:xfrm>
            <a:off x="669625" y="4961200"/>
            <a:ext cx="7279200" cy="11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ef746c4ad4_0_79"/>
          <p:cNvSpPr txBox="1"/>
          <p:nvPr/>
        </p:nvSpPr>
        <p:spPr>
          <a:xfrm>
            <a:off x="235000" y="1045525"/>
            <a:ext cx="85428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outras funções de saída, embora a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seja a mais comum para imprimir informações no console. Algumas dessas funções incluem: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sys.stdout.write()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esta função é usada para escrever diretamente em sys.stdout, que é o stream de saída padrão.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sys.stdout.write(</a:t>
            </a: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"Isso será escrito no console.\n"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 módulo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logging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 uma estrutura para registrar mensagens, permite controlar gravidade, formatos de registro e destinos.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1"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logging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logging.basicConfig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= logging.</a:t>
            </a:r>
            <a:r>
              <a:rPr lang="en-US" sz="2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INFO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logging.info(</a:t>
            </a: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"Isso será registrado usando o módulo logging."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Na maioria dos casos utilizamos a função </a:t>
            </a:r>
            <a:r>
              <a:rPr lang="en-US" sz="2200">
                <a:solidFill>
                  <a:srgbClr val="DD203C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200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ef746c4ad4_0_89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 - I</a:t>
            </a:r>
            <a:endParaRPr b="0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g1ef746c4ad4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1ef746c4ad4_0_89"/>
          <p:cNvSpPr txBox="1"/>
          <p:nvPr/>
        </p:nvSpPr>
        <p:spPr>
          <a:xfrm>
            <a:off x="235000" y="1045525"/>
            <a:ext cx="8542800" cy="5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Faça um programa para exibir as informações pessoais do usuário como  nome, idade e cidade em que nasceu.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código que permita realizar a multiplicação entre 3 números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Elabore um código que calcule a área do triângulo (base*altura/2).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Desenvolva um código que seja capaz de ler um número inteiro informado pelo usuário e informe o seu antecessor e seu sucessor.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código em Python para calcular a raiz quadrada de um número informado pelo usuário. Dica: estude a biblioteca Math. (E se quisermos apenas a parte inteira da raiz?).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fa9fa0b98_0_0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 - I</a:t>
            </a:r>
            <a:endParaRPr b="0" i="0" sz="3200" u="none" cap="none" strike="noStrike">
              <a:solidFill>
                <a:srgbClr val="DD20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g1efa9fa0b9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1efa9fa0b98_0_0"/>
          <p:cNvSpPr txBox="1"/>
          <p:nvPr/>
        </p:nvSpPr>
        <p:spPr>
          <a:xfrm>
            <a:off x="235000" y="1045525"/>
            <a:ext cx="85428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para calcular a área do trapézio. lembrando que: Área do trapézio = (Base Maior + Base Menor) x Altura / 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Faça um código em Python para calcular a área de um círculo. Lembrando que a A área de um círculo é Pi vezes o raio elevado ao quadrado (A = π r²). Dica: estude a biblioteca Math ou crie uma constante para π. (E se quisermos o valor da área apenas com 2 casas depois da vírgula)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Faça um código que permita realizar a divisão entre dois números. Exiba em tela o resultado, exibia também os valores do (Dividendo, Divisor, Quociente e Resto) (considere investigar a divisão por zero).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034465e99_0_42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Aplicações escritas em Python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2b034465e99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b034465e99_0_42"/>
          <p:cNvSpPr txBox="1"/>
          <p:nvPr/>
        </p:nvSpPr>
        <p:spPr>
          <a:xfrm>
            <a:off x="1605725" y="1197925"/>
            <a:ext cx="73191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utiliza Python em diversos serviços e projetos internos. O Google App Engine, um serviço de hospedagem em nuvem da Google, oferece suporte a aplicativos Python. Além disso, a biblioteca TensorFlow, uma das principais bibliotecas de aprendizado de máquina da Google, tem uma interface Python bastante utilizada.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b034465e9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00" y="1312226"/>
            <a:ext cx="1142710" cy="11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b034465e99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25" y="3134688"/>
            <a:ext cx="1161650" cy="11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b034465e99_0_42"/>
          <p:cNvSpPr txBox="1"/>
          <p:nvPr/>
        </p:nvSpPr>
        <p:spPr>
          <a:xfrm>
            <a:off x="1605725" y="3039475"/>
            <a:ext cx="73446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Instagram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também utiliza Python extensivamente em seu backend. O Django é usado para o sistema de gerenciamento de conteúdo, e o Instagram utiliza bibliotecas Python para manipular imagens, processar dados e implementar recursos de aprendizado de máquina.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2b034465e99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225" y="4804775"/>
            <a:ext cx="1161650" cy="10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b034465e99_0_42"/>
          <p:cNvSpPr txBox="1"/>
          <p:nvPr/>
        </p:nvSpPr>
        <p:spPr>
          <a:xfrm>
            <a:off x="1605725" y="4781800"/>
            <a:ext cx="73446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Spotify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: O serviço de streaming de música Spotify utiliza Python em vários componentes do seu sistema, desde a infraestrutura de backend até a análise de dados e recomendações personalizadas para os usuários.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034465e99_0_65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Principais características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b034465e99_0_65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Linguagem de programação de</a:t>
            </a:r>
            <a:r>
              <a:rPr lang="en-US" sz="2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alto nível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Sintaxe Simples e Legível: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sintaxe de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projetada para ser fácil de ler e escrever. Utiliza espaços em branco (indentação) para definir blocos de código, o que promove uma formatação consistente e clara.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Dinamicamente Tipada: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é necessário declarar explicitamente o tipo de uma variável. O interpretador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o tipo de forma automatica, facilitando a escrita de código rápido e flexível.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Tipagem Forte: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Apesar de ser dinamicamente tipada,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fortemente tipada, o que significa que as operações entre tipos incompatíveis resultarão em erros, tornando o código mais seguro.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2b034465e99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034465e99_0_78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Principais características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b034465e99_0_78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Interpretada e Compilada (Bytecode):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código-fonte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compilado em bytecode, que é executado pela máquina virtual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PVM -</a:t>
            </a:r>
            <a:r>
              <a:rPr b="1" i="1"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Python Virtual Machine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Isso combina a conveniência da interpretação com alguma eficiência da compilação.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Multiplataforma: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suporta em diversos Sistemas Operacionais, como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macOS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permitindo a portabilidade de código entre diferentes sistemas operacionais.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Orientação a Objetos: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suporta programação orientada a objetos, o que significa que você pode usar conceitos como classes e objetos para organizar e estruturar seu código.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b034465e99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034465e99_0_84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Principais características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b034465e99_0_84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Biblioteca Padrão Abundante: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 uma extensa biblioteca padrão que abrange desde operações básicas até funcionalidades avançadas.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Comunidade Ativa: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 uma comunidade grande e ativa, o que resulta em suporte significativo, uma ampla variedade de bibliotecas de terceiros e uma grande quantidade de recursos educacionais.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Facilidade de Integração: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facilmente integrado com outras linguagens de programação.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Versatilidade: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usado em uma variedade de domínios, incluindo web, automação, ciência de dados, inteligência artificial, aprendizado de máquina, desenvolvimento de jogos, entre outros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2b034465e99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f52511058_0_7"/>
          <p:cNvSpPr txBox="1"/>
          <p:nvPr/>
        </p:nvSpPr>
        <p:spPr>
          <a:xfrm>
            <a:off x="235000" y="-13300"/>
            <a:ext cx="87153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Primeiros passos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1ef5251105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" y="525950"/>
            <a:ext cx="132650" cy="5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ef52511058_0_7"/>
          <p:cNvSpPr txBox="1"/>
          <p:nvPr/>
        </p:nvSpPr>
        <p:spPr>
          <a:xfrm>
            <a:off x="235000" y="1045525"/>
            <a:ext cx="8542800" cy="5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validar se o ambiente de desenvolvimento foi corretamente configurado vamos exibir no console uma mensagem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“Olá Mundo!”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Para realizar essa ação no </a:t>
            </a:r>
            <a:r>
              <a:rPr b="1" lang="en-US" sz="2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necessário criar uma pasta e acessá-la, criar um novo documento, e posteriormente escrever a função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dentro dela a mensagem que desejamos exibir em tela.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executar clique na seta 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67" name="Google Shape;167;g1ef52511058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850" y="3429000"/>
            <a:ext cx="7019099" cy="21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2019-04-07T18:20:04Z</dcterms:created>
  <dc:creator>eduardo.icmc@outlook.com</dc:creator>
</cp:coreProperties>
</file>