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gXmOcvddwsoib9ZYfL8NkgCJub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1235A2-E88D-4FD5-8755-C918F0133928}">
  <a:tblStyle styleId="{271235A2-E88D-4FD5-8755-C918F01339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f799b6780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ef799b6780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f799b6780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ef799b6780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f799b6780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ef799b6780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f799b6780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ef799b6780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f799b6780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ef799b6780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f799b6780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ef799b6780_0_1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f799b6780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ef799b6780_0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f799b6780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ef799b6780_0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799b6780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ef799b6780_0_1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f799b6780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ef799b6780_0_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f746c4ad4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f746c4ad4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fee8114f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efee8114f5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f799b6780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ef799b6780_0_1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f799b6780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ef799b6780_0_2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f799b6780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ef799b6780_0_2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f799b6780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1ef799b6780_0_2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f799b6780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ef799b6780_0_2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f799b6780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1ef799b6780_0_3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f799b6780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ef799b6780_0_3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fee8114f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efee8114f5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f799b678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ef799b6780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f799b678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ef799b6780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799b678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ef799b6780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f799b6780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ef799b6780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f799b678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ef799b6780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b8278d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efb8278d6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f799b6780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ef799b6780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9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9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8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8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9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9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5" name="Google Shape;15;p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3850" y="6562850"/>
            <a:ext cx="992525" cy="23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82"/>
          <p:cNvCxnSpPr/>
          <p:nvPr/>
        </p:nvCxnSpPr>
        <p:spPr>
          <a:xfrm>
            <a:off x="-8400" y="6866275"/>
            <a:ext cx="9160200" cy="150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5555075" y="5926175"/>
            <a:ext cx="3613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Instrutor:</a:t>
            </a:r>
            <a:r>
              <a:rPr b="0" i="0" lang="en-US" sz="2000" u="none" cap="none" strike="noStrike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Eduardo Nascimento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8287" y="2431125"/>
            <a:ext cx="1269150" cy="12034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4111427" y="2594225"/>
            <a:ext cx="276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0" i="0" sz="5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f799b6780_0_5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endParaRPr b="0" i="0" sz="3200" u="none" cap="none" strike="noStrike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ef799b6780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ef799b6780_0_55"/>
          <p:cNvSpPr txBox="1"/>
          <p:nvPr/>
        </p:nvSpPr>
        <p:spPr>
          <a:xfrm>
            <a:off x="235000" y="1045525"/>
            <a:ext cx="85428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Conhecidas também como </a:t>
            </a:r>
            <a:r>
              <a:rPr i="1"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(laços), essas estruturas são  utilizadas para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executar a repetição de uma instrução ou bloco de instrução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enquanto determinada condição estiver sendo satisfeita 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 de verificação verdadeira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estruturas de repetição são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f799b6780_0_6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endParaRPr b="0" i="0" sz="3200" u="none" cap="none" strike="noStrike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ef799b6780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f799b6780_0_62"/>
          <p:cNvSpPr/>
          <p:nvPr/>
        </p:nvSpPr>
        <p:spPr>
          <a:xfrm>
            <a:off x="817700" y="3418225"/>
            <a:ext cx="7171200" cy="102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f799b6780_0_62"/>
          <p:cNvSpPr txBox="1"/>
          <p:nvPr/>
        </p:nvSpPr>
        <p:spPr>
          <a:xfrm>
            <a:off x="235000" y="1045525"/>
            <a:ext cx="85428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Geralmente em conjunto com comandos de repetição temos variáveis auxiliares, conhecidas como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acumuladores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Contadores: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utilizados para realizar o controle dos laços de repetição. Podem fazer isso por meio do incremento.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Ex:</a:t>
            </a:r>
            <a:r>
              <a:rPr b="1" lang="en-US" sz="2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cont = 0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cont += 1         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# Incremento de 1 (equivalente a  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cont = cont + 1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      # Saída: 1</a:t>
            </a:r>
            <a:endParaRPr sz="2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Lembrando que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cont += 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é uma abreviatura de  </a:t>
            </a:r>
            <a:r>
              <a:rPr lang="en-US" sz="20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cont  = cont + 1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 são equivalentes, assim usar </a:t>
            </a:r>
            <a:r>
              <a:rPr lang="en-US" sz="20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cont += 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cont  = cont + 1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resultará na mesma saída.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f799b6780_0_7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 - 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ef799b6780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ef799b6780_0_75"/>
          <p:cNvSpPr txBox="1"/>
          <p:nvPr/>
        </p:nvSpPr>
        <p:spPr>
          <a:xfrm>
            <a:off x="235000" y="1045525"/>
            <a:ext cx="85428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conhecido como repetição com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teste no início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estrutura repete uma sequência de comandos enquanto uma determinada condição (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expressão lógica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expressão lógica fica localizada no início da estrutura do comando, ou seja,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 o valor da expressão for falsa, não executa o bloco NENHUMA vez.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f799b6780_0_8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 - 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1ef799b6780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g1ef799b6780_0_82"/>
          <p:cNvGraphicFramePr/>
          <p:nvPr/>
        </p:nvGraphicFramePr>
        <p:xfrm>
          <a:off x="9525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{271235A2-E88D-4FD5-8755-C918F0133928}</a:tableStyleId>
              </a:tblPr>
              <a:tblGrid>
                <a:gridCol w="3320150"/>
                <a:gridCol w="3918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Pseudocódigo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enquanto (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&lt;clausula&gt;</a:t>
                      </a:r>
                      <a:r>
                        <a:rPr b="1" lang="en-US" sz="2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faca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fimenquanto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741B4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</a:t>
                      </a:r>
                      <a:r>
                        <a:rPr b="1"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2000">
                          <a:solidFill>
                            <a:srgbClr val="A61C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en-US" sz="2000" u="none" cap="none" strike="noStrike">
                          <a:solidFill>
                            <a:srgbClr val="A61C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cláusula&gt;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b="1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lang="en-US" sz="2000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#condição a ser executada enquanto a cláusula for verdadeira</a:t>
                      </a:r>
                      <a:r>
                        <a:rPr lang="en-US" sz="2000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solidFill>
                          <a:srgbClr val="274E1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g1ef799b6780_0_82"/>
          <p:cNvSpPr txBox="1"/>
          <p:nvPr/>
        </p:nvSpPr>
        <p:spPr>
          <a:xfrm>
            <a:off x="235000" y="1045525"/>
            <a:ext cx="8542800" cy="4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estrutura de controle de fluxo que permite executar um bloco de código repetidamente enquanto uma condição específica for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sintaxe básica é a seguinte: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f799b6780_0_9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 - 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1ef799b6780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ef799b6780_0_90"/>
          <p:cNvSpPr/>
          <p:nvPr/>
        </p:nvSpPr>
        <p:spPr>
          <a:xfrm>
            <a:off x="368675" y="1771750"/>
            <a:ext cx="3469800" cy="244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f799b6780_0_90"/>
          <p:cNvSpPr txBox="1"/>
          <p:nvPr/>
        </p:nvSpPr>
        <p:spPr>
          <a:xfrm>
            <a:off x="235000" y="1045525"/>
            <a:ext cx="85428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Uso de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associado a uma variável contadora para contar até 10.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while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&lt;=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contador = contador +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"Laço finalizado."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importante ter cuidado ao usar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evitar laços infinitos. Certifique-se de que a condição eventualmente se torne 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falsa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o </a:t>
            </a:r>
            <a:r>
              <a:rPr b="1" i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f799b6780_0_10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 - 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ef799b6780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ef799b6780_0_100"/>
          <p:cNvSpPr/>
          <p:nvPr/>
        </p:nvSpPr>
        <p:spPr>
          <a:xfrm>
            <a:off x="395875" y="3214100"/>
            <a:ext cx="7143900" cy="106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ef799b6780_0_100"/>
          <p:cNvSpPr txBox="1"/>
          <p:nvPr/>
        </p:nvSpPr>
        <p:spPr>
          <a:xfrm>
            <a:off x="235000" y="1045525"/>
            <a:ext cx="85428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estrutura do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geralmente usada para iterar sobre uma sequência (como uma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tupla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.), em vez de ter uma cláusula de inicialização, condição e incremento explicitamente definidos.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sintaxe básica é a seguinte: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variavel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sequencia: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 Código a ser executado para cada elemento da sequência</a:t>
            </a:r>
            <a:endParaRPr sz="2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f799b6780_0_117"/>
          <p:cNvSpPr/>
          <p:nvPr/>
        </p:nvSpPr>
        <p:spPr>
          <a:xfrm>
            <a:off x="382275" y="2394950"/>
            <a:ext cx="3048000" cy="12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ef799b6780_0_117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 - 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ef799b6780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ef799b6780_0_117"/>
          <p:cNvSpPr/>
          <p:nvPr/>
        </p:nvSpPr>
        <p:spPr>
          <a:xfrm>
            <a:off x="382275" y="4629250"/>
            <a:ext cx="2830200" cy="4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f799b6780_0_117"/>
          <p:cNvSpPr txBox="1"/>
          <p:nvPr/>
        </p:nvSpPr>
        <p:spPr>
          <a:xfrm>
            <a:off x="235000" y="1045525"/>
            <a:ext cx="8651700" cy="5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estrutura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usada para iterar sobre uma sequência (como uma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tupla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Uso de lista associado com laço for.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valores =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valor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valores: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utilizada uma função chamada </a:t>
            </a:r>
            <a:r>
              <a:rPr b="1" lang="en-US" sz="22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range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retorna uma sequência de números, e é frequentemente utilizado em laços do tipo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2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 range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2A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(opcional): valor inicial da sequência. O padrão é 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99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lang="en-US" sz="2200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valor final da sequência. O valor </a:t>
            </a:r>
            <a:r>
              <a:rPr lang="en-US" sz="2200">
                <a:solidFill>
                  <a:srgbClr val="99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stop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não está incluído na sequência.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B45F0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</a:t>
            </a:r>
            <a:r>
              <a:rPr lang="en-US" sz="2200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(opcional): valor do incremento entre os números da sequência. O padrão é 1.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f799b6780_0_129"/>
          <p:cNvSpPr/>
          <p:nvPr/>
        </p:nvSpPr>
        <p:spPr>
          <a:xfrm>
            <a:off x="423100" y="1554025"/>
            <a:ext cx="27486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f799b6780_0_12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 - 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1ef799b6780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ef799b6780_0_129"/>
          <p:cNvSpPr/>
          <p:nvPr/>
        </p:nvSpPr>
        <p:spPr>
          <a:xfrm>
            <a:off x="423100" y="5059225"/>
            <a:ext cx="2041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f799b6780_0_129"/>
          <p:cNvSpPr txBox="1"/>
          <p:nvPr/>
        </p:nvSpPr>
        <p:spPr>
          <a:xfrm>
            <a:off x="2711650" y="4918375"/>
            <a:ext cx="617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exemplo, range(5) cria uma sequência com início em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término em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 não está incluído), com um passo de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ef799b6780_0_129"/>
          <p:cNvSpPr txBox="1"/>
          <p:nvPr/>
        </p:nvSpPr>
        <p:spPr>
          <a:xfrm>
            <a:off x="235000" y="1045525"/>
            <a:ext cx="86517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Ex_1: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função </a:t>
            </a:r>
            <a:r>
              <a:rPr b="1" lang="en-US" sz="22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range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associada ao laço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range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exemplo acima é gerada a sequência de números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 sobre os valores, com </a:t>
            </a:r>
            <a:r>
              <a:rPr lang="en-US" sz="2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r>
              <a:rPr lang="en-US" sz="2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 em 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</a:t>
            </a:r>
            <a:r>
              <a:rPr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ncremento de 2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parada em 10.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É importante ressaltar a função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range()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ter um, dois ou três argumentos.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quantidade de argumentos determina o comportamento da função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Ex_2: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função </a:t>
            </a:r>
            <a:r>
              <a:rPr b="1" lang="en-US" sz="22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range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associada ao laço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range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f799b6780_0_165"/>
          <p:cNvSpPr txBox="1"/>
          <p:nvPr/>
        </p:nvSpPr>
        <p:spPr>
          <a:xfrm>
            <a:off x="6142500" y="3976100"/>
            <a:ext cx="3001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exemplo, 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deveria iterar de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Porém, quando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igual a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condição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satisfeita, 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break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acionado, e o programa sai do laço.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ef799b6780_0_16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Repetição - 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1ef799b6780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ef799b6780_0_165"/>
          <p:cNvSpPr/>
          <p:nvPr/>
        </p:nvSpPr>
        <p:spPr>
          <a:xfrm>
            <a:off x="327850" y="4357100"/>
            <a:ext cx="5753700" cy="18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ef799b6780_0_165"/>
          <p:cNvSpPr txBox="1"/>
          <p:nvPr/>
        </p:nvSpPr>
        <p:spPr>
          <a:xfrm>
            <a:off x="235000" y="1045525"/>
            <a:ext cx="8715300" cy="5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200">
                <a:solidFill>
                  <a:srgbClr val="2E95D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palavra reservada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break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utilizada para interromper a execução de um laço antes que a condição normal de término seja atingida.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 break é útil quando desejamos interromper um laço com base em uma condição específica, sem continuar a execução do restante do código dentro do loop.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estrutura básica do break é associada a uma instrução if, onde o break é acionado quando a condição é verdadeira.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Uso de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break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laço de repetição tipo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range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==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"Condição satisfeita. Saindo do loop."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f799b6780_0_146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1ef799b6780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ef799b6780_0_146"/>
          <p:cNvSpPr txBox="1"/>
          <p:nvPr/>
        </p:nvSpPr>
        <p:spPr>
          <a:xfrm>
            <a:off x="235000" y="893125"/>
            <a:ext cx="86517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1) Faça um programa que exiba na tela uma contagem regressiva de 100 até 0.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Escreva um programa que exiba os números somados de 0 até um valor definido pelo usuário.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3) Escreva um programa em Python que faça a tabuada definida pelo usuário.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Faça um programa em Python que receba dois números inteiros e gere todos os números inteiros que estão no intervalo compreendido por eles.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Faça um programa que some todos os números inseridos pelo usuário até que ele digite -1.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f746c4ad4_0_46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</a:t>
            </a:r>
            <a:r>
              <a:rPr lang="en-US" sz="3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Decisão</a:t>
            </a:r>
            <a:endParaRPr b="0" i="0" sz="32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1ef746c4ad4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g1ef746c4ad4_0_46"/>
          <p:cNvGraphicFramePr/>
          <p:nvPr/>
        </p:nvGraphicFramePr>
        <p:xfrm>
          <a:off x="952500" y="27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{271235A2-E88D-4FD5-8755-C918F0133928}</a:tableStyleId>
              </a:tblPr>
              <a:tblGrid>
                <a:gridCol w="3494275"/>
                <a:gridCol w="343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Pseudocódigo</a:t>
                      </a:r>
                      <a:endParaRPr b="1"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(cláusula condicional) </a:t>
                      </a: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então 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senão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//opcional</a:t>
                      </a:r>
                      <a:endParaRPr sz="2000" u="none" cap="none" strike="noStrike">
                        <a:solidFill>
                          <a:srgbClr val="274E1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...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fimse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en-US" sz="20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</a:t>
                      </a:r>
                      <a:r>
                        <a:rPr lang="en-US" sz="20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20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g1ef746c4ad4_0_46"/>
          <p:cNvSpPr txBox="1"/>
          <p:nvPr/>
        </p:nvSpPr>
        <p:spPr>
          <a:xfrm>
            <a:off x="235000" y="1045525"/>
            <a:ext cx="8542800" cy="5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efetuar testes para decidir entre alternativas: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if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if - else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fee8114f5_0_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1efee8114f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efee8114f5_0_9"/>
          <p:cNvSpPr txBox="1"/>
          <p:nvPr/>
        </p:nvSpPr>
        <p:spPr>
          <a:xfrm>
            <a:off x="235000" y="893125"/>
            <a:ext cx="86517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6) Faça um código Python que leia 2 números inteiros, calcule e mostre a quantidade de números pares e a quantidade de números ímpares entre eles.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7) Faça um um código em Python para calcular o MMC de dois números.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8) Escreva um programa que solicite ao usuário que insira um número e verifique se é um número primo utilizando um laço for.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obs: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um número primo é aquele que é divisível apenas por 1 e por ele mesmo.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9) Crie um código em Python para calcular o fatorial de um número dado pelo usuário. (Ex: fatorial: 6! = 6 . 5 . 4 . 3 . 2 . 1 = 720).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f799b6780_0_178"/>
          <p:cNvSpPr/>
          <p:nvPr/>
        </p:nvSpPr>
        <p:spPr>
          <a:xfrm>
            <a:off x="450300" y="3592375"/>
            <a:ext cx="7620000" cy="15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ef799b6780_0_178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Funç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ões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3200">
                <a:solidFill>
                  <a:srgbClr val="2E95D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1ef799b6780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f799b6780_0_178"/>
          <p:cNvSpPr txBox="1"/>
          <p:nvPr/>
        </p:nvSpPr>
        <p:spPr>
          <a:xfrm>
            <a:off x="235000" y="1045525"/>
            <a:ext cx="85428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funções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ser compreendidas como blocos de código que executam uma tarefa específica e podem ser reutilizados ao serem chamados com argumentos, permitindo modularidade e organização do código. As funções são definidas usando a palavra reservada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def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podem ter parâmetros, realizar operações e retornar valores.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Sintaxe geral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def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nome_da_funcao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parametro1, parametro2, parametroN,...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 Código da função</a:t>
            </a:r>
            <a:endParaRPr sz="2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 Pode incluir operações, estruturas condicionais, loops, etc.</a:t>
            </a:r>
            <a:endParaRPr sz="2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resultado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f799b6780_0_289"/>
          <p:cNvSpPr/>
          <p:nvPr/>
        </p:nvSpPr>
        <p:spPr>
          <a:xfrm>
            <a:off x="722450" y="3126275"/>
            <a:ext cx="3849600" cy="254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ef799b6780_0_28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Funç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ões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3200">
                <a:solidFill>
                  <a:srgbClr val="2E95D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1ef799b6780_0_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ef799b6780_0_289"/>
          <p:cNvSpPr txBox="1"/>
          <p:nvPr/>
        </p:nvSpPr>
        <p:spPr>
          <a:xfrm>
            <a:off x="235000" y="1045525"/>
            <a:ext cx="8542800" cy="53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Funções Com Retorno</a:t>
            </a:r>
            <a:endParaRPr b="1" sz="2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podem retornar valores usando a palavra reservada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valor retornado pode ser usado em outras partes do código.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que realiza a soma de dois números e retorna o resultado.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resultado_da_soma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soma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resultado = a + b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resultado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resultado_da_soma = soma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300">
              <a:solidFill>
                <a:srgbClr val="00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f799b6780_0_278"/>
          <p:cNvSpPr/>
          <p:nvPr/>
        </p:nvSpPr>
        <p:spPr>
          <a:xfrm>
            <a:off x="695250" y="3418225"/>
            <a:ext cx="4041300" cy="156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ef799b6780_0_278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Funç</a:t>
            </a: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ões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3200">
                <a:solidFill>
                  <a:srgbClr val="2E95D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1ef799b6780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ef799b6780_0_278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Funções Sem Retorno</a:t>
            </a:r>
            <a:endParaRPr b="1" sz="2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 uma função não tiver uma instrução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ela ainda pode ser chamada, mas </a:t>
            </a: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não terá retorno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seu valor retornado será </a:t>
            </a:r>
            <a:r>
              <a:rPr lang="en-US" sz="2200">
                <a:solidFill>
                  <a:srgbClr val="2A00FF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(um tipo especial que representa a ausência de valor).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de saudação, não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retorno.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saudacao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		print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A3151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"Olá! Bem-Vindo(a)"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saudacao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f799b6780_0_267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Funções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3200">
                <a:solidFill>
                  <a:srgbClr val="2E95D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1ef799b6780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ef799b6780_0_267"/>
          <p:cNvSpPr txBox="1"/>
          <p:nvPr/>
        </p:nvSpPr>
        <p:spPr>
          <a:xfrm>
            <a:off x="235000" y="1045525"/>
            <a:ext cx="8542800" cy="5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Principal </a:t>
            </a:r>
            <a:r>
              <a:rPr b="1" lang="en-US" sz="2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Muitas linguagens de programação como por exemplo </a:t>
            </a:r>
            <a:r>
              <a:rPr b="1" i="0" lang="en-US" sz="23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300" u="none" cap="none" strike="noStrike">
                <a:solidFill>
                  <a:srgbClr val="1C458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C++</a:t>
            </a:r>
            <a:r>
              <a:rPr b="0" i="0" lang="en-US" sz="2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300" u="none" cap="none" strike="noStrike">
                <a:solidFill>
                  <a:srgbClr val="741B4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300" u="none" cap="none" strike="noStrike">
                <a:solidFill>
                  <a:srgbClr val="274E1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 função </a:t>
            </a:r>
            <a:r>
              <a:rPr b="1" i="0" lang="en-US" sz="2300" u="none" cap="none" strike="noStrike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é obrigatória, pois por meio dela o compilador saberá por onde começar a sua execução. 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Já em </a:t>
            </a:r>
            <a:r>
              <a:rPr b="1" i="0" lang="en-US" sz="2300" u="none" cap="none" strike="noStrike">
                <a:solidFill>
                  <a:srgbClr val="1C458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 função </a:t>
            </a:r>
            <a:r>
              <a:rPr b="1" i="0" lang="en-US" sz="2300" u="none" cap="none" strike="noStrike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não é obrigatória, o </a:t>
            </a:r>
            <a:r>
              <a:rPr b="1" i="0" lang="en-US" sz="2300" u="none" cap="none" strike="noStrike">
                <a:solidFill>
                  <a:srgbClr val="1C458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executa o código no nível mais alto de indentação, e </a:t>
            </a:r>
            <a:r>
              <a:rPr b="0" i="0" lang="en-US" sz="23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não requer explicitamente uma função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300" u="none" cap="none" strike="noStrike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para iniciar a execução do programa.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1C458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Mas, é considerada uma boa prática definir uma função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300" u="none" cap="none" strike="noStrike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 cap="none" strike="noStrike">
                <a:solidFill>
                  <a:srgbClr val="1C458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organizar o código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especialmente em programas mais complexos ou quando planejamos reutilizar partes do código. 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f799b6780_0_298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Funções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3200">
                <a:solidFill>
                  <a:srgbClr val="2E95D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1ef799b6780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ef799b6780_0_298"/>
          <p:cNvSpPr/>
          <p:nvPr/>
        </p:nvSpPr>
        <p:spPr>
          <a:xfrm>
            <a:off x="627200" y="2560975"/>
            <a:ext cx="4068600" cy="195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f799b6780_0_298"/>
          <p:cNvSpPr txBox="1"/>
          <p:nvPr/>
        </p:nvSpPr>
        <p:spPr>
          <a:xfrm>
            <a:off x="235000" y="1045525"/>
            <a:ext cx="8542800" cy="5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Principal </a:t>
            </a:r>
            <a:r>
              <a:rPr b="1" lang="en-US" sz="2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Ex: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Vamos reescrever o nosso código anterior usando a função main() do Python.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rgbClr val="00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main</a:t>
            </a:r>
            <a:r>
              <a:rPr lang="en-US" sz="2300">
                <a:solidFill>
                  <a:srgbClr val="00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		print</a:t>
            </a:r>
            <a:r>
              <a:rPr lang="en-US" sz="2300">
                <a:solidFill>
                  <a:srgbClr val="00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300">
                <a:solidFill>
                  <a:srgbClr val="A3151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"Olá Mundo"</a:t>
            </a:r>
            <a:r>
              <a:rPr lang="en-US" sz="2300">
                <a:solidFill>
                  <a:srgbClr val="00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2300">
              <a:solidFill>
                <a:srgbClr val="0000F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rgbClr val="00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__name__ == </a:t>
            </a:r>
            <a:r>
              <a:rPr lang="en-US" sz="2300">
                <a:solidFill>
                  <a:srgbClr val="A3151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"__main__"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		main</a:t>
            </a:r>
            <a:r>
              <a:rPr lang="en-US" sz="2300">
                <a:solidFill>
                  <a:srgbClr val="00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b="0" i="0" lang="en-U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f799b6780_0_30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1ef799b6780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ef799b6780_0_305"/>
          <p:cNvSpPr txBox="1"/>
          <p:nvPr/>
        </p:nvSpPr>
        <p:spPr>
          <a:xfrm>
            <a:off x="235000" y="893125"/>
            <a:ext cx="86517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aça um código que permita o usuário efetuar cada uma das quatro operações (adição, subtração, divisão e multiplicação) as operações devem ser funções e devem receber dois números como parâmetros e retorna o resultado da operação (considere o caso da divisão por zero).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Escreva uma função chamada "verificar_se_par" que recebe um número inserido pelo usuário  como parâmetro e retorna True se o número for par e False caso contrário.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Escreva uma função chamada "contador_vogais" que recebe uma string informada pelo usuário como parâmetro e retorna o número de vogais na string.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Escreva uma função chamada "inverter_string" que recebe uma string informada pelo usuário como parâmetro e retorna a mesma string invertida.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f799b6780_0_31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g1ef799b6780_0_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ef799b6780_0_312"/>
          <p:cNvSpPr txBox="1"/>
          <p:nvPr/>
        </p:nvSpPr>
        <p:spPr>
          <a:xfrm>
            <a:off x="235000" y="893125"/>
            <a:ext cx="86517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Faça um código em Python que receba do usuário 3 notas, passe como parâmetro essas notas para uma função que  calcula e retorna a média dessas notas.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Faça um código em Python que dado uma temperatura fornecida pelo usuário em graus Celsius utilize uma função para converter e exibir em  Kelvin e outro para  Fahrenheit.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código em Python que oferece ao usuário a opção de calcular o MMC ou o MDC de um número por meio de um menu. para cada opção deve ser criado um método específico.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uma função chamada "fatorial" que recebe um número inteiro como parâmetro e retorna o fatorial desse número. O fatorial de um número n é o produto de todos os números inteiros de 1 a 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fee8114f5_0_16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1efee8114f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efee8114f5_0_16"/>
          <p:cNvSpPr txBox="1"/>
          <p:nvPr/>
        </p:nvSpPr>
        <p:spPr>
          <a:xfrm>
            <a:off x="235000" y="893125"/>
            <a:ext cx="86517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9) Faça um código Java com um método que calcule uma equação do 2º grau.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Faça um código em Python que contenha um método capaz de calcular o IMC (Índice de Massa Corpórea) de uma pessoa.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11) Faça um código em Java que contenha um método capaz de calcular o determinante de uma Matriz de ordem 3, feito isso exiba na tela do usuário.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12) Escreva um programa em Java que contenha um método para calcular a série de Fibonacci até o N-ésimo elemento. O número de elementos N deve ser lido pelo teclado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f799b6780_0_1"/>
          <p:cNvSpPr/>
          <p:nvPr/>
        </p:nvSpPr>
        <p:spPr>
          <a:xfrm>
            <a:off x="668025" y="4849675"/>
            <a:ext cx="6408900" cy="159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f799b6780_0_1"/>
          <p:cNvSpPr/>
          <p:nvPr/>
        </p:nvSpPr>
        <p:spPr>
          <a:xfrm>
            <a:off x="668025" y="2411275"/>
            <a:ext cx="4218300" cy="204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ef799b6780_0_1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endParaRPr b="0" i="0" sz="32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ef799b6780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ef799b6780_0_1"/>
          <p:cNvSpPr txBox="1"/>
          <p:nvPr/>
        </p:nvSpPr>
        <p:spPr>
          <a:xfrm>
            <a:off x="235000" y="1045525"/>
            <a:ext cx="8542800" cy="5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estruturas condicionais são construções de programação que permitem executar diferentes blocos de código com base em uma condição ou conjunto de condições.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3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0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idade &gt;=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"Você é maior de idade."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"Você é menor de idade."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cláusula condicional: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</a:t>
            </a:r>
            <a:r>
              <a:rPr lang="en-US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# trecho a ser executado se a condição for verdadeira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</a:t>
            </a:r>
            <a:r>
              <a:rPr lang="en-US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# trecho a ser executado se a condição for falsa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g1ef799b6780_0_12"/>
          <p:cNvGraphicFramePr/>
          <p:nvPr/>
        </p:nvGraphicFramePr>
        <p:xfrm>
          <a:off x="459850" y="293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{271235A2-E88D-4FD5-8755-C918F0133928}</a:tableStyleId>
              </a:tblPr>
              <a:tblGrid>
                <a:gridCol w="3906175"/>
                <a:gridCol w="4355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Pseudocódigo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então 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então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senão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//opcional</a:t>
                      </a:r>
                      <a:endParaRPr sz="2000" u="none" cap="none" strike="noStrike">
                        <a:solidFill>
                          <a:srgbClr val="274E1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...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fimse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if</a:t>
                      </a:r>
                      <a:r>
                        <a:rPr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</a:t>
                      </a:r>
                      <a:r>
                        <a:rPr b="1"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</a:t>
                      </a:r>
                      <a:r>
                        <a:rPr lang="en-US" sz="20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20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</a:t>
                      </a:r>
                      <a:r>
                        <a:rPr lang="en-US" sz="20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</a:t>
                      </a:r>
                      <a:r>
                        <a:rPr lang="en-US" sz="20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20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g1ef799b6780_0_1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endParaRPr b="0" i="0" sz="32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ef799b678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ef799b6780_0_12"/>
          <p:cNvSpPr txBox="1"/>
          <p:nvPr/>
        </p:nvSpPr>
        <p:spPr>
          <a:xfrm>
            <a:off x="235000" y="1045525"/>
            <a:ext cx="8542800" cy="5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Estrutura condicional em cascata, nos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ermite efetuar testes para decidir entre várias alternativas: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elif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endParaRPr sz="2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799b6780_0_20"/>
          <p:cNvSpPr/>
          <p:nvPr/>
        </p:nvSpPr>
        <p:spPr>
          <a:xfrm>
            <a:off x="613600" y="2935775"/>
            <a:ext cx="4313400" cy="351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ef799b6780_0_2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endParaRPr b="0" i="0" sz="32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1ef799b678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ef799b6780_0_20"/>
          <p:cNvSpPr txBox="1"/>
          <p:nvPr/>
        </p:nvSpPr>
        <p:spPr>
          <a:xfrm>
            <a:off x="235000" y="1045525"/>
            <a:ext cx="85428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Estrutura condicional em cascata é usada quando temos várias condições a serem verificadas em ordem, e a primeira que for verdadeira determina a execução do bloco de código correspondente.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3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0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&gt;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&lt;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"Você pode votar."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&gt;=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&lt;=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"Você deve votar."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&gt;=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"Voto facultativo."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"Não pode votar"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g1ef799b6780_0_32"/>
          <p:cNvGraphicFramePr/>
          <p:nvPr/>
        </p:nvGraphicFramePr>
        <p:xfrm>
          <a:off x="45985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{271235A2-E88D-4FD5-8755-C918F0133928}</a:tableStyleId>
              </a:tblPr>
              <a:tblGrid>
                <a:gridCol w="3906175"/>
                <a:gridCol w="4355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Pseudocódigo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então 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se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então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(cláusula condicional)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então</a:t>
                      </a:r>
                      <a:endParaRPr b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senão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//opcional</a:t>
                      </a:r>
                      <a:endParaRPr sz="2000" u="none" cap="none" strike="noStrike">
                        <a:solidFill>
                          <a:srgbClr val="274E1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...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fimse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if</a:t>
                      </a:r>
                      <a:r>
                        <a:rPr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b="1"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</a:t>
                      </a:r>
                      <a:r>
                        <a:rPr lang="en-US" sz="2000" u="none" cap="none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2000" u="none" cap="none" strike="noStrike">
                        <a:solidFill>
                          <a:srgbClr val="274E1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... 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b="1"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cláusula condicional</a:t>
                      </a:r>
                      <a:r>
                        <a:rPr lang="en-US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opcional</a:t>
                      </a:r>
                      <a:endParaRPr sz="2000">
                        <a:solidFill>
                          <a:srgbClr val="274E1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... 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</a:t>
                      </a:r>
                      <a:r>
                        <a:rPr lang="en-US" sz="2000" u="none" cap="none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2000" u="none" cap="none" strike="noStrike">
                        <a:solidFill>
                          <a:srgbClr val="274E1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... 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1ef799b6780_0_3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endParaRPr b="0" i="0" sz="32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ef799b6780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ef799b6780_0_32"/>
          <p:cNvSpPr txBox="1"/>
          <p:nvPr/>
        </p:nvSpPr>
        <p:spPr>
          <a:xfrm>
            <a:off x="235000" y="1045525"/>
            <a:ext cx="8542800" cy="56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Estrutura condicional </a:t>
            </a:r>
            <a:r>
              <a:rPr lang="en-US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aninhada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nos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efetuar testes para decidir entre subalternativ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if </a:t>
            </a:r>
            <a:endParaRPr b="1"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endParaRPr b="1"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endParaRPr sz="2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799b6780_0_39"/>
          <p:cNvSpPr/>
          <p:nvPr/>
        </p:nvSpPr>
        <p:spPr>
          <a:xfrm>
            <a:off x="681625" y="2897425"/>
            <a:ext cx="7293300" cy="344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ef799b6780_0_3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Estrutura de </a:t>
            </a:r>
            <a:r>
              <a:rPr lang="en-US" sz="3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endParaRPr b="0" i="0" sz="32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1ef799b6780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ef799b6780_0_39"/>
          <p:cNvSpPr txBox="1"/>
          <p:nvPr/>
        </p:nvSpPr>
        <p:spPr>
          <a:xfrm>
            <a:off x="235000" y="1045525"/>
            <a:ext cx="8542800" cy="5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condicional aninhada é usada quando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estrutura condicional `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 é colocada dentro de outra estrutura condicional `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3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      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0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altura 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 sz="20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	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&gt;=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altura &gt;= </a:t>
            </a:r>
            <a:r>
              <a:rPr lang="en-US" sz="20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160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"Você pode entrar no parque de diversões."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  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"Desculpe, mas você não atende aos requisitos de altura."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"Desculpe, mas você precisa ter pelo menos 18."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b8278d65_0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Exercícios - I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efb8278d6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fb8278d65_0_0"/>
          <p:cNvSpPr txBox="1"/>
          <p:nvPr/>
        </p:nvSpPr>
        <p:spPr>
          <a:xfrm>
            <a:off x="235000" y="816925"/>
            <a:ext cx="85428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código Python para verificar se um número informado pelo usuário é par ou ímpar.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código em Python para verificar se um valor inserido pelo usuário é positivo, negativo ou zero.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Faça um código em Python para calcular a média de um aluno com base em 2 notas, se a média for maior ou igual 5 o aluno será aprovado se nota menor que 5 e maior do que 3 ficará de recuperação se menor do que 3  será reprovado.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Faça um código em Python para ler duas variáveis inteiras, verifique se elas são iguais ou diferentes entre si, posteriormente some as duas e depois multiplique por 2 se o resultado for maior do 10 escreva “RESULTADO FINAL MAIOR DO QUE 10” se menor escreva “RESULTADO FINAL MENOR DO QUE 10” e se igual escreva “RESULTADO FINAL IGUAL A 10”.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799b6780_0_48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Exercícios - I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1ef799b678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ef799b6780_0_48"/>
          <p:cNvSpPr txBox="1"/>
          <p:nvPr/>
        </p:nvSpPr>
        <p:spPr>
          <a:xfrm>
            <a:off x="235000" y="816925"/>
            <a:ext cx="85428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Elabore um código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Python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receba os valores dos lados do triângulo e classifique se é um triângulo é equilátero, isósceles ou escaleno.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Obs_1: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os três segmentos formem um triângulo, existe o que conhecemos como condição de existência, que é a seguinte: a soma de dois lados é sempre maior que o terceiro lado.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Obs_2: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triângulo equilátero possui 3 lados congruentes.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  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triângulo isósceles possui 2 lados congruentes.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O escaleno todos os lados são incongruentes.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congruente (mesma medida)</a:t>
            </a:r>
            <a:endParaRPr sz="2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código em Python para validar se o usuário pode se aposentar, assim, inicialmente ele  deve se identificar o gênero: ‘h’ para homem e ‘m’ para mulher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seguintes regras devem ser cumpridas.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validação for feita por idade, a idade mínima para solicitar a aposentadoria é de 58 anos para mulheres e 63 anos para homens.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validação for feita por tempo de contribuição, serão 30 anos para mulheres e de 35 para homens.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Obs: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investigue se existe alguma função para deixar as entradas de letras sempre minusculas, pois em programação h é diferente de 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99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2019-04-07T18:20:04Z</dcterms:created>
  <dc:creator>eduardo.icmc@outlook.com</dc:creator>
</cp:coreProperties>
</file>