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inndeling" id="{A37CFE94-ADD4-4BD3-9E6E-30ADE4234D42}">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nb-NO"/>
              <a:t>Klikk for å redigere tittelstil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nb-NO"/>
              <a:t>Klikk for å redigere tittelstil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b-NO"/>
              <a:t>Klikk for å redigere tittelstil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nb-NO"/>
              <a:t>Klikk for å redigere tittelstil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nb-NO"/>
              <a:t>Klikk for å redigere tittelstil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b-NO"/>
              <a:t>Klikk for å redigere tittelstil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b-NO"/>
              <a:t>Klikk for å redigere tittelstil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9FC85F-A088-4C06-B55D-00C3202E5845}"/>
              </a:ext>
            </a:extLst>
          </p:cNvPr>
          <p:cNvSpPr>
            <a:spLocks noGrp="1"/>
          </p:cNvSpPr>
          <p:nvPr>
            <p:ph type="ctrTitle"/>
          </p:nvPr>
        </p:nvSpPr>
        <p:spPr/>
        <p:txBody>
          <a:bodyPr/>
          <a:lstStyle/>
          <a:p>
            <a:r>
              <a:rPr lang="en-GB"/>
              <a:t>DAT510: Assignment</a:t>
            </a:r>
            <a:r>
              <a:rPr lang="nb-NO" dirty="0"/>
              <a:t> 1</a:t>
            </a:r>
            <a:endParaRPr lang="en-GB" dirty="0"/>
          </a:p>
        </p:txBody>
      </p:sp>
      <p:sp>
        <p:nvSpPr>
          <p:cNvPr id="3" name="Undertittel 2">
            <a:extLst>
              <a:ext uri="{FF2B5EF4-FFF2-40B4-BE49-F238E27FC236}">
                <a16:creationId xmlns:a16="http://schemas.microsoft.com/office/drawing/2014/main" id="{B6AD4E1B-B30A-4E15-A3E3-4C85CE3531B7}"/>
              </a:ext>
            </a:extLst>
          </p:cNvPr>
          <p:cNvSpPr>
            <a:spLocks noGrp="1"/>
          </p:cNvSpPr>
          <p:nvPr>
            <p:ph type="subTitle" idx="1"/>
          </p:nvPr>
        </p:nvSpPr>
        <p:spPr/>
        <p:txBody>
          <a:bodyPr/>
          <a:lstStyle/>
          <a:p>
            <a:r>
              <a:rPr lang="nb-NO" dirty="0"/>
              <a:t>-Odin Bjørnebo</a:t>
            </a:r>
            <a:endParaRPr lang="en-GB" dirty="0"/>
          </a:p>
        </p:txBody>
      </p:sp>
    </p:spTree>
    <p:extLst>
      <p:ext uri="{BB962C8B-B14F-4D97-AF65-F5344CB8AC3E}">
        <p14:creationId xmlns:p14="http://schemas.microsoft.com/office/powerpoint/2010/main" val="32976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9D01F72-7E32-4230-96F9-EFD3821752F1}"/>
              </a:ext>
            </a:extLst>
          </p:cNvPr>
          <p:cNvSpPr>
            <a:spLocks noGrp="1"/>
          </p:cNvSpPr>
          <p:nvPr>
            <p:ph type="ctrTitle"/>
          </p:nvPr>
        </p:nvSpPr>
        <p:spPr>
          <a:xfrm>
            <a:off x="4857404" y="1577340"/>
            <a:ext cx="6228950" cy="3703320"/>
          </a:xfrm>
        </p:spPr>
        <p:txBody>
          <a:bodyPr anchor="ctr">
            <a:normAutofit/>
          </a:bodyPr>
          <a:lstStyle/>
          <a:p>
            <a:r>
              <a:rPr lang="nb-NO" sz="6600">
                <a:solidFill>
                  <a:schemeClr val="tx2"/>
                </a:solidFill>
              </a:rPr>
              <a:t>That’s it</a:t>
            </a:r>
            <a:endParaRPr lang="en-GB" sz="6600">
              <a:solidFill>
                <a:schemeClr val="tx2"/>
              </a:solidFill>
            </a:endParaRPr>
          </a:p>
        </p:txBody>
      </p:sp>
      <p:sp>
        <p:nvSpPr>
          <p:cNvPr id="9" name="Rectangle 8">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323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3029256-29B5-4A96-9AED-6AAD473F75EE}"/>
              </a:ext>
            </a:extLst>
          </p:cNvPr>
          <p:cNvSpPr>
            <a:spLocks noGrp="1"/>
          </p:cNvSpPr>
          <p:nvPr>
            <p:ph type="title"/>
          </p:nvPr>
        </p:nvSpPr>
        <p:spPr/>
        <p:txBody>
          <a:bodyPr/>
          <a:lstStyle/>
          <a:p>
            <a:r>
              <a:rPr lang="nb-NO" dirty="0"/>
              <a:t>Part I: </a:t>
            </a:r>
            <a:r>
              <a:rPr lang="nb-NO" dirty="0" err="1"/>
              <a:t>Task</a:t>
            </a:r>
            <a:r>
              <a:rPr lang="nb-NO" dirty="0"/>
              <a:t> 1 </a:t>
            </a:r>
            <a:endParaRPr lang="en-GB" dirty="0"/>
          </a:p>
        </p:txBody>
      </p:sp>
      <p:sp>
        <p:nvSpPr>
          <p:cNvPr id="3" name="Plassholder for innhold 2">
            <a:extLst>
              <a:ext uri="{FF2B5EF4-FFF2-40B4-BE49-F238E27FC236}">
                <a16:creationId xmlns:a16="http://schemas.microsoft.com/office/drawing/2014/main" id="{A7822663-679C-4B89-A097-16A64B51CA2F}"/>
              </a:ext>
            </a:extLst>
          </p:cNvPr>
          <p:cNvSpPr>
            <a:spLocks noGrp="1"/>
          </p:cNvSpPr>
          <p:nvPr>
            <p:ph sz="half" idx="1"/>
          </p:nvPr>
        </p:nvSpPr>
        <p:spPr/>
        <p:txBody>
          <a:bodyPr>
            <a:normAutofit fontScale="85000" lnSpcReduction="10000"/>
          </a:bodyPr>
          <a:lstStyle/>
          <a:p>
            <a:r>
              <a:rPr lang="en-GB" dirty="0"/>
              <a:t>BQZRMQ KLBOXE WCCEFL DKRYYL BVEHIZ NYJQEE BDYFJO PTLOEM EHOMIC UYHHTS GKNJFG EHIMK NIHCTI HVRIHA RSMGQT RQCSXX CSWTNK PTMNSW AMXVCY WEOGSR FFUEEB DKQLQZ WRKUCO FTPLOT GOJZRI XEPZSE ISXTCT WZRMXI RIHALE SPRFAE FVYORI HNITRG PUHITM CFCDLA HIBKLH RCDIMT WQWTOR DJCNDY YWMJCN HDUWOF DPUPNG BANULZ NGYPQU LEUXOV FFDCEE YHQUXO YOXQUO DDCVIR RPJCAT RAQVFS AWMJCN HTSOXQ UODDAG BANURR REZJGD VJSXOO MSDNIT RGPUHN HRSSSF VFSINH MSGPCM ZJCSLY GEWGQT DREASV FPXEAR IMLPZW EHQGMG WSEIXE GQKPRM XIBFWL IPCHYM OTNXYV FFDCEE YHASBA TEXCJZ VTSGBA NUDYAP IUGTLD WLKVRI HWACZG PTRYCE VNQCUP AOSPEU KPCSNG RIHLRI KUMGFC YTDQES DAHCKP BDUJPX KPYMBD IWDQEF WSEVKT CDDWLI NEPZSE OPYIW </a:t>
            </a:r>
          </a:p>
        </p:txBody>
      </p:sp>
      <p:sp>
        <p:nvSpPr>
          <p:cNvPr id="4" name="Plassholder for innhold 3">
            <a:extLst>
              <a:ext uri="{FF2B5EF4-FFF2-40B4-BE49-F238E27FC236}">
                <a16:creationId xmlns:a16="http://schemas.microsoft.com/office/drawing/2014/main" id="{7824B2D5-AA22-4E85-80B7-31028498BBFB}"/>
              </a:ext>
            </a:extLst>
          </p:cNvPr>
          <p:cNvSpPr>
            <a:spLocks noGrp="1"/>
          </p:cNvSpPr>
          <p:nvPr>
            <p:ph sz="half" idx="2"/>
          </p:nvPr>
        </p:nvSpPr>
        <p:spPr/>
        <p:txBody>
          <a:bodyPr>
            <a:normAutofit fontScale="85000" lnSpcReduction="10000"/>
          </a:bodyPr>
          <a:lstStyle/>
          <a:p>
            <a:r>
              <a:rPr lang="nb-NO" dirty="0"/>
              <a:t>3-word </a:t>
            </a:r>
            <a:r>
              <a:rPr lang="nb-NO" dirty="0" err="1"/>
              <a:t>comb</a:t>
            </a:r>
            <a:r>
              <a:rPr lang="nb-NO" dirty="0"/>
              <a:t> -&gt; </a:t>
            </a:r>
            <a:r>
              <a:rPr lang="nb-NO" dirty="0" err="1"/>
              <a:t>count</a:t>
            </a:r>
            <a:r>
              <a:rPr lang="nb-NO" dirty="0"/>
              <a:t> </a:t>
            </a:r>
            <a:r>
              <a:rPr lang="nb-NO" dirty="0" err="1"/>
              <a:t>the</a:t>
            </a:r>
            <a:r>
              <a:rPr lang="nb-NO" dirty="0"/>
              <a:t> </a:t>
            </a:r>
            <a:r>
              <a:rPr lang="nb-NO" dirty="0" err="1"/>
              <a:t>diff</a:t>
            </a:r>
            <a:r>
              <a:rPr lang="nb-NO" dirty="0"/>
              <a:t> </a:t>
            </a:r>
            <a:r>
              <a:rPr lang="nb-NO" dirty="0" err="1"/>
              <a:t>ones</a:t>
            </a:r>
            <a:r>
              <a:rPr lang="nb-NO" dirty="0"/>
              <a:t> -&gt; </a:t>
            </a:r>
            <a:r>
              <a:rPr lang="nb-NO" dirty="0" err="1"/>
              <a:t>find</a:t>
            </a:r>
            <a:r>
              <a:rPr lang="nb-NO" dirty="0"/>
              <a:t> </a:t>
            </a:r>
            <a:r>
              <a:rPr lang="nb-NO" dirty="0" err="1"/>
              <a:t>them</a:t>
            </a:r>
            <a:r>
              <a:rPr lang="nb-NO" dirty="0"/>
              <a:t> in </a:t>
            </a:r>
            <a:r>
              <a:rPr lang="nb-NO" dirty="0" err="1"/>
              <a:t>text</a:t>
            </a:r>
            <a:r>
              <a:rPr lang="nb-NO" dirty="0"/>
              <a:t> -&gt; </a:t>
            </a:r>
            <a:r>
              <a:rPr lang="nb-NO" dirty="0" err="1"/>
              <a:t>calc</a:t>
            </a:r>
            <a:r>
              <a:rPr lang="nb-NO" dirty="0"/>
              <a:t> </a:t>
            </a:r>
            <a:r>
              <a:rPr lang="nb-NO" dirty="0" err="1"/>
              <a:t>diff</a:t>
            </a:r>
            <a:r>
              <a:rPr lang="nb-NO" dirty="0"/>
              <a:t> </a:t>
            </a:r>
            <a:r>
              <a:rPr lang="nb-NO" dirty="0" err="1"/>
              <a:t>between</a:t>
            </a:r>
            <a:r>
              <a:rPr lang="nb-NO" dirty="0"/>
              <a:t> </a:t>
            </a:r>
            <a:r>
              <a:rPr lang="nb-NO" dirty="0" err="1"/>
              <a:t>them</a:t>
            </a:r>
            <a:r>
              <a:rPr lang="nb-NO" dirty="0"/>
              <a:t> -&gt; </a:t>
            </a:r>
            <a:endParaRPr lang="en-GB" dirty="0"/>
          </a:p>
        </p:txBody>
      </p:sp>
    </p:spTree>
    <p:extLst>
      <p:ext uri="{BB962C8B-B14F-4D97-AF65-F5344CB8AC3E}">
        <p14:creationId xmlns:p14="http://schemas.microsoft.com/office/powerpoint/2010/main" val="372601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7A118C-DBF1-48BE-8B15-3BB1B945FEB8}"/>
              </a:ext>
            </a:extLst>
          </p:cNvPr>
          <p:cNvSpPr>
            <a:spLocks noGrp="1"/>
          </p:cNvSpPr>
          <p:nvPr>
            <p:ph type="title"/>
          </p:nvPr>
        </p:nvSpPr>
        <p:spPr/>
        <p:txBody>
          <a:bodyPr/>
          <a:lstStyle/>
          <a:p>
            <a:r>
              <a:rPr lang="nb-NO" dirty="0"/>
              <a:t>Part I: TASK 2 and </a:t>
            </a:r>
            <a:r>
              <a:rPr lang="nb-NO" dirty="0" err="1"/>
              <a:t>Task</a:t>
            </a:r>
            <a:r>
              <a:rPr lang="nb-NO" dirty="0"/>
              <a:t> 3</a:t>
            </a:r>
            <a:endParaRPr lang="en-GB" dirty="0"/>
          </a:p>
        </p:txBody>
      </p:sp>
      <p:sp>
        <p:nvSpPr>
          <p:cNvPr id="6" name="Plassholder for tekst 5">
            <a:extLst>
              <a:ext uri="{FF2B5EF4-FFF2-40B4-BE49-F238E27FC236}">
                <a16:creationId xmlns:a16="http://schemas.microsoft.com/office/drawing/2014/main" id="{12B2CBB8-1EA8-47EB-B7B2-2C6D5B1596B9}"/>
              </a:ext>
            </a:extLst>
          </p:cNvPr>
          <p:cNvSpPr>
            <a:spLocks noGrp="1"/>
          </p:cNvSpPr>
          <p:nvPr>
            <p:ph type="body" idx="1"/>
          </p:nvPr>
        </p:nvSpPr>
        <p:spPr/>
        <p:txBody>
          <a:bodyPr/>
          <a:lstStyle/>
          <a:p>
            <a:r>
              <a:rPr lang="nb-NO" dirty="0" err="1"/>
              <a:t>Task</a:t>
            </a:r>
            <a:r>
              <a:rPr lang="nb-NO" dirty="0"/>
              <a:t> 2</a:t>
            </a:r>
            <a:endParaRPr lang="en-GB" dirty="0"/>
          </a:p>
        </p:txBody>
      </p:sp>
      <p:pic>
        <p:nvPicPr>
          <p:cNvPr id="11" name="Plassholder for innhold 10">
            <a:extLst>
              <a:ext uri="{FF2B5EF4-FFF2-40B4-BE49-F238E27FC236}">
                <a16:creationId xmlns:a16="http://schemas.microsoft.com/office/drawing/2014/main" id="{2687E625-3590-4015-9B58-CF65AA200F68}"/>
              </a:ext>
            </a:extLst>
          </p:cNvPr>
          <p:cNvPicPr>
            <a:picLocks noGrp="1" noChangeAspect="1"/>
          </p:cNvPicPr>
          <p:nvPr>
            <p:ph sz="half" idx="2"/>
          </p:nvPr>
        </p:nvPicPr>
        <p:blipFill>
          <a:blip r:embed="rId2"/>
          <a:stretch>
            <a:fillRect/>
          </a:stretch>
        </p:blipFill>
        <p:spPr>
          <a:xfrm>
            <a:off x="1239716" y="2842657"/>
            <a:ext cx="3221816" cy="3285685"/>
          </a:xfrm>
        </p:spPr>
      </p:pic>
      <p:sp>
        <p:nvSpPr>
          <p:cNvPr id="8" name="Plassholder for tekst 7">
            <a:extLst>
              <a:ext uri="{FF2B5EF4-FFF2-40B4-BE49-F238E27FC236}">
                <a16:creationId xmlns:a16="http://schemas.microsoft.com/office/drawing/2014/main" id="{1E3984A2-F437-49D4-BF91-D41BD3C0DD6C}"/>
              </a:ext>
            </a:extLst>
          </p:cNvPr>
          <p:cNvSpPr>
            <a:spLocks noGrp="1"/>
          </p:cNvSpPr>
          <p:nvPr>
            <p:ph type="body" sz="quarter" idx="3"/>
          </p:nvPr>
        </p:nvSpPr>
        <p:spPr/>
        <p:txBody>
          <a:bodyPr/>
          <a:lstStyle/>
          <a:p>
            <a:r>
              <a:rPr lang="nb-NO" dirty="0" err="1"/>
              <a:t>Task</a:t>
            </a:r>
            <a:r>
              <a:rPr lang="nb-NO" dirty="0"/>
              <a:t> 3</a:t>
            </a:r>
            <a:endParaRPr lang="en-GB" dirty="0"/>
          </a:p>
        </p:txBody>
      </p:sp>
      <p:sp>
        <p:nvSpPr>
          <p:cNvPr id="9" name="Plassholder for innhold 8">
            <a:extLst>
              <a:ext uri="{FF2B5EF4-FFF2-40B4-BE49-F238E27FC236}">
                <a16:creationId xmlns:a16="http://schemas.microsoft.com/office/drawing/2014/main" id="{BAD173AE-AAA9-456E-B1CD-FFB1A1955D9E}"/>
              </a:ext>
            </a:extLst>
          </p:cNvPr>
          <p:cNvSpPr>
            <a:spLocks noGrp="1"/>
          </p:cNvSpPr>
          <p:nvPr>
            <p:ph sz="quarter" idx="4"/>
          </p:nvPr>
        </p:nvSpPr>
        <p:spPr/>
        <p:txBody>
          <a:bodyPr>
            <a:normAutofit fontScale="85000" lnSpcReduction="10000"/>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ANORIGIN</a:t>
            </a:r>
            <a:r>
              <a:rPr lang="en-GB" sz="1800" dirty="0">
                <a:effectLst/>
                <a:latin typeface="Calibri" panose="020F0502020204030204" pitchFamily="34" charset="0"/>
                <a:ea typeface="Calibri" panose="020F0502020204030204" pitchFamily="34" charset="0"/>
                <a:cs typeface="Times New Roman" panose="02020603050405020304" pitchFamily="18" charset="0"/>
              </a:rPr>
              <a:t>ZVPVWOGVDQTOBWUVDXARNTFPHCBLXYFJPVMXANWXKMWFHMSQIFAECIBNJEQZCSRCKEZAEPZKNFVKOPVNYPJTYFXYIECPQIKUCFINKIIUIFTOGLGNAHBSVRVBNBWAGJYYWMLLQUHOZFLGHHRBKSWZOQRXPFWZSQVZYUSCELROKYXQNMXOKYKNCLOMZFOBTPFXUJBAIZJTHTVKEJXNUEORNLWEAQKMBLMKXBUSGWILZSLHQLZWGWHAAVJJLNWHRIEBWFZYPIWBWRJCGRRQFRKAXBBRADYCCVLNHFNADZDYFDESYFTCYBPSIUKNFLNRYWDZUDTJPJRYSPPAEBOHJBTPYFSNWTLZNBTKUSNUIIKUHIGIERJYIFIKSKVBFROEFWBWBNTEMUMDSMHIDJEYTXAVIQGNSXTZPVJFOBXVAWWJOIORPSWLUVVXWRDPONMLYUWCQDXFYSUJADXFSIWNAWBDSVNZJWHYYOYRIQURYARAXRNIYOJTYXAEPIBYGJVRLJRITTRGBDRDIQGNSHYCCKEQTBRDFMGZIZRHJDISLLBVUXEEVFPKO</a:t>
            </a:r>
            <a:endParaRPr lang="en-GB" dirty="0"/>
          </a:p>
        </p:txBody>
      </p:sp>
    </p:spTree>
    <p:extLst>
      <p:ext uri="{BB962C8B-B14F-4D97-AF65-F5344CB8AC3E}">
        <p14:creationId xmlns:p14="http://schemas.microsoft.com/office/powerpoint/2010/main" val="241136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0FCE9BF-8AE6-40B1-9348-D36ED4A1C758}"/>
              </a:ext>
            </a:extLst>
          </p:cNvPr>
          <p:cNvSpPr>
            <a:spLocks noGrp="1"/>
          </p:cNvSpPr>
          <p:nvPr>
            <p:ph type="title"/>
          </p:nvPr>
        </p:nvSpPr>
        <p:spPr/>
        <p:txBody>
          <a:bodyPr/>
          <a:lstStyle/>
          <a:p>
            <a:r>
              <a:rPr lang="nb-NO" dirty="0"/>
              <a:t>Part II: SDES </a:t>
            </a:r>
            <a:r>
              <a:rPr lang="nb-NO" dirty="0" err="1"/>
              <a:t>overview</a:t>
            </a:r>
            <a:endParaRPr lang="en-GB" dirty="0"/>
          </a:p>
        </p:txBody>
      </p:sp>
      <p:pic>
        <p:nvPicPr>
          <p:cNvPr id="5" name="Plassholder for innhold 4">
            <a:extLst>
              <a:ext uri="{FF2B5EF4-FFF2-40B4-BE49-F238E27FC236}">
                <a16:creationId xmlns:a16="http://schemas.microsoft.com/office/drawing/2014/main" id="{FCD05420-E04B-47C7-A0D4-B7C0E1144147}"/>
              </a:ext>
            </a:extLst>
          </p:cNvPr>
          <p:cNvPicPr>
            <a:picLocks noGrp="1" noChangeAspect="1"/>
          </p:cNvPicPr>
          <p:nvPr>
            <p:ph idx="1"/>
          </p:nvPr>
        </p:nvPicPr>
        <p:blipFill rotWithShape="1">
          <a:blip r:embed="rId2"/>
          <a:srcRect l="202" r="1" b="8269"/>
          <a:stretch/>
        </p:blipFill>
        <p:spPr>
          <a:xfrm>
            <a:off x="1057276" y="1884103"/>
            <a:ext cx="4152900" cy="4707198"/>
          </a:xfrm>
        </p:spPr>
      </p:pic>
      <p:pic>
        <p:nvPicPr>
          <p:cNvPr id="7" name="Bilde 6">
            <a:extLst>
              <a:ext uri="{FF2B5EF4-FFF2-40B4-BE49-F238E27FC236}">
                <a16:creationId xmlns:a16="http://schemas.microsoft.com/office/drawing/2014/main" id="{7428A551-538C-4466-AB82-5389D5C21358}"/>
              </a:ext>
            </a:extLst>
          </p:cNvPr>
          <p:cNvPicPr>
            <a:picLocks noChangeAspect="1"/>
          </p:cNvPicPr>
          <p:nvPr/>
        </p:nvPicPr>
        <p:blipFill>
          <a:blip r:embed="rId3"/>
          <a:stretch>
            <a:fillRect/>
          </a:stretch>
        </p:blipFill>
        <p:spPr>
          <a:xfrm>
            <a:off x="8404549" y="1884103"/>
            <a:ext cx="2730175" cy="4707198"/>
          </a:xfrm>
          <a:prstGeom prst="rect">
            <a:avLst/>
          </a:prstGeom>
        </p:spPr>
      </p:pic>
    </p:spTree>
    <p:extLst>
      <p:ext uri="{BB962C8B-B14F-4D97-AF65-F5344CB8AC3E}">
        <p14:creationId xmlns:p14="http://schemas.microsoft.com/office/powerpoint/2010/main" val="56155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203F10-A6E4-40EA-BED3-E99FB0D46F19}"/>
              </a:ext>
            </a:extLst>
          </p:cNvPr>
          <p:cNvSpPr>
            <a:spLocks noGrp="1"/>
          </p:cNvSpPr>
          <p:nvPr>
            <p:ph type="title"/>
          </p:nvPr>
        </p:nvSpPr>
        <p:spPr/>
        <p:txBody>
          <a:bodyPr/>
          <a:lstStyle/>
          <a:p>
            <a:r>
              <a:rPr lang="nb-NO" dirty="0"/>
              <a:t>PART II: Key Gen</a:t>
            </a:r>
            <a:endParaRPr lang="en-GB" dirty="0"/>
          </a:p>
        </p:txBody>
      </p:sp>
      <p:pic>
        <p:nvPicPr>
          <p:cNvPr id="11" name="Bilde 10">
            <a:extLst>
              <a:ext uri="{FF2B5EF4-FFF2-40B4-BE49-F238E27FC236}">
                <a16:creationId xmlns:a16="http://schemas.microsoft.com/office/drawing/2014/main" id="{9D03A1C9-0673-4723-96EE-A22879ED5060}"/>
              </a:ext>
            </a:extLst>
          </p:cNvPr>
          <p:cNvPicPr>
            <a:picLocks noChangeAspect="1"/>
          </p:cNvPicPr>
          <p:nvPr/>
        </p:nvPicPr>
        <p:blipFill>
          <a:blip r:embed="rId2"/>
          <a:stretch>
            <a:fillRect/>
          </a:stretch>
        </p:blipFill>
        <p:spPr>
          <a:xfrm>
            <a:off x="5541977" y="2771775"/>
            <a:ext cx="6068831" cy="2237835"/>
          </a:xfrm>
          <a:prstGeom prst="rect">
            <a:avLst/>
          </a:prstGeom>
        </p:spPr>
      </p:pic>
      <p:pic>
        <p:nvPicPr>
          <p:cNvPr id="15" name="Plassholder for innhold 14">
            <a:extLst>
              <a:ext uri="{FF2B5EF4-FFF2-40B4-BE49-F238E27FC236}">
                <a16:creationId xmlns:a16="http://schemas.microsoft.com/office/drawing/2014/main" id="{87C74D6D-2563-4C8E-9483-CF21B2DBE662}"/>
              </a:ext>
            </a:extLst>
          </p:cNvPr>
          <p:cNvPicPr>
            <a:picLocks noGrp="1" noChangeAspect="1"/>
          </p:cNvPicPr>
          <p:nvPr>
            <p:ph idx="1"/>
          </p:nvPr>
        </p:nvPicPr>
        <p:blipFill>
          <a:blip r:embed="rId3"/>
          <a:stretch>
            <a:fillRect/>
          </a:stretch>
        </p:blipFill>
        <p:spPr>
          <a:xfrm>
            <a:off x="1085850" y="2771775"/>
            <a:ext cx="3733800" cy="790575"/>
          </a:xfrm>
        </p:spPr>
      </p:pic>
      <p:pic>
        <p:nvPicPr>
          <p:cNvPr id="17" name="Bilde 16">
            <a:extLst>
              <a:ext uri="{FF2B5EF4-FFF2-40B4-BE49-F238E27FC236}">
                <a16:creationId xmlns:a16="http://schemas.microsoft.com/office/drawing/2014/main" id="{759FF763-D30A-4ADA-AB60-5DC2C17B8A03}"/>
              </a:ext>
            </a:extLst>
          </p:cNvPr>
          <p:cNvPicPr>
            <a:picLocks noChangeAspect="1"/>
          </p:cNvPicPr>
          <p:nvPr/>
        </p:nvPicPr>
        <p:blipFill>
          <a:blip r:embed="rId4"/>
          <a:stretch>
            <a:fillRect/>
          </a:stretch>
        </p:blipFill>
        <p:spPr>
          <a:xfrm>
            <a:off x="1543050" y="4437195"/>
            <a:ext cx="2819400" cy="723900"/>
          </a:xfrm>
          <a:prstGeom prst="rect">
            <a:avLst/>
          </a:prstGeom>
        </p:spPr>
      </p:pic>
      <p:sp>
        <p:nvSpPr>
          <p:cNvPr id="18" name="TekstSylinder 17">
            <a:extLst>
              <a:ext uri="{FF2B5EF4-FFF2-40B4-BE49-F238E27FC236}">
                <a16:creationId xmlns:a16="http://schemas.microsoft.com/office/drawing/2014/main" id="{82674642-151C-42A5-8EE7-63E67357E5DA}"/>
              </a:ext>
            </a:extLst>
          </p:cNvPr>
          <p:cNvSpPr txBox="1"/>
          <p:nvPr/>
        </p:nvSpPr>
        <p:spPr>
          <a:xfrm>
            <a:off x="1885950" y="3686175"/>
            <a:ext cx="2028825" cy="369332"/>
          </a:xfrm>
          <a:prstGeom prst="rect">
            <a:avLst/>
          </a:prstGeom>
          <a:noFill/>
        </p:spPr>
        <p:txBody>
          <a:bodyPr wrap="square" rtlCol="0">
            <a:spAutoFit/>
          </a:bodyPr>
          <a:lstStyle/>
          <a:p>
            <a:pPr algn="ctr"/>
            <a:r>
              <a:rPr lang="nb-NO" dirty="0"/>
              <a:t>(LS-1)</a:t>
            </a:r>
            <a:endParaRPr lang="en-GB" dirty="0"/>
          </a:p>
        </p:txBody>
      </p:sp>
    </p:spTree>
    <p:extLst>
      <p:ext uri="{BB962C8B-B14F-4D97-AF65-F5344CB8AC3E}">
        <p14:creationId xmlns:p14="http://schemas.microsoft.com/office/powerpoint/2010/main" val="376523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A1B96AD-1221-43CD-B3A7-00435CF5E3DF}"/>
              </a:ext>
            </a:extLst>
          </p:cNvPr>
          <p:cNvSpPr>
            <a:spLocks noGrp="1"/>
          </p:cNvSpPr>
          <p:nvPr>
            <p:ph type="title"/>
          </p:nvPr>
        </p:nvSpPr>
        <p:spPr/>
        <p:txBody>
          <a:bodyPr/>
          <a:lstStyle/>
          <a:p>
            <a:r>
              <a:rPr lang="nb-NO" dirty="0"/>
              <a:t>PART II: </a:t>
            </a:r>
            <a:r>
              <a:rPr lang="nb-NO" dirty="0" err="1"/>
              <a:t>Fk</a:t>
            </a:r>
            <a:r>
              <a:rPr lang="nb-NO" dirty="0"/>
              <a:t> and </a:t>
            </a:r>
            <a:r>
              <a:rPr lang="nb-NO" dirty="0" err="1"/>
              <a:t>small</a:t>
            </a:r>
            <a:r>
              <a:rPr lang="nb-NO" dirty="0"/>
              <a:t> F</a:t>
            </a:r>
            <a:endParaRPr lang="en-GB" dirty="0"/>
          </a:p>
        </p:txBody>
      </p:sp>
      <p:pic>
        <p:nvPicPr>
          <p:cNvPr id="6" name="Plassholder for innhold 5">
            <a:extLst>
              <a:ext uri="{FF2B5EF4-FFF2-40B4-BE49-F238E27FC236}">
                <a16:creationId xmlns:a16="http://schemas.microsoft.com/office/drawing/2014/main" id="{70289DC1-D9F4-4C74-992C-50C094CC6A84}"/>
              </a:ext>
            </a:extLst>
          </p:cNvPr>
          <p:cNvPicPr>
            <a:picLocks noGrp="1" noChangeAspect="1"/>
          </p:cNvPicPr>
          <p:nvPr>
            <p:ph sz="half" idx="1"/>
          </p:nvPr>
        </p:nvPicPr>
        <p:blipFill>
          <a:blip r:embed="rId2"/>
          <a:stretch>
            <a:fillRect/>
          </a:stretch>
        </p:blipFill>
        <p:spPr>
          <a:xfrm>
            <a:off x="765936" y="2502404"/>
            <a:ext cx="2938527" cy="780356"/>
          </a:xfrm>
        </p:spPr>
      </p:pic>
      <p:pic>
        <p:nvPicPr>
          <p:cNvPr id="10" name="Plassholder for innhold 9">
            <a:extLst>
              <a:ext uri="{FF2B5EF4-FFF2-40B4-BE49-F238E27FC236}">
                <a16:creationId xmlns:a16="http://schemas.microsoft.com/office/drawing/2014/main" id="{9F9D048A-3599-4A13-A795-7C22A7CEF70B}"/>
              </a:ext>
            </a:extLst>
          </p:cNvPr>
          <p:cNvPicPr>
            <a:picLocks noGrp="1" noChangeAspect="1"/>
          </p:cNvPicPr>
          <p:nvPr>
            <p:ph sz="half" idx="2"/>
          </p:nvPr>
        </p:nvPicPr>
        <p:blipFill>
          <a:blip r:embed="rId3"/>
          <a:stretch>
            <a:fillRect/>
          </a:stretch>
        </p:blipFill>
        <p:spPr>
          <a:xfrm>
            <a:off x="4295858" y="2075336"/>
            <a:ext cx="7648492" cy="4267695"/>
          </a:xfrm>
        </p:spPr>
      </p:pic>
      <p:pic>
        <p:nvPicPr>
          <p:cNvPr id="8" name="Bilde 7">
            <a:extLst>
              <a:ext uri="{FF2B5EF4-FFF2-40B4-BE49-F238E27FC236}">
                <a16:creationId xmlns:a16="http://schemas.microsoft.com/office/drawing/2014/main" id="{62592F9D-ABB0-42B8-BC83-0242D8A8AAB5}"/>
              </a:ext>
            </a:extLst>
          </p:cNvPr>
          <p:cNvPicPr>
            <a:picLocks noChangeAspect="1"/>
          </p:cNvPicPr>
          <p:nvPr/>
        </p:nvPicPr>
        <p:blipFill>
          <a:blip r:embed="rId4"/>
          <a:stretch>
            <a:fillRect/>
          </a:stretch>
        </p:blipFill>
        <p:spPr>
          <a:xfrm>
            <a:off x="675513" y="3762375"/>
            <a:ext cx="3028950" cy="1200335"/>
          </a:xfrm>
          <a:prstGeom prst="rect">
            <a:avLst/>
          </a:prstGeom>
        </p:spPr>
      </p:pic>
    </p:spTree>
    <p:extLst>
      <p:ext uri="{BB962C8B-B14F-4D97-AF65-F5344CB8AC3E}">
        <p14:creationId xmlns:p14="http://schemas.microsoft.com/office/powerpoint/2010/main" val="114268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D4B7506-F1A8-47BF-A7BD-589FEED93C56}"/>
              </a:ext>
            </a:extLst>
          </p:cNvPr>
          <p:cNvSpPr>
            <a:spLocks noGrp="1"/>
          </p:cNvSpPr>
          <p:nvPr>
            <p:ph type="title"/>
          </p:nvPr>
        </p:nvSpPr>
        <p:spPr/>
        <p:txBody>
          <a:bodyPr/>
          <a:lstStyle/>
          <a:p>
            <a:r>
              <a:rPr lang="nb-NO" dirty="0"/>
              <a:t>Part II: Triple SDES</a:t>
            </a:r>
            <a:endParaRPr lang="en-GB" dirty="0"/>
          </a:p>
        </p:txBody>
      </p:sp>
      <p:pic>
        <p:nvPicPr>
          <p:cNvPr id="6" name="Plassholder for innhold 5" descr="Et bilde som inneholder tekst&#10;&#10;Automatisk generert beskrivelse">
            <a:extLst>
              <a:ext uri="{FF2B5EF4-FFF2-40B4-BE49-F238E27FC236}">
                <a16:creationId xmlns:a16="http://schemas.microsoft.com/office/drawing/2014/main" id="{088E09D9-1C27-47ED-A7CC-4EE207637253}"/>
              </a:ext>
            </a:extLst>
          </p:cNvPr>
          <p:cNvPicPr>
            <a:picLocks noGrp="1" noChangeAspect="1"/>
          </p:cNvPicPr>
          <p:nvPr>
            <p:ph sz="half" idx="1"/>
          </p:nvPr>
        </p:nvPicPr>
        <p:blipFill rotWithShape="1">
          <a:blip r:embed="rId2"/>
          <a:srcRect b="9127"/>
          <a:stretch/>
        </p:blipFill>
        <p:spPr>
          <a:xfrm>
            <a:off x="895350" y="2228003"/>
            <a:ext cx="3757692" cy="4210896"/>
          </a:xfrm>
        </p:spPr>
      </p:pic>
      <p:pic>
        <p:nvPicPr>
          <p:cNvPr id="8" name="Plassholder for innhold 7">
            <a:extLst>
              <a:ext uri="{FF2B5EF4-FFF2-40B4-BE49-F238E27FC236}">
                <a16:creationId xmlns:a16="http://schemas.microsoft.com/office/drawing/2014/main" id="{9A5B24E1-C7C8-4225-A7BE-871AC7FFEFE4}"/>
              </a:ext>
            </a:extLst>
          </p:cNvPr>
          <p:cNvPicPr>
            <a:picLocks noGrp="1" noChangeAspect="1"/>
          </p:cNvPicPr>
          <p:nvPr>
            <p:ph sz="half" idx="2"/>
          </p:nvPr>
        </p:nvPicPr>
        <p:blipFill>
          <a:blip r:embed="rId3"/>
          <a:stretch>
            <a:fillRect/>
          </a:stretch>
        </p:blipFill>
        <p:spPr>
          <a:xfrm>
            <a:off x="6461125" y="2228003"/>
            <a:ext cx="4286250" cy="323850"/>
          </a:xfrm>
        </p:spPr>
      </p:pic>
      <p:pic>
        <p:nvPicPr>
          <p:cNvPr id="10" name="Bilde 9">
            <a:extLst>
              <a:ext uri="{FF2B5EF4-FFF2-40B4-BE49-F238E27FC236}">
                <a16:creationId xmlns:a16="http://schemas.microsoft.com/office/drawing/2014/main" id="{8219DC6B-407F-4F01-9C13-B8F48C90C38C}"/>
              </a:ext>
            </a:extLst>
          </p:cNvPr>
          <p:cNvPicPr>
            <a:picLocks noChangeAspect="1"/>
          </p:cNvPicPr>
          <p:nvPr/>
        </p:nvPicPr>
        <p:blipFill>
          <a:blip r:embed="rId4"/>
          <a:stretch>
            <a:fillRect/>
          </a:stretch>
        </p:blipFill>
        <p:spPr>
          <a:xfrm>
            <a:off x="6461125" y="2551853"/>
            <a:ext cx="4124325" cy="371475"/>
          </a:xfrm>
          <a:prstGeom prst="rect">
            <a:avLst/>
          </a:prstGeom>
        </p:spPr>
      </p:pic>
      <p:pic>
        <p:nvPicPr>
          <p:cNvPr id="12" name="Bilde 11">
            <a:extLst>
              <a:ext uri="{FF2B5EF4-FFF2-40B4-BE49-F238E27FC236}">
                <a16:creationId xmlns:a16="http://schemas.microsoft.com/office/drawing/2014/main" id="{99C3CAC7-47C4-4612-962C-F3F03AF8BE6B}"/>
              </a:ext>
            </a:extLst>
          </p:cNvPr>
          <p:cNvPicPr>
            <a:picLocks noChangeAspect="1"/>
          </p:cNvPicPr>
          <p:nvPr/>
        </p:nvPicPr>
        <p:blipFill>
          <a:blip r:embed="rId5"/>
          <a:stretch>
            <a:fillRect/>
          </a:stretch>
        </p:blipFill>
        <p:spPr>
          <a:xfrm>
            <a:off x="6270624" y="3835086"/>
            <a:ext cx="4948762" cy="1575114"/>
          </a:xfrm>
          <a:prstGeom prst="rect">
            <a:avLst/>
          </a:prstGeom>
        </p:spPr>
      </p:pic>
    </p:spTree>
    <p:extLst>
      <p:ext uri="{BB962C8B-B14F-4D97-AF65-F5344CB8AC3E}">
        <p14:creationId xmlns:p14="http://schemas.microsoft.com/office/powerpoint/2010/main" val="411945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725EC5C-BB2D-4852-83F0-24ACEE507320}"/>
              </a:ext>
            </a:extLst>
          </p:cNvPr>
          <p:cNvSpPr>
            <a:spLocks noGrp="1"/>
          </p:cNvSpPr>
          <p:nvPr>
            <p:ph type="title"/>
          </p:nvPr>
        </p:nvSpPr>
        <p:spPr/>
        <p:txBody>
          <a:bodyPr/>
          <a:lstStyle/>
          <a:p>
            <a:r>
              <a:rPr lang="nb-NO" dirty="0"/>
              <a:t>Part II: </a:t>
            </a:r>
            <a:r>
              <a:rPr lang="nb-NO" dirty="0" err="1"/>
              <a:t>Crack</a:t>
            </a:r>
            <a:r>
              <a:rPr lang="nb-NO" dirty="0"/>
              <a:t> SDES</a:t>
            </a:r>
            <a:endParaRPr lang="en-GB" dirty="0"/>
          </a:p>
        </p:txBody>
      </p:sp>
      <p:pic>
        <p:nvPicPr>
          <p:cNvPr id="6" name="Plassholder for innhold 5">
            <a:extLst>
              <a:ext uri="{FF2B5EF4-FFF2-40B4-BE49-F238E27FC236}">
                <a16:creationId xmlns:a16="http://schemas.microsoft.com/office/drawing/2014/main" id="{84346566-AF21-4D22-B124-456F94B7D932}"/>
              </a:ext>
            </a:extLst>
          </p:cNvPr>
          <p:cNvPicPr>
            <a:picLocks noGrp="1" noChangeAspect="1"/>
          </p:cNvPicPr>
          <p:nvPr>
            <p:ph sz="half" idx="1"/>
          </p:nvPr>
        </p:nvPicPr>
        <p:blipFill>
          <a:blip r:embed="rId2"/>
          <a:stretch>
            <a:fillRect/>
          </a:stretch>
        </p:blipFill>
        <p:spPr>
          <a:xfrm>
            <a:off x="1078254" y="2650858"/>
            <a:ext cx="10404904" cy="2787336"/>
          </a:xfrm>
        </p:spPr>
      </p:pic>
      <p:sp>
        <p:nvSpPr>
          <p:cNvPr id="4" name="Plassholder for innhold 3">
            <a:extLst>
              <a:ext uri="{FF2B5EF4-FFF2-40B4-BE49-F238E27FC236}">
                <a16:creationId xmlns:a16="http://schemas.microsoft.com/office/drawing/2014/main" id="{A5B1C2C3-5C74-4B5F-8F45-9313B979C44E}"/>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8376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1205365-D386-4308-A02A-A41C1B0CDB01}"/>
              </a:ext>
            </a:extLst>
          </p:cNvPr>
          <p:cNvSpPr>
            <a:spLocks noGrp="1"/>
          </p:cNvSpPr>
          <p:nvPr>
            <p:ph type="title"/>
          </p:nvPr>
        </p:nvSpPr>
        <p:spPr/>
        <p:txBody>
          <a:bodyPr/>
          <a:lstStyle/>
          <a:p>
            <a:r>
              <a:rPr lang="nb-NO" dirty="0"/>
              <a:t>Part II: webserver</a:t>
            </a:r>
            <a:endParaRPr lang="en-GB" dirty="0"/>
          </a:p>
        </p:txBody>
      </p:sp>
      <p:pic>
        <p:nvPicPr>
          <p:cNvPr id="5" name="Plassholder for innhold 4">
            <a:extLst>
              <a:ext uri="{FF2B5EF4-FFF2-40B4-BE49-F238E27FC236}">
                <a16:creationId xmlns:a16="http://schemas.microsoft.com/office/drawing/2014/main" id="{CDEF84D8-84C6-475D-88DF-793AD12282BC}"/>
              </a:ext>
            </a:extLst>
          </p:cNvPr>
          <p:cNvPicPr>
            <a:picLocks noGrp="1" noChangeAspect="1"/>
          </p:cNvPicPr>
          <p:nvPr>
            <p:ph idx="1"/>
          </p:nvPr>
        </p:nvPicPr>
        <p:blipFill>
          <a:blip r:embed="rId2"/>
          <a:stretch>
            <a:fillRect/>
          </a:stretch>
        </p:blipFill>
        <p:spPr>
          <a:xfrm>
            <a:off x="581192" y="2053140"/>
            <a:ext cx="5848183" cy="3930148"/>
          </a:xfrm>
        </p:spPr>
      </p:pic>
      <p:pic>
        <p:nvPicPr>
          <p:cNvPr id="7" name="Bilde 6">
            <a:extLst>
              <a:ext uri="{FF2B5EF4-FFF2-40B4-BE49-F238E27FC236}">
                <a16:creationId xmlns:a16="http://schemas.microsoft.com/office/drawing/2014/main" id="{24206E7A-F4E9-48FE-B9BD-D90564A3FCC5}"/>
              </a:ext>
            </a:extLst>
          </p:cNvPr>
          <p:cNvPicPr>
            <a:picLocks noChangeAspect="1"/>
          </p:cNvPicPr>
          <p:nvPr/>
        </p:nvPicPr>
        <p:blipFill>
          <a:blip r:embed="rId3"/>
          <a:stretch>
            <a:fillRect/>
          </a:stretch>
        </p:blipFill>
        <p:spPr>
          <a:xfrm>
            <a:off x="6496051" y="2053140"/>
            <a:ext cx="5419724" cy="1172244"/>
          </a:xfrm>
          <a:prstGeom prst="rect">
            <a:avLst/>
          </a:prstGeom>
        </p:spPr>
      </p:pic>
      <p:pic>
        <p:nvPicPr>
          <p:cNvPr id="9" name="Bilde 8">
            <a:extLst>
              <a:ext uri="{FF2B5EF4-FFF2-40B4-BE49-F238E27FC236}">
                <a16:creationId xmlns:a16="http://schemas.microsoft.com/office/drawing/2014/main" id="{879714C9-18E8-47FE-B680-DEAA139D30EF}"/>
              </a:ext>
            </a:extLst>
          </p:cNvPr>
          <p:cNvPicPr>
            <a:picLocks noChangeAspect="1"/>
          </p:cNvPicPr>
          <p:nvPr/>
        </p:nvPicPr>
        <p:blipFill>
          <a:blip r:embed="rId4"/>
          <a:stretch>
            <a:fillRect/>
          </a:stretch>
        </p:blipFill>
        <p:spPr>
          <a:xfrm>
            <a:off x="6496051" y="3076576"/>
            <a:ext cx="5349345" cy="954756"/>
          </a:xfrm>
          <a:prstGeom prst="rect">
            <a:avLst/>
          </a:prstGeom>
        </p:spPr>
      </p:pic>
    </p:spTree>
    <p:extLst>
      <p:ext uri="{BB962C8B-B14F-4D97-AF65-F5344CB8AC3E}">
        <p14:creationId xmlns:p14="http://schemas.microsoft.com/office/powerpoint/2010/main" val="2227939388"/>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TotalTime>
  <Words>174</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10</vt:i4>
      </vt:variant>
    </vt:vector>
  </HeadingPairs>
  <TitlesOfParts>
    <vt:vector size="14" baseType="lpstr">
      <vt:lpstr>Calibri</vt:lpstr>
      <vt:lpstr>Gill Sans MT</vt:lpstr>
      <vt:lpstr>Wingdings 2</vt:lpstr>
      <vt:lpstr>Dividende</vt:lpstr>
      <vt:lpstr>DAT510: Assignment 1</vt:lpstr>
      <vt:lpstr>Part I: Task 1 </vt:lpstr>
      <vt:lpstr>Part I: TASK 2 and Task 3</vt:lpstr>
      <vt:lpstr>Part II: SDES overview</vt:lpstr>
      <vt:lpstr>PART II: Key Gen</vt:lpstr>
      <vt:lpstr>PART II: Fk and small F</vt:lpstr>
      <vt:lpstr>Part II: Triple SDES</vt:lpstr>
      <vt:lpstr>Part II: Crack SDES</vt:lpstr>
      <vt:lpstr>Part II: webserver</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DAT510: Assignment 1</dc:title>
  <dc:creator>Odin Bjørnebo</dc:creator>
  <cp:lastModifiedBy>Odin Bjørnebo</cp:lastModifiedBy>
  <cp:revision>1</cp:revision>
  <dcterms:created xsi:type="dcterms:W3CDTF">2020-09-22T18:20:57Z</dcterms:created>
  <dcterms:modified xsi:type="dcterms:W3CDTF">2020-09-22T18:23:21Z</dcterms:modified>
</cp:coreProperties>
</file>