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8" r:id="rId1"/>
  </p:sldMasterIdLst>
  <p:notesMasterIdLst>
    <p:notesMasterId r:id="rId3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90" r:id="rId33"/>
    <p:sldId id="291" r:id="rId34"/>
    <p:sldId id="289" r:id="rId35"/>
    <p:sldId id="292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04F61-BBC2-4ECC-909A-6697B83ABBF3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AC150-273C-456C-BB6C-966D5F193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83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AC150-273C-456C-BB6C-966D5F1938B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279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AC150-273C-456C-BB6C-966D5F1938B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57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AC150-273C-456C-BB6C-966D5F1938B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37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AC150-273C-456C-BB6C-966D5F1938B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96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AC150-273C-456C-BB6C-966D5F1938B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63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AC150-273C-456C-BB6C-966D5F1938B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14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AC150-273C-456C-BB6C-966D5F1938B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356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AC150-273C-456C-BB6C-966D5F1938B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772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AC150-273C-456C-BB6C-966D5F1938B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190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AC150-273C-456C-BB6C-966D5F1938B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72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AC150-273C-456C-BB6C-966D5F1938B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25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AC150-273C-456C-BB6C-966D5F1938B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571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AC150-273C-456C-BB6C-966D5F1938B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104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AC150-273C-456C-BB6C-966D5F1938B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417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AC150-273C-456C-BB6C-966D5F1938B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008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AC150-273C-456C-BB6C-966D5F1938B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275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AC150-273C-456C-BB6C-966D5F1938B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84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AC150-273C-456C-BB6C-966D5F1938B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75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AC150-273C-456C-BB6C-966D5F1938B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96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AC150-273C-456C-BB6C-966D5F1938B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82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AC150-273C-456C-BB6C-966D5F1938B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46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AC150-273C-456C-BB6C-966D5F1938B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66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AC150-273C-456C-BB6C-966D5F1938B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95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AC150-273C-456C-BB6C-966D5F1938B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94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618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87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542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04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5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851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490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481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532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289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4F0E216-BA48-4F04-AC4F-645AA0DD6AC6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9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22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hade val="98000"/>
                <a:satMod val="130000"/>
                <a:lumMod val="102000"/>
              </a:schemeClr>
            </a:gs>
            <a:gs pos="100000">
              <a:schemeClr val="bg1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52EF9-739D-48CA-A45C-3A99191B5D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3"/>
            <a:ext cx="9418320" cy="2670047"/>
          </a:xfrm>
        </p:spPr>
        <p:txBody>
          <a:bodyPr>
            <a:normAutofit/>
          </a:bodyPr>
          <a:lstStyle/>
          <a:p>
            <a:r>
              <a:rPr lang="tr-TR" b="1" dirty="0">
                <a:solidFill>
                  <a:schemeClr val="accent1">
                    <a:lumMod val="75000"/>
                  </a:schemeClr>
                </a:solidFill>
              </a:rPr>
              <a:t>LINUX RECAP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242F3-D2D3-44F8-A97A-7E9906A21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611756"/>
            <a:ext cx="9418320" cy="1560443"/>
          </a:xfrm>
        </p:spPr>
        <p:txBody>
          <a:bodyPr>
            <a:normAutofit/>
          </a:bodyPr>
          <a:lstStyle/>
          <a:p>
            <a:r>
              <a:rPr lang="tr-TR" b="1" dirty="0">
                <a:solidFill>
                  <a:schemeClr val="accent1">
                    <a:lumMod val="75000"/>
                    <a:alpha val="80000"/>
                  </a:schemeClr>
                </a:solidFill>
              </a:rPr>
              <a:t>04011.2022</a:t>
            </a:r>
            <a:endParaRPr lang="en-US" b="1" dirty="0">
              <a:solidFill>
                <a:schemeClr val="accent1">
                  <a:lumMod val="75000"/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5718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FCD7-A2C8-42EF-9866-480477CF4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896" y="197936"/>
            <a:ext cx="9603275" cy="1049235"/>
          </a:xfrm>
        </p:spPr>
        <p:txBody>
          <a:bodyPr/>
          <a:lstStyle/>
          <a:p>
            <a:r>
              <a:rPr lang="tr-TR" b="1" dirty="0">
                <a:solidFill>
                  <a:srgbClr val="0070C0"/>
                </a:solidFill>
              </a:rPr>
              <a:t>LESS AND MORE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BD1F5F7-C64C-4D69-8D80-447084E076B0}"/>
              </a:ext>
            </a:extLst>
          </p:cNvPr>
          <p:cNvSpPr txBox="1">
            <a:spLocks/>
          </p:cNvSpPr>
          <p:nvPr/>
        </p:nvSpPr>
        <p:spPr>
          <a:xfrm>
            <a:off x="1294362" y="1329136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 MORE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67AA04-33C9-4A6A-85CA-2B4661D7E5CC}"/>
              </a:ext>
            </a:extLst>
          </p:cNvPr>
          <p:cNvSpPr txBox="1"/>
          <p:nvPr/>
        </p:nvSpPr>
        <p:spPr>
          <a:xfrm>
            <a:off x="717391" y="2378371"/>
            <a:ext cx="228754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TO NAVIGATE:</a:t>
            </a:r>
          </a:p>
          <a:p>
            <a:r>
              <a:rPr lang="tr-TR" dirty="0" err="1">
                <a:solidFill>
                  <a:srgbClr val="FF0000"/>
                </a:solidFill>
              </a:rPr>
              <a:t>arrow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keys</a:t>
            </a:r>
            <a:endParaRPr lang="tr-TR" dirty="0">
              <a:solidFill>
                <a:srgbClr val="FF0000"/>
              </a:solidFill>
            </a:endParaRPr>
          </a:p>
          <a:p>
            <a:endParaRPr lang="tr-TR" dirty="0">
              <a:solidFill>
                <a:srgbClr val="FF0000"/>
              </a:solidFill>
            </a:endParaRPr>
          </a:p>
          <a:p>
            <a:r>
              <a:rPr lang="tr-TR" dirty="0">
                <a:solidFill>
                  <a:srgbClr val="FF0000"/>
                </a:solidFill>
              </a:rPr>
              <a:t>TO LEAVE THE PAGE:</a:t>
            </a:r>
          </a:p>
          <a:p>
            <a:r>
              <a:rPr lang="tr-TR" dirty="0" err="1">
                <a:solidFill>
                  <a:srgbClr val="FF0000"/>
                </a:solidFill>
              </a:rPr>
              <a:t>Press</a:t>
            </a:r>
            <a:r>
              <a:rPr lang="tr-TR" dirty="0">
                <a:solidFill>
                  <a:srgbClr val="FF0000"/>
                </a:solidFill>
              </a:rPr>
              <a:t> q</a:t>
            </a:r>
          </a:p>
          <a:p>
            <a:endParaRPr lang="tr-TR" dirty="0">
              <a:solidFill>
                <a:srgbClr val="FF0000"/>
              </a:solidFill>
            </a:endParaRPr>
          </a:p>
          <a:p>
            <a:r>
              <a:rPr lang="tr-TR" dirty="0">
                <a:solidFill>
                  <a:srgbClr val="FF0000"/>
                </a:solidFill>
              </a:rPr>
              <a:t>TO SEARCH:</a:t>
            </a:r>
          </a:p>
          <a:p>
            <a:r>
              <a:rPr lang="tr-TR" dirty="0">
                <a:solidFill>
                  <a:srgbClr val="FF0000"/>
                </a:solidFill>
              </a:rPr>
              <a:t>/</a:t>
            </a:r>
            <a:r>
              <a:rPr lang="tr-TR" dirty="0" err="1">
                <a:solidFill>
                  <a:srgbClr val="FF0000"/>
                </a:solidFill>
              </a:rPr>
              <a:t>wordtosearch</a:t>
            </a:r>
            <a:endParaRPr lang="tr-TR" dirty="0">
              <a:solidFill>
                <a:srgbClr val="FF0000"/>
              </a:solidFill>
            </a:endParaRPr>
          </a:p>
          <a:p>
            <a:endParaRPr lang="tr-TR" dirty="0">
              <a:solidFill>
                <a:srgbClr val="FF0000"/>
              </a:solidFill>
            </a:endParaRPr>
          </a:p>
          <a:p>
            <a:r>
              <a:rPr lang="tr-TR" dirty="0">
                <a:solidFill>
                  <a:srgbClr val="FF0000"/>
                </a:solidFill>
              </a:rPr>
              <a:t>TO USE HELP:</a:t>
            </a:r>
          </a:p>
          <a:p>
            <a:r>
              <a:rPr lang="tr-TR" dirty="0" err="1">
                <a:solidFill>
                  <a:srgbClr val="FF0000"/>
                </a:solidFill>
              </a:rPr>
              <a:t>Press</a:t>
            </a:r>
            <a:r>
              <a:rPr lang="tr-TR" dirty="0">
                <a:solidFill>
                  <a:srgbClr val="FF0000"/>
                </a:solidFill>
              </a:rPr>
              <a:t> h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2CBABE-AE2E-402F-BBBE-88B746FA9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095" y="2113548"/>
            <a:ext cx="7011378" cy="8383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8FA817-A04E-4C89-901C-143EF203E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094" y="3050191"/>
            <a:ext cx="7011377" cy="297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902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FCD7-A2C8-42EF-9866-480477CF4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896" y="197936"/>
            <a:ext cx="9603275" cy="1049235"/>
          </a:xfrm>
        </p:spPr>
        <p:txBody>
          <a:bodyPr/>
          <a:lstStyle/>
          <a:p>
            <a:r>
              <a:rPr lang="tr-TR" b="1" dirty="0">
                <a:solidFill>
                  <a:srgbClr val="0070C0"/>
                </a:solidFill>
              </a:rPr>
              <a:t>HISTORY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BD1F5F7-C64C-4D69-8D80-447084E076B0}"/>
              </a:ext>
            </a:extLst>
          </p:cNvPr>
          <p:cNvSpPr txBox="1">
            <a:spLocks/>
          </p:cNvSpPr>
          <p:nvPr/>
        </p:nvSpPr>
        <p:spPr>
          <a:xfrm>
            <a:off x="1294362" y="1329136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 </a:t>
            </a:r>
            <a:r>
              <a:rPr lang="tr-TR" dirty="0" err="1"/>
              <a:t>See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Save</a:t>
            </a:r>
            <a:r>
              <a:rPr lang="tr-TR" dirty="0"/>
              <a:t> </a:t>
            </a:r>
            <a:r>
              <a:rPr lang="tr-TR" dirty="0" err="1"/>
              <a:t>hıstory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67AA04-33C9-4A6A-85CA-2B4661D7E5CC}"/>
              </a:ext>
            </a:extLst>
          </p:cNvPr>
          <p:cNvSpPr txBox="1"/>
          <p:nvPr/>
        </p:nvSpPr>
        <p:spPr>
          <a:xfrm>
            <a:off x="717391" y="2378371"/>
            <a:ext cx="251536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TO SEE:</a:t>
            </a:r>
          </a:p>
          <a:p>
            <a:r>
              <a:rPr lang="tr-TR" dirty="0" err="1">
                <a:solidFill>
                  <a:srgbClr val="FF0000"/>
                </a:solidFill>
              </a:rPr>
              <a:t>history</a:t>
            </a:r>
            <a:endParaRPr lang="tr-TR" dirty="0">
              <a:solidFill>
                <a:srgbClr val="FF0000"/>
              </a:solidFill>
            </a:endParaRPr>
          </a:p>
          <a:p>
            <a:endParaRPr lang="tr-TR" dirty="0">
              <a:solidFill>
                <a:srgbClr val="FF0000"/>
              </a:solidFill>
            </a:endParaRPr>
          </a:p>
          <a:p>
            <a:r>
              <a:rPr lang="tr-TR" dirty="0">
                <a:solidFill>
                  <a:srgbClr val="FF0000"/>
                </a:solidFill>
              </a:rPr>
              <a:t>TO SAVE:</a:t>
            </a:r>
          </a:p>
          <a:p>
            <a:r>
              <a:rPr lang="tr-TR" dirty="0" err="1">
                <a:solidFill>
                  <a:srgbClr val="FF0000"/>
                </a:solidFill>
              </a:rPr>
              <a:t>history</a:t>
            </a:r>
            <a:r>
              <a:rPr lang="tr-TR" dirty="0">
                <a:solidFill>
                  <a:srgbClr val="FF0000"/>
                </a:solidFill>
              </a:rPr>
              <a:t> &gt; my_history.txt</a:t>
            </a:r>
          </a:p>
          <a:p>
            <a:endParaRPr lang="tr-TR" dirty="0">
              <a:solidFill>
                <a:srgbClr val="FF0000"/>
              </a:solidFill>
            </a:endParaRPr>
          </a:p>
          <a:p>
            <a:r>
              <a:rPr lang="tr-TR" dirty="0">
                <a:solidFill>
                  <a:srgbClr val="FF0000"/>
                </a:solidFill>
              </a:rPr>
              <a:t>TO CLEAR:</a:t>
            </a:r>
          </a:p>
          <a:p>
            <a:r>
              <a:rPr lang="tr-TR" dirty="0" err="1">
                <a:solidFill>
                  <a:srgbClr val="FF0000"/>
                </a:solidFill>
              </a:rPr>
              <a:t>history</a:t>
            </a:r>
            <a:r>
              <a:rPr lang="tr-TR" dirty="0">
                <a:solidFill>
                  <a:srgbClr val="FF0000"/>
                </a:solidFill>
              </a:rPr>
              <a:t> -c</a:t>
            </a:r>
          </a:p>
          <a:p>
            <a:endParaRPr lang="tr-TR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D77A4C-FBA3-473F-A28A-F43F2614D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514" y="2054607"/>
            <a:ext cx="7039957" cy="8764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FF3136-C63B-4027-93C5-CAEAD4790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513" y="3103842"/>
            <a:ext cx="7039957" cy="284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802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FCD7-A2C8-42EF-9866-480477CF4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896" y="197936"/>
            <a:ext cx="9603275" cy="1049235"/>
          </a:xfrm>
        </p:spPr>
        <p:txBody>
          <a:bodyPr/>
          <a:lstStyle/>
          <a:p>
            <a:r>
              <a:rPr lang="tr-TR" b="1" dirty="0">
                <a:solidFill>
                  <a:srgbClr val="0070C0"/>
                </a:solidFill>
              </a:rPr>
              <a:t>DATE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BD1F5F7-C64C-4D69-8D80-447084E076B0}"/>
              </a:ext>
            </a:extLst>
          </p:cNvPr>
          <p:cNvSpPr txBox="1">
            <a:spLocks/>
          </p:cNvSpPr>
          <p:nvPr/>
        </p:nvSpPr>
        <p:spPr>
          <a:xfrm>
            <a:off x="1294362" y="1329136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 DATE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67AA04-33C9-4A6A-85CA-2B4661D7E5CC}"/>
              </a:ext>
            </a:extLst>
          </p:cNvPr>
          <p:cNvSpPr txBox="1"/>
          <p:nvPr/>
        </p:nvSpPr>
        <p:spPr>
          <a:xfrm>
            <a:off x="717391" y="2378371"/>
            <a:ext cx="180805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TO SEE:</a:t>
            </a:r>
          </a:p>
          <a:p>
            <a:r>
              <a:rPr lang="tr-TR" dirty="0" err="1">
                <a:solidFill>
                  <a:srgbClr val="FF0000"/>
                </a:solidFill>
              </a:rPr>
              <a:t>date</a:t>
            </a:r>
            <a:endParaRPr lang="tr-TR" dirty="0">
              <a:solidFill>
                <a:srgbClr val="FF0000"/>
              </a:solidFill>
            </a:endParaRPr>
          </a:p>
          <a:p>
            <a:endParaRPr lang="tr-TR" dirty="0">
              <a:solidFill>
                <a:srgbClr val="FF0000"/>
              </a:solidFill>
            </a:endParaRPr>
          </a:p>
          <a:p>
            <a:r>
              <a:rPr lang="tr-TR" dirty="0">
                <a:solidFill>
                  <a:srgbClr val="FF0000"/>
                </a:solidFill>
              </a:rPr>
              <a:t>TO SAVE DATE:</a:t>
            </a:r>
          </a:p>
          <a:p>
            <a:r>
              <a:rPr lang="tr-TR" dirty="0" err="1">
                <a:solidFill>
                  <a:srgbClr val="FF0000"/>
                </a:solidFill>
              </a:rPr>
              <a:t>date</a:t>
            </a:r>
            <a:r>
              <a:rPr lang="tr-TR" dirty="0">
                <a:solidFill>
                  <a:srgbClr val="FF0000"/>
                </a:solidFill>
              </a:rPr>
              <a:t> &gt; today.txt</a:t>
            </a:r>
          </a:p>
          <a:p>
            <a:endParaRPr lang="tr-TR" dirty="0">
              <a:solidFill>
                <a:srgbClr val="FF0000"/>
              </a:solidFill>
            </a:endParaRPr>
          </a:p>
          <a:p>
            <a:r>
              <a:rPr lang="tr-TR" dirty="0">
                <a:solidFill>
                  <a:srgbClr val="FF0000"/>
                </a:solidFill>
              </a:rPr>
              <a:t>TO ADD DATE:</a:t>
            </a:r>
          </a:p>
          <a:p>
            <a:r>
              <a:rPr lang="tr-TR" dirty="0" err="1">
                <a:solidFill>
                  <a:srgbClr val="FF0000"/>
                </a:solidFill>
              </a:rPr>
              <a:t>Date</a:t>
            </a:r>
            <a:r>
              <a:rPr lang="tr-TR" dirty="0">
                <a:solidFill>
                  <a:srgbClr val="FF0000"/>
                </a:solidFill>
              </a:rPr>
              <a:t> &gt;&gt; echo.txt</a:t>
            </a:r>
          </a:p>
          <a:p>
            <a:endParaRPr lang="tr-TR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ECDE42-7059-4E08-80DB-061285655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760" y="1877752"/>
            <a:ext cx="7602011" cy="13241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DEB5F5-6561-46B7-BAFA-5C9020A1F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2760" y="3301247"/>
            <a:ext cx="7602011" cy="271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62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FCD7-A2C8-42EF-9866-480477CF4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896" y="197936"/>
            <a:ext cx="9603275" cy="1049235"/>
          </a:xfrm>
        </p:spPr>
        <p:txBody>
          <a:bodyPr/>
          <a:lstStyle/>
          <a:p>
            <a:r>
              <a:rPr lang="tr-TR" b="1" dirty="0">
                <a:solidFill>
                  <a:srgbClr val="0070C0"/>
                </a:solidFill>
              </a:rPr>
              <a:t>Word </a:t>
            </a:r>
            <a:r>
              <a:rPr lang="tr-TR" b="1" dirty="0" err="1">
                <a:solidFill>
                  <a:srgbClr val="0070C0"/>
                </a:solidFill>
              </a:rPr>
              <a:t>count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BD1F5F7-C64C-4D69-8D80-447084E076B0}"/>
              </a:ext>
            </a:extLst>
          </p:cNvPr>
          <p:cNvSpPr txBox="1">
            <a:spLocks/>
          </p:cNvSpPr>
          <p:nvPr/>
        </p:nvSpPr>
        <p:spPr>
          <a:xfrm>
            <a:off x="1294362" y="1329136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 </a:t>
            </a:r>
            <a:r>
              <a:rPr lang="tr-TR" dirty="0" err="1"/>
              <a:t>wc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67AA04-33C9-4A6A-85CA-2B4661D7E5CC}"/>
              </a:ext>
            </a:extLst>
          </p:cNvPr>
          <p:cNvSpPr txBox="1"/>
          <p:nvPr/>
        </p:nvSpPr>
        <p:spPr>
          <a:xfrm>
            <a:off x="717391" y="2378371"/>
            <a:ext cx="213552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FIRST NUMBER:</a:t>
            </a:r>
          </a:p>
          <a:p>
            <a:r>
              <a:rPr lang="tr-TR" dirty="0" err="1">
                <a:solidFill>
                  <a:srgbClr val="FF0000"/>
                </a:solidFill>
              </a:rPr>
              <a:t>Line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count</a:t>
            </a:r>
            <a:endParaRPr lang="tr-TR" dirty="0">
              <a:solidFill>
                <a:srgbClr val="FF0000"/>
              </a:solidFill>
            </a:endParaRPr>
          </a:p>
          <a:p>
            <a:endParaRPr lang="tr-TR" dirty="0">
              <a:solidFill>
                <a:srgbClr val="FF0000"/>
              </a:solidFill>
            </a:endParaRPr>
          </a:p>
          <a:p>
            <a:r>
              <a:rPr lang="tr-TR" dirty="0">
                <a:solidFill>
                  <a:srgbClr val="FF0000"/>
                </a:solidFill>
              </a:rPr>
              <a:t>SECOND NUMBER:</a:t>
            </a:r>
          </a:p>
          <a:p>
            <a:r>
              <a:rPr lang="tr-TR" dirty="0">
                <a:solidFill>
                  <a:srgbClr val="FF0000"/>
                </a:solidFill>
              </a:rPr>
              <a:t>Word </a:t>
            </a:r>
            <a:r>
              <a:rPr lang="tr-TR" dirty="0" err="1">
                <a:solidFill>
                  <a:srgbClr val="FF0000"/>
                </a:solidFill>
              </a:rPr>
              <a:t>count</a:t>
            </a:r>
            <a:endParaRPr lang="tr-TR" dirty="0">
              <a:solidFill>
                <a:srgbClr val="FF0000"/>
              </a:solidFill>
            </a:endParaRPr>
          </a:p>
          <a:p>
            <a:endParaRPr lang="tr-TR" dirty="0">
              <a:solidFill>
                <a:srgbClr val="FF0000"/>
              </a:solidFill>
            </a:endParaRPr>
          </a:p>
          <a:p>
            <a:r>
              <a:rPr lang="tr-TR" dirty="0">
                <a:solidFill>
                  <a:srgbClr val="FF0000"/>
                </a:solidFill>
              </a:rPr>
              <a:t>THIRD NUMBER:</a:t>
            </a:r>
          </a:p>
          <a:p>
            <a:r>
              <a:rPr lang="tr-TR" dirty="0" err="1">
                <a:solidFill>
                  <a:srgbClr val="FF0000"/>
                </a:solidFill>
              </a:rPr>
              <a:t>Byte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count</a:t>
            </a:r>
            <a:endParaRPr lang="tr-TR" dirty="0">
              <a:solidFill>
                <a:srgbClr val="FF0000"/>
              </a:solidFill>
            </a:endParaRPr>
          </a:p>
          <a:p>
            <a:endParaRPr lang="tr-TR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0D2C99-6EE9-4A9E-95F9-B9488188A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026" y="2460336"/>
            <a:ext cx="7573432" cy="141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850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FCD7-A2C8-42EF-9866-480477CF4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896" y="197936"/>
            <a:ext cx="9603275" cy="1049235"/>
          </a:xfrm>
        </p:spPr>
        <p:txBody>
          <a:bodyPr/>
          <a:lstStyle/>
          <a:p>
            <a:r>
              <a:rPr lang="tr-TR" b="1" dirty="0">
                <a:solidFill>
                  <a:srgbClr val="0070C0"/>
                </a:solidFill>
              </a:rPr>
              <a:t>FILES AND DIRECTORIES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957923-0C12-47BB-BF6B-226563191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310" y="722553"/>
            <a:ext cx="9707132" cy="522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282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FCD7-A2C8-42EF-9866-480477CF4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896" y="197936"/>
            <a:ext cx="9603275" cy="1049235"/>
          </a:xfrm>
        </p:spPr>
        <p:txBody>
          <a:bodyPr/>
          <a:lstStyle/>
          <a:p>
            <a:r>
              <a:rPr lang="tr-TR" b="1" dirty="0">
                <a:solidFill>
                  <a:srgbClr val="0070C0"/>
                </a:solidFill>
              </a:rPr>
              <a:t>FILES AND DIRECTORIES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96B6E7-D04A-40B7-97DD-807FC7DB0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207" y="769545"/>
            <a:ext cx="9708555" cy="515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41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FCD7-A2C8-42EF-9866-480477CF4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896" y="197936"/>
            <a:ext cx="9603275" cy="1049235"/>
          </a:xfrm>
        </p:spPr>
        <p:txBody>
          <a:bodyPr/>
          <a:lstStyle/>
          <a:p>
            <a:r>
              <a:rPr lang="tr-TR" b="1" dirty="0">
                <a:solidFill>
                  <a:srgbClr val="0070C0"/>
                </a:solidFill>
              </a:rPr>
              <a:t>USB DEVICES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BD1F5F7-C64C-4D69-8D80-447084E076B0}"/>
              </a:ext>
            </a:extLst>
          </p:cNvPr>
          <p:cNvSpPr txBox="1">
            <a:spLocks/>
          </p:cNvSpPr>
          <p:nvPr/>
        </p:nvSpPr>
        <p:spPr>
          <a:xfrm>
            <a:off x="1294362" y="1329136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 LSUSB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67AA04-33C9-4A6A-85CA-2B4661D7E5CC}"/>
              </a:ext>
            </a:extLst>
          </p:cNvPr>
          <p:cNvSpPr txBox="1"/>
          <p:nvPr/>
        </p:nvSpPr>
        <p:spPr>
          <a:xfrm>
            <a:off x="1294362" y="2357574"/>
            <a:ext cx="130330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BASIC:</a:t>
            </a:r>
          </a:p>
          <a:p>
            <a:r>
              <a:rPr lang="tr-TR" dirty="0" err="1">
                <a:solidFill>
                  <a:srgbClr val="FF0000"/>
                </a:solidFill>
              </a:rPr>
              <a:t>lsusb</a:t>
            </a:r>
            <a:endParaRPr lang="tr-TR" dirty="0">
              <a:solidFill>
                <a:srgbClr val="FF0000"/>
              </a:solidFill>
            </a:endParaRPr>
          </a:p>
          <a:p>
            <a:endParaRPr lang="tr-TR" dirty="0">
              <a:solidFill>
                <a:srgbClr val="FF0000"/>
              </a:solidFill>
            </a:endParaRPr>
          </a:p>
          <a:p>
            <a:r>
              <a:rPr lang="tr-TR" dirty="0">
                <a:solidFill>
                  <a:srgbClr val="FF0000"/>
                </a:solidFill>
              </a:rPr>
              <a:t>DETAILED:</a:t>
            </a:r>
          </a:p>
          <a:p>
            <a:r>
              <a:rPr lang="tr-TR" dirty="0" err="1">
                <a:solidFill>
                  <a:srgbClr val="FF0000"/>
                </a:solidFill>
              </a:rPr>
              <a:t>usb-devcies</a:t>
            </a:r>
            <a:endParaRPr lang="tr-TR" dirty="0">
              <a:solidFill>
                <a:srgbClr val="FF0000"/>
              </a:solidFill>
            </a:endParaRPr>
          </a:p>
          <a:p>
            <a:endParaRPr lang="tr-TR" dirty="0">
              <a:solidFill>
                <a:srgbClr val="FF0000"/>
              </a:solidFill>
            </a:endParaRPr>
          </a:p>
          <a:p>
            <a:endParaRPr lang="tr-TR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7A7BA0-77B6-419A-856E-10019C7B1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173" y="1991234"/>
            <a:ext cx="7582958" cy="11145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E2D6DF-56B0-46D9-BA5D-E181992A20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4752" y="3211533"/>
            <a:ext cx="7554379" cy="275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97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FCD7-A2C8-42EF-9866-480477CF4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896" y="197936"/>
            <a:ext cx="9603275" cy="1049235"/>
          </a:xfrm>
        </p:spPr>
        <p:txBody>
          <a:bodyPr/>
          <a:lstStyle/>
          <a:p>
            <a:r>
              <a:rPr lang="tr-TR" b="1" dirty="0">
                <a:solidFill>
                  <a:srgbClr val="0070C0"/>
                </a:solidFill>
              </a:rPr>
              <a:t>FILE PERMISSIONS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BD1F5F7-C64C-4D69-8D80-447084E076B0}"/>
              </a:ext>
            </a:extLst>
          </p:cNvPr>
          <p:cNvSpPr txBox="1">
            <a:spLocks/>
          </p:cNvSpPr>
          <p:nvPr/>
        </p:nvSpPr>
        <p:spPr>
          <a:xfrm>
            <a:off x="1294362" y="1329136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 </a:t>
            </a:r>
            <a:r>
              <a:rPr lang="tr-TR" dirty="0" err="1"/>
              <a:t>Ownershıp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C81E3-1212-4C63-ACD6-D05F6E9E1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8083" y="1883121"/>
            <a:ext cx="7830643" cy="376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801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FCD7-A2C8-42EF-9866-480477CF4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896" y="197936"/>
            <a:ext cx="9603275" cy="1049235"/>
          </a:xfrm>
        </p:spPr>
        <p:txBody>
          <a:bodyPr/>
          <a:lstStyle/>
          <a:p>
            <a:r>
              <a:rPr lang="tr-TR" b="1" dirty="0">
                <a:solidFill>
                  <a:srgbClr val="0070C0"/>
                </a:solidFill>
              </a:rPr>
              <a:t>FILE PERMISSIONS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BD1F5F7-C64C-4D69-8D80-447084E076B0}"/>
              </a:ext>
            </a:extLst>
          </p:cNvPr>
          <p:cNvSpPr txBox="1">
            <a:spLocks/>
          </p:cNvSpPr>
          <p:nvPr/>
        </p:nvSpPr>
        <p:spPr>
          <a:xfrm>
            <a:off x="1294362" y="1329136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 </a:t>
            </a:r>
            <a:r>
              <a:rPr lang="tr-TR" dirty="0" err="1"/>
              <a:t>Ownershıp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EED5A2-DC7D-49C9-B4C0-5C0B8BB76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854" y="1853753"/>
            <a:ext cx="7792537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179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FCD7-A2C8-42EF-9866-480477CF4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896" y="197936"/>
            <a:ext cx="9603275" cy="1049235"/>
          </a:xfrm>
        </p:spPr>
        <p:txBody>
          <a:bodyPr/>
          <a:lstStyle/>
          <a:p>
            <a:r>
              <a:rPr lang="tr-TR" b="1" dirty="0">
                <a:solidFill>
                  <a:srgbClr val="0070C0"/>
                </a:solidFill>
              </a:rPr>
              <a:t>FILE PERMISSIONS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BD1F5F7-C64C-4D69-8D80-447084E076B0}"/>
              </a:ext>
            </a:extLst>
          </p:cNvPr>
          <p:cNvSpPr txBox="1">
            <a:spLocks/>
          </p:cNvSpPr>
          <p:nvPr/>
        </p:nvSpPr>
        <p:spPr>
          <a:xfrm>
            <a:off x="1294362" y="1329136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 </a:t>
            </a:r>
            <a:r>
              <a:rPr lang="tr-TR" dirty="0" err="1"/>
              <a:t>Ownershıp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7761DA-9FDD-4F38-B04C-A63339CEA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747" y="1853753"/>
            <a:ext cx="7792537" cy="411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350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FCD7-A2C8-42EF-9866-480477CF4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896" y="197936"/>
            <a:ext cx="9603275" cy="1049235"/>
          </a:xfrm>
        </p:spPr>
        <p:txBody>
          <a:bodyPr/>
          <a:lstStyle/>
          <a:p>
            <a:r>
              <a:rPr lang="tr-TR" b="1" dirty="0">
                <a:solidFill>
                  <a:srgbClr val="0070C0"/>
                </a:solidFill>
              </a:rPr>
              <a:t>BASIC Shell commands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BD1F5F7-C64C-4D69-8D80-447084E076B0}"/>
              </a:ext>
            </a:extLst>
          </p:cNvPr>
          <p:cNvSpPr txBox="1">
            <a:spLocks/>
          </p:cNvSpPr>
          <p:nvPr/>
        </p:nvSpPr>
        <p:spPr>
          <a:xfrm>
            <a:off x="1294362" y="1329136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 </a:t>
            </a:r>
            <a:r>
              <a:rPr lang="en-US" dirty="0"/>
              <a:t>cat</a:t>
            </a:r>
            <a:r>
              <a:rPr lang="tr-TR" dirty="0"/>
              <a:t> COMMAND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8EDAA0-96D9-4E7F-94CF-F0C52F641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345" y="2008178"/>
            <a:ext cx="6725824" cy="374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871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FCD7-A2C8-42EF-9866-480477CF4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896" y="197936"/>
            <a:ext cx="9603275" cy="1049235"/>
          </a:xfrm>
        </p:spPr>
        <p:txBody>
          <a:bodyPr/>
          <a:lstStyle/>
          <a:p>
            <a:r>
              <a:rPr lang="tr-TR" b="1" dirty="0">
                <a:solidFill>
                  <a:srgbClr val="0070C0"/>
                </a:solidFill>
              </a:rPr>
              <a:t>FILE PERMISSIONS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BD1F5F7-C64C-4D69-8D80-447084E076B0}"/>
              </a:ext>
            </a:extLst>
          </p:cNvPr>
          <p:cNvSpPr txBox="1">
            <a:spLocks/>
          </p:cNvSpPr>
          <p:nvPr/>
        </p:nvSpPr>
        <p:spPr>
          <a:xfrm>
            <a:off x="1294362" y="1329136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 </a:t>
            </a:r>
            <a:r>
              <a:rPr lang="tr-TR" dirty="0" err="1"/>
              <a:t>Ownershıp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F3362B-9F6E-4553-8900-AEC395CE5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403" y="1948739"/>
            <a:ext cx="7783011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123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FCD7-A2C8-42EF-9866-480477CF4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896" y="197936"/>
            <a:ext cx="9603275" cy="1049235"/>
          </a:xfrm>
        </p:spPr>
        <p:txBody>
          <a:bodyPr/>
          <a:lstStyle/>
          <a:p>
            <a:r>
              <a:rPr lang="tr-TR" b="1" dirty="0">
                <a:solidFill>
                  <a:srgbClr val="0070C0"/>
                </a:solidFill>
              </a:rPr>
              <a:t>FILE PERMISSIONS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BD1F5F7-C64C-4D69-8D80-447084E076B0}"/>
              </a:ext>
            </a:extLst>
          </p:cNvPr>
          <p:cNvSpPr txBox="1">
            <a:spLocks/>
          </p:cNvSpPr>
          <p:nvPr/>
        </p:nvSpPr>
        <p:spPr>
          <a:xfrm>
            <a:off x="1294362" y="1329136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 FILE OR FOLDER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AA0F0A-7723-4915-8B63-E6A23128A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220" y="2378371"/>
            <a:ext cx="7344800" cy="15337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27C6F3-3E5F-43CF-BAD8-724699DD7A15}"/>
              </a:ext>
            </a:extLst>
          </p:cNvPr>
          <p:cNvSpPr txBox="1"/>
          <p:nvPr/>
        </p:nvSpPr>
        <p:spPr>
          <a:xfrm>
            <a:off x="1294362" y="2357574"/>
            <a:ext cx="120481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>
                <a:solidFill>
                  <a:srgbClr val="FF0000"/>
                </a:solidFill>
              </a:rPr>
              <a:t>Hypen</a:t>
            </a:r>
            <a:r>
              <a:rPr lang="tr-TR" dirty="0">
                <a:solidFill>
                  <a:srgbClr val="FF0000"/>
                </a:solidFill>
              </a:rPr>
              <a:t> -:</a:t>
            </a:r>
          </a:p>
          <a:p>
            <a:r>
              <a:rPr lang="tr-TR" dirty="0">
                <a:solidFill>
                  <a:srgbClr val="FF0000"/>
                </a:solidFill>
              </a:rPr>
              <a:t>File</a:t>
            </a:r>
          </a:p>
          <a:p>
            <a:endParaRPr lang="tr-TR" dirty="0">
              <a:solidFill>
                <a:srgbClr val="FF0000"/>
              </a:solidFill>
            </a:endParaRPr>
          </a:p>
          <a:p>
            <a:r>
              <a:rPr lang="tr-TR" dirty="0" err="1">
                <a:solidFill>
                  <a:srgbClr val="FF0000"/>
                </a:solidFill>
              </a:rPr>
              <a:t>Letter</a:t>
            </a:r>
            <a:r>
              <a:rPr lang="tr-TR" dirty="0">
                <a:solidFill>
                  <a:srgbClr val="FF0000"/>
                </a:solidFill>
              </a:rPr>
              <a:t> d:</a:t>
            </a:r>
          </a:p>
          <a:p>
            <a:r>
              <a:rPr lang="tr-TR" dirty="0" err="1">
                <a:solidFill>
                  <a:srgbClr val="FF0000"/>
                </a:solidFill>
              </a:rPr>
              <a:t>Folder</a:t>
            </a:r>
            <a:endParaRPr lang="tr-TR" dirty="0">
              <a:solidFill>
                <a:srgbClr val="FF0000"/>
              </a:solidFill>
            </a:endParaRPr>
          </a:p>
          <a:p>
            <a:r>
              <a:rPr lang="tr-TR" dirty="0">
                <a:solidFill>
                  <a:srgbClr val="FF0000"/>
                </a:solidFill>
              </a:rPr>
              <a:t>(</a:t>
            </a:r>
            <a:r>
              <a:rPr lang="tr-TR" dirty="0" err="1">
                <a:solidFill>
                  <a:srgbClr val="FF0000"/>
                </a:solidFill>
              </a:rPr>
              <a:t>directory</a:t>
            </a:r>
            <a:r>
              <a:rPr lang="tr-TR" dirty="0">
                <a:solidFill>
                  <a:srgbClr val="FF0000"/>
                </a:solidFill>
              </a:rPr>
              <a:t>)</a:t>
            </a:r>
          </a:p>
          <a:p>
            <a:endParaRPr lang="tr-TR" dirty="0">
              <a:solidFill>
                <a:srgbClr val="FF0000"/>
              </a:solidFill>
            </a:endParaRPr>
          </a:p>
          <a:p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658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FCD7-A2C8-42EF-9866-480477CF4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896" y="197936"/>
            <a:ext cx="9603275" cy="1049235"/>
          </a:xfrm>
        </p:spPr>
        <p:txBody>
          <a:bodyPr/>
          <a:lstStyle/>
          <a:p>
            <a:r>
              <a:rPr lang="tr-TR" b="1" dirty="0">
                <a:solidFill>
                  <a:srgbClr val="0070C0"/>
                </a:solidFill>
              </a:rPr>
              <a:t>FILE PERMISSIONS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BD1F5F7-C64C-4D69-8D80-447084E076B0}"/>
              </a:ext>
            </a:extLst>
          </p:cNvPr>
          <p:cNvSpPr txBox="1">
            <a:spLocks/>
          </p:cNvSpPr>
          <p:nvPr/>
        </p:nvSpPr>
        <p:spPr>
          <a:xfrm>
            <a:off x="1294362" y="1329136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 CHMOD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B09A7E-18DC-4ABF-9E0B-7CD1BD4C4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342" y="2099027"/>
            <a:ext cx="9501541" cy="296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00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FCD7-A2C8-42EF-9866-480477CF4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896" y="197936"/>
            <a:ext cx="9603275" cy="1049235"/>
          </a:xfrm>
        </p:spPr>
        <p:txBody>
          <a:bodyPr/>
          <a:lstStyle/>
          <a:p>
            <a:r>
              <a:rPr lang="tr-TR" b="1" dirty="0">
                <a:solidFill>
                  <a:srgbClr val="0070C0"/>
                </a:solidFill>
              </a:rPr>
              <a:t>FILE PERMISSIONS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BD1F5F7-C64C-4D69-8D80-447084E076B0}"/>
              </a:ext>
            </a:extLst>
          </p:cNvPr>
          <p:cNvSpPr txBox="1">
            <a:spLocks/>
          </p:cNvSpPr>
          <p:nvPr/>
        </p:nvSpPr>
        <p:spPr>
          <a:xfrm>
            <a:off x="1294362" y="1329136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 CHMOD </a:t>
            </a:r>
            <a:r>
              <a:rPr lang="tr-TR" dirty="0" err="1"/>
              <a:t>Varıatıons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34715A-1655-43E6-BC03-D06A11EED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323" y="2228682"/>
            <a:ext cx="8773749" cy="12750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69AFEB-DF96-47C9-B43C-6D027994F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3323" y="3590785"/>
            <a:ext cx="8838162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28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FCD7-A2C8-42EF-9866-480477CF4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896" y="197936"/>
            <a:ext cx="9603275" cy="1049235"/>
          </a:xfrm>
        </p:spPr>
        <p:txBody>
          <a:bodyPr/>
          <a:lstStyle/>
          <a:p>
            <a:r>
              <a:rPr lang="tr-TR" b="1" dirty="0">
                <a:solidFill>
                  <a:srgbClr val="0070C0"/>
                </a:solidFill>
              </a:rPr>
              <a:t>FILE PERMISSIONS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BD1F5F7-C64C-4D69-8D80-447084E076B0}"/>
              </a:ext>
            </a:extLst>
          </p:cNvPr>
          <p:cNvSpPr txBox="1">
            <a:spLocks/>
          </p:cNvSpPr>
          <p:nvPr/>
        </p:nvSpPr>
        <p:spPr>
          <a:xfrm>
            <a:off x="1294362" y="1329136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 CHMOD USING NUMBERS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C980A8-2599-4489-B46E-027A7B12F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530" y="2027976"/>
            <a:ext cx="7744906" cy="383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796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FCD7-A2C8-42EF-9866-480477CF4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896" y="197936"/>
            <a:ext cx="9603275" cy="1049235"/>
          </a:xfrm>
        </p:spPr>
        <p:txBody>
          <a:bodyPr/>
          <a:lstStyle/>
          <a:p>
            <a:r>
              <a:rPr lang="tr-TR" b="1" dirty="0">
                <a:solidFill>
                  <a:srgbClr val="0070C0"/>
                </a:solidFill>
              </a:rPr>
              <a:t>FILE PERMISSIONS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BD1F5F7-C64C-4D69-8D80-447084E076B0}"/>
              </a:ext>
            </a:extLst>
          </p:cNvPr>
          <p:cNvSpPr txBox="1">
            <a:spLocks/>
          </p:cNvSpPr>
          <p:nvPr/>
        </p:nvSpPr>
        <p:spPr>
          <a:xfrm>
            <a:off x="1294362" y="1329136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 CHMOD USING NUMBERS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10FBDA-0C39-4C4A-BE2C-60E94C8AC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555" y="2200945"/>
            <a:ext cx="8192643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114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FCD7-A2C8-42EF-9866-480477CF4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896" y="197936"/>
            <a:ext cx="9603275" cy="1049235"/>
          </a:xfrm>
        </p:spPr>
        <p:txBody>
          <a:bodyPr/>
          <a:lstStyle/>
          <a:p>
            <a:r>
              <a:rPr lang="tr-TR" b="1" dirty="0">
                <a:solidFill>
                  <a:srgbClr val="0070C0"/>
                </a:solidFill>
              </a:rPr>
              <a:t>FILE PERMISSIONS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BD1F5F7-C64C-4D69-8D80-447084E076B0}"/>
              </a:ext>
            </a:extLst>
          </p:cNvPr>
          <p:cNvSpPr txBox="1">
            <a:spLocks/>
          </p:cNvSpPr>
          <p:nvPr/>
        </p:nvSpPr>
        <p:spPr>
          <a:xfrm>
            <a:off x="1294362" y="1329136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 CHMOD RECURSIVE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4F210C-4CCB-4459-B8ED-13C0B325A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286" y="1950401"/>
            <a:ext cx="7906853" cy="16952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A88E3C-E76D-426C-B885-E1FD4BA179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5287" y="3929204"/>
            <a:ext cx="7906852" cy="200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5006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FCD7-A2C8-42EF-9866-480477CF4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896" y="197936"/>
            <a:ext cx="9603275" cy="1049235"/>
          </a:xfrm>
        </p:spPr>
        <p:txBody>
          <a:bodyPr/>
          <a:lstStyle/>
          <a:p>
            <a:r>
              <a:rPr lang="tr-TR" b="1" dirty="0">
                <a:solidFill>
                  <a:srgbClr val="0070C0"/>
                </a:solidFill>
              </a:rPr>
              <a:t>FILE PERMISSIONS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BD1F5F7-C64C-4D69-8D80-447084E076B0}"/>
              </a:ext>
            </a:extLst>
          </p:cNvPr>
          <p:cNvSpPr txBox="1">
            <a:spLocks/>
          </p:cNvSpPr>
          <p:nvPr/>
        </p:nvSpPr>
        <p:spPr>
          <a:xfrm>
            <a:off x="1294362" y="1329136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 CHMOD SIMILAR FILE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6D551B-F4BA-4D74-BB1E-9AF7C64AF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532" y="2066735"/>
            <a:ext cx="8545118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3232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FCD7-A2C8-42EF-9866-480477CF4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896" y="197936"/>
            <a:ext cx="9603275" cy="1049235"/>
          </a:xfrm>
        </p:spPr>
        <p:txBody>
          <a:bodyPr/>
          <a:lstStyle/>
          <a:p>
            <a:r>
              <a:rPr lang="tr-TR" b="1" dirty="0">
                <a:solidFill>
                  <a:srgbClr val="0070C0"/>
                </a:solidFill>
              </a:rPr>
              <a:t>COMMAND PROMPT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BD1F5F7-C64C-4D69-8D80-447084E076B0}"/>
              </a:ext>
            </a:extLst>
          </p:cNvPr>
          <p:cNvSpPr txBox="1">
            <a:spLocks/>
          </p:cNvSpPr>
          <p:nvPr/>
        </p:nvSpPr>
        <p:spPr>
          <a:xfrm>
            <a:off x="1294362" y="1329136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 PING- </a:t>
            </a:r>
            <a:r>
              <a:rPr lang="tr-TR" dirty="0" err="1"/>
              <a:t>Packet</a:t>
            </a:r>
            <a:r>
              <a:rPr lang="tr-TR" dirty="0"/>
              <a:t> Internet </a:t>
            </a:r>
            <a:r>
              <a:rPr lang="tr-TR" dirty="0" err="1"/>
              <a:t>Groper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7DBEA1-DF0C-410F-BC2A-0CB1C6F95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728" y="1980997"/>
            <a:ext cx="9166223" cy="341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1545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FCD7-A2C8-42EF-9866-480477CF4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896" y="197936"/>
            <a:ext cx="9603275" cy="1049235"/>
          </a:xfrm>
        </p:spPr>
        <p:txBody>
          <a:bodyPr/>
          <a:lstStyle/>
          <a:p>
            <a:r>
              <a:rPr lang="tr-TR" b="1" dirty="0">
                <a:solidFill>
                  <a:srgbClr val="0070C0"/>
                </a:solidFill>
              </a:rPr>
              <a:t>COMMAND PROMPT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BD1F5F7-C64C-4D69-8D80-447084E076B0}"/>
              </a:ext>
            </a:extLst>
          </p:cNvPr>
          <p:cNvSpPr txBox="1">
            <a:spLocks/>
          </p:cNvSpPr>
          <p:nvPr/>
        </p:nvSpPr>
        <p:spPr>
          <a:xfrm>
            <a:off x="1294362" y="1329136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 PING- </a:t>
            </a:r>
            <a:r>
              <a:rPr lang="tr-TR" dirty="0" err="1"/>
              <a:t>Packet</a:t>
            </a:r>
            <a:r>
              <a:rPr lang="tr-TR" dirty="0"/>
              <a:t> Internet </a:t>
            </a:r>
            <a:r>
              <a:rPr lang="tr-TR" dirty="0" err="1"/>
              <a:t>Groper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8DF76A-FFCA-40F0-8765-486B87D6168B}"/>
              </a:ext>
            </a:extLst>
          </p:cNvPr>
          <p:cNvSpPr txBox="1"/>
          <p:nvPr/>
        </p:nvSpPr>
        <p:spPr>
          <a:xfrm>
            <a:off x="642512" y="2456916"/>
            <a:ext cx="235070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TO STOP:</a:t>
            </a:r>
          </a:p>
          <a:p>
            <a:r>
              <a:rPr lang="tr-TR" dirty="0">
                <a:solidFill>
                  <a:srgbClr val="FF0000"/>
                </a:solidFill>
              </a:rPr>
              <a:t>CONTROL C</a:t>
            </a:r>
          </a:p>
          <a:p>
            <a:endParaRPr lang="tr-TR" dirty="0">
              <a:solidFill>
                <a:srgbClr val="FF0000"/>
              </a:solidFill>
            </a:endParaRPr>
          </a:p>
          <a:p>
            <a:r>
              <a:rPr lang="tr-TR" dirty="0">
                <a:solidFill>
                  <a:srgbClr val="FF0000"/>
                </a:solidFill>
              </a:rPr>
              <a:t>TO SEND A SPECIFIC </a:t>
            </a:r>
          </a:p>
          <a:p>
            <a:r>
              <a:rPr lang="tr-TR" dirty="0">
                <a:solidFill>
                  <a:srgbClr val="FF0000"/>
                </a:solidFill>
              </a:rPr>
              <a:t>NUMBER OF PINGS:</a:t>
            </a:r>
          </a:p>
          <a:p>
            <a:r>
              <a:rPr lang="tr-TR" dirty="0" err="1">
                <a:solidFill>
                  <a:srgbClr val="FF0000"/>
                </a:solidFill>
              </a:rPr>
              <a:t>Ping</a:t>
            </a:r>
            <a:r>
              <a:rPr lang="tr-TR" dirty="0">
                <a:solidFill>
                  <a:srgbClr val="FF0000"/>
                </a:solidFill>
              </a:rPr>
              <a:t> –c 5 Google.com</a:t>
            </a:r>
          </a:p>
          <a:p>
            <a:endParaRPr lang="tr-TR" dirty="0">
              <a:solidFill>
                <a:srgbClr val="FF0000"/>
              </a:solidFill>
            </a:endParaRPr>
          </a:p>
          <a:p>
            <a:endParaRPr lang="tr-TR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52F855-5D55-46D7-A441-DCC4C4AB4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609" y="1971437"/>
            <a:ext cx="7306695" cy="1457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2BE284-AFE6-4785-9697-44FF95721A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2609" y="3507545"/>
            <a:ext cx="7306695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975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FCD7-A2C8-42EF-9866-480477CF4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896" y="197936"/>
            <a:ext cx="9603275" cy="1049235"/>
          </a:xfrm>
        </p:spPr>
        <p:txBody>
          <a:bodyPr/>
          <a:lstStyle/>
          <a:p>
            <a:r>
              <a:rPr lang="tr-TR" b="1" dirty="0">
                <a:solidFill>
                  <a:srgbClr val="0070C0"/>
                </a:solidFill>
              </a:rPr>
              <a:t>BASIC Shell commands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BD1F5F7-C64C-4D69-8D80-447084E076B0}"/>
              </a:ext>
            </a:extLst>
          </p:cNvPr>
          <p:cNvSpPr txBox="1">
            <a:spLocks/>
          </p:cNvSpPr>
          <p:nvPr/>
        </p:nvSpPr>
        <p:spPr>
          <a:xfrm>
            <a:off x="1294362" y="1329136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 </a:t>
            </a:r>
            <a:r>
              <a:rPr lang="en-US" dirty="0"/>
              <a:t>cat</a:t>
            </a:r>
            <a:r>
              <a:rPr lang="tr-TR" dirty="0"/>
              <a:t> COMMAND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1C6DB8-4A35-4E14-A99A-EAAA7956417F}"/>
              </a:ext>
            </a:extLst>
          </p:cNvPr>
          <p:cNvSpPr txBox="1"/>
          <p:nvPr/>
        </p:nvSpPr>
        <p:spPr>
          <a:xfrm>
            <a:off x="1711105" y="2378371"/>
            <a:ext cx="168969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TO WRITE:</a:t>
            </a:r>
          </a:p>
          <a:p>
            <a:endParaRPr lang="tr-TR" dirty="0"/>
          </a:p>
          <a:p>
            <a:r>
              <a:rPr lang="tr-TR" dirty="0" err="1"/>
              <a:t>cat</a:t>
            </a:r>
            <a:r>
              <a:rPr lang="tr-TR" dirty="0"/>
              <a:t> &gt; sample.txt</a:t>
            </a:r>
          </a:p>
          <a:p>
            <a:endParaRPr lang="tr-TR" dirty="0"/>
          </a:p>
          <a:p>
            <a:r>
              <a:rPr lang="tr-TR" dirty="0">
                <a:solidFill>
                  <a:srgbClr val="FF0000"/>
                </a:solidFill>
              </a:rPr>
              <a:t>TO READ:</a:t>
            </a:r>
          </a:p>
          <a:p>
            <a:endParaRPr lang="tr-TR" dirty="0"/>
          </a:p>
          <a:p>
            <a:r>
              <a:rPr lang="tr-TR" dirty="0" err="1"/>
              <a:t>cat</a:t>
            </a:r>
            <a:r>
              <a:rPr lang="tr-TR" dirty="0"/>
              <a:t> sample.txt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7538BC-2C79-42C6-85AC-19C13C0B9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594" y="2484148"/>
            <a:ext cx="6982799" cy="228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967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FCD7-A2C8-42EF-9866-480477CF4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896" y="197936"/>
            <a:ext cx="9603275" cy="1049235"/>
          </a:xfrm>
        </p:spPr>
        <p:txBody>
          <a:bodyPr/>
          <a:lstStyle/>
          <a:p>
            <a:r>
              <a:rPr lang="tr-TR" b="1" dirty="0">
                <a:solidFill>
                  <a:srgbClr val="0070C0"/>
                </a:solidFill>
              </a:rPr>
              <a:t>COMMAND PROMPT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BD1F5F7-C64C-4D69-8D80-447084E076B0}"/>
              </a:ext>
            </a:extLst>
          </p:cNvPr>
          <p:cNvSpPr txBox="1">
            <a:spLocks/>
          </p:cNvSpPr>
          <p:nvPr/>
        </p:nvSpPr>
        <p:spPr>
          <a:xfrm>
            <a:off x="1294362" y="1329136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 </a:t>
            </a:r>
            <a:r>
              <a:rPr lang="tr-TR" dirty="0" err="1"/>
              <a:t>whoAMI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C6501F-EFDF-4D61-A388-AB2ADAEE3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152" y="2342998"/>
            <a:ext cx="6792273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2673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FCD7-A2C8-42EF-9866-480477CF4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896" y="197936"/>
            <a:ext cx="9603275" cy="1049235"/>
          </a:xfrm>
        </p:spPr>
        <p:txBody>
          <a:bodyPr/>
          <a:lstStyle/>
          <a:p>
            <a:r>
              <a:rPr lang="tr-TR" b="1" dirty="0">
                <a:solidFill>
                  <a:srgbClr val="0070C0"/>
                </a:solidFill>
              </a:rPr>
              <a:t>COMMAND PROMPT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BD1F5F7-C64C-4D69-8D80-447084E076B0}"/>
              </a:ext>
            </a:extLst>
          </p:cNvPr>
          <p:cNvSpPr txBox="1">
            <a:spLocks/>
          </p:cNvSpPr>
          <p:nvPr/>
        </p:nvSpPr>
        <p:spPr>
          <a:xfrm>
            <a:off x="1294362" y="1329136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 WHATIS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CDCC6B-51ED-4C7F-B4F6-CA5C22D1B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809" y="2378371"/>
            <a:ext cx="8278380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2215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FCD7-A2C8-42EF-9866-480477CF4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896" y="197936"/>
            <a:ext cx="9603275" cy="1049235"/>
          </a:xfrm>
        </p:spPr>
        <p:txBody>
          <a:bodyPr/>
          <a:lstStyle/>
          <a:p>
            <a:r>
              <a:rPr lang="tr-TR" b="1" dirty="0">
                <a:solidFill>
                  <a:srgbClr val="0070C0"/>
                </a:solidFill>
              </a:rPr>
              <a:t>EDITORS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BD1F5F7-C64C-4D69-8D80-447084E076B0}"/>
              </a:ext>
            </a:extLst>
          </p:cNvPr>
          <p:cNvSpPr txBox="1">
            <a:spLocks/>
          </p:cNvSpPr>
          <p:nvPr/>
        </p:nvSpPr>
        <p:spPr>
          <a:xfrm>
            <a:off x="1294362" y="1329136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 NANO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BC891C-429B-45CE-9E8C-DF67F8483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6068" y="2082298"/>
            <a:ext cx="4315302" cy="363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7349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FCD7-A2C8-42EF-9866-480477CF4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896" y="197936"/>
            <a:ext cx="9603275" cy="1049235"/>
          </a:xfrm>
        </p:spPr>
        <p:txBody>
          <a:bodyPr/>
          <a:lstStyle/>
          <a:p>
            <a:r>
              <a:rPr lang="tr-TR" b="1" dirty="0">
                <a:solidFill>
                  <a:srgbClr val="0070C0"/>
                </a:solidFill>
              </a:rPr>
              <a:t>EDITORS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BD1F5F7-C64C-4D69-8D80-447084E076B0}"/>
              </a:ext>
            </a:extLst>
          </p:cNvPr>
          <p:cNvSpPr txBox="1">
            <a:spLocks/>
          </p:cNvSpPr>
          <p:nvPr/>
        </p:nvSpPr>
        <p:spPr>
          <a:xfrm>
            <a:off x="1294362" y="1329136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 </a:t>
            </a:r>
            <a:r>
              <a:rPr lang="tr-TR" dirty="0" err="1"/>
              <a:t>NANO</a:t>
            </a:r>
            <a:r>
              <a:rPr lang="tr-TR" dirty="0" err="1">
                <a:sym typeface="Wingdings" panose="05000000000000000000" pitchFamily="2" charset="2"/>
              </a:rPr>
              <a:t></a:t>
            </a:r>
            <a:r>
              <a:rPr lang="tr-TR" dirty="0" err="1"/>
              <a:t>How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CUT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paste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737488-F9C7-42DA-BFEA-23A7252644E9}"/>
              </a:ext>
            </a:extLst>
          </p:cNvPr>
          <p:cNvSpPr txBox="1"/>
          <p:nvPr/>
        </p:nvSpPr>
        <p:spPr>
          <a:xfrm>
            <a:off x="2367479" y="2275670"/>
            <a:ext cx="6197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cursor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go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beginning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text</a:t>
            </a:r>
            <a:endParaRPr lang="tr-TR" dirty="0"/>
          </a:p>
          <a:p>
            <a:pPr marL="342900" indent="-342900">
              <a:buAutoNum type="arabicPeriod"/>
            </a:pPr>
            <a:r>
              <a:rPr lang="tr-TR" dirty="0" err="1"/>
              <a:t>Press</a:t>
            </a:r>
            <a:r>
              <a:rPr lang="tr-TR" dirty="0"/>
              <a:t> CTRL K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cut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text</a:t>
            </a:r>
            <a:endParaRPr lang="tr-TR" dirty="0"/>
          </a:p>
          <a:p>
            <a:pPr marL="342900" indent="-342900">
              <a:buAutoNum type="arabicPeriod"/>
            </a:pPr>
            <a:r>
              <a:rPr lang="tr-TR" dirty="0" err="1"/>
              <a:t>Press</a:t>
            </a:r>
            <a:r>
              <a:rPr lang="tr-TR" dirty="0"/>
              <a:t> CTRL U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paste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 as </a:t>
            </a:r>
            <a:r>
              <a:rPr lang="tr-TR" dirty="0" err="1"/>
              <a:t>many</a:t>
            </a:r>
            <a:r>
              <a:rPr lang="tr-TR" dirty="0"/>
              <a:t> </a:t>
            </a:r>
            <a:r>
              <a:rPr lang="tr-TR" dirty="0" err="1"/>
              <a:t>times</a:t>
            </a:r>
            <a:r>
              <a:rPr lang="tr-TR" dirty="0"/>
              <a:t> as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want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5620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FCD7-A2C8-42EF-9866-480477CF4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896" y="197936"/>
            <a:ext cx="9603275" cy="1049235"/>
          </a:xfrm>
        </p:spPr>
        <p:txBody>
          <a:bodyPr/>
          <a:lstStyle/>
          <a:p>
            <a:r>
              <a:rPr lang="tr-TR" b="1" dirty="0">
                <a:solidFill>
                  <a:srgbClr val="0070C0"/>
                </a:solidFill>
              </a:rPr>
              <a:t>EDITORS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BD1F5F7-C64C-4D69-8D80-447084E076B0}"/>
              </a:ext>
            </a:extLst>
          </p:cNvPr>
          <p:cNvSpPr txBox="1">
            <a:spLocks/>
          </p:cNvSpPr>
          <p:nvPr/>
        </p:nvSpPr>
        <p:spPr>
          <a:xfrm>
            <a:off x="1294362" y="1329136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 VIM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DBCCF0-F329-418F-B52B-F58A7C8D2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195" y="433777"/>
            <a:ext cx="8068086" cy="52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1598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FCD7-A2C8-42EF-9866-480477CF4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896" y="197936"/>
            <a:ext cx="9603275" cy="1049235"/>
          </a:xfrm>
        </p:spPr>
        <p:txBody>
          <a:bodyPr/>
          <a:lstStyle/>
          <a:p>
            <a:r>
              <a:rPr lang="tr-TR" b="1" dirty="0">
                <a:solidFill>
                  <a:srgbClr val="0070C0"/>
                </a:solidFill>
              </a:rPr>
              <a:t>EDITORS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BD1F5F7-C64C-4D69-8D80-447084E076B0}"/>
              </a:ext>
            </a:extLst>
          </p:cNvPr>
          <p:cNvSpPr txBox="1">
            <a:spLocks/>
          </p:cNvSpPr>
          <p:nvPr/>
        </p:nvSpPr>
        <p:spPr>
          <a:xfrm>
            <a:off x="1294362" y="1329136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 VIM</a:t>
            </a:r>
            <a:r>
              <a:rPr lang="tr-TR" dirty="0">
                <a:sym typeface="Wingdings" panose="05000000000000000000" pitchFamily="2" charset="2"/>
              </a:rPr>
              <a:t> </a:t>
            </a:r>
            <a:r>
              <a:rPr lang="tr-TR" dirty="0" err="1">
                <a:sym typeface="Wingdings" panose="05000000000000000000" pitchFamily="2" charset="2"/>
              </a:rPr>
              <a:t>copy</a:t>
            </a:r>
            <a:r>
              <a:rPr lang="tr-TR" dirty="0">
                <a:sym typeface="Wingdings" panose="05000000000000000000" pitchFamily="2" charset="2"/>
              </a:rPr>
              <a:t> </a:t>
            </a:r>
            <a:r>
              <a:rPr lang="tr-TR" dirty="0" err="1">
                <a:sym typeface="Wingdings" panose="05000000000000000000" pitchFamily="2" charset="2"/>
              </a:rPr>
              <a:t>and</a:t>
            </a:r>
            <a:r>
              <a:rPr lang="tr-TR" dirty="0">
                <a:sym typeface="Wingdings" panose="05000000000000000000" pitchFamily="2" charset="2"/>
              </a:rPr>
              <a:t> </a:t>
            </a:r>
            <a:r>
              <a:rPr lang="tr-TR" dirty="0" err="1">
                <a:sym typeface="Wingdings" panose="05000000000000000000" pitchFamily="2" charset="2"/>
              </a:rPr>
              <a:t>paste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398B31-78CD-4261-AF55-9822EDEEA68D}"/>
              </a:ext>
            </a:extLst>
          </p:cNvPr>
          <p:cNvSpPr txBox="1"/>
          <p:nvPr/>
        </p:nvSpPr>
        <p:spPr>
          <a:xfrm>
            <a:off x="2367479" y="2275670"/>
            <a:ext cx="61970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cursor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go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beginning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text</a:t>
            </a:r>
            <a:endParaRPr lang="tr-TR" dirty="0"/>
          </a:p>
          <a:p>
            <a:pPr marL="342900" indent="-342900">
              <a:buAutoNum type="arabicPeriod"/>
            </a:pP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Command</a:t>
            </a:r>
            <a:r>
              <a:rPr lang="tr-TR" dirty="0"/>
              <a:t> </a:t>
            </a:r>
            <a:r>
              <a:rPr lang="tr-TR" dirty="0" err="1"/>
              <a:t>Mode</a:t>
            </a:r>
            <a:r>
              <a:rPr lang="tr-TR" dirty="0"/>
              <a:t> </a:t>
            </a:r>
            <a:r>
              <a:rPr lang="tr-TR" dirty="0" err="1"/>
              <a:t>Press</a:t>
            </a:r>
            <a:r>
              <a:rPr lang="tr-TR" dirty="0"/>
              <a:t> </a:t>
            </a:r>
            <a:r>
              <a:rPr lang="tr-TR" dirty="0" err="1"/>
              <a:t>Shift</a:t>
            </a:r>
            <a:r>
              <a:rPr lang="tr-TR" dirty="0"/>
              <a:t> V</a:t>
            </a:r>
          </a:p>
          <a:p>
            <a:pPr marL="342900" indent="-342900">
              <a:buAutoNum type="arabicPeriod"/>
            </a:pPr>
            <a:r>
              <a:rPr lang="tr-TR" dirty="0" err="1"/>
              <a:t>Press</a:t>
            </a:r>
            <a:r>
              <a:rPr lang="tr-TR" dirty="0"/>
              <a:t> Y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save</a:t>
            </a:r>
            <a:r>
              <a:rPr lang="tr-TR" dirty="0"/>
              <a:t> it </a:t>
            </a:r>
            <a:r>
              <a:rPr lang="tr-TR" dirty="0" err="1"/>
              <a:t>into</a:t>
            </a:r>
            <a:r>
              <a:rPr lang="tr-TR" dirty="0"/>
              <a:t> a </a:t>
            </a:r>
            <a:r>
              <a:rPr lang="tr-TR" dirty="0" err="1"/>
              <a:t>buffer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further</a:t>
            </a:r>
            <a:r>
              <a:rPr lang="tr-TR" dirty="0"/>
              <a:t> </a:t>
            </a:r>
            <a:r>
              <a:rPr lang="tr-TR" dirty="0" err="1"/>
              <a:t>use</a:t>
            </a:r>
            <a:endParaRPr lang="tr-TR" dirty="0"/>
          </a:p>
          <a:p>
            <a:pPr marL="342900" indent="-342900">
              <a:buAutoNum type="arabicPeriod"/>
            </a:pPr>
            <a:r>
              <a:rPr lang="tr-TR" dirty="0" err="1"/>
              <a:t>It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say …</a:t>
            </a:r>
            <a:r>
              <a:rPr lang="tr-TR" dirty="0" err="1"/>
              <a:t>lines</a:t>
            </a:r>
            <a:r>
              <a:rPr lang="tr-TR" dirty="0"/>
              <a:t> </a:t>
            </a:r>
            <a:r>
              <a:rPr lang="tr-TR" dirty="0" err="1"/>
              <a:t>yanked</a:t>
            </a:r>
            <a:endParaRPr lang="tr-TR" dirty="0"/>
          </a:p>
          <a:p>
            <a:pPr marL="342900" indent="-342900">
              <a:buAutoNum type="arabicPeriod"/>
            </a:pPr>
            <a:r>
              <a:rPr lang="tr-TR" dirty="0" err="1"/>
              <a:t>Press</a:t>
            </a:r>
            <a:r>
              <a:rPr lang="tr-TR" dirty="0"/>
              <a:t> P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paste</a:t>
            </a:r>
            <a:r>
              <a:rPr lang="tr-TR" dirty="0"/>
              <a:t>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52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FCD7-A2C8-42EF-9866-480477CF4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896" y="197936"/>
            <a:ext cx="9603275" cy="1049235"/>
          </a:xfrm>
        </p:spPr>
        <p:txBody>
          <a:bodyPr/>
          <a:lstStyle/>
          <a:p>
            <a:r>
              <a:rPr lang="tr-TR" b="1" dirty="0">
                <a:solidFill>
                  <a:srgbClr val="0070C0"/>
                </a:solidFill>
              </a:rPr>
              <a:t>BASIC Shell commands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BD1F5F7-C64C-4D69-8D80-447084E076B0}"/>
              </a:ext>
            </a:extLst>
          </p:cNvPr>
          <p:cNvSpPr txBox="1">
            <a:spLocks/>
          </p:cNvSpPr>
          <p:nvPr/>
        </p:nvSpPr>
        <p:spPr>
          <a:xfrm>
            <a:off x="1294362" y="1329136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 </a:t>
            </a:r>
            <a:r>
              <a:rPr lang="en-US" dirty="0"/>
              <a:t>cat</a:t>
            </a:r>
            <a:r>
              <a:rPr lang="tr-TR" dirty="0"/>
              <a:t> COMMAND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1C6DB8-4A35-4E14-A99A-EAAA7956417F}"/>
              </a:ext>
            </a:extLst>
          </p:cNvPr>
          <p:cNvSpPr txBox="1"/>
          <p:nvPr/>
        </p:nvSpPr>
        <p:spPr>
          <a:xfrm>
            <a:off x="1630578" y="2876311"/>
            <a:ext cx="1389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Reading </a:t>
            </a:r>
            <a:r>
              <a:rPr lang="en-US" dirty="0">
                <a:solidFill>
                  <a:srgbClr val="FF0000"/>
                </a:solidFill>
              </a:rPr>
              <a:t>with</a:t>
            </a:r>
          </a:p>
          <a:p>
            <a:r>
              <a:rPr lang="tr-TR" dirty="0" err="1">
                <a:solidFill>
                  <a:srgbClr val="FF0000"/>
                </a:solidFill>
              </a:rPr>
              <a:t>line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numbers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CCE516-142E-4F9F-815E-94242F5C6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798" y="2460336"/>
            <a:ext cx="7030431" cy="194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486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FCD7-A2C8-42EF-9866-480477CF4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896" y="197936"/>
            <a:ext cx="9603275" cy="1049235"/>
          </a:xfrm>
        </p:spPr>
        <p:txBody>
          <a:bodyPr/>
          <a:lstStyle/>
          <a:p>
            <a:r>
              <a:rPr lang="tr-TR" b="1" dirty="0">
                <a:solidFill>
                  <a:srgbClr val="0070C0"/>
                </a:solidFill>
              </a:rPr>
              <a:t>INFO PAGES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67A413-CDF1-4E5B-90A3-ABD70A197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056" y="845645"/>
            <a:ext cx="9714653" cy="516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99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FCD7-A2C8-42EF-9866-480477CF4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896" y="197936"/>
            <a:ext cx="9603275" cy="1049235"/>
          </a:xfrm>
        </p:spPr>
        <p:txBody>
          <a:bodyPr/>
          <a:lstStyle/>
          <a:p>
            <a:r>
              <a:rPr lang="tr-TR" b="1" dirty="0">
                <a:solidFill>
                  <a:srgbClr val="0070C0"/>
                </a:solidFill>
              </a:rPr>
              <a:t>INFO PAGES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BD1F5F7-C64C-4D69-8D80-447084E076B0}"/>
              </a:ext>
            </a:extLst>
          </p:cNvPr>
          <p:cNvSpPr txBox="1">
            <a:spLocks/>
          </p:cNvSpPr>
          <p:nvPr/>
        </p:nvSpPr>
        <p:spPr>
          <a:xfrm>
            <a:off x="1294362" y="1329136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 INFO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1C6DB8-4A35-4E14-A99A-EAAA7956417F}"/>
              </a:ext>
            </a:extLst>
          </p:cNvPr>
          <p:cNvSpPr txBox="1"/>
          <p:nvPr/>
        </p:nvSpPr>
        <p:spPr>
          <a:xfrm>
            <a:off x="717391" y="2378371"/>
            <a:ext cx="260577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TO SEE THE INFO PAGE:</a:t>
            </a:r>
          </a:p>
          <a:p>
            <a:r>
              <a:rPr lang="tr-TR" dirty="0" err="1">
                <a:solidFill>
                  <a:srgbClr val="FF0000"/>
                </a:solidFill>
              </a:rPr>
              <a:t>info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echo</a:t>
            </a:r>
            <a:endParaRPr lang="tr-TR" dirty="0">
              <a:solidFill>
                <a:srgbClr val="FF0000"/>
              </a:solidFill>
            </a:endParaRPr>
          </a:p>
          <a:p>
            <a:endParaRPr lang="tr-TR" dirty="0">
              <a:solidFill>
                <a:srgbClr val="FF0000"/>
              </a:solidFill>
            </a:endParaRPr>
          </a:p>
          <a:p>
            <a:r>
              <a:rPr lang="tr-TR" dirty="0">
                <a:solidFill>
                  <a:srgbClr val="FF0000"/>
                </a:solidFill>
              </a:rPr>
              <a:t>TO LEAVE THE PAGE:</a:t>
            </a:r>
          </a:p>
          <a:p>
            <a:r>
              <a:rPr lang="tr-TR" dirty="0" err="1">
                <a:solidFill>
                  <a:srgbClr val="FF0000"/>
                </a:solidFill>
              </a:rPr>
              <a:t>Press</a:t>
            </a:r>
            <a:r>
              <a:rPr lang="tr-TR" dirty="0">
                <a:solidFill>
                  <a:srgbClr val="FF0000"/>
                </a:solidFill>
              </a:rPr>
              <a:t> q</a:t>
            </a:r>
          </a:p>
          <a:p>
            <a:endParaRPr lang="tr-TR" dirty="0">
              <a:solidFill>
                <a:srgbClr val="FF0000"/>
              </a:solidFill>
            </a:endParaRPr>
          </a:p>
          <a:p>
            <a:r>
              <a:rPr lang="tr-TR" dirty="0">
                <a:solidFill>
                  <a:srgbClr val="FF0000"/>
                </a:solidFill>
              </a:rPr>
              <a:t>TO SAVE THE PAGE:</a:t>
            </a:r>
          </a:p>
          <a:p>
            <a:r>
              <a:rPr lang="tr-TR" dirty="0" err="1">
                <a:solidFill>
                  <a:srgbClr val="FF0000"/>
                </a:solidFill>
              </a:rPr>
              <a:t>info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echo</a:t>
            </a:r>
            <a:r>
              <a:rPr lang="tr-TR" dirty="0">
                <a:solidFill>
                  <a:srgbClr val="FF0000"/>
                </a:solidFill>
              </a:rPr>
              <a:t> &gt; myfile.txt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FE11FC-905B-48C5-B541-39B128FDE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543" y="3141553"/>
            <a:ext cx="6916115" cy="24790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D5EA03-68FF-45F2-9BAB-A859B930C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543" y="2201958"/>
            <a:ext cx="6916115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776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FCD7-A2C8-42EF-9866-480477CF4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896" y="197936"/>
            <a:ext cx="9603275" cy="1049235"/>
          </a:xfrm>
        </p:spPr>
        <p:txBody>
          <a:bodyPr/>
          <a:lstStyle/>
          <a:p>
            <a:r>
              <a:rPr lang="tr-TR" b="1" dirty="0">
                <a:solidFill>
                  <a:srgbClr val="0070C0"/>
                </a:solidFill>
              </a:rPr>
              <a:t>MAN PAGES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F52BDA-87F3-4008-8592-F559F20FB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027" y="971662"/>
            <a:ext cx="9826749" cy="500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60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FCD7-A2C8-42EF-9866-480477CF4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896" y="197936"/>
            <a:ext cx="9603275" cy="1049235"/>
          </a:xfrm>
        </p:spPr>
        <p:txBody>
          <a:bodyPr/>
          <a:lstStyle/>
          <a:p>
            <a:r>
              <a:rPr lang="tr-TR" b="1" dirty="0">
                <a:solidFill>
                  <a:srgbClr val="0070C0"/>
                </a:solidFill>
              </a:rPr>
              <a:t>MAN PAGES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BD1F5F7-C64C-4D69-8D80-447084E076B0}"/>
              </a:ext>
            </a:extLst>
          </p:cNvPr>
          <p:cNvSpPr txBox="1">
            <a:spLocks/>
          </p:cNvSpPr>
          <p:nvPr/>
        </p:nvSpPr>
        <p:spPr>
          <a:xfrm>
            <a:off x="1294362" y="1329136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 MAN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1C6DB8-4A35-4E14-A99A-EAAA7956417F}"/>
              </a:ext>
            </a:extLst>
          </p:cNvPr>
          <p:cNvSpPr txBox="1"/>
          <p:nvPr/>
        </p:nvSpPr>
        <p:spPr>
          <a:xfrm>
            <a:off x="717391" y="2378371"/>
            <a:ext cx="260577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TO SEE THE INFO PAGE:</a:t>
            </a:r>
          </a:p>
          <a:p>
            <a:r>
              <a:rPr lang="tr-TR" dirty="0" err="1">
                <a:solidFill>
                  <a:srgbClr val="FF0000"/>
                </a:solidFill>
              </a:rPr>
              <a:t>man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echo</a:t>
            </a:r>
            <a:endParaRPr lang="tr-TR" dirty="0">
              <a:solidFill>
                <a:srgbClr val="FF0000"/>
              </a:solidFill>
            </a:endParaRPr>
          </a:p>
          <a:p>
            <a:endParaRPr lang="tr-TR" dirty="0">
              <a:solidFill>
                <a:srgbClr val="FF0000"/>
              </a:solidFill>
            </a:endParaRPr>
          </a:p>
          <a:p>
            <a:r>
              <a:rPr lang="tr-TR" dirty="0">
                <a:solidFill>
                  <a:srgbClr val="FF0000"/>
                </a:solidFill>
              </a:rPr>
              <a:t>TO LEAVE THE PAGE:</a:t>
            </a:r>
          </a:p>
          <a:p>
            <a:r>
              <a:rPr lang="tr-TR" dirty="0" err="1">
                <a:solidFill>
                  <a:srgbClr val="FF0000"/>
                </a:solidFill>
              </a:rPr>
              <a:t>Press</a:t>
            </a:r>
            <a:r>
              <a:rPr lang="tr-TR" dirty="0">
                <a:solidFill>
                  <a:srgbClr val="FF0000"/>
                </a:solidFill>
              </a:rPr>
              <a:t> q</a:t>
            </a:r>
          </a:p>
          <a:p>
            <a:endParaRPr lang="tr-TR" dirty="0">
              <a:solidFill>
                <a:srgbClr val="FF0000"/>
              </a:solidFill>
            </a:endParaRPr>
          </a:p>
          <a:p>
            <a:r>
              <a:rPr lang="tr-TR" dirty="0">
                <a:solidFill>
                  <a:srgbClr val="FF0000"/>
                </a:solidFill>
              </a:rPr>
              <a:t>TO SAVE THE PAGE:</a:t>
            </a:r>
          </a:p>
          <a:p>
            <a:r>
              <a:rPr lang="tr-TR" dirty="0" err="1">
                <a:solidFill>
                  <a:srgbClr val="FF0000"/>
                </a:solidFill>
              </a:rPr>
              <a:t>man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echo</a:t>
            </a:r>
            <a:r>
              <a:rPr lang="tr-TR" dirty="0">
                <a:solidFill>
                  <a:srgbClr val="FF0000"/>
                </a:solidFill>
              </a:rPr>
              <a:t> &gt; myfile.txt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37EC4D-2777-4439-AB2E-7CF1B0E14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147" y="2017846"/>
            <a:ext cx="7020905" cy="10097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BB3213-14B0-43BB-8E83-0F963FA70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217" y="3067081"/>
            <a:ext cx="7006835" cy="267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568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FCD7-A2C8-42EF-9866-480477CF4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896" y="197936"/>
            <a:ext cx="9603275" cy="1049235"/>
          </a:xfrm>
        </p:spPr>
        <p:txBody>
          <a:bodyPr/>
          <a:lstStyle/>
          <a:p>
            <a:r>
              <a:rPr lang="tr-TR" b="1" dirty="0">
                <a:solidFill>
                  <a:srgbClr val="0070C0"/>
                </a:solidFill>
              </a:rPr>
              <a:t>LESS AND MORE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BD1F5F7-C64C-4D69-8D80-447084E076B0}"/>
              </a:ext>
            </a:extLst>
          </p:cNvPr>
          <p:cNvSpPr txBox="1">
            <a:spLocks/>
          </p:cNvSpPr>
          <p:nvPr/>
        </p:nvSpPr>
        <p:spPr>
          <a:xfrm>
            <a:off x="1294362" y="1329136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 LESS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E6FDA9-D2A6-4294-9811-329B85965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095" y="1960689"/>
            <a:ext cx="7039957" cy="10478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BE5E10-8EEA-486C-AE88-41FA3D654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095" y="3112923"/>
            <a:ext cx="7033016" cy="29257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67AA04-33C9-4A6A-85CA-2B4661D7E5CC}"/>
              </a:ext>
            </a:extLst>
          </p:cNvPr>
          <p:cNvSpPr txBox="1"/>
          <p:nvPr/>
        </p:nvSpPr>
        <p:spPr>
          <a:xfrm>
            <a:off x="717391" y="2378371"/>
            <a:ext cx="228754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TO NAVIGATE:</a:t>
            </a:r>
          </a:p>
          <a:p>
            <a:r>
              <a:rPr lang="tr-TR" dirty="0" err="1">
                <a:solidFill>
                  <a:srgbClr val="FF0000"/>
                </a:solidFill>
              </a:rPr>
              <a:t>arrow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keys</a:t>
            </a:r>
            <a:endParaRPr lang="tr-TR" dirty="0">
              <a:solidFill>
                <a:srgbClr val="FF0000"/>
              </a:solidFill>
            </a:endParaRPr>
          </a:p>
          <a:p>
            <a:endParaRPr lang="tr-TR" dirty="0">
              <a:solidFill>
                <a:srgbClr val="FF0000"/>
              </a:solidFill>
            </a:endParaRPr>
          </a:p>
          <a:p>
            <a:r>
              <a:rPr lang="tr-TR" dirty="0">
                <a:solidFill>
                  <a:srgbClr val="FF0000"/>
                </a:solidFill>
              </a:rPr>
              <a:t>TO LEAVE THE PAGE:</a:t>
            </a:r>
          </a:p>
          <a:p>
            <a:r>
              <a:rPr lang="tr-TR" dirty="0" err="1">
                <a:solidFill>
                  <a:srgbClr val="FF0000"/>
                </a:solidFill>
              </a:rPr>
              <a:t>Press</a:t>
            </a:r>
            <a:r>
              <a:rPr lang="tr-TR" dirty="0">
                <a:solidFill>
                  <a:srgbClr val="FF0000"/>
                </a:solidFill>
              </a:rPr>
              <a:t> q</a:t>
            </a:r>
          </a:p>
          <a:p>
            <a:endParaRPr lang="tr-TR" dirty="0">
              <a:solidFill>
                <a:srgbClr val="FF0000"/>
              </a:solidFill>
            </a:endParaRPr>
          </a:p>
          <a:p>
            <a:r>
              <a:rPr lang="tr-TR" dirty="0">
                <a:solidFill>
                  <a:srgbClr val="FF0000"/>
                </a:solidFill>
              </a:rPr>
              <a:t>TO SEARCH:</a:t>
            </a:r>
          </a:p>
          <a:p>
            <a:r>
              <a:rPr lang="tr-TR" dirty="0">
                <a:solidFill>
                  <a:srgbClr val="FF0000"/>
                </a:solidFill>
              </a:rPr>
              <a:t>/</a:t>
            </a:r>
            <a:r>
              <a:rPr lang="tr-TR" dirty="0" err="1">
                <a:solidFill>
                  <a:srgbClr val="FF0000"/>
                </a:solidFill>
              </a:rPr>
              <a:t>wordtosearch</a:t>
            </a:r>
            <a:endParaRPr lang="tr-TR" dirty="0">
              <a:solidFill>
                <a:srgbClr val="FF0000"/>
              </a:solidFill>
            </a:endParaRPr>
          </a:p>
          <a:p>
            <a:endParaRPr lang="tr-TR" dirty="0">
              <a:solidFill>
                <a:srgbClr val="FF0000"/>
              </a:solidFill>
            </a:endParaRPr>
          </a:p>
          <a:p>
            <a:r>
              <a:rPr lang="tr-TR" dirty="0">
                <a:solidFill>
                  <a:srgbClr val="FF0000"/>
                </a:solidFill>
              </a:rPr>
              <a:t>TO USE HELP:</a:t>
            </a:r>
          </a:p>
          <a:p>
            <a:r>
              <a:rPr lang="tr-TR" dirty="0" err="1">
                <a:solidFill>
                  <a:srgbClr val="FF0000"/>
                </a:solidFill>
              </a:rPr>
              <a:t>Press</a:t>
            </a:r>
            <a:r>
              <a:rPr lang="tr-TR" dirty="0">
                <a:solidFill>
                  <a:srgbClr val="FF0000"/>
                </a:solidFill>
              </a:rPr>
              <a:t> 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35363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196</TotalTime>
  <Words>465</Words>
  <Application>Microsoft Office PowerPoint</Application>
  <PresentationFormat>Widescreen</PresentationFormat>
  <Paragraphs>186</Paragraphs>
  <Slides>35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Gill Sans MT</vt:lpstr>
      <vt:lpstr>Gallery</vt:lpstr>
      <vt:lpstr>LINUX RECAP</vt:lpstr>
      <vt:lpstr>BASIC Shell commands</vt:lpstr>
      <vt:lpstr>BASIC Shell commands</vt:lpstr>
      <vt:lpstr>BASIC Shell commands</vt:lpstr>
      <vt:lpstr>INFO PAGES</vt:lpstr>
      <vt:lpstr>INFO PAGES</vt:lpstr>
      <vt:lpstr>MAN PAGES</vt:lpstr>
      <vt:lpstr>MAN PAGES</vt:lpstr>
      <vt:lpstr>LESS AND MORE</vt:lpstr>
      <vt:lpstr>LESS AND MORE</vt:lpstr>
      <vt:lpstr>HISTORY</vt:lpstr>
      <vt:lpstr>DATE</vt:lpstr>
      <vt:lpstr>Word count</vt:lpstr>
      <vt:lpstr>FILES AND DIRECTORIES</vt:lpstr>
      <vt:lpstr>FILES AND DIRECTORIES</vt:lpstr>
      <vt:lpstr>USB DEVICES</vt:lpstr>
      <vt:lpstr>FILE PERMISSIONS</vt:lpstr>
      <vt:lpstr>FILE PERMISSIONS</vt:lpstr>
      <vt:lpstr>FILE PERMISSIONS</vt:lpstr>
      <vt:lpstr>FILE PERMISSIONS</vt:lpstr>
      <vt:lpstr>FILE PERMISSIONS</vt:lpstr>
      <vt:lpstr>FILE PERMISSIONS</vt:lpstr>
      <vt:lpstr>FILE PERMISSIONS</vt:lpstr>
      <vt:lpstr>FILE PERMISSIONS</vt:lpstr>
      <vt:lpstr>FILE PERMISSIONS</vt:lpstr>
      <vt:lpstr>FILE PERMISSIONS</vt:lpstr>
      <vt:lpstr>FILE PERMISSIONS</vt:lpstr>
      <vt:lpstr>COMMAND PROMPT</vt:lpstr>
      <vt:lpstr>COMMAND PROMPT</vt:lpstr>
      <vt:lpstr>COMMAND PROMPT</vt:lpstr>
      <vt:lpstr>COMMAND PROMPT</vt:lpstr>
      <vt:lpstr>EDITORS</vt:lpstr>
      <vt:lpstr>EDITORS</vt:lpstr>
      <vt:lpstr>EDITORS</vt:lpstr>
      <vt:lpstr>EDITORS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RECAP</dc:title>
  <dc:creator>Burak Odabaşı</dc:creator>
  <cp:lastModifiedBy>Burak Odabaşı</cp:lastModifiedBy>
  <cp:revision>9</cp:revision>
  <dcterms:created xsi:type="dcterms:W3CDTF">2022-04-11T08:28:22Z</dcterms:created>
  <dcterms:modified xsi:type="dcterms:W3CDTF">2022-04-11T11:45:22Z</dcterms:modified>
</cp:coreProperties>
</file>