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8" autoAdjust="0"/>
    <p:restoredTop sz="94660"/>
  </p:normalViewPr>
  <p:slideViewPr>
    <p:cSldViewPr snapToGrid="0">
      <p:cViewPr varScale="1">
        <p:scale>
          <a:sx n="80" d="100"/>
          <a:sy n="80"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7293-5345-FD6E-E4CA-5C96A7F4A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DD5D43D-2B5B-3DBC-F4F8-0386F2EE5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00859284-DF87-2D38-6AF4-A16BFE02AF38}"/>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08D88452-0E9E-B714-ABB6-CF60514573B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C25B021-8B11-70FB-0148-B873C7E064FE}"/>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250173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DD4-7A49-656F-C146-82EBFB61FFC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79666225-0CCB-0BBB-5FFD-215DE9B2A0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971C633-E614-DE65-C705-E200A40988D9}"/>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3C5A5B35-CFCF-E0C9-3F9D-25150B83D66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3B698E4-BF3F-C666-FBD3-32296E8B9399}"/>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242309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D8D39-30CD-BD14-2799-D01EDC3654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F024604-6F1C-963A-43C5-237CFD153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91525B-DA16-1359-A68A-97488F04786C}"/>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60BD2DAC-B3B8-02AA-CDB0-49509907F10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6A05489-6F06-D8E2-93DA-1E6B1089EAC4}"/>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66757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1A68-DE69-2C17-C9D4-8B6B423AB04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53C59A7-DC82-E3A8-3935-8B003A27F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FB8D8A6-C1D1-62AF-0D35-D5B251A1B3FC}"/>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272E6746-3ECE-E44B-AD2F-F12B3FB8622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C336C2-8636-A08D-9107-BB1E8D961397}"/>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371414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812B-3489-DD0D-FE97-ACCC80C51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B8AE1CCB-2C21-477E-B371-4883F65DCD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B2246-AFFE-9A14-846D-EA7C008845E0}"/>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39FA582D-DD3E-0A06-7E1C-E60F2D82354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4AD8D9F-CAB6-EED0-9887-1CDA20231E6F}"/>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416355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6982-1CF5-4A7B-2BFB-13263D190EA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4007ACE-D30E-41DD-93B8-E890D6F48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8294D3FF-3CC7-D8A0-56E4-5A52937B9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C3155D9-A79B-6D4D-5436-076700885650}"/>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6" name="Footer Placeholder 5">
            <a:extLst>
              <a:ext uri="{FF2B5EF4-FFF2-40B4-BE49-F238E27FC236}">
                <a16:creationId xmlns:a16="http://schemas.microsoft.com/office/drawing/2014/main" id="{5B33A660-18A4-3F0F-49C8-2ECFE8380E3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C3007F6-C774-5653-815A-D564CDBFA3A3}"/>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181522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8E01-03D6-E227-2E93-2DE78C9EA820}"/>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8F27811-8519-EA95-13F2-D55333151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492391-C519-41F9-BFEE-6B65C76C0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D2BD019-08B6-709B-DE55-7F071C653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AB74D-A76A-6313-AD15-03F81CBDBA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80233191-2597-329A-F737-7CE2744BDFE7}"/>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8" name="Footer Placeholder 7">
            <a:extLst>
              <a:ext uri="{FF2B5EF4-FFF2-40B4-BE49-F238E27FC236}">
                <a16:creationId xmlns:a16="http://schemas.microsoft.com/office/drawing/2014/main" id="{0B371D67-74F1-C794-DB75-EF16F4FC1003}"/>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BC9B15F-D340-BE73-4E6C-1ED3F60D472D}"/>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240033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3D9F-98FE-82D2-4044-939BB7185641}"/>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F352376-1DBD-3201-5269-9DDE22418BBA}"/>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4" name="Footer Placeholder 3">
            <a:extLst>
              <a:ext uri="{FF2B5EF4-FFF2-40B4-BE49-F238E27FC236}">
                <a16:creationId xmlns:a16="http://schemas.microsoft.com/office/drawing/2014/main" id="{B702A2D9-69B0-24F1-544E-D2DF9977518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CC0D703-37FC-E78E-8E82-B76B18502E1C}"/>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382819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7ECEE-7D9E-BFB6-7994-D7D7249BDB65}"/>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3" name="Footer Placeholder 2">
            <a:extLst>
              <a:ext uri="{FF2B5EF4-FFF2-40B4-BE49-F238E27FC236}">
                <a16:creationId xmlns:a16="http://schemas.microsoft.com/office/drawing/2014/main" id="{68FE8EDC-77ED-D21E-C50C-F4285474041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BA625AD-D30E-0646-FD94-61C3D0F2DE7F}"/>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231155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A0E5-F56C-E760-907F-4287B6066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B8A4B5B-FBA1-2C32-E4EB-A64AA6078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EC3735A-F5E4-3E11-B874-7CB823E09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68254-F8B4-7EB0-6C93-2B4D20CE4FC9}"/>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6" name="Footer Placeholder 5">
            <a:extLst>
              <a:ext uri="{FF2B5EF4-FFF2-40B4-BE49-F238E27FC236}">
                <a16:creationId xmlns:a16="http://schemas.microsoft.com/office/drawing/2014/main" id="{0A182673-628A-E95B-B5D2-6D4B88027C5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5B08368-BB22-3C4A-8052-8AC0370E612D}"/>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208328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AD9E-8F68-50D8-553F-DD924DAE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04D4611C-3722-5595-AA1B-61A33B5E7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60E937-DF85-5F8A-F9CB-787FC5C4F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77A21-7954-C81D-BFEC-6CD49648FB08}"/>
              </a:ext>
            </a:extLst>
          </p:cNvPr>
          <p:cNvSpPr>
            <a:spLocks noGrp="1"/>
          </p:cNvSpPr>
          <p:nvPr>
            <p:ph type="dt" sz="half" idx="10"/>
          </p:nvPr>
        </p:nvSpPr>
        <p:spPr/>
        <p:txBody>
          <a:bodyPr/>
          <a:lstStyle/>
          <a:p>
            <a:fld id="{A456FADA-3016-47AF-8B51-ADFFAD8C8B3C}" type="datetimeFigureOut">
              <a:rPr lang="en-KE" smtClean="0"/>
              <a:t>04/06/2024</a:t>
            </a:fld>
            <a:endParaRPr lang="en-KE"/>
          </a:p>
        </p:txBody>
      </p:sp>
      <p:sp>
        <p:nvSpPr>
          <p:cNvPr id="6" name="Footer Placeholder 5">
            <a:extLst>
              <a:ext uri="{FF2B5EF4-FFF2-40B4-BE49-F238E27FC236}">
                <a16:creationId xmlns:a16="http://schemas.microsoft.com/office/drawing/2014/main" id="{B0AFAFFD-0640-385F-E1A2-F7DBBD07B1F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FF66DD6-EE20-869C-A5E7-8C47D88810D6}"/>
              </a:ext>
            </a:extLst>
          </p:cNvPr>
          <p:cNvSpPr>
            <a:spLocks noGrp="1"/>
          </p:cNvSpPr>
          <p:nvPr>
            <p:ph type="sldNum" sz="quarter" idx="12"/>
          </p:nvPr>
        </p:nvSpPr>
        <p:spPr/>
        <p:txBody>
          <a:bodyPr/>
          <a:lstStyle/>
          <a:p>
            <a:fld id="{51104873-E816-4497-A2F0-FB47C63E15C6}" type="slidenum">
              <a:rPr lang="en-KE" smtClean="0"/>
              <a:t>‹#›</a:t>
            </a:fld>
            <a:endParaRPr lang="en-KE"/>
          </a:p>
        </p:txBody>
      </p:sp>
    </p:spTree>
    <p:extLst>
      <p:ext uri="{BB962C8B-B14F-4D97-AF65-F5344CB8AC3E}">
        <p14:creationId xmlns:p14="http://schemas.microsoft.com/office/powerpoint/2010/main" val="135386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5C695-0EBD-5BE1-56F2-A91BB1D18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9076BF7-D4FB-04E7-CEAA-FE14E6904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049619-6793-31E2-8E73-B842DF701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56FADA-3016-47AF-8B51-ADFFAD8C8B3C}" type="datetimeFigureOut">
              <a:rPr lang="en-KE" smtClean="0"/>
              <a:t>04/06/2024</a:t>
            </a:fld>
            <a:endParaRPr lang="en-KE"/>
          </a:p>
        </p:txBody>
      </p:sp>
      <p:sp>
        <p:nvSpPr>
          <p:cNvPr id="5" name="Footer Placeholder 4">
            <a:extLst>
              <a:ext uri="{FF2B5EF4-FFF2-40B4-BE49-F238E27FC236}">
                <a16:creationId xmlns:a16="http://schemas.microsoft.com/office/drawing/2014/main" id="{DBE3C054-E2EF-4325-47F1-4A57BC014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585CD3A3-0BA9-6092-62DA-EB9AEC809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104873-E816-4497-A2F0-FB47C63E15C6}" type="slidenum">
              <a:rPr lang="en-KE" smtClean="0"/>
              <a:t>‹#›</a:t>
            </a:fld>
            <a:endParaRPr lang="en-KE"/>
          </a:p>
        </p:txBody>
      </p:sp>
    </p:spTree>
    <p:extLst>
      <p:ext uri="{BB962C8B-B14F-4D97-AF65-F5344CB8AC3E}">
        <p14:creationId xmlns:p14="http://schemas.microsoft.com/office/powerpoint/2010/main" val="86284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BF0A-CAA1-734B-D980-CD392A71D8B4}"/>
              </a:ext>
            </a:extLst>
          </p:cNvPr>
          <p:cNvSpPr>
            <a:spLocks noGrp="1"/>
          </p:cNvSpPr>
          <p:nvPr>
            <p:ph type="ctrTitle"/>
          </p:nvPr>
        </p:nvSpPr>
        <p:spPr/>
        <p:txBody>
          <a:bodyPr/>
          <a:lstStyle/>
          <a:p>
            <a:r>
              <a:rPr lang="en-GB" dirty="0"/>
              <a:t>African Rites of Passage:</a:t>
            </a:r>
            <a:endParaRPr lang="en-KE" dirty="0"/>
          </a:p>
        </p:txBody>
      </p:sp>
      <p:sp>
        <p:nvSpPr>
          <p:cNvPr id="3" name="Subtitle 2">
            <a:extLst>
              <a:ext uri="{FF2B5EF4-FFF2-40B4-BE49-F238E27FC236}">
                <a16:creationId xmlns:a16="http://schemas.microsoft.com/office/drawing/2014/main" id="{685A455A-A4DA-1AC8-4580-CD6F18F19F75}"/>
              </a:ext>
            </a:extLst>
          </p:cNvPr>
          <p:cNvSpPr>
            <a:spLocks noGrp="1"/>
          </p:cNvSpPr>
          <p:nvPr>
            <p:ph type="subTitle" idx="1"/>
          </p:nvPr>
        </p:nvSpPr>
        <p:spPr/>
        <p:txBody>
          <a:bodyPr/>
          <a:lstStyle/>
          <a:p>
            <a:r>
              <a:rPr lang="en-GB" dirty="0"/>
              <a:t>Celebrating Life Transitions</a:t>
            </a:r>
            <a:endParaRPr lang="en-KE" dirty="0"/>
          </a:p>
        </p:txBody>
      </p:sp>
    </p:spTree>
    <p:extLst>
      <p:ext uri="{BB962C8B-B14F-4D97-AF65-F5344CB8AC3E}">
        <p14:creationId xmlns:p14="http://schemas.microsoft.com/office/powerpoint/2010/main" val="226283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06BA-C0C8-6F66-7B8B-0FA17547796D}"/>
              </a:ext>
            </a:extLst>
          </p:cNvPr>
          <p:cNvSpPr>
            <a:spLocks noGrp="1"/>
          </p:cNvSpPr>
          <p:nvPr>
            <p:ph type="title"/>
          </p:nvPr>
        </p:nvSpPr>
        <p:spPr/>
        <p:txBody>
          <a:bodyPr/>
          <a:lstStyle/>
          <a:p>
            <a:r>
              <a:rPr lang="en-GB" dirty="0"/>
              <a:t>Introduction</a:t>
            </a:r>
            <a:br>
              <a:rPr lang="en-GB" dirty="0"/>
            </a:br>
            <a:endParaRPr lang="en-KE" dirty="0"/>
          </a:p>
        </p:txBody>
      </p:sp>
      <p:sp>
        <p:nvSpPr>
          <p:cNvPr id="3" name="Content Placeholder 2">
            <a:extLst>
              <a:ext uri="{FF2B5EF4-FFF2-40B4-BE49-F238E27FC236}">
                <a16:creationId xmlns:a16="http://schemas.microsoft.com/office/drawing/2014/main" id="{16B1B78E-7A18-8AFB-A3A3-A55D3D3BD98B}"/>
              </a:ext>
            </a:extLst>
          </p:cNvPr>
          <p:cNvSpPr>
            <a:spLocks noGrp="1"/>
          </p:cNvSpPr>
          <p:nvPr>
            <p:ph idx="1"/>
          </p:nvPr>
        </p:nvSpPr>
        <p:spPr/>
        <p:txBody>
          <a:bodyPr/>
          <a:lstStyle/>
          <a:p>
            <a:r>
              <a:rPr lang="en-GB" dirty="0"/>
              <a:t>African cultures are deeply rooted in tradition, and their rites of passage serve as pivotal moments in an individual’s life journey. These ceremonies mark significant transitions—birth, initiation, marriage, and death—shaping cultural identity, fostering community bonds, and reinforcing gender roles. In this comprehensive essay, we’ll explore the multifaceted aspects of African rites of passage</a:t>
            </a:r>
            <a:endParaRPr lang="en-KE" dirty="0"/>
          </a:p>
        </p:txBody>
      </p:sp>
    </p:spTree>
    <p:extLst>
      <p:ext uri="{BB962C8B-B14F-4D97-AF65-F5344CB8AC3E}">
        <p14:creationId xmlns:p14="http://schemas.microsoft.com/office/powerpoint/2010/main" val="92608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075-A822-DB14-1E90-2E04D3063E1D}"/>
              </a:ext>
            </a:extLst>
          </p:cNvPr>
          <p:cNvSpPr>
            <a:spLocks noGrp="1"/>
          </p:cNvSpPr>
          <p:nvPr>
            <p:ph type="title"/>
          </p:nvPr>
        </p:nvSpPr>
        <p:spPr/>
        <p:txBody>
          <a:bodyPr/>
          <a:lstStyle/>
          <a:p>
            <a:r>
              <a:rPr lang="en-GB" dirty="0"/>
              <a:t>Birth Rites: Welcoming New Life</a:t>
            </a:r>
            <a:endParaRPr lang="en-KE" dirty="0"/>
          </a:p>
        </p:txBody>
      </p:sp>
      <p:sp>
        <p:nvSpPr>
          <p:cNvPr id="3" name="Content Placeholder 2">
            <a:extLst>
              <a:ext uri="{FF2B5EF4-FFF2-40B4-BE49-F238E27FC236}">
                <a16:creationId xmlns:a16="http://schemas.microsoft.com/office/drawing/2014/main" id="{7D3300D9-B66D-ABCD-D23E-A4C638903108}"/>
              </a:ext>
            </a:extLst>
          </p:cNvPr>
          <p:cNvSpPr>
            <a:spLocks noGrp="1"/>
          </p:cNvSpPr>
          <p:nvPr>
            <p:ph idx="1"/>
          </p:nvPr>
        </p:nvSpPr>
        <p:spPr/>
        <p:txBody>
          <a:bodyPr>
            <a:normAutofit fontScale="77500" lnSpcReduction="20000"/>
          </a:bodyPr>
          <a:lstStyle/>
          <a:p>
            <a:r>
              <a:rPr lang="en-GB" dirty="0"/>
              <a:t>Importance of Birth Rites</a:t>
            </a:r>
          </a:p>
          <a:p>
            <a:r>
              <a:rPr lang="en-GB" dirty="0"/>
              <a:t>Community Celebration: Birth is not merely a family affair; it involves the entire village or clan. The community gathers to celebrate the arrival of a new member.</a:t>
            </a:r>
          </a:p>
          <a:p>
            <a:r>
              <a:rPr lang="en-GB" dirty="0"/>
              <a:t>Communal Ownership: Birth rites emphasize that a child belongs not only to their parents but also to the extended family and community.</a:t>
            </a:r>
          </a:p>
          <a:p>
            <a:r>
              <a:rPr lang="en-GB" dirty="0"/>
              <a:t>Gender Awareness: Women play central roles during childbirth. Female elders and midwives provide support, ensuring safe deliveries and invoking blessings for the newborn.</a:t>
            </a:r>
          </a:p>
          <a:p>
            <a:r>
              <a:rPr lang="en-GB" dirty="0"/>
              <a:t>Rituals Associated with Birth</a:t>
            </a:r>
          </a:p>
          <a:p>
            <a:r>
              <a:rPr lang="en-GB" dirty="0"/>
              <a:t>Naming Ceremonies: These events are joyous occasions where the child receives their name. Names often carry deep cultural significance, reflecting family history, circumstances, or aspirations.</a:t>
            </a:r>
          </a:p>
          <a:p>
            <a:r>
              <a:rPr lang="en-GB" dirty="0"/>
              <a:t>Blessings and Prayers: Elders invoke protection, prosperity, and good health for the infant. These rituals connect the child to ancestral spirits.</a:t>
            </a:r>
            <a:endParaRPr lang="en-KE" dirty="0"/>
          </a:p>
        </p:txBody>
      </p:sp>
    </p:spTree>
    <p:extLst>
      <p:ext uri="{BB962C8B-B14F-4D97-AF65-F5344CB8AC3E}">
        <p14:creationId xmlns:p14="http://schemas.microsoft.com/office/powerpoint/2010/main" val="248794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FEF2-9047-BBCC-141E-B2D30FD7E14B}"/>
              </a:ext>
            </a:extLst>
          </p:cNvPr>
          <p:cNvSpPr>
            <a:spLocks noGrp="1"/>
          </p:cNvSpPr>
          <p:nvPr>
            <p:ph type="title"/>
          </p:nvPr>
        </p:nvSpPr>
        <p:spPr/>
        <p:txBody>
          <a:bodyPr/>
          <a:lstStyle/>
          <a:p>
            <a:r>
              <a:rPr lang="en-GB"/>
              <a:t>Initiation Rites: Crossing the Threshold</a:t>
            </a:r>
            <a:endParaRPr lang="en-KE"/>
          </a:p>
        </p:txBody>
      </p:sp>
      <p:sp>
        <p:nvSpPr>
          <p:cNvPr id="3" name="Content Placeholder 2">
            <a:extLst>
              <a:ext uri="{FF2B5EF4-FFF2-40B4-BE49-F238E27FC236}">
                <a16:creationId xmlns:a16="http://schemas.microsoft.com/office/drawing/2014/main" id="{F7EC3A73-9295-2C06-F237-A4AD4E12A459}"/>
              </a:ext>
            </a:extLst>
          </p:cNvPr>
          <p:cNvSpPr>
            <a:spLocks noGrp="1"/>
          </p:cNvSpPr>
          <p:nvPr>
            <p:ph idx="1"/>
          </p:nvPr>
        </p:nvSpPr>
        <p:spPr/>
        <p:txBody>
          <a:bodyPr>
            <a:normAutofit fontScale="85000" lnSpcReduction="20000"/>
          </a:bodyPr>
          <a:lstStyle/>
          <a:p>
            <a:r>
              <a:rPr lang="en-GB" dirty="0"/>
              <a:t>Initiation Rites</a:t>
            </a:r>
          </a:p>
          <a:p>
            <a:r>
              <a:rPr lang="en-GB" dirty="0"/>
              <a:t>Transition to </a:t>
            </a:r>
            <a:r>
              <a:rPr lang="en-GB" dirty="0" err="1"/>
              <a:t>AdulthoodImportance</a:t>
            </a:r>
            <a:r>
              <a:rPr lang="en-GB" dirty="0"/>
              <a:t> of : Initiation marks the passage from childhood to adulthood. It </a:t>
            </a:r>
            <a:r>
              <a:rPr lang="en-GB" dirty="0" err="1"/>
              <a:t>instills</a:t>
            </a:r>
            <a:r>
              <a:rPr lang="en-GB" dirty="0"/>
              <a:t> self-awareness, responsibility, and cultural knowledge.</a:t>
            </a:r>
          </a:p>
          <a:p>
            <a:r>
              <a:rPr lang="en-GB" dirty="0"/>
              <a:t>Gender Awareness: Different rituals exist for boys and girls, emphasizing their distinct roles within the community.</a:t>
            </a:r>
          </a:p>
          <a:p>
            <a:r>
              <a:rPr lang="en-GB" dirty="0"/>
              <a:t>Rituals Associated with Initiation</a:t>
            </a:r>
          </a:p>
          <a:p>
            <a:r>
              <a:rPr lang="en-GB" dirty="0"/>
              <a:t>Male Initiation (e.g., Circumcision):</a:t>
            </a:r>
          </a:p>
          <a:p>
            <a:r>
              <a:rPr lang="en-GB" dirty="0"/>
              <a:t>Symbolizes courage, endurance, and masculinity.</a:t>
            </a:r>
          </a:p>
          <a:p>
            <a:r>
              <a:rPr lang="en-GB" dirty="0"/>
              <a:t>Elders mentor young men, teaching life skills, ethics, and tribal history.</a:t>
            </a:r>
          </a:p>
          <a:p>
            <a:r>
              <a:rPr lang="en-GB" dirty="0"/>
              <a:t>Female Initiation (e.g., Female Genital Mutilation):</a:t>
            </a:r>
          </a:p>
          <a:p>
            <a:r>
              <a:rPr lang="en-GB" dirty="0"/>
              <a:t>Controversial practice; some communities are moving away</a:t>
            </a:r>
            <a:endParaRPr lang="en-KE" dirty="0"/>
          </a:p>
          <a:p>
            <a:endParaRPr lang="en-KE" dirty="0"/>
          </a:p>
        </p:txBody>
      </p:sp>
    </p:spTree>
    <p:extLst>
      <p:ext uri="{BB962C8B-B14F-4D97-AF65-F5344CB8AC3E}">
        <p14:creationId xmlns:p14="http://schemas.microsoft.com/office/powerpoint/2010/main" val="222133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9EA6-C819-8BB7-9037-91C36CA37FEB}"/>
              </a:ext>
            </a:extLst>
          </p:cNvPr>
          <p:cNvSpPr>
            <a:spLocks noGrp="1"/>
          </p:cNvSpPr>
          <p:nvPr>
            <p:ph type="title"/>
          </p:nvPr>
        </p:nvSpPr>
        <p:spPr/>
        <p:txBody>
          <a:bodyPr/>
          <a:lstStyle/>
          <a:p>
            <a:r>
              <a:rPr lang="en-GB" dirty="0"/>
              <a:t>Marriage Rites: Uniting Families</a:t>
            </a:r>
            <a:endParaRPr lang="en-KE" dirty="0"/>
          </a:p>
        </p:txBody>
      </p:sp>
      <p:sp>
        <p:nvSpPr>
          <p:cNvPr id="3" name="Content Placeholder 2">
            <a:extLst>
              <a:ext uri="{FF2B5EF4-FFF2-40B4-BE49-F238E27FC236}">
                <a16:creationId xmlns:a16="http://schemas.microsoft.com/office/drawing/2014/main" id="{57C5480A-1D94-0D4B-71AB-85BB559F2CF9}"/>
              </a:ext>
            </a:extLst>
          </p:cNvPr>
          <p:cNvSpPr>
            <a:spLocks noGrp="1"/>
          </p:cNvSpPr>
          <p:nvPr>
            <p:ph idx="1"/>
          </p:nvPr>
        </p:nvSpPr>
        <p:spPr/>
        <p:txBody>
          <a:bodyPr>
            <a:normAutofit fontScale="85000" lnSpcReduction="20000"/>
          </a:bodyPr>
          <a:lstStyle/>
          <a:p>
            <a:r>
              <a:rPr lang="en-GB" dirty="0"/>
              <a:t>Importance of Marriage Rites</a:t>
            </a:r>
          </a:p>
          <a:p>
            <a:r>
              <a:rPr lang="en-GB" dirty="0"/>
              <a:t>Beyond Individuals: Marriage is not just about two people—it unites families, clans, and sometimes entire villages.</a:t>
            </a:r>
          </a:p>
          <a:p>
            <a:r>
              <a:rPr lang="en-GB" dirty="0"/>
              <a:t>Gender Roles: Culturally defined roles within marriage:</a:t>
            </a:r>
          </a:p>
          <a:p>
            <a:r>
              <a:rPr lang="en-GB" dirty="0"/>
              <a:t>Men as providers, protectors, and heads of households.</a:t>
            </a:r>
          </a:p>
          <a:p>
            <a:r>
              <a:rPr lang="en-GB" dirty="0"/>
              <a:t>Women as caregivers, homemakers, and community builders.</a:t>
            </a:r>
          </a:p>
          <a:p>
            <a:r>
              <a:rPr lang="en-GB" dirty="0"/>
              <a:t>Rituals Associated with Marriage</a:t>
            </a:r>
          </a:p>
          <a:p>
            <a:r>
              <a:rPr lang="en-GB" dirty="0"/>
              <a:t>Bride Price or Dowry Negotiation: Symbolic exchange of gifts between families.</a:t>
            </a:r>
          </a:p>
          <a:p>
            <a:r>
              <a:rPr lang="en-GB" dirty="0"/>
              <a:t>Ceremonies with Elders and Ancestors: Witnesses from both sides participate.</a:t>
            </a:r>
          </a:p>
          <a:p>
            <a:r>
              <a:rPr lang="en-GB" dirty="0"/>
              <a:t>Symbolic Acts: Examples include sharing a meal or jumping the broom.</a:t>
            </a:r>
            <a:endParaRPr lang="en-KE" dirty="0"/>
          </a:p>
        </p:txBody>
      </p:sp>
    </p:spTree>
    <p:extLst>
      <p:ext uri="{BB962C8B-B14F-4D97-AF65-F5344CB8AC3E}">
        <p14:creationId xmlns:p14="http://schemas.microsoft.com/office/powerpoint/2010/main" val="22444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651E-EE77-8F12-4947-CFB5CCA5525A}"/>
              </a:ext>
            </a:extLst>
          </p:cNvPr>
          <p:cNvSpPr>
            <a:spLocks noGrp="1"/>
          </p:cNvSpPr>
          <p:nvPr>
            <p:ph type="title"/>
          </p:nvPr>
        </p:nvSpPr>
        <p:spPr/>
        <p:txBody>
          <a:bodyPr/>
          <a:lstStyle/>
          <a:p>
            <a:r>
              <a:rPr lang="en-GB" dirty="0"/>
              <a:t>Death Rites: </a:t>
            </a:r>
            <a:r>
              <a:rPr lang="en-GB" dirty="0" err="1"/>
              <a:t>Honoring</a:t>
            </a:r>
            <a:r>
              <a:rPr lang="en-GB" dirty="0"/>
              <a:t> Departed Souls</a:t>
            </a:r>
            <a:endParaRPr lang="en-KE" dirty="0"/>
          </a:p>
        </p:txBody>
      </p:sp>
      <p:sp>
        <p:nvSpPr>
          <p:cNvPr id="3" name="Content Placeholder 2">
            <a:extLst>
              <a:ext uri="{FF2B5EF4-FFF2-40B4-BE49-F238E27FC236}">
                <a16:creationId xmlns:a16="http://schemas.microsoft.com/office/drawing/2014/main" id="{2130F33E-3D09-11B0-9A2B-80B364062728}"/>
              </a:ext>
            </a:extLst>
          </p:cNvPr>
          <p:cNvSpPr>
            <a:spLocks noGrp="1"/>
          </p:cNvSpPr>
          <p:nvPr>
            <p:ph idx="1"/>
          </p:nvPr>
        </p:nvSpPr>
        <p:spPr/>
        <p:txBody>
          <a:bodyPr>
            <a:normAutofit fontScale="85000" lnSpcReduction="20000"/>
          </a:bodyPr>
          <a:lstStyle/>
          <a:p>
            <a:r>
              <a:rPr lang="en-GB" dirty="0"/>
              <a:t>Importance of Death Rites</a:t>
            </a:r>
          </a:p>
          <a:p>
            <a:r>
              <a:rPr lang="en-GB" dirty="0"/>
              <a:t>Transition to the Ancestral Realm: Death is not the end; it’s a passage to the spirit world.</a:t>
            </a:r>
          </a:p>
          <a:p>
            <a:r>
              <a:rPr lang="en-GB" dirty="0"/>
              <a:t>Gender Awareness: Women often lead mourning and funeral rituals.</a:t>
            </a:r>
          </a:p>
          <a:p>
            <a:r>
              <a:rPr lang="en-GB" dirty="0"/>
              <a:t>Preparing the body, wailing, and communal grieving.</a:t>
            </a:r>
          </a:p>
          <a:p>
            <a:r>
              <a:rPr lang="en-GB" dirty="0"/>
              <a:t>Men handle practical aspects like burial logistics.</a:t>
            </a:r>
          </a:p>
          <a:p>
            <a:r>
              <a:rPr lang="en-GB" dirty="0"/>
              <a:t>Rituals Associated with Death</a:t>
            </a:r>
          </a:p>
          <a:p>
            <a:r>
              <a:rPr lang="en-GB" dirty="0"/>
              <a:t>Washing and Dressing the Deceased: A solemn task performed with reverence.</a:t>
            </a:r>
          </a:p>
          <a:p>
            <a:r>
              <a:rPr lang="en-GB" dirty="0"/>
              <a:t>Dancing, Singing, and Storytelling: Celebrating the departed’s life and legacy.</a:t>
            </a:r>
          </a:p>
          <a:p>
            <a:r>
              <a:rPr lang="en-GB" dirty="0"/>
              <a:t>Burial or Cremation Ceremonies: Vary across cultures but always involve community participation.</a:t>
            </a:r>
            <a:endParaRPr lang="en-KE" dirty="0"/>
          </a:p>
        </p:txBody>
      </p:sp>
    </p:spTree>
    <p:extLst>
      <p:ext uri="{BB962C8B-B14F-4D97-AF65-F5344CB8AC3E}">
        <p14:creationId xmlns:p14="http://schemas.microsoft.com/office/powerpoint/2010/main" val="313958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BF0A-FC6A-EF9A-3BFD-A83921DCD742}"/>
              </a:ext>
            </a:extLst>
          </p:cNvPr>
          <p:cNvSpPr>
            <a:spLocks noGrp="1"/>
          </p:cNvSpPr>
          <p:nvPr>
            <p:ph type="title"/>
          </p:nvPr>
        </p:nvSpPr>
        <p:spPr/>
        <p:txBody>
          <a:bodyPr/>
          <a:lstStyle/>
          <a:p>
            <a:r>
              <a:rPr lang="en-GB" dirty="0"/>
              <a:t>Gender Awareness Across Rites</a:t>
            </a:r>
            <a:endParaRPr lang="en-KE" dirty="0"/>
          </a:p>
        </p:txBody>
      </p:sp>
      <p:sp>
        <p:nvSpPr>
          <p:cNvPr id="3" name="Content Placeholder 2">
            <a:extLst>
              <a:ext uri="{FF2B5EF4-FFF2-40B4-BE49-F238E27FC236}">
                <a16:creationId xmlns:a16="http://schemas.microsoft.com/office/drawing/2014/main" id="{B43C194D-DF88-9EC5-43E1-FB0B80FD5332}"/>
              </a:ext>
            </a:extLst>
          </p:cNvPr>
          <p:cNvSpPr>
            <a:spLocks noGrp="1"/>
          </p:cNvSpPr>
          <p:nvPr>
            <p:ph idx="1"/>
          </p:nvPr>
        </p:nvSpPr>
        <p:spPr/>
        <p:txBody>
          <a:bodyPr/>
          <a:lstStyle/>
          <a:p>
            <a:r>
              <a:rPr lang="en-GB" dirty="0"/>
              <a:t>Challenges and Progress</a:t>
            </a:r>
          </a:p>
          <a:p>
            <a:r>
              <a:rPr lang="en-GB" dirty="0"/>
              <a:t>Challenges:</a:t>
            </a:r>
          </a:p>
          <a:p>
            <a:r>
              <a:rPr lang="en-GB" dirty="0"/>
              <a:t>Some rites perpetuate gender inequalities (e.g., female genital mutilation).</a:t>
            </a:r>
          </a:p>
          <a:p>
            <a:r>
              <a:rPr lang="en-GB" dirty="0"/>
              <a:t>Balancing tradition with human rights remains a delicate task.</a:t>
            </a:r>
          </a:p>
          <a:p>
            <a:r>
              <a:rPr lang="en-GB" dirty="0"/>
              <a:t>Progress:</a:t>
            </a:r>
          </a:p>
          <a:p>
            <a:r>
              <a:rPr lang="en-GB" dirty="0"/>
              <a:t>Advocacy for safer initiation practices.</a:t>
            </a:r>
          </a:p>
          <a:p>
            <a:r>
              <a:rPr lang="en-GB" dirty="0"/>
              <a:t>Empowering women to take active roles in all rites</a:t>
            </a:r>
            <a:endParaRPr lang="en-KE" dirty="0"/>
          </a:p>
        </p:txBody>
      </p:sp>
    </p:spTree>
    <p:extLst>
      <p:ext uri="{BB962C8B-B14F-4D97-AF65-F5344CB8AC3E}">
        <p14:creationId xmlns:p14="http://schemas.microsoft.com/office/powerpoint/2010/main" val="375816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592</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African Rites of Passage:</vt:lpstr>
      <vt:lpstr>Introduction </vt:lpstr>
      <vt:lpstr>Birth Rites: Welcoming New Life</vt:lpstr>
      <vt:lpstr>Initiation Rites: Crossing the Threshold</vt:lpstr>
      <vt:lpstr>Marriage Rites: Uniting Families</vt:lpstr>
      <vt:lpstr>Death Rites: Honoring Departed Souls</vt:lpstr>
      <vt:lpstr>Gender Awareness Across Rites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Odalo</dc:creator>
  <cp:lastModifiedBy>Vicky Odalo</cp:lastModifiedBy>
  <cp:revision>1</cp:revision>
  <dcterms:created xsi:type="dcterms:W3CDTF">2024-06-04T17:39:31Z</dcterms:created>
  <dcterms:modified xsi:type="dcterms:W3CDTF">2024-06-04T18:12:54Z</dcterms:modified>
</cp:coreProperties>
</file>