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74" r:id="rId12"/>
    <p:sldId id="267" r:id="rId13"/>
    <p:sldId id="269" r:id="rId14"/>
    <p:sldId id="271" r:id="rId15"/>
    <p:sldId id="266" r:id="rId16"/>
    <p:sldId id="263" r:id="rId17"/>
    <p:sldId id="264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4D9069D-7868-45B7-B5B7-E3159D5ED23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Distance</a:t>
            </a:r>
            <a:r>
              <a:rPr lang="tr-TR" dirty="0"/>
              <a:t> is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centroids</a:t>
            </a:r>
            <a:r>
              <a:rPr lang="tr-TR" dirty="0"/>
              <a:t> of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</a:p>
          <a:p>
            <a:r>
              <a:rPr lang="tr-TR" dirty="0" err="1"/>
              <a:t>frames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</a:t>
            </a:r>
            <a:r>
              <a:rPr lang="tr-TR" dirty="0" err="1"/>
              <a:t>calculation</a:t>
            </a:r>
            <a:r>
              <a:rPr lang="tr-TR" dirty="0"/>
              <a:t>, </a:t>
            </a:r>
            <a:r>
              <a:rPr lang="tr-TR" dirty="0" err="1"/>
              <a:t>Euclidean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. </a:t>
            </a:r>
          </a:p>
          <a:p>
            <a:r>
              <a:rPr lang="tr-TR" dirty="0"/>
              <a:t>Time is </a:t>
            </a:r>
            <a:r>
              <a:rPr lang="tr-TR" dirty="0" err="1"/>
              <a:t>calculated</a:t>
            </a:r>
            <a:r>
              <a:rPr lang="tr-TR" dirty="0"/>
              <a:t> as </a:t>
            </a:r>
            <a:r>
              <a:rPr lang="tr-TR" dirty="0" err="1"/>
              <a:t>vehicle</a:t>
            </a:r>
            <a:r>
              <a:rPr lang="tr-TR" dirty="0"/>
              <a:t> </a:t>
            </a:r>
            <a:r>
              <a:rPr lang="tr-TR" dirty="0" err="1"/>
              <a:t>enters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ROI. </a:t>
            </a:r>
            <a:r>
              <a:rPr lang="tr-TR" dirty="0" err="1"/>
              <a:t>Initially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</a:p>
          <a:p>
            <a:r>
              <a:rPr lang="tr-TR" dirty="0" err="1"/>
              <a:t>speed</a:t>
            </a:r>
            <a:r>
              <a:rPr lang="tr-TR" dirty="0"/>
              <a:t> is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formula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4D9069D-7868-45B7-B5B7-E3159D5ED23D}" type="slidenum">
              <a:rPr lang="en-US" sz="1400" b="0" strike="noStrike" spc="-1" smtClean="0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4231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5629fc32_0_3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75629fc32_0_3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75629fc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75629fc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79728641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79728641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 type="obj">
  <p:cSld name="1_Titel und Inhal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648000" y="0"/>
            <a:ext cx="9271981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000" tIns="81000" rIns="243000" bIns="81000" anchor="ctr" anchorCtr="0">
            <a:noAutofit/>
          </a:bodyPr>
          <a:lstStyle>
            <a:lvl1pPr lv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"/>
          </p:nvPr>
        </p:nvSpPr>
        <p:spPr>
          <a:xfrm>
            <a:off x="318922" y="970551"/>
            <a:ext cx="11549077" cy="524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1pPr>
            <a:lvl2pPr marL="1219170" lvl="1" indent="-304792" algn="l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828754" lvl="2" indent="-304792" algn="l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marL="2438339" lvl="3" indent="-304792" algn="l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4pPr>
            <a:lvl5pPr marL="3047924" lvl="4" indent="-304792" algn="l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marL="3657509" lvl="5" indent="-423323" algn="l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algn="l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algn="l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algn="l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dt" idx="10"/>
          </p:nvPr>
        </p:nvSpPr>
        <p:spPr>
          <a:xfrm>
            <a:off x="318921" y="6534771"/>
            <a:ext cx="987896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ftr" idx="11"/>
          </p:nvPr>
        </p:nvSpPr>
        <p:spPr>
          <a:xfrm>
            <a:off x="1630818" y="6534771"/>
            <a:ext cx="9589181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933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sldNum" idx="12"/>
          </p:nvPr>
        </p:nvSpPr>
        <p:spPr>
          <a:xfrm>
            <a:off x="11543999" y="6534771"/>
            <a:ext cx="324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22168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stomShape 1" hidden="1"/>
          <p:cNvSpPr/>
          <p:nvPr/>
        </p:nvSpPr>
        <p:spPr>
          <a:xfrm>
            <a:off x="0" y="646560"/>
            <a:ext cx="32184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2" hidden="1"/>
          <p:cNvSpPr/>
          <p:nvPr/>
        </p:nvSpPr>
        <p:spPr>
          <a:xfrm>
            <a:off x="11868120" y="646560"/>
            <a:ext cx="32184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1868120" y="6212160"/>
            <a:ext cx="32184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-12960" y="6212160"/>
            <a:ext cx="32184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648000" y="0"/>
            <a:ext cx="11541960" cy="64584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0" y="0"/>
            <a:ext cx="645840" cy="6458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 flipV="1">
            <a:off x="648360" y="0"/>
            <a:ext cx="360" cy="6480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10233720" y="162000"/>
            <a:ext cx="1632240" cy="321840"/>
            <a:chOff x="10233720" y="162000"/>
            <a:chExt cx="1632240" cy="321840"/>
          </a:xfrm>
        </p:grpSpPr>
        <p:sp>
          <p:nvSpPr>
            <p:cNvPr id="8" name="CustomShape 9"/>
            <p:cNvSpPr/>
            <p:nvPr/>
          </p:nvSpPr>
          <p:spPr>
            <a:xfrm>
              <a:off x="10233720" y="171360"/>
              <a:ext cx="65880" cy="312480"/>
            </a:xfrm>
            <a:custGeom>
              <a:avLst/>
              <a:gdLst/>
              <a:ahLst/>
              <a:cxnLst/>
              <a:rect l="l" t="t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411920" y="162000"/>
              <a:ext cx="170280" cy="245160"/>
            </a:xfrm>
            <a:custGeom>
              <a:avLst/>
              <a:gdLst/>
              <a:ahLst/>
              <a:cxnLst/>
              <a:rect l="l" t="t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0603800" y="238680"/>
              <a:ext cx="77040" cy="162720"/>
            </a:xfrm>
            <a:custGeom>
              <a:avLst/>
              <a:gdLst/>
              <a:ahLst/>
              <a:cxnLst/>
              <a:rect l="l" t="t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10715040" y="228600"/>
              <a:ext cx="114840" cy="177120"/>
            </a:xfrm>
            <a:custGeom>
              <a:avLst/>
              <a:gdLst/>
              <a:ahLst/>
              <a:cxnLst/>
              <a:rect l="l" t="t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10859040" y="162720"/>
              <a:ext cx="86040" cy="238680"/>
            </a:xfrm>
            <a:custGeom>
              <a:avLst/>
              <a:gdLst/>
              <a:ahLst/>
              <a:cxnLst/>
              <a:rect l="l" t="t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11131560" y="232560"/>
              <a:ext cx="150840" cy="171360"/>
            </a:xfrm>
            <a:custGeom>
              <a:avLst/>
              <a:gdLst/>
              <a:ahLst/>
              <a:cxnLst/>
              <a:rect l="l" t="t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11413440" y="184680"/>
              <a:ext cx="99720" cy="219240"/>
            </a:xfrm>
            <a:custGeom>
              <a:avLst/>
              <a:gdLst/>
              <a:ahLst/>
              <a:cxnLst/>
              <a:rect l="l" t="t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11529000" y="162720"/>
              <a:ext cx="86040" cy="238680"/>
            </a:xfrm>
            <a:custGeom>
              <a:avLst/>
              <a:gdLst/>
              <a:ahLst/>
              <a:cxnLst/>
              <a:rect l="l" t="t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1800800" y="171360"/>
              <a:ext cx="65160" cy="312480"/>
            </a:xfrm>
            <a:custGeom>
              <a:avLst/>
              <a:gdLst/>
              <a:ahLst/>
              <a:cxnLst/>
              <a:rect l="l" t="t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11307600" y="238680"/>
              <a:ext cx="75960" cy="162720"/>
            </a:xfrm>
            <a:custGeom>
              <a:avLst/>
              <a:gdLst/>
              <a:ahLst/>
              <a:cxnLst/>
              <a:rect l="l" t="t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974240" y="353160"/>
              <a:ext cx="46800" cy="48240"/>
            </a:xfrm>
            <a:custGeom>
              <a:avLst/>
              <a:gdLst/>
              <a:ahLst/>
              <a:cxnLst/>
              <a:rect l="l" t="t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74240" y="230040"/>
              <a:ext cx="46800" cy="48240"/>
            </a:xfrm>
            <a:custGeom>
              <a:avLst/>
              <a:gdLst/>
              <a:ahLst/>
              <a:cxnLst/>
              <a:rect l="l" t="t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1644200" y="353160"/>
              <a:ext cx="47520" cy="48240"/>
            </a:xfrm>
            <a:custGeom>
              <a:avLst/>
              <a:gdLst/>
              <a:ahLst/>
              <a:cxnLst/>
              <a:rect l="l" t="t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1644200" y="230040"/>
              <a:ext cx="47520" cy="48240"/>
            </a:xfrm>
            <a:custGeom>
              <a:avLst/>
              <a:gdLst/>
              <a:ahLst/>
              <a:cxnLst/>
              <a:rect l="l" t="t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CustomShape 23"/>
          <p:cNvSpPr/>
          <p:nvPr/>
        </p:nvSpPr>
        <p:spPr>
          <a:xfrm>
            <a:off x="0" y="0"/>
            <a:ext cx="12189960" cy="242784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2430000"/>
            <a:ext cx="969840" cy="9698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964440" y="2430000"/>
            <a:ext cx="11225520" cy="96984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6"/>
          <p:cNvSpPr/>
          <p:nvPr/>
        </p:nvSpPr>
        <p:spPr>
          <a:xfrm flipV="1">
            <a:off x="964080" y="2429640"/>
            <a:ext cx="360" cy="972000"/>
          </a:xfrm>
          <a:prstGeom prst="line">
            <a:avLst/>
          </a:prstGeom>
          <a:ln w="284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" name="Picture 21"/>
          <p:cNvPicPr/>
          <p:nvPr/>
        </p:nvPicPr>
        <p:blipFill>
          <a:blip r:embed="rId14"/>
          <a:stretch/>
        </p:blipFill>
        <p:spPr>
          <a:xfrm>
            <a:off x="6470280" y="481320"/>
            <a:ext cx="4747320" cy="1460520"/>
          </a:xfrm>
          <a:prstGeom prst="rect">
            <a:avLst/>
          </a:prstGeom>
          <a:ln>
            <a:noFill/>
          </a:ln>
        </p:spPr>
      </p:pic>
      <p:sp>
        <p:nvSpPr>
          <p:cNvPr id="27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8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646560"/>
            <a:ext cx="32184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11868120" y="646560"/>
            <a:ext cx="32184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11868120" y="6212160"/>
            <a:ext cx="32184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-12960" y="6212160"/>
            <a:ext cx="32184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/>
          <p:cNvSpPr/>
          <p:nvPr/>
        </p:nvSpPr>
        <p:spPr>
          <a:xfrm>
            <a:off x="648000" y="0"/>
            <a:ext cx="11541960" cy="64584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0" y="0"/>
            <a:ext cx="645840" cy="6458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Line 7"/>
          <p:cNvSpPr/>
          <p:nvPr/>
        </p:nvSpPr>
        <p:spPr>
          <a:xfrm flipV="1">
            <a:off x="648360" y="0"/>
            <a:ext cx="360" cy="6480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2" name="Group 8"/>
          <p:cNvGrpSpPr/>
          <p:nvPr/>
        </p:nvGrpSpPr>
        <p:grpSpPr>
          <a:xfrm>
            <a:off x="10233720" y="162000"/>
            <a:ext cx="1632240" cy="321840"/>
            <a:chOff x="10233720" y="162000"/>
            <a:chExt cx="1632240" cy="321840"/>
          </a:xfrm>
        </p:grpSpPr>
        <p:sp>
          <p:nvSpPr>
            <p:cNvPr id="73" name="CustomShape 9"/>
            <p:cNvSpPr/>
            <p:nvPr/>
          </p:nvSpPr>
          <p:spPr>
            <a:xfrm>
              <a:off x="10233720" y="171360"/>
              <a:ext cx="65880" cy="312480"/>
            </a:xfrm>
            <a:custGeom>
              <a:avLst/>
              <a:gdLst/>
              <a:ahLst/>
              <a:cxnLst/>
              <a:rect l="l" t="t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10"/>
            <p:cNvSpPr/>
            <p:nvPr/>
          </p:nvSpPr>
          <p:spPr>
            <a:xfrm>
              <a:off x="10411920" y="162000"/>
              <a:ext cx="170280" cy="245160"/>
            </a:xfrm>
            <a:custGeom>
              <a:avLst/>
              <a:gdLst/>
              <a:ahLst/>
              <a:cxnLst/>
              <a:rect l="l" t="t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11"/>
            <p:cNvSpPr/>
            <p:nvPr/>
          </p:nvSpPr>
          <p:spPr>
            <a:xfrm>
              <a:off x="10603800" y="238680"/>
              <a:ext cx="77040" cy="162720"/>
            </a:xfrm>
            <a:custGeom>
              <a:avLst/>
              <a:gdLst/>
              <a:ahLst/>
              <a:cxnLst/>
              <a:rect l="l" t="t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12"/>
            <p:cNvSpPr/>
            <p:nvPr/>
          </p:nvSpPr>
          <p:spPr>
            <a:xfrm>
              <a:off x="10715040" y="228600"/>
              <a:ext cx="114840" cy="177120"/>
            </a:xfrm>
            <a:custGeom>
              <a:avLst/>
              <a:gdLst/>
              <a:ahLst/>
              <a:cxnLst/>
              <a:rect l="l" t="t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13"/>
            <p:cNvSpPr/>
            <p:nvPr/>
          </p:nvSpPr>
          <p:spPr>
            <a:xfrm>
              <a:off x="10859040" y="162720"/>
              <a:ext cx="86040" cy="238680"/>
            </a:xfrm>
            <a:custGeom>
              <a:avLst/>
              <a:gdLst/>
              <a:ahLst/>
              <a:cxnLst/>
              <a:rect l="l" t="t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4"/>
            <p:cNvSpPr/>
            <p:nvPr/>
          </p:nvSpPr>
          <p:spPr>
            <a:xfrm>
              <a:off x="11131560" y="232560"/>
              <a:ext cx="150840" cy="171360"/>
            </a:xfrm>
            <a:custGeom>
              <a:avLst/>
              <a:gdLst/>
              <a:ahLst/>
              <a:cxnLst/>
              <a:rect l="l" t="t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15"/>
            <p:cNvSpPr/>
            <p:nvPr/>
          </p:nvSpPr>
          <p:spPr>
            <a:xfrm>
              <a:off x="11413440" y="184680"/>
              <a:ext cx="99720" cy="219240"/>
            </a:xfrm>
            <a:custGeom>
              <a:avLst/>
              <a:gdLst/>
              <a:ahLst/>
              <a:cxnLst/>
              <a:rect l="l" t="t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16"/>
            <p:cNvSpPr/>
            <p:nvPr/>
          </p:nvSpPr>
          <p:spPr>
            <a:xfrm>
              <a:off x="11529000" y="162720"/>
              <a:ext cx="86040" cy="238680"/>
            </a:xfrm>
            <a:custGeom>
              <a:avLst/>
              <a:gdLst/>
              <a:ahLst/>
              <a:cxnLst/>
              <a:rect l="l" t="t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7"/>
            <p:cNvSpPr/>
            <p:nvPr/>
          </p:nvSpPr>
          <p:spPr>
            <a:xfrm>
              <a:off x="11800800" y="171360"/>
              <a:ext cx="65160" cy="312480"/>
            </a:xfrm>
            <a:custGeom>
              <a:avLst/>
              <a:gdLst/>
              <a:ahLst/>
              <a:cxnLst/>
              <a:rect l="l" t="t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18"/>
            <p:cNvSpPr/>
            <p:nvPr/>
          </p:nvSpPr>
          <p:spPr>
            <a:xfrm>
              <a:off x="11307600" y="238680"/>
              <a:ext cx="75960" cy="162720"/>
            </a:xfrm>
            <a:custGeom>
              <a:avLst/>
              <a:gdLst/>
              <a:ahLst/>
              <a:cxnLst/>
              <a:rect l="l" t="t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19"/>
            <p:cNvSpPr/>
            <p:nvPr/>
          </p:nvSpPr>
          <p:spPr>
            <a:xfrm>
              <a:off x="10974240" y="353160"/>
              <a:ext cx="46800" cy="48240"/>
            </a:xfrm>
            <a:custGeom>
              <a:avLst/>
              <a:gdLst/>
              <a:ahLst/>
              <a:cxnLst/>
              <a:rect l="l" t="t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20"/>
            <p:cNvSpPr/>
            <p:nvPr/>
          </p:nvSpPr>
          <p:spPr>
            <a:xfrm>
              <a:off x="10974240" y="230040"/>
              <a:ext cx="46800" cy="48240"/>
            </a:xfrm>
            <a:custGeom>
              <a:avLst/>
              <a:gdLst/>
              <a:ahLst/>
              <a:cxnLst/>
              <a:rect l="l" t="t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21"/>
            <p:cNvSpPr/>
            <p:nvPr/>
          </p:nvSpPr>
          <p:spPr>
            <a:xfrm>
              <a:off x="11644200" y="353160"/>
              <a:ext cx="47520" cy="48240"/>
            </a:xfrm>
            <a:custGeom>
              <a:avLst/>
              <a:gdLst/>
              <a:ahLst/>
              <a:cxnLst/>
              <a:rect l="l" t="t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22"/>
            <p:cNvSpPr/>
            <p:nvPr/>
          </p:nvSpPr>
          <p:spPr>
            <a:xfrm>
              <a:off x="11644200" y="230040"/>
              <a:ext cx="47520" cy="48240"/>
            </a:xfrm>
            <a:custGeom>
              <a:avLst/>
              <a:gdLst/>
              <a:ahLst/>
              <a:cxnLst/>
              <a:rect l="l" t="t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7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8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mail@tu-berlin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mail@tu-berlin.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964440" y="3721320"/>
            <a:ext cx="10253520" cy="960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DCAITI-Project: rear-view mirror for cyclist on Smartphones</a:t>
            </a:r>
            <a:br/>
            <a:br/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964440" y="4267080"/>
            <a:ext cx="10253520" cy="96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endParaRPr lang="en-US" sz="1800" b="0" strike="noStrike" spc="-1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Oday Kabha		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oday.kabha@ipk.fraunhofer.de</a:t>
            </a:r>
            <a:endParaRPr lang="en-US" sz="1200" b="0" strike="noStrike" spc="-1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name		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@campus.tu-berlin.de</a:t>
            </a:r>
            <a:endParaRPr lang="en-US" sz="1200" b="0" strike="noStrike" spc="-1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name		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  <a:hlinkClick r:id="rId3"/>
              </a:rPr>
              <a:t>@mailbox.tu-berlin.de</a:t>
            </a:r>
            <a:br/>
            <a:endParaRPr lang="en-US" sz="1200" b="0" strike="noStrike" spc="-1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68040" y="5205600"/>
            <a:ext cx="10253520" cy="96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342720" indent="-340560">
              <a:lnSpc>
                <a:spcPct val="10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Supervisor: Marcus Witzke</a:t>
            </a:r>
            <a:endParaRPr lang="en-US" sz="1600" b="0" strike="noStrike" spc="-1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320"/>
              </a:spcBef>
            </a:pPr>
            <a:br/>
            <a:endParaRPr lang="en-US" sz="1600" b="0" strike="noStrike" spc="-1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2149"/>
              </a:lnSpc>
            </a:pPr>
            <a:r>
              <a:rPr lang="en-US" sz="2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4. </a:t>
            </a:r>
            <a:r>
              <a:rPr lang="en-US" sz="2000" b="1" spc="-1" dirty="0">
                <a:solidFill>
                  <a:srgbClr val="FFFFFF"/>
                </a:solidFill>
                <a:latin typeface="Arial"/>
                <a:ea typeface="DejaVu Sans"/>
              </a:rPr>
              <a:t>Solution Approaches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2481A4F-C4F8-E14F-B9E7-BE73ACBBE283}"/>
              </a:ext>
            </a:extLst>
          </p:cNvPr>
          <p:cNvSpPr txBox="1"/>
          <p:nvPr/>
        </p:nvSpPr>
        <p:spPr>
          <a:xfrm>
            <a:off x="1914525" y="1800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5C12B9C-51D3-0B4F-82EA-BFCA4E5228C6}"/>
                  </a:ext>
                </a:extLst>
              </p:cNvPr>
              <p:cNvSpPr txBox="1"/>
              <p:nvPr/>
            </p:nvSpPr>
            <p:spPr>
              <a:xfrm>
                <a:off x="648000" y="1231939"/>
                <a:ext cx="6481261" cy="2739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561"/>
                  </a:spcBef>
                </a:pPr>
                <a:r>
                  <a:rPr lang="en-US" sz="2800" spc="-1" dirty="0">
                    <a:solidFill>
                      <a:prstClr val="black"/>
                    </a:solidFill>
                  </a:rPr>
                  <a:t>Speed detection</a:t>
                </a:r>
              </a:p>
              <a:p>
                <a:endParaRPr lang="tr-TR" dirty="0"/>
              </a:p>
              <a:p>
                <a:endParaRPr lang="tr-TR" dirty="0"/>
              </a:p>
              <a:p>
                <a:r>
                  <a:rPr lang="tr-TR" dirty="0" err="1"/>
                  <a:t>If</a:t>
                </a:r>
                <a:r>
                  <a:rPr lang="tr-TR" dirty="0"/>
                  <a:t> (x1, y1) is </a:t>
                </a:r>
                <a:r>
                  <a:rPr lang="tr-TR" dirty="0" err="1"/>
                  <a:t>centroid</a:t>
                </a:r>
                <a:r>
                  <a:rPr lang="tr-TR" dirty="0"/>
                  <a:t> of </a:t>
                </a:r>
                <a:r>
                  <a:rPr lang="tr-TR" dirty="0" err="1"/>
                  <a:t>vehicle</a:t>
                </a:r>
                <a:r>
                  <a:rPr lang="tr-TR" dirty="0"/>
                  <a:t> in </a:t>
                </a:r>
                <a:r>
                  <a:rPr lang="tr-TR" dirty="0" err="1"/>
                  <a:t>first</a:t>
                </a:r>
                <a:r>
                  <a:rPr lang="tr-TR" dirty="0"/>
                  <a:t> </a:t>
                </a:r>
                <a:r>
                  <a:rPr lang="tr-TR" dirty="0" err="1"/>
                  <a:t>frame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(x2 , y2) is </a:t>
                </a:r>
              </a:p>
              <a:p>
                <a:r>
                  <a:rPr lang="tr-TR" dirty="0" err="1"/>
                  <a:t>centroid</a:t>
                </a:r>
                <a:r>
                  <a:rPr lang="tr-TR" dirty="0"/>
                  <a:t> of </a:t>
                </a:r>
                <a:r>
                  <a:rPr lang="tr-TR" dirty="0" err="1"/>
                  <a:t>second</a:t>
                </a:r>
                <a:r>
                  <a:rPr lang="tr-TR" dirty="0"/>
                  <a:t> </a:t>
                </a:r>
                <a:r>
                  <a:rPr lang="tr-TR" dirty="0" err="1"/>
                  <a:t>frame</a:t>
                </a:r>
                <a:r>
                  <a:rPr lang="tr-TR" dirty="0"/>
                  <a:t> </a:t>
                </a:r>
                <a:r>
                  <a:rPr lang="tr-TR" dirty="0" err="1"/>
                  <a:t>then</a:t>
                </a:r>
                <a:endParaRPr lang="tr-TR" dirty="0"/>
              </a:p>
              <a:p>
                <a:r>
                  <a:rPr lang="tr-TR" dirty="0" err="1"/>
                  <a:t>Distance</a:t>
                </a:r>
                <a:r>
                  <a:rPr lang="tr-TR" dirty="0"/>
                  <a:t> </a:t>
                </a:r>
                <a:r>
                  <a:rPr lang="tr-TR" dirty="0" err="1"/>
                  <a:t>travelled</a:t>
                </a:r>
                <a:r>
                  <a:rPr lang="tr-TR" dirty="0"/>
                  <a:t>= 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tr-TR" dirty="0"/>
                  <a:t>(x2-x1)²+ (y2-y1)²</a:t>
                </a:r>
              </a:p>
              <a:p>
                <a:r>
                  <a:rPr lang="tr-TR" dirty="0" err="1"/>
                  <a:t>Speed</a:t>
                </a:r>
                <a:r>
                  <a:rPr lang="tr-TR" dirty="0"/>
                  <a:t>=</a:t>
                </a:r>
                <a:r>
                  <a:rPr lang="tr-TR" dirty="0" err="1"/>
                  <a:t>Distance</a:t>
                </a:r>
                <a:r>
                  <a:rPr lang="tr-TR" dirty="0"/>
                  <a:t> </a:t>
                </a:r>
                <a:r>
                  <a:rPr lang="tr-TR" dirty="0" err="1"/>
                  <a:t>travelled</a:t>
                </a:r>
                <a:r>
                  <a:rPr lang="tr-TR" dirty="0"/>
                  <a:t>/Time </a:t>
                </a:r>
                <a:r>
                  <a:rPr lang="tr-TR" dirty="0" err="1"/>
                  <a:t>taken</a:t>
                </a:r>
                <a:endParaRPr lang="tr-TR" dirty="0"/>
              </a:p>
              <a:p>
                <a:r>
                  <a:rPr lang="tr-TR" dirty="0"/>
                  <a:t> </a:t>
                </a:r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5C12B9C-51D3-0B4F-82EA-BFCA4E522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231939"/>
                <a:ext cx="6481261" cy="2739211"/>
              </a:xfrm>
              <a:prstGeom prst="rect">
                <a:avLst/>
              </a:prstGeom>
              <a:blipFill>
                <a:blip r:embed="rId3"/>
                <a:stretch>
                  <a:fillRect l="-1953" t="-23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 descr="metin, araba, yol, sahne içeren bir resim&#10;&#10;Açıklama otomatik olarak oluşturuldu">
            <a:extLst>
              <a:ext uri="{FF2B5EF4-FFF2-40B4-BE49-F238E27FC236}">
                <a16:creationId xmlns:a16="http://schemas.microsoft.com/office/drawing/2014/main" id="{9E58C22E-C76D-6448-B4FB-09D48F698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88" y="2786795"/>
            <a:ext cx="5243512" cy="29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184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48000" y="0"/>
            <a:ext cx="9272000" cy="648000"/>
          </a:xfrm>
          <a:prstGeom prst="rect">
            <a:avLst/>
          </a:prstGeom>
        </p:spPr>
        <p:txBody>
          <a:bodyPr spcFirstLastPara="1" wrap="square" lIns="324000" tIns="108000" rIns="324000" bIns="108000" anchor="ctr" anchorCtr="0"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5. Milestone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66" name="Google Shape;166;p19"/>
          <p:cNvGrpSpPr/>
          <p:nvPr/>
        </p:nvGrpSpPr>
        <p:grpSpPr>
          <a:xfrm>
            <a:off x="8981180" y="1454729"/>
            <a:ext cx="2887077" cy="4357627"/>
            <a:chOff x="6616600" y="1431525"/>
            <a:chExt cx="2043900" cy="2927725"/>
          </a:xfrm>
        </p:grpSpPr>
        <p:sp>
          <p:nvSpPr>
            <p:cNvPr id="167" name="Google Shape;167;p19"/>
            <p:cNvSpPr/>
            <p:nvPr/>
          </p:nvSpPr>
          <p:spPr>
            <a:xfrm>
              <a:off x="66166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E6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68;p19"/>
            <p:cNvSpPr/>
            <p:nvPr/>
          </p:nvSpPr>
          <p:spPr>
            <a:xfrm rot="10800000" flipH="1">
              <a:off x="6616600" y="1431525"/>
              <a:ext cx="2043900" cy="1269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66166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de" sz="5600" b="1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08</a:t>
              </a:r>
              <a:endParaRPr sz="56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0" name="Google Shape;170;p19"/>
            <p:cNvCxnSpPr/>
            <p:nvPr/>
          </p:nvCxnSpPr>
          <p:spPr>
            <a:xfrm rot="10800000">
              <a:off x="7130066" y="2351293"/>
              <a:ext cx="0" cy="20040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19"/>
            <p:cNvCxnSpPr/>
            <p:nvPr/>
          </p:nvCxnSpPr>
          <p:spPr>
            <a:xfrm rot="10800000">
              <a:off x="7640779" y="2351293"/>
              <a:ext cx="0" cy="20040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p19"/>
            <p:cNvCxnSpPr/>
            <p:nvPr/>
          </p:nvCxnSpPr>
          <p:spPr>
            <a:xfrm rot="10800000">
              <a:off x="8151493" y="2351293"/>
              <a:ext cx="0" cy="20040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3" name="Google Shape;173;p19"/>
          <p:cNvGrpSpPr/>
          <p:nvPr/>
        </p:nvGrpSpPr>
        <p:grpSpPr>
          <a:xfrm>
            <a:off x="6093608" y="1454729"/>
            <a:ext cx="2887077" cy="4357627"/>
            <a:chOff x="4572350" y="1431525"/>
            <a:chExt cx="2043900" cy="2927725"/>
          </a:xfrm>
        </p:grpSpPr>
        <p:sp>
          <p:nvSpPr>
            <p:cNvPr id="174" name="Google Shape;174;p19"/>
            <p:cNvSpPr/>
            <p:nvPr/>
          </p:nvSpPr>
          <p:spPr>
            <a:xfrm>
              <a:off x="457235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175;p19"/>
            <p:cNvSpPr/>
            <p:nvPr/>
          </p:nvSpPr>
          <p:spPr>
            <a:xfrm rot="10800000" flipH="1">
              <a:off x="4572350" y="1431525"/>
              <a:ext cx="2043900" cy="1269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457235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de" sz="5600" b="1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07</a:t>
              </a:r>
              <a:endParaRPr sz="56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7" name="Google Shape;177;p19"/>
            <p:cNvCxnSpPr/>
            <p:nvPr/>
          </p:nvCxnSpPr>
          <p:spPr>
            <a:xfrm rot="10800000">
              <a:off x="4916537" y="2355246"/>
              <a:ext cx="0" cy="20040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78" name="Google Shape;178;p19"/>
            <p:cNvCxnSpPr/>
            <p:nvPr/>
          </p:nvCxnSpPr>
          <p:spPr>
            <a:xfrm rot="10800000">
              <a:off x="5358697" y="2355246"/>
              <a:ext cx="0" cy="20040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19"/>
            <p:cNvCxnSpPr/>
            <p:nvPr/>
          </p:nvCxnSpPr>
          <p:spPr>
            <a:xfrm rot="10800000">
              <a:off x="5839889" y="2355246"/>
              <a:ext cx="0" cy="20040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80" name="Google Shape;180;p19"/>
          <p:cNvGrpSpPr/>
          <p:nvPr/>
        </p:nvGrpSpPr>
        <p:grpSpPr>
          <a:xfrm>
            <a:off x="319099" y="1454729"/>
            <a:ext cx="2887077" cy="4357627"/>
            <a:chOff x="3975900" y="1431525"/>
            <a:chExt cx="2043900" cy="2927725"/>
          </a:xfrm>
        </p:grpSpPr>
        <p:sp>
          <p:nvSpPr>
            <p:cNvPr id="181" name="Google Shape;181;p19"/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944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82;p19"/>
            <p:cNvSpPr/>
            <p:nvPr/>
          </p:nvSpPr>
          <p:spPr>
            <a:xfrm rot="10800000" flipH="1">
              <a:off x="3975900" y="1431525"/>
              <a:ext cx="2043900" cy="1269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39759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de" sz="5600" b="1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56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4" name="Google Shape;184;p19"/>
            <p:cNvCxnSpPr/>
            <p:nvPr/>
          </p:nvCxnSpPr>
          <p:spPr>
            <a:xfrm rot="10800000">
              <a:off x="4489376" y="2351293"/>
              <a:ext cx="0" cy="20040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9"/>
            <p:cNvCxnSpPr/>
            <p:nvPr/>
          </p:nvCxnSpPr>
          <p:spPr>
            <a:xfrm rot="10800000">
              <a:off x="5000090" y="2351293"/>
              <a:ext cx="0" cy="20040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19"/>
            <p:cNvCxnSpPr/>
            <p:nvPr/>
          </p:nvCxnSpPr>
          <p:spPr>
            <a:xfrm rot="10800000">
              <a:off x="5510803" y="2351293"/>
              <a:ext cx="0" cy="20040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187" name="Google Shape;187;p19"/>
          <p:cNvSpPr/>
          <p:nvPr/>
        </p:nvSpPr>
        <p:spPr>
          <a:xfrm>
            <a:off x="2276239" y="3745652"/>
            <a:ext cx="88400" cy="76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19"/>
          <p:cNvSpPr/>
          <p:nvPr/>
        </p:nvSpPr>
        <p:spPr>
          <a:xfrm>
            <a:off x="3661339" y="3745652"/>
            <a:ext cx="88400" cy="76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89" name="Google Shape;189;p19"/>
          <p:cNvGrpSpPr/>
          <p:nvPr/>
        </p:nvGrpSpPr>
        <p:grpSpPr>
          <a:xfrm>
            <a:off x="3206038" y="1454729"/>
            <a:ext cx="2887077" cy="4357627"/>
            <a:chOff x="2528100" y="1431525"/>
            <a:chExt cx="2043900" cy="2927725"/>
          </a:xfrm>
        </p:grpSpPr>
        <p:sp>
          <p:nvSpPr>
            <p:cNvPr id="190" name="Google Shape;190;p19"/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91;p19"/>
            <p:cNvSpPr/>
            <p:nvPr/>
          </p:nvSpPr>
          <p:spPr>
            <a:xfrm rot="10800000" flipH="1">
              <a:off x="2528100" y="1431525"/>
              <a:ext cx="2043900" cy="126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92;p19"/>
            <p:cNvSpPr txBox="1"/>
            <p:nvPr/>
          </p:nvSpPr>
          <p:spPr>
            <a:xfrm>
              <a:off x="25281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de" sz="56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06</a:t>
              </a:r>
              <a:endParaRPr sz="56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" name="Google Shape;193;p19"/>
            <p:cNvCxnSpPr/>
            <p:nvPr/>
          </p:nvCxnSpPr>
          <p:spPr>
            <a:xfrm rot="10800000">
              <a:off x="2927746" y="2351338"/>
              <a:ext cx="0" cy="20040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19"/>
            <p:cNvCxnSpPr/>
            <p:nvPr/>
          </p:nvCxnSpPr>
          <p:spPr>
            <a:xfrm rot="10800000">
              <a:off x="3438459" y="2351338"/>
              <a:ext cx="0" cy="20040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19"/>
            <p:cNvCxnSpPr/>
            <p:nvPr/>
          </p:nvCxnSpPr>
          <p:spPr>
            <a:xfrm rot="10800000">
              <a:off x="3949173" y="2351338"/>
              <a:ext cx="0" cy="20040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196" name="Google Shape;196;p19"/>
          <p:cNvSpPr/>
          <p:nvPr/>
        </p:nvSpPr>
        <p:spPr>
          <a:xfrm>
            <a:off x="1397033" y="3551167"/>
            <a:ext cx="1808800" cy="2764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de" sz="9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Phase I</a:t>
            </a:r>
            <a:endParaRPr sz="933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318933" y="3094167"/>
            <a:ext cx="1078000" cy="27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de" sz="9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Set Up</a:t>
            </a:r>
            <a:endParaRPr sz="933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4178916" y="4465133"/>
            <a:ext cx="1974800" cy="2764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de" sz="9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Phase III</a:t>
            </a:r>
            <a:endParaRPr sz="933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5576833" y="4922100"/>
            <a:ext cx="1950800" cy="276400"/>
          </a:xfrm>
          <a:prstGeom prst="rect">
            <a:avLst/>
          </a:prstGeom>
          <a:solidFill>
            <a:srgbClr val="0E65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de" sz="9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Fine Tuning</a:t>
            </a:r>
            <a:endParaRPr sz="933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2909468" y="4008133"/>
            <a:ext cx="1950800" cy="2764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de" sz="9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Phase II</a:t>
            </a:r>
            <a:endParaRPr sz="933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7527500" y="5379100"/>
            <a:ext cx="2563200" cy="276400"/>
          </a:xfrm>
          <a:prstGeom prst="rect">
            <a:avLst/>
          </a:prstGeom>
          <a:solidFill>
            <a:srgbClr val="307B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de" sz="933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 sz="933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" name="Google Shape;202;p19"/>
          <p:cNvCxnSpPr/>
          <p:nvPr/>
        </p:nvCxnSpPr>
        <p:spPr>
          <a:xfrm rot="10800000">
            <a:off x="5873649" y="2829565"/>
            <a:ext cx="0" cy="2982800"/>
          </a:xfrm>
          <a:prstGeom prst="straightConnector1">
            <a:avLst/>
          </a:prstGeom>
          <a:noFill/>
          <a:ln w="9525" cap="flat" cmpd="sng">
            <a:solidFill>
              <a:srgbClr val="0C58D3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03" name="Google Shape;203;p19"/>
          <p:cNvCxnSpPr/>
          <p:nvPr/>
        </p:nvCxnSpPr>
        <p:spPr>
          <a:xfrm rot="10800000">
            <a:off x="8506317" y="2829583"/>
            <a:ext cx="0" cy="2982800"/>
          </a:xfrm>
          <a:prstGeom prst="straightConnector1">
            <a:avLst/>
          </a:prstGeom>
          <a:noFill/>
          <a:ln w="9525" cap="flat" cmpd="sng">
            <a:solidFill>
              <a:srgbClr val="0D5DDF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04" name="Google Shape;204;p19"/>
          <p:cNvCxnSpPr/>
          <p:nvPr/>
        </p:nvCxnSpPr>
        <p:spPr>
          <a:xfrm>
            <a:off x="1397033" y="1039100"/>
            <a:ext cx="0" cy="5209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9"/>
          <p:cNvCxnSpPr/>
          <p:nvPr/>
        </p:nvCxnSpPr>
        <p:spPr>
          <a:xfrm>
            <a:off x="4860689" y="1039100"/>
            <a:ext cx="0" cy="5209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9"/>
          <p:cNvCxnSpPr/>
          <p:nvPr/>
        </p:nvCxnSpPr>
        <p:spPr>
          <a:xfrm>
            <a:off x="7537145" y="1105921"/>
            <a:ext cx="0" cy="5209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10090700" y="1039120"/>
            <a:ext cx="0" cy="5209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648000" y="0"/>
            <a:ext cx="9272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4000" tIns="108000" rIns="324000" bIns="108000" anchor="ctr" anchorCtr="0">
            <a:noAutofit/>
          </a:bodyPr>
          <a:lstStyle/>
          <a:p>
            <a:pPr>
              <a:lnSpc>
                <a:spcPct val="107500"/>
              </a:lnSpc>
            </a:pPr>
            <a:r>
              <a:rPr lang="de" dirty="0">
                <a:solidFill>
                  <a:schemeClr val="bg1"/>
                </a:solidFill>
              </a:rPr>
              <a:t>5.Milestone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3" name="Google Shape;213;p20"/>
          <p:cNvSpPr txBox="1">
            <a:spLocks noGrp="1"/>
          </p:cNvSpPr>
          <p:nvPr>
            <p:ph type="body" idx="1"/>
          </p:nvPr>
        </p:nvSpPr>
        <p:spPr>
          <a:xfrm>
            <a:off x="321388" y="970567"/>
            <a:ext cx="11549200" cy="5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sz="1467"/>
          </a:p>
          <a:p>
            <a:pPr marL="338658" indent="-338658">
              <a:spcBef>
                <a:spcPts val="0"/>
              </a:spcBef>
            </a:pPr>
            <a:endParaRPr sz="1467"/>
          </a:p>
        </p:txBody>
      </p:sp>
      <p:sp>
        <p:nvSpPr>
          <p:cNvPr id="214" name="Google Shape;214;p20"/>
          <p:cNvSpPr txBox="1">
            <a:spLocks noGrp="1"/>
          </p:cNvSpPr>
          <p:nvPr>
            <p:ph type="dt" idx="10"/>
          </p:nvPr>
        </p:nvSpPr>
        <p:spPr>
          <a:xfrm>
            <a:off x="318921" y="6534771"/>
            <a:ext cx="988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54000" anchor="ctr" anchorCtr="0">
            <a:noAutofit/>
          </a:bodyPr>
          <a:lstStyle/>
          <a:p>
            <a:r>
              <a:rPr lang="de" sz="1467"/>
              <a:t>09.12.19</a:t>
            </a:r>
            <a:endParaRPr sz="1467"/>
          </a:p>
        </p:txBody>
      </p:sp>
      <p:sp>
        <p:nvSpPr>
          <p:cNvPr id="215" name="Google Shape;215;p20"/>
          <p:cNvSpPr txBox="1">
            <a:spLocks noGrp="1"/>
          </p:cNvSpPr>
          <p:nvPr>
            <p:ph type="ftr" idx="11"/>
          </p:nvPr>
        </p:nvSpPr>
        <p:spPr>
          <a:xfrm>
            <a:off x="1630851" y="6639471"/>
            <a:ext cx="958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540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de" sz="1467"/>
              <a:t>Dinh, Nina, Canberk</a:t>
            </a:r>
            <a:endParaRPr sz="1467"/>
          </a:p>
          <a:p>
            <a:endParaRPr sz="1467"/>
          </a:p>
        </p:txBody>
      </p:sp>
      <p:sp>
        <p:nvSpPr>
          <p:cNvPr id="216" name="Google Shape;216;p20"/>
          <p:cNvSpPr txBox="1">
            <a:spLocks noGrp="1"/>
          </p:cNvSpPr>
          <p:nvPr>
            <p:ph type="sldNum" idx="12"/>
          </p:nvPr>
        </p:nvSpPr>
        <p:spPr>
          <a:xfrm>
            <a:off x="11543999" y="6534771"/>
            <a:ext cx="324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5400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de"/>
              <a:pPr>
                <a:buClr>
                  <a:srgbClr val="000000"/>
                </a:buClr>
              </a:pPr>
              <a:t>12</a:t>
            </a:fld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5151000" y="3110700"/>
            <a:ext cx="1890000" cy="10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de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Admins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2712600" y="3110700"/>
            <a:ext cx="1890000" cy="10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de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Projects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274200" y="3110700"/>
            <a:ext cx="1890000" cy="10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de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Set Up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0" name="Google Shape;220;p20"/>
          <p:cNvGrpSpPr/>
          <p:nvPr/>
        </p:nvGrpSpPr>
        <p:grpSpPr>
          <a:xfrm>
            <a:off x="9751133" y="2044767"/>
            <a:ext cx="2438400" cy="3797267"/>
            <a:chOff x="3657600" y="2295575"/>
            <a:chExt cx="1828800" cy="2847950"/>
          </a:xfrm>
        </p:grpSpPr>
        <p:sp>
          <p:nvSpPr>
            <p:cNvPr id="221" name="Google Shape;221;p20"/>
            <p:cNvSpPr/>
            <p:nvPr/>
          </p:nvSpPr>
          <p:spPr>
            <a:xfrm>
              <a:off x="3657600" y="2823925"/>
              <a:ext cx="1828800" cy="2319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3657600" y="2295575"/>
              <a:ext cx="1828800" cy="53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223;p20"/>
            <p:cNvSpPr txBox="1"/>
            <p:nvPr/>
          </p:nvSpPr>
          <p:spPr>
            <a:xfrm>
              <a:off x="3863250" y="3050050"/>
              <a:ext cx="14175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de" sz="24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Fine Tuning</a:t>
              </a:r>
              <a:endParaRPr sz="24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20"/>
            <p:cNvSpPr txBox="1"/>
            <p:nvPr/>
          </p:nvSpPr>
          <p:spPr>
            <a:xfrm>
              <a:off x="3863250" y="3385700"/>
              <a:ext cx="1417500" cy="15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9996" indent="-204660">
                <a:lnSpc>
                  <a:spcPct val="115000"/>
                </a:lnSpc>
                <a:buClr>
                  <a:srgbClr val="5E5E5E"/>
                </a:buClr>
                <a:buSzPts val="1000"/>
                <a:buChar char="-"/>
              </a:pPr>
              <a:r>
                <a:rPr lang="de" sz="1333">
                  <a:solidFill>
                    <a:srgbClr val="5E5E5E"/>
                  </a:solidFill>
                </a:rPr>
                <a:t>Funktionalität gewährleisten</a:t>
              </a:r>
              <a:endParaRPr sz="1333">
                <a:solidFill>
                  <a:srgbClr val="5E5E5E"/>
                </a:solidFill>
              </a:endParaRPr>
            </a:p>
            <a:p>
              <a:pPr marL="119996" indent="-204660">
                <a:lnSpc>
                  <a:spcPct val="115000"/>
                </a:lnSpc>
                <a:buClr>
                  <a:srgbClr val="5E5E5E"/>
                </a:buClr>
                <a:buSzPts val="1000"/>
                <a:buChar char="-"/>
              </a:pPr>
              <a:r>
                <a:rPr lang="de" sz="1333">
                  <a:solidFill>
                    <a:srgbClr val="5E5E5E"/>
                  </a:solidFill>
                </a:rPr>
                <a:t>Feinschliff</a:t>
              </a:r>
              <a:endParaRPr sz="1333">
                <a:solidFill>
                  <a:srgbClr val="5E5E5E"/>
                </a:solidFill>
              </a:endParaRPr>
            </a:p>
          </p:txBody>
        </p:sp>
        <p:sp>
          <p:nvSpPr>
            <p:cNvPr id="225" name="Google Shape;225;p20"/>
            <p:cNvSpPr txBox="1"/>
            <p:nvPr/>
          </p:nvSpPr>
          <p:spPr>
            <a:xfrm>
              <a:off x="38632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de" sz="1333">
                  <a:solidFill>
                    <a:srgbClr val="5E5E5E"/>
                  </a:solidFill>
                </a:rPr>
                <a:t>15.07.</a:t>
              </a:r>
              <a:endParaRPr sz="1333">
                <a:solidFill>
                  <a:srgbClr val="5E5E5E"/>
                </a:solidFill>
              </a:endParaRPr>
            </a:p>
          </p:txBody>
        </p:sp>
      </p:grpSp>
      <p:grpSp>
        <p:nvGrpSpPr>
          <p:cNvPr id="226" name="Google Shape;226;p20"/>
          <p:cNvGrpSpPr/>
          <p:nvPr/>
        </p:nvGrpSpPr>
        <p:grpSpPr>
          <a:xfrm>
            <a:off x="7312733" y="2044767"/>
            <a:ext cx="2438400" cy="3797267"/>
            <a:chOff x="3657600" y="2295575"/>
            <a:chExt cx="1828800" cy="2847950"/>
          </a:xfrm>
        </p:grpSpPr>
        <p:sp>
          <p:nvSpPr>
            <p:cNvPr id="227" name="Google Shape;227;p20"/>
            <p:cNvSpPr/>
            <p:nvPr/>
          </p:nvSpPr>
          <p:spPr>
            <a:xfrm>
              <a:off x="3657600" y="2823925"/>
              <a:ext cx="1828800" cy="2319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3657600" y="2295575"/>
              <a:ext cx="1828800" cy="53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229" name="Google Shape;229;p20"/>
            <p:cNvCxnSpPr/>
            <p:nvPr/>
          </p:nvCxnSpPr>
          <p:spPr>
            <a:xfrm>
              <a:off x="54864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230" name="Google Shape;230;p20"/>
            <p:cNvSpPr txBox="1"/>
            <p:nvPr/>
          </p:nvSpPr>
          <p:spPr>
            <a:xfrm>
              <a:off x="3863250" y="3050050"/>
              <a:ext cx="14175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de" sz="24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Phase III</a:t>
              </a:r>
              <a:endParaRPr sz="24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20"/>
            <p:cNvSpPr txBox="1"/>
            <p:nvPr/>
          </p:nvSpPr>
          <p:spPr>
            <a:xfrm>
              <a:off x="3863250" y="3396850"/>
              <a:ext cx="1417500" cy="149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9996" indent="-204660">
                <a:lnSpc>
                  <a:spcPct val="115000"/>
                </a:lnSpc>
                <a:buClr>
                  <a:srgbClr val="5E5E5E"/>
                </a:buClr>
                <a:buSzPts val="1000"/>
                <a:buChar char="-"/>
              </a:pPr>
              <a:r>
                <a:rPr lang="de" sz="1333">
                  <a:solidFill>
                    <a:srgbClr val="5E5E5E"/>
                  </a:solidFill>
                </a:rPr>
                <a:t>Tasks zu Personen zuweisen</a:t>
              </a:r>
              <a:endParaRPr sz="1333">
                <a:solidFill>
                  <a:srgbClr val="5E5E5E"/>
                </a:solidFill>
              </a:endParaRPr>
            </a:p>
            <a:p>
              <a:pPr marL="119996" indent="-204660">
                <a:lnSpc>
                  <a:spcPct val="115000"/>
                </a:lnSpc>
                <a:buClr>
                  <a:srgbClr val="5E5E5E"/>
                </a:buClr>
                <a:buSzPts val="1000"/>
                <a:buChar char="-"/>
              </a:pPr>
              <a:r>
                <a:rPr lang="de" sz="1333">
                  <a:solidFill>
                    <a:srgbClr val="5E5E5E"/>
                  </a:solidFill>
                </a:rPr>
                <a:t>Abhängigkeiten zwischen Tasks ermöglichen</a:t>
              </a:r>
              <a:endParaRPr sz="1333">
                <a:solidFill>
                  <a:srgbClr val="5E5E5E"/>
                </a:solidFill>
              </a:endParaRPr>
            </a:p>
          </p:txBody>
        </p:sp>
        <p:sp>
          <p:nvSpPr>
            <p:cNvPr id="232" name="Google Shape;232;p20"/>
            <p:cNvSpPr txBox="1"/>
            <p:nvPr/>
          </p:nvSpPr>
          <p:spPr>
            <a:xfrm>
              <a:off x="38632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de" sz="1333">
                  <a:solidFill>
                    <a:srgbClr val="5E5E5E"/>
                  </a:solidFill>
                </a:rPr>
                <a:t>01.07.</a:t>
              </a:r>
              <a:endParaRPr sz="1333">
                <a:solidFill>
                  <a:srgbClr val="5E5E5E"/>
                </a:solidFill>
              </a:endParaRPr>
            </a:p>
          </p:txBody>
        </p:sp>
      </p:grpSp>
      <p:grpSp>
        <p:nvGrpSpPr>
          <p:cNvPr id="233" name="Google Shape;233;p20"/>
          <p:cNvGrpSpPr/>
          <p:nvPr/>
        </p:nvGrpSpPr>
        <p:grpSpPr>
          <a:xfrm>
            <a:off x="4874333" y="2044767"/>
            <a:ext cx="2438400" cy="3797267"/>
            <a:chOff x="3657600" y="2295575"/>
            <a:chExt cx="1828800" cy="2847950"/>
          </a:xfrm>
        </p:grpSpPr>
        <p:sp>
          <p:nvSpPr>
            <p:cNvPr id="234" name="Google Shape;234;p20"/>
            <p:cNvSpPr/>
            <p:nvPr/>
          </p:nvSpPr>
          <p:spPr>
            <a:xfrm>
              <a:off x="3657600" y="2823925"/>
              <a:ext cx="1828800" cy="2319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3657600" y="2295575"/>
              <a:ext cx="1828800" cy="53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236" name="Google Shape;236;p20"/>
            <p:cNvCxnSpPr/>
            <p:nvPr/>
          </p:nvCxnSpPr>
          <p:spPr>
            <a:xfrm>
              <a:off x="54864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237" name="Google Shape;237;p20"/>
            <p:cNvSpPr txBox="1"/>
            <p:nvPr/>
          </p:nvSpPr>
          <p:spPr>
            <a:xfrm>
              <a:off x="3863250" y="3050050"/>
              <a:ext cx="14175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de" sz="24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Phase II</a:t>
              </a:r>
              <a:endParaRPr sz="24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" name="Google Shape;238;p20"/>
            <p:cNvSpPr txBox="1"/>
            <p:nvPr/>
          </p:nvSpPr>
          <p:spPr>
            <a:xfrm>
              <a:off x="3863250" y="3396850"/>
              <a:ext cx="1417500" cy="149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9996" indent="-204660">
                <a:lnSpc>
                  <a:spcPct val="115000"/>
                </a:lnSpc>
                <a:buClr>
                  <a:srgbClr val="5E5E5E"/>
                </a:buClr>
                <a:buSzPts val="1000"/>
                <a:buChar char="-"/>
              </a:pPr>
              <a:r>
                <a:rPr lang="de" sz="1333" dirty="0">
                  <a:solidFill>
                    <a:srgbClr val="5E5E5E"/>
                  </a:solidFill>
                </a:rPr>
                <a:t>Tasks in Timeline Tasks</a:t>
              </a:r>
              <a:endParaRPr sz="1333" dirty="0">
                <a:solidFill>
                  <a:srgbClr val="5E5E5E"/>
                </a:solidFill>
              </a:endParaRPr>
            </a:p>
            <a:p>
              <a:pPr marL="239993" lvl="1" indent="-204660">
                <a:lnSpc>
                  <a:spcPct val="115000"/>
                </a:lnSpc>
                <a:buClr>
                  <a:srgbClr val="5E5E5E"/>
                </a:buClr>
                <a:buSzPts val="1000"/>
                <a:buChar char="-"/>
              </a:pPr>
              <a:r>
                <a:rPr lang="de" sz="1333" dirty="0">
                  <a:solidFill>
                    <a:srgbClr val="5E5E5E"/>
                  </a:solidFill>
                </a:rPr>
                <a:t>Projekte</a:t>
              </a:r>
              <a:endParaRPr sz="1333" dirty="0">
                <a:solidFill>
                  <a:srgbClr val="5E5E5E"/>
                </a:solidFill>
              </a:endParaRPr>
            </a:p>
          </p:txBody>
        </p:sp>
        <p:sp>
          <p:nvSpPr>
            <p:cNvPr id="239" name="Google Shape;239;p20"/>
            <p:cNvSpPr txBox="1"/>
            <p:nvPr/>
          </p:nvSpPr>
          <p:spPr>
            <a:xfrm>
              <a:off x="38632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de" sz="1333">
                  <a:solidFill>
                    <a:srgbClr val="5E5E5E"/>
                  </a:solidFill>
                </a:rPr>
                <a:t>17.06.</a:t>
              </a:r>
              <a:endParaRPr sz="1333">
                <a:solidFill>
                  <a:srgbClr val="5E5E5E"/>
                </a:solidFill>
              </a:endParaRPr>
            </a:p>
          </p:txBody>
        </p:sp>
      </p:grpSp>
      <p:grpSp>
        <p:nvGrpSpPr>
          <p:cNvPr id="240" name="Google Shape;240;p20"/>
          <p:cNvGrpSpPr/>
          <p:nvPr/>
        </p:nvGrpSpPr>
        <p:grpSpPr>
          <a:xfrm>
            <a:off x="2435933" y="2044767"/>
            <a:ext cx="2438400" cy="3797267"/>
            <a:chOff x="0" y="2295575"/>
            <a:chExt cx="1828800" cy="2847950"/>
          </a:xfrm>
        </p:grpSpPr>
        <p:sp>
          <p:nvSpPr>
            <p:cNvPr id="241" name="Google Shape;241;p20"/>
            <p:cNvSpPr/>
            <p:nvPr/>
          </p:nvSpPr>
          <p:spPr>
            <a:xfrm>
              <a:off x="0" y="2823925"/>
              <a:ext cx="1828800" cy="2319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0" y="2295575"/>
              <a:ext cx="1828800" cy="53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20"/>
            <p:cNvSpPr txBox="1"/>
            <p:nvPr/>
          </p:nvSpPr>
          <p:spPr>
            <a:xfrm>
              <a:off x="205650" y="3050050"/>
              <a:ext cx="14175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de" sz="24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Phase I</a:t>
              </a:r>
              <a:endParaRPr sz="24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205650" y="3446325"/>
              <a:ext cx="14175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9996" indent="-204660">
                <a:lnSpc>
                  <a:spcPct val="115000"/>
                </a:lnSpc>
                <a:buClr>
                  <a:srgbClr val="5E5E5E"/>
                </a:buClr>
                <a:buSzPts val="1000"/>
                <a:buChar char="-"/>
              </a:pPr>
              <a:r>
                <a:rPr lang="tr-TR" sz="1333" dirty="0" err="1">
                  <a:solidFill>
                    <a:srgbClr val="5E5E5E"/>
                  </a:solidFill>
                </a:rPr>
                <a:t>Timeline</a:t>
              </a:r>
              <a:r>
                <a:rPr lang="tr-TR" sz="1333" dirty="0">
                  <a:solidFill>
                    <a:srgbClr val="5E5E5E"/>
                  </a:solidFill>
                </a:rPr>
                <a:t> </a:t>
              </a:r>
              <a:r>
                <a:rPr lang="tr-TR" sz="1333" dirty="0" err="1">
                  <a:solidFill>
                    <a:srgbClr val="5E5E5E"/>
                  </a:solidFill>
                </a:rPr>
                <a:t>Komponente</a:t>
              </a:r>
              <a:endParaRPr lang="tr-TR" sz="1333" dirty="0">
                <a:solidFill>
                  <a:srgbClr val="5E5E5E"/>
                </a:solidFill>
              </a:endParaRPr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2056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de" sz="1333">
                  <a:solidFill>
                    <a:srgbClr val="5E5E5E"/>
                  </a:solidFill>
                </a:rPr>
                <a:t>31.05.</a:t>
              </a:r>
              <a:endParaRPr sz="1333">
                <a:solidFill>
                  <a:srgbClr val="5E5E5E"/>
                </a:solidFill>
              </a:endParaRPr>
            </a:p>
          </p:txBody>
        </p:sp>
        <p:cxnSp>
          <p:nvCxnSpPr>
            <p:cNvPr id="246" name="Google Shape;246;p20"/>
            <p:cNvCxnSpPr/>
            <p:nvPr/>
          </p:nvCxnSpPr>
          <p:spPr>
            <a:xfrm>
              <a:off x="18288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247" name="Google Shape;247;p20"/>
          <p:cNvGrpSpPr/>
          <p:nvPr/>
        </p:nvGrpSpPr>
        <p:grpSpPr>
          <a:xfrm>
            <a:off x="-2467" y="2044767"/>
            <a:ext cx="2438400" cy="3797267"/>
            <a:chOff x="0" y="2295575"/>
            <a:chExt cx="1828800" cy="2847950"/>
          </a:xfrm>
        </p:grpSpPr>
        <p:sp>
          <p:nvSpPr>
            <p:cNvPr id="248" name="Google Shape;248;p20"/>
            <p:cNvSpPr/>
            <p:nvPr/>
          </p:nvSpPr>
          <p:spPr>
            <a:xfrm>
              <a:off x="0" y="2823925"/>
              <a:ext cx="1828800" cy="2319600"/>
            </a:xfrm>
            <a:prstGeom prst="rect">
              <a:avLst/>
            </a:prstGeom>
            <a:solidFill>
              <a:srgbClr val="0030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0" y="2295575"/>
              <a:ext cx="1828800" cy="53700"/>
            </a:xfrm>
            <a:prstGeom prst="rect">
              <a:avLst/>
            </a:prstGeom>
            <a:solidFill>
              <a:srgbClr val="0030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250;p20"/>
            <p:cNvSpPr txBox="1"/>
            <p:nvPr/>
          </p:nvSpPr>
          <p:spPr>
            <a:xfrm>
              <a:off x="205650" y="3050050"/>
              <a:ext cx="14175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de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Set Up</a:t>
              </a:r>
              <a:endPara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20"/>
            <p:cNvSpPr txBox="1"/>
            <p:nvPr/>
          </p:nvSpPr>
          <p:spPr>
            <a:xfrm>
              <a:off x="205650" y="3458975"/>
              <a:ext cx="1417500" cy="1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9996" indent="-204660">
                <a:lnSpc>
                  <a:spcPct val="115000"/>
                </a:lnSpc>
                <a:buClr>
                  <a:srgbClr val="FFFFFF"/>
                </a:buClr>
                <a:buSzPts val="1000"/>
                <a:buChar char="-"/>
              </a:pPr>
              <a:r>
                <a:rPr lang="de" sz="1333" dirty="0">
                  <a:solidFill>
                    <a:srgbClr val="FFFFFF"/>
                  </a:solidFill>
                </a:rPr>
                <a:t>Projektplanung</a:t>
              </a:r>
              <a:endParaRPr sz="1333" dirty="0">
                <a:solidFill>
                  <a:srgbClr val="FFFFFF"/>
                </a:solidFill>
              </a:endParaRPr>
            </a:p>
            <a:p>
              <a:pPr marL="119996" indent="-204660">
                <a:lnSpc>
                  <a:spcPct val="115000"/>
                </a:lnSpc>
                <a:buClr>
                  <a:srgbClr val="FFFFFF"/>
                </a:buClr>
                <a:buSzPts val="1000"/>
                <a:buChar char="-"/>
              </a:pPr>
              <a:r>
                <a:rPr lang="de" sz="1333" dirty="0" err="1">
                  <a:solidFill>
                    <a:srgbClr val="FFFFFF"/>
                  </a:solidFill>
                </a:rPr>
                <a:t>Mockups</a:t>
              </a:r>
              <a:endParaRPr sz="1333" dirty="0">
                <a:solidFill>
                  <a:srgbClr val="FFFFFF"/>
                </a:solidFill>
              </a:endParaRPr>
            </a:p>
            <a:p>
              <a:pPr marL="119996" indent="-204660">
                <a:lnSpc>
                  <a:spcPct val="115000"/>
                </a:lnSpc>
                <a:buClr>
                  <a:srgbClr val="FFFFFF"/>
                </a:buClr>
                <a:buSzPts val="1000"/>
                <a:buChar char="-"/>
              </a:pPr>
              <a:r>
                <a:rPr lang="de" sz="1333" dirty="0">
                  <a:solidFill>
                    <a:srgbClr val="FFFFFF"/>
                  </a:solidFill>
                </a:rPr>
                <a:t>User Stories</a:t>
              </a:r>
              <a:endParaRPr sz="1333" dirty="0">
                <a:solidFill>
                  <a:srgbClr val="FFFFFF"/>
                </a:solidFill>
              </a:endParaRPr>
            </a:p>
            <a:p>
              <a:pPr marL="119996" indent="-204660">
                <a:lnSpc>
                  <a:spcPct val="115000"/>
                </a:lnSpc>
                <a:buClr>
                  <a:srgbClr val="FFFFFF"/>
                </a:buClr>
                <a:buSzPts val="1000"/>
                <a:buChar char="-"/>
              </a:pPr>
              <a:r>
                <a:rPr lang="de" sz="1333" dirty="0">
                  <a:solidFill>
                    <a:srgbClr val="FFFFFF"/>
                  </a:solidFill>
                </a:rPr>
                <a:t>Einarbeitung Android</a:t>
              </a:r>
              <a:endParaRPr sz="1333" dirty="0">
                <a:solidFill>
                  <a:srgbClr val="FFFFFF"/>
                </a:solidFill>
              </a:endParaRPr>
            </a:p>
          </p:txBody>
        </p:sp>
        <p:sp>
          <p:nvSpPr>
            <p:cNvPr id="252" name="Google Shape;252;p20"/>
            <p:cNvSpPr txBox="1"/>
            <p:nvPr/>
          </p:nvSpPr>
          <p:spPr>
            <a:xfrm>
              <a:off x="2056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de" sz="1333">
                  <a:solidFill>
                    <a:srgbClr val="003073"/>
                  </a:solidFill>
                  <a:latin typeface="Roboto"/>
                  <a:ea typeface="Roboto"/>
                  <a:cs typeface="Roboto"/>
                  <a:sym typeface="Roboto"/>
                </a:rPr>
                <a:t>13.05</a:t>
              </a:r>
              <a:endParaRPr sz="1333">
                <a:solidFill>
                  <a:srgbClr val="00307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3" name="Google Shape;253;p20"/>
            <p:cNvCxnSpPr/>
            <p:nvPr/>
          </p:nvCxnSpPr>
          <p:spPr>
            <a:xfrm>
              <a:off x="18288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254" name="Google Shape;254;p20"/>
          <p:cNvSpPr/>
          <p:nvPr/>
        </p:nvSpPr>
        <p:spPr>
          <a:xfrm>
            <a:off x="2101267" y="2364400"/>
            <a:ext cx="164000" cy="16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>
            <a:spLocks noGrp="1"/>
          </p:cNvSpPr>
          <p:nvPr>
            <p:ph type="title"/>
          </p:nvPr>
        </p:nvSpPr>
        <p:spPr>
          <a:xfrm>
            <a:off x="648000" y="0"/>
            <a:ext cx="9272000" cy="648000"/>
          </a:xfrm>
          <a:prstGeom prst="rect">
            <a:avLst/>
          </a:prstGeom>
        </p:spPr>
        <p:txBody>
          <a:bodyPr spcFirstLastPara="1" wrap="square" lIns="324000" tIns="108000" rIns="324000" bIns="108000" anchor="ctr" anchorCtr="0">
            <a:noAutofit/>
          </a:bodyPr>
          <a:lstStyle/>
          <a:p>
            <a:r>
              <a:rPr lang="de" dirty="0">
                <a:solidFill>
                  <a:schemeClr val="bg1"/>
                </a:solidFill>
              </a:rPr>
              <a:t>Interne Organisation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0" name="Google Shape;260;p21"/>
          <p:cNvSpPr txBox="1">
            <a:spLocks noGrp="1"/>
          </p:cNvSpPr>
          <p:nvPr>
            <p:ph type="body" idx="1"/>
          </p:nvPr>
        </p:nvSpPr>
        <p:spPr>
          <a:xfrm>
            <a:off x="318921" y="970551"/>
            <a:ext cx="11549200" cy="524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97923">
              <a:buChar char="●"/>
            </a:pPr>
            <a:r>
              <a:rPr lang="de" dirty="0"/>
              <a:t>Kommunikation über </a:t>
            </a:r>
            <a:r>
              <a:rPr lang="de" b="1" dirty="0" err="1"/>
              <a:t>Slack</a:t>
            </a:r>
            <a:r>
              <a:rPr lang="de" b="1" dirty="0"/>
              <a:t>/WhatsApp</a:t>
            </a:r>
            <a:endParaRPr b="1" dirty="0"/>
          </a:p>
          <a:p>
            <a:pPr indent="0"/>
            <a:endParaRPr dirty="0"/>
          </a:p>
          <a:p>
            <a:pPr indent="-397923">
              <a:buChar char="●"/>
            </a:pPr>
            <a:r>
              <a:rPr lang="de" dirty="0"/>
              <a:t>Wöchentliche </a:t>
            </a:r>
            <a:r>
              <a:rPr lang="de" b="1" dirty="0"/>
              <a:t>Zoom</a:t>
            </a:r>
            <a:r>
              <a:rPr lang="de" dirty="0"/>
              <a:t>-Meetings</a:t>
            </a:r>
            <a:endParaRPr dirty="0"/>
          </a:p>
          <a:p>
            <a:pPr lvl="1" indent="-397923">
              <a:spcBef>
                <a:spcPts val="0"/>
              </a:spcBef>
              <a:buChar char="○"/>
            </a:pPr>
            <a:r>
              <a:rPr lang="de" dirty="0"/>
              <a:t>Statusbericht</a:t>
            </a:r>
            <a:endParaRPr dirty="0"/>
          </a:p>
          <a:p>
            <a:pPr lvl="1" indent="-397923">
              <a:spcBef>
                <a:spcPts val="0"/>
              </a:spcBef>
              <a:buChar char="○"/>
            </a:pPr>
            <a:r>
              <a:rPr lang="de" dirty="0"/>
              <a:t>Absprache der nächsten Schritte</a:t>
            </a:r>
            <a:endParaRPr dirty="0"/>
          </a:p>
          <a:p>
            <a:pPr lvl="1" indent="-397923">
              <a:spcBef>
                <a:spcPts val="0"/>
              </a:spcBef>
              <a:buChar char="○"/>
            </a:pPr>
            <a:r>
              <a:rPr lang="de" dirty="0"/>
              <a:t>Verteilung der Aufgaben</a:t>
            </a:r>
            <a:endParaRPr dirty="0"/>
          </a:p>
          <a:p>
            <a:pPr marL="1219170" indent="0"/>
            <a:endParaRPr dirty="0"/>
          </a:p>
          <a:p>
            <a:pPr indent="-397923">
              <a:buChar char="●"/>
            </a:pPr>
            <a:r>
              <a:rPr lang="de" b="1" dirty="0" err="1"/>
              <a:t>Trello</a:t>
            </a:r>
            <a:r>
              <a:rPr lang="de" dirty="0"/>
              <a:t> zur Organisation</a:t>
            </a:r>
            <a:endParaRPr dirty="0"/>
          </a:p>
          <a:p>
            <a:pPr indent="0"/>
            <a:endParaRPr dirty="0"/>
          </a:p>
          <a:p>
            <a:pPr indent="-397923">
              <a:buChar char="●"/>
            </a:pPr>
            <a:r>
              <a:rPr lang="de" b="1" dirty="0" err="1"/>
              <a:t>Github</a:t>
            </a:r>
            <a:endParaRPr dirty="0"/>
          </a:p>
        </p:txBody>
      </p:sp>
      <p:pic>
        <p:nvPicPr>
          <p:cNvPr id="261" name="Google Shape;2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0662" y="3686645"/>
            <a:ext cx="1904700" cy="19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362" y="4638995"/>
            <a:ext cx="4293599" cy="14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000" y="2937301"/>
            <a:ext cx="3797300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6100" y="1132251"/>
            <a:ext cx="4140200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96B60F-95DB-A448-8753-94D3AB72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85DE656-9BDC-BE41-AABC-FCA0EEB0AEB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835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5. Milestone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630800" y="6534720"/>
            <a:ext cx="958716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000" rIns="0" bIns="54000" anchor="ctr">
            <a:norm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en-US" sz="1000" b="0" strike="noStrike" spc="-1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18960" y="6534720"/>
            <a:ext cx="98568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000" rIns="0" bIns="5400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1279520" y="6232320"/>
            <a:ext cx="5864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2" name="Resim 171"/>
          <p:cNvPicPr/>
          <p:nvPr/>
        </p:nvPicPr>
        <p:blipFill>
          <a:blip r:embed="rId2"/>
          <a:stretch/>
        </p:blipFill>
        <p:spPr>
          <a:xfrm>
            <a:off x="1572120" y="886320"/>
            <a:ext cx="8943480" cy="551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895480" y="4114800"/>
            <a:ext cx="6322320" cy="645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Thanks for your attention!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143000" y="5410080"/>
            <a:ext cx="10253520" cy="96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endParaRPr lang="en-US" sz="1800" b="0" strike="noStrike" spc="-1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Oday Kabha		o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day.kabha@ipk.fraunhofer.de</a:t>
            </a:r>
            <a:endParaRPr lang="en-US" sz="1200" b="0" strike="noStrike" spc="-1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name		name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@campus.tu-berlin.de</a:t>
            </a:r>
            <a:endParaRPr lang="en-US" sz="1200" b="0" strike="noStrike" spc="-1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name		name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  <a:hlinkClick r:id="rId3"/>
              </a:rPr>
              <a:t>@mailbox.tu-berlin.de</a:t>
            </a:r>
            <a:br/>
            <a:endParaRPr lang="en-US" sz="1200" b="0" strike="noStrike" spc="-1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241"/>
              </a:spcBef>
            </a:pP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 Overview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630800" y="6534720"/>
            <a:ext cx="958716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000" rIns="0" bIns="54000" anchor="ctr"/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en-US" sz="1000" b="0" strike="noStrike" spc="-1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18960" y="6534720"/>
            <a:ext cx="98568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000" rIns="0" bIns="54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1279520" y="6232320"/>
            <a:ext cx="5864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318960" y="970560"/>
            <a:ext cx="11547000" cy="5239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669960" lvl="1" indent="-3974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Idea</a:t>
            </a:r>
            <a:endParaRPr lang="en-US" sz="1800" b="0" strike="noStrike" spc="-1">
              <a:latin typeface="Arial"/>
            </a:endParaRPr>
          </a:p>
          <a:p>
            <a:pPr marL="669960" lvl="1" indent="-3974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Develop Framework</a:t>
            </a:r>
            <a:endParaRPr lang="en-US" sz="1800" b="0" strike="noStrike" spc="-1">
              <a:latin typeface="Arial"/>
            </a:endParaRPr>
          </a:p>
          <a:p>
            <a:pPr marL="669960" lvl="1" indent="-3974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System Architecture</a:t>
            </a:r>
            <a:endParaRPr lang="en-US" sz="1800" b="0" strike="noStrike" spc="-1">
              <a:latin typeface="Arial"/>
            </a:endParaRPr>
          </a:p>
          <a:p>
            <a:pPr marL="669960" lvl="1" indent="-3974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Solution Approaches (CANBERK) </a:t>
            </a:r>
            <a:endParaRPr lang="en-US" sz="1800" b="0" strike="noStrike" spc="-1">
              <a:latin typeface="Arial"/>
            </a:endParaRPr>
          </a:p>
          <a:p>
            <a:pPr marL="669960" lvl="1" indent="-3974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Milestone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5800" y="1379520"/>
            <a:ext cx="6040440" cy="4638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Object Detection &amp; Tracking:</a:t>
            </a:r>
            <a:endParaRPr lang="en-US" sz="18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Smartphone cam</a:t>
            </a:r>
            <a:endParaRPr lang="en-US" sz="18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Additional cam</a:t>
            </a:r>
            <a:endParaRPr lang="en-US" sz="18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 processing Algorithms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Measurement of Distance &amp; Speed:</a:t>
            </a:r>
            <a:endParaRPr lang="en-US" sz="18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Simple smartphone cam using image processing 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lang="en-US" sz="18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LiDAR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Notifications &amp; Warnings</a:t>
            </a:r>
            <a:endParaRPr lang="en-US" sz="18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When objects too close or too fast</a:t>
            </a:r>
            <a:endParaRPr lang="en-US" sz="18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Android Notification Reciever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1. Idea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638000" y="6528600"/>
            <a:ext cx="958716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000" rIns="0" bIns="54000" anchor="ctr"/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en-US" sz="1000" b="0" strike="noStrike" spc="-1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318960" y="6534720"/>
            <a:ext cx="98568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000" rIns="0" bIns="54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1279520" y="6232320"/>
            <a:ext cx="5864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4" name="Resim 143"/>
          <p:cNvPicPr/>
          <p:nvPr/>
        </p:nvPicPr>
        <p:blipFill>
          <a:blip r:embed="rId3"/>
          <a:stretch/>
        </p:blipFill>
        <p:spPr>
          <a:xfrm>
            <a:off x="7040880" y="1554480"/>
            <a:ext cx="4885560" cy="278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8960" y="970560"/>
            <a:ext cx="4555800" cy="5239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Android Studio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1. Visual layout editor</a:t>
            </a:r>
            <a:endParaRPr lang="en-US" sz="20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02124"/>
                </a:solidFill>
                <a:latin typeface="Arial"/>
                <a:ea typeface="DejaVu Sans"/>
              </a:rPr>
              <a:t>build layouts by dragging UI elements instead of writing layout XML by hand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2. Develop Framework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630800" y="6534720"/>
            <a:ext cx="958716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000" rIns="0" bIns="54000" anchor="ctr"/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en-US" sz="1000" b="0" strike="noStrike" spc="-1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318960" y="6534720"/>
            <a:ext cx="98568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000" rIns="0" bIns="54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11279520" y="6232320"/>
            <a:ext cx="5864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6"/>
          <p:cNvSpPr/>
          <p:nvPr/>
        </p:nvSpPr>
        <p:spPr>
          <a:xfrm>
            <a:off x="8696880" y="6527880"/>
            <a:ext cx="29559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Source: https://developer.android.com/studio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51" name="图片 7"/>
          <p:cNvPicPr/>
          <p:nvPr/>
        </p:nvPicPr>
        <p:blipFill>
          <a:blip r:embed="rId2"/>
          <a:stretch/>
        </p:blipFill>
        <p:spPr>
          <a:xfrm>
            <a:off x="5010840" y="1371600"/>
            <a:ext cx="6865560" cy="448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18960" y="970560"/>
            <a:ext cx="4479480" cy="5239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Android Studio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02124"/>
                </a:solidFill>
                <a:latin typeface="Roboto"/>
                <a:ea typeface="DejaVu Sans"/>
              </a:rPr>
              <a:t>2.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Fast emulator</a:t>
            </a:r>
            <a:endParaRPr lang="en-US" sz="20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02124"/>
                </a:solidFill>
                <a:latin typeface="Arial"/>
                <a:ea typeface="DejaVu Sans"/>
              </a:rPr>
              <a:t>run apps on the Android Emulator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2. Develop Framework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630800" y="6534720"/>
            <a:ext cx="958716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000" rIns="0" bIns="54000" anchor="ctr"/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en-US" sz="1000" b="0" strike="noStrike" spc="-1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318960" y="6534720"/>
            <a:ext cx="98568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000" rIns="0" bIns="54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1279520" y="6232320"/>
            <a:ext cx="5864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6"/>
          <p:cNvSpPr/>
          <p:nvPr/>
        </p:nvSpPr>
        <p:spPr>
          <a:xfrm>
            <a:off x="8696880" y="6527880"/>
            <a:ext cx="29559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Source: https://developer.android.com/studio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58" name="图片 8"/>
          <p:cNvPicPr/>
          <p:nvPr/>
        </p:nvPicPr>
        <p:blipFill>
          <a:blip r:embed="rId3"/>
          <a:stretch/>
        </p:blipFill>
        <p:spPr>
          <a:xfrm>
            <a:off x="4495680" y="1315440"/>
            <a:ext cx="7314840" cy="456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18960" y="970560"/>
            <a:ext cx="4479480" cy="5239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Android Studio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3. Intelligent code editor</a:t>
            </a:r>
            <a:endParaRPr lang="en-US" sz="2000" b="0" strike="noStrike" spc="-1" dirty="0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based on IntelliJ IDEA</a:t>
            </a:r>
            <a:endParaRPr lang="en-US" sz="18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Realtime profilers</a:t>
            </a:r>
            <a:endParaRPr lang="en-US" sz="2000" b="0" strike="noStrike" spc="-1" dirty="0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measure app performance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2. Develop Framework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630800" y="6534720"/>
            <a:ext cx="958716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000" rIns="0" bIns="54000" anchor="ctr"/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en-US" sz="1000" b="0" strike="noStrike" spc="-1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318960" y="6534720"/>
            <a:ext cx="985680" cy="3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000" rIns="0" bIns="54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11279520" y="6232320"/>
            <a:ext cx="5864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8696880" y="6527880"/>
            <a:ext cx="29559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Source: https://developer.android.com/studio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3"/>
          <a:stretch/>
        </p:blipFill>
        <p:spPr>
          <a:xfrm>
            <a:off x="4114800" y="884520"/>
            <a:ext cx="7293600" cy="551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2149"/>
              </a:lnSpc>
            </a:pPr>
            <a:r>
              <a:rPr lang="en-US" sz="2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3. System Architecture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67" name="Resim 166"/>
          <p:cNvPicPr/>
          <p:nvPr/>
        </p:nvPicPr>
        <p:blipFill>
          <a:blip r:embed="rId2"/>
          <a:stretch/>
        </p:blipFill>
        <p:spPr>
          <a:xfrm>
            <a:off x="2128320" y="2194560"/>
            <a:ext cx="8000280" cy="342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2149"/>
              </a:lnSpc>
            </a:pPr>
            <a:r>
              <a:rPr lang="en-US" sz="2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4. </a:t>
            </a:r>
            <a:r>
              <a:rPr lang="en-US" sz="2000" b="1" spc="-1" dirty="0">
                <a:solidFill>
                  <a:srgbClr val="FFFFFF"/>
                </a:solidFill>
                <a:latin typeface="Arial"/>
                <a:ea typeface="DejaVu Sans"/>
              </a:rPr>
              <a:t>Solution Approaches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2481A4F-C4F8-E14F-B9E7-BE73ACBBE283}"/>
              </a:ext>
            </a:extLst>
          </p:cNvPr>
          <p:cNvSpPr txBox="1"/>
          <p:nvPr/>
        </p:nvSpPr>
        <p:spPr>
          <a:xfrm>
            <a:off x="1914525" y="1800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5C12B9C-51D3-0B4F-82EA-BFCA4E5228C6}"/>
              </a:ext>
            </a:extLst>
          </p:cNvPr>
          <p:cNvSpPr txBox="1"/>
          <p:nvPr/>
        </p:nvSpPr>
        <p:spPr>
          <a:xfrm>
            <a:off x="648000" y="1231939"/>
            <a:ext cx="2972289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ts val="561"/>
              </a:spcBef>
            </a:pPr>
            <a:r>
              <a:rPr lang="en-US" sz="2800" spc="-1" dirty="0">
                <a:solidFill>
                  <a:srgbClr val="000000"/>
                </a:solidFill>
              </a:rPr>
              <a:t>Vehicle Detection</a:t>
            </a:r>
            <a:endParaRPr lang="en-US" sz="2800" spc="-1" dirty="0">
              <a:solidFill>
                <a:prstClr val="black"/>
              </a:solidFill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YOLO (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once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 err="1"/>
              <a:t>MaskRCNNs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/>
              <a:t>Detectron2</a:t>
            </a:r>
          </a:p>
          <a:p>
            <a:endParaRPr lang="tr-TR" dirty="0"/>
          </a:p>
        </p:txBody>
      </p:sp>
      <p:pic>
        <p:nvPicPr>
          <p:cNvPr id="5" name="Resim 4" descr="metin, bina, açık hava içeren bir resim&#10;&#10;Açıklama otomatik olarak oluşturuldu">
            <a:extLst>
              <a:ext uri="{FF2B5EF4-FFF2-40B4-BE49-F238E27FC236}">
                <a16:creationId xmlns:a16="http://schemas.microsoft.com/office/drawing/2014/main" id="{B58693FB-EF7C-4F4D-B6D2-86D69C43C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2300287"/>
            <a:ext cx="6121399" cy="34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04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48000" y="0"/>
            <a:ext cx="927000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2149"/>
              </a:lnSpc>
            </a:pPr>
            <a:r>
              <a:rPr lang="en-US" sz="2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4. </a:t>
            </a:r>
            <a:r>
              <a:rPr lang="en-US" sz="2000" b="1" spc="-1" dirty="0">
                <a:solidFill>
                  <a:srgbClr val="FFFFFF"/>
                </a:solidFill>
                <a:latin typeface="Arial"/>
                <a:ea typeface="DejaVu Sans"/>
              </a:rPr>
              <a:t>Solution Approaches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2481A4F-C4F8-E14F-B9E7-BE73ACBBE283}"/>
              </a:ext>
            </a:extLst>
          </p:cNvPr>
          <p:cNvSpPr txBox="1"/>
          <p:nvPr/>
        </p:nvSpPr>
        <p:spPr>
          <a:xfrm>
            <a:off x="1914525" y="1800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5C12B9C-51D3-0B4F-82EA-BFCA4E5228C6}"/>
              </a:ext>
            </a:extLst>
          </p:cNvPr>
          <p:cNvSpPr txBox="1"/>
          <p:nvPr/>
        </p:nvSpPr>
        <p:spPr>
          <a:xfrm>
            <a:off x="648000" y="1231939"/>
            <a:ext cx="3108543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ts val="561"/>
              </a:spcBef>
            </a:pPr>
            <a:r>
              <a:rPr lang="en-US" sz="2800" spc="-1" dirty="0">
                <a:solidFill>
                  <a:srgbClr val="000000"/>
                </a:solidFill>
              </a:rPr>
              <a:t>Tracking</a:t>
            </a:r>
            <a:endParaRPr lang="en-US" sz="2800" spc="-1" dirty="0">
              <a:solidFill>
                <a:prstClr val="black"/>
              </a:solidFill>
            </a:endParaRP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Sparse</a:t>
            </a:r>
            <a:r>
              <a:rPr lang="tr-TR" dirty="0"/>
              <a:t> Optical </a:t>
            </a:r>
            <a:r>
              <a:rPr lang="tr-TR" dirty="0" err="1"/>
              <a:t>Flow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 err="1"/>
              <a:t>Lucas-Kanade-Methode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 err="1"/>
              <a:t>Elementary</a:t>
            </a:r>
            <a:r>
              <a:rPr lang="tr-TR" dirty="0"/>
              <a:t> Motion </a:t>
            </a:r>
            <a:r>
              <a:rPr lang="tr-TR" dirty="0" err="1"/>
              <a:t>Detector</a:t>
            </a:r>
            <a:r>
              <a:rPr lang="tr-TR" dirty="0"/>
              <a:t> </a:t>
            </a:r>
          </a:p>
          <a:p>
            <a:r>
              <a:rPr lang="tr-TR" dirty="0"/>
              <a:t> </a:t>
            </a:r>
          </a:p>
          <a:p>
            <a:endParaRPr lang="tr-TR" dirty="0"/>
          </a:p>
        </p:txBody>
      </p:sp>
      <p:pic>
        <p:nvPicPr>
          <p:cNvPr id="5" name="Resim 4" descr="metin, yol, gök, sahne içeren bir resim&#10;&#10;Açıklama otomatik olarak oluşturuldu">
            <a:extLst>
              <a:ext uri="{FF2B5EF4-FFF2-40B4-BE49-F238E27FC236}">
                <a16:creationId xmlns:a16="http://schemas.microsoft.com/office/drawing/2014/main" id="{4D9E9DF3-3782-D440-8BFB-272D3EF50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68" y="1308758"/>
            <a:ext cx="6395927" cy="42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97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485</Words>
  <Application>Microsoft Macintosh PowerPoint</Application>
  <PresentationFormat>Geniş ekran</PresentationFormat>
  <Paragraphs>155</Paragraphs>
  <Slides>16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16</vt:i4>
      </vt:variant>
    </vt:vector>
  </HeadingPairs>
  <TitlesOfParts>
    <vt:vector size="24" baseType="lpstr">
      <vt:lpstr>Arial</vt:lpstr>
      <vt:lpstr>Cambria Math</vt:lpstr>
      <vt:lpstr>Roboto</vt:lpstr>
      <vt:lpstr>Symbol</vt:lpstr>
      <vt:lpstr>Times New Roman</vt:lpstr>
      <vt:lpstr>Wingdings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5. Milestone</vt:lpstr>
      <vt:lpstr>5.Milestone</vt:lpstr>
      <vt:lpstr>Interne Organisation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DCAITI-Project: Implementation of a Traffic Light Service on an (Android) Smartphone   </dc:title>
  <dc:subject/>
  <dc:creator>Mu Yuanheng</dc:creator>
  <dc:description/>
  <cp:lastModifiedBy>TU-Pseudonym 2029571550986038</cp:lastModifiedBy>
  <cp:revision>60</cp:revision>
  <dcterms:created xsi:type="dcterms:W3CDTF">2020-11-16T12:50:28Z</dcterms:created>
  <dcterms:modified xsi:type="dcterms:W3CDTF">2021-05-04T18:55:08Z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