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mov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slid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</a:t>
            </a:r>
            <a:r>
              <a:rPr b="0" lang="en-US" sz="2000" spc="-1" strike="noStrike">
                <a:latin typeface="Arial"/>
              </a:rPr>
              <a:t>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EDAE715-4EE6-4039-A099-C007463B6870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6560"/>
            <a:ext cx="322200" cy="322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868120" y="646560"/>
            <a:ext cx="322200" cy="322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1868120" y="6212160"/>
            <a:ext cx="322200" cy="322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-12960" y="6212160"/>
            <a:ext cx="322200" cy="322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648000" y="0"/>
            <a:ext cx="11542320" cy="64620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0" y="0"/>
            <a:ext cx="646200" cy="64620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 flipV="1">
            <a:off x="648360" y="0"/>
            <a:ext cx="360" cy="64800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10233720" y="162000"/>
            <a:ext cx="1632600" cy="322200"/>
            <a:chOff x="10233720" y="162000"/>
            <a:chExt cx="1632600" cy="322200"/>
          </a:xfrm>
        </p:grpSpPr>
        <p:sp>
          <p:nvSpPr>
            <p:cNvPr id="8" name="CustomShape 9"/>
            <p:cNvSpPr/>
            <p:nvPr/>
          </p:nvSpPr>
          <p:spPr>
            <a:xfrm>
              <a:off x="10233720" y="171360"/>
              <a:ext cx="66240" cy="312840"/>
            </a:xfrm>
            <a:custGeom>
              <a:avLst/>
              <a:gdLst/>
              <a:ahLst/>
              <a:rect l="l" t="t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411920" y="162000"/>
              <a:ext cx="170640" cy="245520"/>
            </a:xfrm>
            <a:custGeom>
              <a:avLst/>
              <a:gdLst/>
              <a:ahLst/>
              <a:rect l="l" t="t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10603800" y="238680"/>
              <a:ext cx="77400" cy="163080"/>
            </a:xfrm>
            <a:custGeom>
              <a:avLst/>
              <a:gdLst/>
              <a:ahLst/>
              <a:rect l="l" t="t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10715040" y="228600"/>
              <a:ext cx="115200" cy="177480"/>
            </a:xfrm>
            <a:custGeom>
              <a:avLst/>
              <a:gdLst/>
              <a:ahLst/>
              <a:rect l="l" t="t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10859040" y="162720"/>
              <a:ext cx="86400" cy="239040"/>
            </a:xfrm>
            <a:custGeom>
              <a:avLst/>
              <a:gdLst/>
              <a:ahLst/>
              <a:rect l="l" t="t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11131560" y="232560"/>
              <a:ext cx="151200" cy="171720"/>
            </a:xfrm>
            <a:custGeom>
              <a:avLst/>
              <a:gdLst/>
              <a:ahLst/>
              <a:rect l="l" t="t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11413440" y="184680"/>
              <a:ext cx="100080" cy="219600"/>
            </a:xfrm>
            <a:custGeom>
              <a:avLst/>
              <a:gdLst/>
              <a:ahLst/>
              <a:rect l="l" t="t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11529000" y="162720"/>
              <a:ext cx="86400" cy="239040"/>
            </a:xfrm>
            <a:custGeom>
              <a:avLst/>
              <a:gdLst/>
              <a:ahLst/>
              <a:rect l="l" t="t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1800800" y="171360"/>
              <a:ext cx="65520" cy="312840"/>
            </a:xfrm>
            <a:custGeom>
              <a:avLst/>
              <a:gdLst/>
              <a:ahLst/>
              <a:rect l="l" t="t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11307600" y="238680"/>
              <a:ext cx="76320" cy="163080"/>
            </a:xfrm>
            <a:custGeom>
              <a:avLst/>
              <a:gdLst/>
              <a:ahLst/>
              <a:rect l="l" t="t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974240" y="353160"/>
              <a:ext cx="47160" cy="48600"/>
            </a:xfrm>
            <a:custGeom>
              <a:avLst/>
              <a:gdLst/>
              <a:ahLst/>
              <a:rect l="l" t="t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74240" y="230040"/>
              <a:ext cx="47160" cy="48600"/>
            </a:xfrm>
            <a:custGeom>
              <a:avLst/>
              <a:gdLst/>
              <a:ahLst/>
              <a:rect l="l" t="t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1644200" y="353160"/>
              <a:ext cx="47880" cy="48600"/>
            </a:xfrm>
            <a:custGeom>
              <a:avLst/>
              <a:gdLst/>
              <a:ahLst/>
              <a:rect l="l" t="t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1644200" y="230040"/>
              <a:ext cx="47880" cy="48600"/>
            </a:xfrm>
            <a:custGeom>
              <a:avLst/>
              <a:gdLst/>
              <a:ahLst/>
              <a:rect l="l" t="t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" name="CustomShape 23"/>
          <p:cNvSpPr/>
          <p:nvPr/>
        </p:nvSpPr>
        <p:spPr>
          <a:xfrm>
            <a:off x="0" y="0"/>
            <a:ext cx="12190320" cy="24282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2430000"/>
            <a:ext cx="970200" cy="97020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964440" y="2430000"/>
            <a:ext cx="11225880" cy="97020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Line 26"/>
          <p:cNvSpPr/>
          <p:nvPr/>
        </p:nvSpPr>
        <p:spPr>
          <a:xfrm flipV="1">
            <a:off x="964080" y="2429640"/>
            <a:ext cx="360" cy="972000"/>
          </a:xfrm>
          <a:prstGeom prst="line">
            <a:avLst/>
          </a:prstGeom>
          <a:ln w="284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" name="Picture 21" descr=""/>
          <p:cNvPicPr/>
          <p:nvPr/>
        </p:nvPicPr>
        <p:blipFill>
          <a:blip r:embed="rId2"/>
          <a:stretch/>
        </p:blipFill>
        <p:spPr>
          <a:xfrm>
            <a:off x="6470280" y="481320"/>
            <a:ext cx="4747680" cy="1460880"/>
          </a:xfrm>
          <a:prstGeom prst="rect">
            <a:avLst/>
          </a:prstGeom>
          <a:ln>
            <a:noFill/>
          </a:ln>
        </p:spPr>
      </p:pic>
      <p:sp>
        <p:nvSpPr>
          <p:cNvPr id="27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646560"/>
            <a:ext cx="322200" cy="322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11868120" y="646560"/>
            <a:ext cx="322200" cy="322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11868120" y="6212160"/>
            <a:ext cx="322200" cy="322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4"/>
          <p:cNvSpPr/>
          <p:nvPr/>
        </p:nvSpPr>
        <p:spPr>
          <a:xfrm>
            <a:off x="-12960" y="6212160"/>
            <a:ext cx="322200" cy="322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5"/>
          <p:cNvSpPr/>
          <p:nvPr/>
        </p:nvSpPr>
        <p:spPr>
          <a:xfrm>
            <a:off x="648000" y="0"/>
            <a:ext cx="11542320" cy="64620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"/>
          <p:cNvSpPr/>
          <p:nvPr/>
        </p:nvSpPr>
        <p:spPr>
          <a:xfrm>
            <a:off x="0" y="0"/>
            <a:ext cx="646200" cy="64620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7"/>
          <p:cNvSpPr/>
          <p:nvPr/>
        </p:nvSpPr>
        <p:spPr>
          <a:xfrm flipV="1">
            <a:off x="648360" y="0"/>
            <a:ext cx="360" cy="64800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" name="Group 8"/>
          <p:cNvGrpSpPr/>
          <p:nvPr/>
        </p:nvGrpSpPr>
        <p:grpSpPr>
          <a:xfrm>
            <a:off x="10233720" y="162000"/>
            <a:ext cx="1632600" cy="322200"/>
            <a:chOff x="10233720" y="162000"/>
            <a:chExt cx="1632600" cy="322200"/>
          </a:xfrm>
        </p:grpSpPr>
        <p:sp>
          <p:nvSpPr>
            <p:cNvPr id="73" name="CustomShape 9"/>
            <p:cNvSpPr/>
            <p:nvPr/>
          </p:nvSpPr>
          <p:spPr>
            <a:xfrm>
              <a:off x="10233720" y="171360"/>
              <a:ext cx="66240" cy="312840"/>
            </a:xfrm>
            <a:custGeom>
              <a:avLst/>
              <a:gdLst/>
              <a:ahLst/>
              <a:rect l="l" t="t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10"/>
            <p:cNvSpPr/>
            <p:nvPr/>
          </p:nvSpPr>
          <p:spPr>
            <a:xfrm>
              <a:off x="10411920" y="162000"/>
              <a:ext cx="170640" cy="245520"/>
            </a:xfrm>
            <a:custGeom>
              <a:avLst/>
              <a:gdLst/>
              <a:ahLst/>
              <a:rect l="l" t="t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11"/>
            <p:cNvSpPr/>
            <p:nvPr/>
          </p:nvSpPr>
          <p:spPr>
            <a:xfrm>
              <a:off x="10603800" y="238680"/>
              <a:ext cx="77400" cy="163080"/>
            </a:xfrm>
            <a:custGeom>
              <a:avLst/>
              <a:gdLst/>
              <a:ahLst/>
              <a:rect l="l" t="t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12"/>
            <p:cNvSpPr/>
            <p:nvPr/>
          </p:nvSpPr>
          <p:spPr>
            <a:xfrm>
              <a:off x="10715040" y="228600"/>
              <a:ext cx="115200" cy="177480"/>
            </a:xfrm>
            <a:custGeom>
              <a:avLst/>
              <a:gdLst/>
              <a:ahLst/>
              <a:rect l="l" t="t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13"/>
            <p:cNvSpPr/>
            <p:nvPr/>
          </p:nvSpPr>
          <p:spPr>
            <a:xfrm>
              <a:off x="10859040" y="162720"/>
              <a:ext cx="86400" cy="239040"/>
            </a:xfrm>
            <a:custGeom>
              <a:avLst/>
              <a:gdLst/>
              <a:ahLst/>
              <a:rect l="l" t="t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4"/>
            <p:cNvSpPr/>
            <p:nvPr/>
          </p:nvSpPr>
          <p:spPr>
            <a:xfrm>
              <a:off x="11131560" y="232560"/>
              <a:ext cx="151200" cy="171720"/>
            </a:xfrm>
            <a:custGeom>
              <a:avLst/>
              <a:gdLst/>
              <a:ahLst/>
              <a:rect l="l" t="t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5"/>
            <p:cNvSpPr/>
            <p:nvPr/>
          </p:nvSpPr>
          <p:spPr>
            <a:xfrm>
              <a:off x="11413440" y="184680"/>
              <a:ext cx="100080" cy="219600"/>
            </a:xfrm>
            <a:custGeom>
              <a:avLst/>
              <a:gdLst/>
              <a:ahLst/>
              <a:rect l="l" t="t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6"/>
            <p:cNvSpPr/>
            <p:nvPr/>
          </p:nvSpPr>
          <p:spPr>
            <a:xfrm>
              <a:off x="11529000" y="162720"/>
              <a:ext cx="86400" cy="239040"/>
            </a:xfrm>
            <a:custGeom>
              <a:avLst/>
              <a:gdLst/>
              <a:ahLst/>
              <a:rect l="l" t="t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7"/>
            <p:cNvSpPr/>
            <p:nvPr/>
          </p:nvSpPr>
          <p:spPr>
            <a:xfrm>
              <a:off x="11800800" y="171360"/>
              <a:ext cx="65520" cy="312840"/>
            </a:xfrm>
            <a:custGeom>
              <a:avLst/>
              <a:gdLst/>
              <a:ahLst/>
              <a:rect l="l" t="t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18"/>
            <p:cNvSpPr/>
            <p:nvPr/>
          </p:nvSpPr>
          <p:spPr>
            <a:xfrm>
              <a:off x="11307600" y="238680"/>
              <a:ext cx="76320" cy="163080"/>
            </a:xfrm>
            <a:custGeom>
              <a:avLst/>
              <a:gdLst/>
              <a:ahLst/>
              <a:rect l="l" t="t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19"/>
            <p:cNvSpPr/>
            <p:nvPr/>
          </p:nvSpPr>
          <p:spPr>
            <a:xfrm>
              <a:off x="10974240" y="353160"/>
              <a:ext cx="47160" cy="48600"/>
            </a:xfrm>
            <a:custGeom>
              <a:avLst/>
              <a:gdLst/>
              <a:ahLst/>
              <a:rect l="l" t="t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20"/>
            <p:cNvSpPr/>
            <p:nvPr/>
          </p:nvSpPr>
          <p:spPr>
            <a:xfrm>
              <a:off x="10974240" y="230040"/>
              <a:ext cx="47160" cy="48600"/>
            </a:xfrm>
            <a:custGeom>
              <a:avLst/>
              <a:gdLst/>
              <a:ahLst/>
              <a:rect l="l" t="t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21"/>
            <p:cNvSpPr/>
            <p:nvPr/>
          </p:nvSpPr>
          <p:spPr>
            <a:xfrm>
              <a:off x="11644200" y="353160"/>
              <a:ext cx="47880" cy="48600"/>
            </a:xfrm>
            <a:custGeom>
              <a:avLst/>
              <a:gdLst/>
              <a:ahLst/>
              <a:rect l="l" t="t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22"/>
            <p:cNvSpPr/>
            <p:nvPr/>
          </p:nvSpPr>
          <p:spPr>
            <a:xfrm>
              <a:off x="11644200" y="230040"/>
              <a:ext cx="47880" cy="48600"/>
            </a:xfrm>
            <a:custGeom>
              <a:avLst/>
              <a:gdLst/>
              <a:ahLst/>
              <a:rect l="l" t="t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your_mail@tu-berlin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mailto:your_mail@tu-berlin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964440" y="3721320"/>
            <a:ext cx="10253880" cy="960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ts val="2149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DCAITI-Project: rear-view mirror for cyclist on Smartphones</a:t>
            </a:r>
            <a:br/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964440" y="4267080"/>
            <a:ext cx="10253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2720" indent="-340920">
              <a:lnSpc>
                <a:spcPct val="100000"/>
              </a:lnSpc>
              <a:spcBef>
                <a:spcPts val="241"/>
              </a:spcBef>
            </a:pPr>
            <a:endParaRPr b="0" lang="en-US" sz="18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Oday Kabha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oday.kabha@ipk.fraunhofer.de</a:t>
            </a:r>
            <a:endParaRPr b="0" lang="en-US" sz="12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@campus.tu-berlin.de</a:t>
            </a:r>
            <a:endParaRPr b="0" lang="en-US" sz="12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  <a:hlinkClick r:id="rId1"/>
              </a:rPr>
              <a:t>@mailbox.tu-berlin.de</a:t>
            </a:r>
            <a:br/>
            <a:endParaRPr b="0" lang="en-US" sz="12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241"/>
              </a:spcBef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68040" y="5205600"/>
            <a:ext cx="10253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2720" indent="-340920"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Supervisor: Marcus Witzke</a:t>
            </a:r>
            <a:endParaRPr b="0" lang="en-US" sz="16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320"/>
              </a:spcBef>
            </a:pPr>
            <a:br/>
            <a:endParaRPr b="0" lang="en-US" sz="16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48000" y="0"/>
            <a:ext cx="9270360" cy="64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Overview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630800" y="6534720"/>
            <a:ext cx="9587520" cy="322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18960" y="6534720"/>
            <a:ext cx="986040" cy="322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1279520" y="6232320"/>
            <a:ext cx="586800" cy="68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5"/>
          <p:cNvSpPr/>
          <p:nvPr/>
        </p:nvSpPr>
        <p:spPr>
          <a:xfrm>
            <a:off x="318960" y="970560"/>
            <a:ext cx="11547360" cy="523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1" marL="669960" indent="-39780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Idea</a:t>
            </a:r>
            <a:endParaRPr b="0" lang="en-US" sz="1800" spc="-1" strike="noStrike">
              <a:latin typeface="Arial"/>
            </a:endParaRPr>
          </a:p>
          <a:p>
            <a:pPr lvl="1" marL="669960" indent="-39780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Develop Framework</a:t>
            </a:r>
            <a:endParaRPr b="0" lang="en-US" sz="1800" spc="-1" strike="noStrike">
              <a:latin typeface="Arial"/>
            </a:endParaRPr>
          </a:p>
          <a:p>
            <a:pPr lvl="1" marL="669960" indent="-39780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Architecture</a:t>
            </a:r>
            <a:endParaRPr b="0" lang="en-US" sz="1800" spc="-1" strike="noStrike">
              <a:latin typeface="Arial"/>
            </a:endParaRPr>
          </a:p>
          <a:p>
            <a:pPr lvl="1" marL="669960" indent="-39780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Solution Approaches (CANBERK) </a:t>
            </a:r>
            <a:endParaRPr b="0" lang="en-US" sz="1800" spc="-1" strike="noStrike">
              <a:latin typeface="Arial"/>
            </a:endParaRPr>
          </a:p>
          <a:p>
            <a:pPr lvl="1" marL="669960" indent="-39780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Milestone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5800" y="1379520"/>
            <a:ext cx="6040800" cy="463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Object Detection &amp; Tracking: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Smartphone cam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Additional cam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Image processing Algorithms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Measurement of Distance &amp; Speed: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Simple smartphone cam using image processing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algorithms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LiDAR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Notifications &amp; Warnings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When objects too close or too fast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Android Notification Reciever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48000" y="0"/>
            <a:ext cx="9270360" cy="64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1. Idea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638000" y="6528600"/>
            <a:ext cx="9587520" cy="322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318960" y="6534720"/>
            <a:ext cx="986040" cy="322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1279520" y="6232320"/>
            <a:ext cx="586800" cy="68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7040880" y="1554480"/>
            <a:ext cx="4885920" cy="278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8960" y="970560"/>
            <a:ext cx="4556160" cy="523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Android Studio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 Visual layout editor</a:t>
            </a:r>
            <a:endParaRPr b="0" lang="en-US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02124"/>
                </a:solidFill>
                <a:latin typeface="Arial"/>
                <a:ea typeface="DejaVu Sans"/>
              </a:rPr>
              <a:t>build layouts by dragging UI elements instead of writing layout XML by hand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48000" y="0"/>
            <a:ext cx="9270360" cy="64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2. Develop Framework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630800" y="6534720"/>
            <a:ext cx="9587520" cy="322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318960" y="6534720"/>
            <a:ext cx="986040" cy="322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11279520" y="6232320"/>
            <a:ext cx="586800" cy="68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6"/>
          <p:cNvSpPr/>
          <p:nvPr/>
        </p:nvSpPr>
        <p:spPr>
          <a:xfrm>
            <a:off x="8696880" y="6527880"/>
            <a:ext cx="295632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Source: https://developer.android.com/studio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51" name="图片 7" descr=""/>
          <p:cNvPicPr/>
          <p:nvPr/>
        </p:nvPicPr>
        <p:blipFill>
          <a:blip r:embed="rId1"/>
          <a:stretch/>
        </p:blipFill>
        <p:spPr>
          <a:xfrm>
            <a:off x="5010840" y="1371600"/>
            <a:ext cx="6865920" cy="448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18960" y="970560"/>
            <a:ext cx="4479840" cy="523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Android Studio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02124"/>
                </a:solidFill>
                <a:latin typeface="Roboto"/>
                <a:ea typeface="DejaVu Sans"/>
              </a:rPr>
              <a:t>2.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Fast emulator</a:t>
            </a:r>
            <a:endParaRPr b="0" lang="en-US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02124"/>
                </a:solidFill>
                <a:latin typeface="Arial"/>
                <a:ea typeface="DejaVu Sans"/>
              </a:rPr>
              <a:t>run apps on the Android Emulator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48000" y="0"/>
            <a:ext cx="9270360" cy="64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2. Develop Framework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630800" y="6534720"/>
            <a:ext cx="9587520" cy="322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318960" y="6534720"/>
            <a:ext cx="986040" cy="322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11279520" y="6232320"/>
            <a:ext cx="586800" cy="68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6"/>
          <p:cNvSpPr/>
          <p:nvPr/>
        </p:nvSpPr>
        <p:spPr>
          <a:xfrm>
            <a:off x="8696880" y="6527880"/>
            <a:ext cx="295632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Source: https://developer.android.com/studio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58" name="图片 8" descr=""/>
          <p:cNvPicPr/>
          <p:nvPr/>
        </p:nvPicPr>
        <p:blipFill>
          <a:blip r:embed="rId1"/>
          <a:stretch/>
        </p:blipFill>
        <p:spPr>
          <a:xfrm>
            <a:off x="4495680" y="1315440"/>
            <a:ext cx="7315200" cy="457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18960" y="970560"/>
            <a:ext cx="4479840" cy="523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Android Studio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 Intelligent code editor</a:t>
            </a:r>
            <a:endParaRPr b="0" lang="en-US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based on IntelliJ IDEA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. Realtime profilers</a:t>
            </a:r>
            <a:endParaRPr b="0" lang="en-US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measure app performance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48000" y="0"/>
            <a:ext cx="9270360" cy="64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2. Develop Framework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630800" y="6534720"/>
            <a:ext cx="9587520" cy="322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318960" y="6534720"/>
            <a:ext cx="986040" cy="322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11279520" y="6232320"/>
            <a:ext cx="586800" cy="68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6"/>
          <p:cNvSpPr/>
          <p:nvPr/>
        </p:nvSpPr>
        <p:spPr>
          <a:xfrm>
            <a:off x="8696880" y="6527880"/>
            <a:ext cx="295632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Source: https://developer.android.com/studio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65" name="Picture 2" descr=""/>
          <p:cNvPicPr/>
          <p:nvPr/>
        </p:nvPicPr>
        <p:blipFill>
          <a:blip r:embed="rId1"/>
          <a:stretch/>
        </p:blipFill>
        <p:spPr>
          <a:xfrm>
            <a:off x="4114800" y="884520"/>
            <a:ext cx="7293960" cy="551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48000" y="0"/>
            <a:ext cx="927036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3. System Architecture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2128320" y="2194560"/>
            <a:ext cx="8000640" cy="342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48000" y="0"/>
            <a:ext cx="9270360" cy="64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5. Milestone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630800" y="6534720"/>
            <a:ext cx="9587520" cy="322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rmAutofit/>
          </a:bodyPr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18960" y="6534720"/>
            <a:ext cx="986040" cy="322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11279520" y="6232320"/>
            <a:ext cx="586800" cy="68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1463040" y="914400"/>
            <a:ext cx="8934120" cy="549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895480" y="4114800"/>
            <a:ext cx="6322680" cy="64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ts val="2149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Thanks for your attention!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143000" y="5410080"/>
            <a:ext cx="10253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2720" indent="-340920">
              <a:lnSpc>
                <a:spcPct val="100000"/>
              </a:lnSpc>
              <a:spcBef>
                <a:spcPts val="241"/>
              </a:spcBef>
            </a:pPr>
            <a:endParaRPr b="0" lang="en-US" sz="18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Oday Kabha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day.kabha@ipk.fraunhofer.de</a:t>
            </a:r>
            <a:endParaRPr b="0" lang="en-US" sz="12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@campus.tu-berlin.de</a:t>
            </a:r>
            <a:endParaRPr b="0" lang="en-US" sz="12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  <a:hlinkClick r:id="rId1"/>
              </a:rPr>
              <a:t>@mailbox.tu-berlin.de</a:t>
            </a:r>
            <a:br/>
            <a:endParaRPr b="0" lang="en-US" sz="12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241"/>
              </a:spcBef>
            </a:pP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Application>LibreOffice/6.0.7.3$Linux_X86_64 LibreOffice_project/00m0$Build-3</Application>
  <Words>462</Words>
  <Paragraphs>133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2020-11-16T12:50:28Z</dcterms:created>
  <dc:creator>Mu Yuanheng</dc:creator>
  <dc:description/>
  <dc:language>en-US</dc:language>
  <cp:lastModifiedBy/>
  <dcterms:modified xsi:type="dcterms:W3CDTF">2021-05-04T18:33:54Z</dcterms:modified>
  <cp:revision>52</cp:revision>
  <dc:subject/>
  <dc:title>DCAITI-Project: Implementation of a Traffic Light Service on an (Android) Smartphone 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