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C26E74A-7217-4E2D-BE04-CA90F364146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6560"/>
            <a:ext cx="32256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68120" y="646560"/>
            <a:ext cx="32256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868120" y="6212160"/>
            <a:ext cx="32256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12960" y="6212160"/>
            <a:ext cx="32256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648000" y="0"/>
            <a:ext cx="11542680" cy="646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0"/>
            <a:ext cx="646560" cy="6465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 flipV="1">
            <a:off x="648360" y="0"/>
            <a:ext cx="36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233720" y="162000"/>
            <a:ext cx="1632960" cy="322560"/>
            <a:chOff x="10233720" y="162000"/>
            <a:chExt cx="1632960" cy="322560"/>
          </a:xfrm>
        </p:grpSpPr>
        <p:sp>
          <p:nvSpPr>
            <p:cNvPr id="8" name="CustomShape 9"/>
            <p:cNvSpPr/>
            <p:nvPr/>
          </p:nvSpPr>
          <p:spPr>
            <a:xfrm>
              <a:off x="10233720" y="171360"/>
              <a:ext cx="66600" cy="31320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411920" y="162000"/>
              <a:ext cx="171000" cy="24588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603800" y="238680"/>
              <a:ext cx="77760" cy="16344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715040" y="228600"/>
              <a:ext cx="115560" cy="17784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859040" y="162720"/>
              <a:ext cx="86760" cy="23940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131560" y="232560"/>
              <a:ext cx="151560" cy="17208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1413440" y="184680"/>
              <a:ext cx="100440" cy="21996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529000" y="162720"/>
              <a:ext cx="86760" cy="23940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800800" y="171360"/>
              <a:ext cx="65880" cy="31320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307600" y="238680"/>
              <a:ext cx="76680" cy="16344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974240" y="353160"/>
              <a:ext cx="47520" cy="4896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74240" y="230040"/>
              <a:ext cx="47520" cy="4896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1644200" y="353160"/>
              <a:ext cx="48240" cy="4896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1644200" y="230040"/>
              <a:ext cx="48240" cy="4896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CustomShape 23"/>
          <p:cNvSpPr/>
          <p:nvPr/>
        </p:nvSpPr>
        <p:spPr>
          <a:xfrm>
            <a:off x="0" y="0"/>
            <a:ext cx="12190680" cy="242856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430000"/>
            <a:ext cx="970560" cy="9705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964440" y="2430000"/>
            <a:ext cx="11226240" cy="970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Line 26"/>
          <p:cNvSpPr/>
          <p:nvPr/>
        </p:nvSpPr>
        <p:spPr>
          <a:xfrm flipV="1">
            <a:off x="964080" y="2429640"/>
            <a:ext cx="360" cy="972000"/>
          </a:xfrm>
          <a:prstGeom prst="line">
            <a:avLst/>
          </a:prstGeom>
          <a:ln w="284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" name="Picture 21" descr=""/>
          <p:cNvPicPr/>
          <p:nvPr/>
        </p:nvPicPr>
        <p:blipFill>
          <a:blip r:embed="rId2"/>
          <a:stretch/>
        </p:blipFill>
        <p:spPr>
          <a:xfrm>
            <a:off x="6470280" y="481320"/>
            <a:ext cx="4748040" cy="1461240"/>
          </a:xfrm>
          <a:prstGeom prst="rect">
            <a:avLst/>
          </a:prstGeom>
          <a:ln>
            <a:noFill/>
          </a:ln>
        </p:spPr>
      </p:pic>
      <p:sp>
        <p:nvSpPr>
          <p:cNvPr id="27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46560"/>
            <a:ext cx="32256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1868120" y="646560"/>
            <a:ext cx="32256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1868120" y="6212160"/>
            <a:ext cx="32256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-12960" y="6212160"/>
            <a:ext cx="32256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648000" y="0"/>
            <a:ext cx="11542680" cy="64656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0" y="0"/>
            <a:ext cx="646560" cy="6465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7"/>
          <p:cNvSpPr/>
          <p:nvPr/>
        </p:nvSpPr>
        <p:spPr>
          <a:xfrm flipV="1">
            <a:off x="648360" y="0"/>
            <a:ext cx="36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" name="Group 8"/>
          <p:cNvGrpSpPr/>
          <p:nvPr/>
        </p:nvGrpSpPr>
        <p:grpSpPr>
          <a:xfrm>
            <a:off x="10233720" y="162000"/>
            <a:ext cx="1632960" cy="322560"/>
            <a:chOff x="10233720" y="162000"/>
            <a:chExt cx="1632960" cy="322560"/>
          </a:xfrm>
        </p:grpSpPr>
        <p:sp>
          <p:nvSpPr>
            <p:cNvPr id="73" name="CustomShape 9"/>
            <p:cNvSpPr/>
            <p:nvPr/>
          </p:nvSpPr>
          <p:spPr>
            <a:xfrm>
              <a:off x="10233720" y="171360"/>
              <a:ext cx="66600" cy="31320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411920" y="162000"/>
              <a:ext cx="171000" cy="245880"/>
            </a:xfrm>
            <a:custGeom>
              <a:avLst/>
              <a:gdLst/>
              <a:ah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603800" y="238680"/>
              <a:ext cx="77760" cy="163440"/>
            </a:xfrm>
            <a:custGeom>
              <a:avLst/>
              <a:gdLst/>
              <a:ah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715040" y="228600"/>
              <a:ext cx="115560" cy="177840"/>
            </a:xfrm>
            <a:custGeom>
              <a:avLst/>
              <a:gdLst/>
              <a:ah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10859040" y="162720"/>
              <a:ext cx="86760" cy="239400"/>
            </a:xfrm>
            <a:custGeom>
              <a:avLst/>
              <a:gdLst/>
              <a:ah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1131560" y="232560"/>
              <a:ext cx="151560" cy="172080"/>
            </a:xfrm>
            <a:custGeom>
              <a:avLst/>
              <a:gdLst/>
              <a:ah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11413440" y="184680"/>
              <a:ext cx="100440" cy="219960"/>
            </a:xfrm>
            <a:custGeom>
              <a:avLst/>
              <a:gdLst/>
              <a:ah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529000" y="162720"/>
              <a:ext cx="86760" cy="239400"/>
            </a:xfrm>
            <a:custGeom>
              <a:avLst/>
              <a:gdLst/>
              <a:ah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11800800" y="171360"/>
              <a:ext cx="65880" cy="313200"/>
            </a:xfrm>
            <a:custGeom>
              <a:avLst/>
              <a:gdLst/>
              <a:ah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11307600" y="238680"/>
              <a:ext cx="76680" cy="163440"/>
            </a:xfrm>
            <a:custGeom>
              <a:avLst/>
              <a:gdLst/>
              <a:ah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974240" y="353160"/>
              <a:ext cx="47520" cy="4896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0974240" y="230040"/>
              <a:ext cx="47520" cy="48960"/>
            </a:xfrm>
            <a:custGeom>
              <a:avLst/>
              <a:gdLst/>
              <a:ah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11644200" y="353160"/>
              <a:ext cx="48240" cy="4896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1644200" y="230040"/>
              <a:ext cx="48240" cy="48960"/>
            </a:xfrm>
            <a:custGeom>
              <a:avLst/>
              <a:gdLst/>
              <a:ah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mailto:your_mail@tu-berlin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64440" y="3721320"/>
            <a:ext cx="10254240" cy="96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DCAITI-Project: Thema</a:t>
            </a:r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64440" y="4267080"/>
            <a:ext cx="10254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@campus.tu-berlin.de</a:t>
            </a:r>
            <a:endParaRPr b="0" lang="en-US" sz="1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68040" y="5205600"/>
            <a:ext cx="10254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42720" indent="-341280">
              <a:lnSpc>
                <a:spcPct val="100000"/>
              </a:lnSpc>
              <a:spcBef>
                <a:spcPts val="320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Supervisor: Macus</a:t>
            </a:r>
            <a:endParaRPr b="0" lang="en-US" sz="16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320"/>
              </a:spcBef>
            </a:pPr>
            <a:br/>
            <a:endParaRPr b="0" lang="en-US" sz="16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4.2. Decision of of driving strategy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3580560" y="2166120"/>
            <a:ext cx="1672920" cy="541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Signal Phase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20" name="Group 6"/>
          <p:cNvGrpSpPr/>
          <p:nvPr/>
        </p:nvGrpSpPr>
        <p:grpSpPr>
          <a:xfrm>
            <a:off x="9232560" y="1828800"/>
            <a:ext cx="2450160" cy="2306520"/>
            <a:chOff x="9232560" y="1828800"/>
            <a:chExt cx="2450160" cy="2306520"/>
          </a:xfrm>
        </p:grpSpPr>
        <p:sp>
          <p:nvSpPr>
            <p:cNvPr id="221" name="CustomShape 7"/>
            <p:cNvSpPr/>
            <p:nvPr/>
          </p:nvSpPr>
          <p:spPr>
            <a:xfrm>
              <a:off x="9232560" y="1828800"/>
              <a:ext cx="2129040" cy="230652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Strategy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Advice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222" name="Grafik 13" descr=""/>
            <p:cNvPicPr/>
            <p:nvPr/>
          </p:nvPicPr>
          <p:blipFill>
            <a:blip r:embed="rId1"/>
            <a:stretch/>
          </p:blipFill>
          <p:spPr>
            <a:xfrm>
              <a:off x="10147320" y="1828800"/>
              <a:ext cx="1535400" cy="23065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23" name="Group 8"/>
          <p:cNvGrpSpPr/>
          <p:nvPr/>
        </p:nvGrpSpPr>
        <p:grpSpPr>
          <a:xfrm>
            <a:off x="6606000" y="2707560"/>
            <a:ext cx="2129040" cy="882360"/>
            <a:chOff x="6606000" y="2707560"/>
            <a:chExt cx="2129040" cy="882360"/>
          </a:xfrm>
        </p:grpSpPr>
        <p:sp>
          <p:nvSpPr>
            <p:cNvPr id="224" name="CustomShape 9"/>
            <p:cNvSpPr/>
            <p:nvPr/>
          </p:nvSpPr>
          <p:spPr>
            <a:xfrm>
              <a:off x="6606000" y="3157920"/>
              <a:ext cx="2129040" cy="43200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Signal,</a:t>
              </a: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</a:t>
              </a: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Position, Speed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5" name="CustomShape 10"/>
            <p:cNvSpPr/>
            <p:nvPr/>
          </p:nvSpPr>
          <p:spPr>
            <a:xfrm>
              <a:off x="6606000" y="2707560"/>
              <a:ext cx="2129040" cy="5414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Strategy Definition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26" name="Group 11"/>
          <p:cNvGrpSpPr/>
          <p:nvPr/>
        </p:nvGrpSpPr>
        <p:grpSpPr>
          <a:xfrm>
            <a:off x="507960" y="2733120"/>
            <a:ext cx="2329200" cy="882360"/>
            <a:chOff x="507960" y="2733120"/>
            <a:chExt cx="2329200" cy="882360"/>
          </a:xfrm>
        </p:grpSpPr>
        <p:sp>
          <p:nvSpPr>
            <p:cNvPr id="227" name="CustomShape 12"/>
            <p:cNvSpPr/>
            <p:nvPr/>
          </p:nvSpPr>
          <p:spPr>
            <a:xfrm>
              <a:off x="507960" y="3183480"/>
              <a:ext cx="2329200" cy="43200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Position,</a:t>
              </a: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 </a:t>
              </a: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Speed, Direction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28" name="CustomShape 13"/>
            <p:cNvSpPr/>
            <p:nvPr/>
          </p:nvSpPr>
          <p:spPr>
            <a:xfrm>
              <a:off x="507960" y="2733120"/>
              <a:ext cx="2329200" cy="54144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User Info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29" name="CustomShape 14"/>
          <p:cNvSpPr/>
          <p:nvPr/>
        </p:nvSpPr>
        <p:spPr>
          <a:xfrm>
            <a:off x="3580560" y="3124080"/>
            <a:ext cx="1672920" cy="541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Signal Group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" name="CustomShape 15"/>
          <p:cNvSpPr/>
          <p:nvPr/>
        </p:nvSpPr>
        <p:spPr>
          <a:xfrm flipV="1">
            <a:off x="2838600" y="3394080"/>
            <a:ext cx="7405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6"/>
          <p:cNvSpPr/>
          <p:nvPr/>
        </p:nvSpPr>
        <p:spPr>
          <a:xfrm flipH="1" flipV="1" rot="5400000">
            <a:off x="4659480" y="602280"/>
            <a:ext cx="24120" cy="5996520"/>
          </a:xfrm>
          <a:prstGeom prst="bentConnector3">
            <a:avLst>
              <a:gd name="adj1" fmla="val -2999825"/>
            </a:avLst>
          </a:pr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7"/>
          <p:cNvSpPr/>
          <p:nvPr/>
        </p:nvSpPr>
        <p:spPr>
          <a:xfrm flipV="1">
            <a:off x="5254920" y="3372480"/>
            <a:ext cx="1349640" cy="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8"/>
          <p:cNvSpPr/>
          <p:nvPr/>
        </p:nvSpPr>
        <p:spPr>
          <a:xfrm>
            <a:off x="5254920" y="2437560"/>
            <a:ext cx="654840" cy="946440"/>
          </a:xfrm>
          <a:prstGeom prst="bentConnector2">
            <a:avLst/>
          </a:pr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9"/>
          <p:cNvSpPr/>
          <p:nvPr/>
        </p:nvSpPr>
        <p:spPr>
          <a:xfrm>
            <a:off x="8736480" y="2979000"/>
            <a:ext cx="4946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4.3. Simulation and evaluation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1590840" y="2770920"/>
            <a:ext cx="1413000" cy="1149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Signal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5010840" y="3573000"/>
            <a:ext cx="1413000" cy="1149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Dev-App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1590840" y="4375080"/>
            <a:ext cx="1413000" cy="1149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Generated User Info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648000" y="970560"/>
            <a:ext cx="11218680" cy="790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80"/>
              </a:spcBef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Testcases with different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signal plans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of traffic lights,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random users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(different position, direction and speed) and assertion of </a:t>
            </a: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DejaVu Sans"/>
              </a:rPr>
              <a:t>driving strategies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3005280" y="3346200"/>
            <a:ext cx="2004120" cy="80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0"/>
          <p:cNvSpPr/>
          <p:nvPr/>
        </p:nvSpPr>
        <p:spPr>
          <a:xfrm flipV="1">
            <a:off x="3005280" y="4146480"/>
            <a:ext cx="2004120" cy="80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1"/>
          <p:cNvSpPr/>
          <p:nvPr/>
        </p:nvSpPr>
        <p:spPr>
          <a:xfrm>
            <a:off x="6425280" y="4148640"/>
            <a:ext cx="2107440" cy="1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6" name="Group 12"/>
          <p:cNvGrpSpPr/>
          <p:nvPr/>
        </p:nvGrpSpPr>
        <p:grpSpPr>
          <a:xfrm>
            <a:off x="8534520" y="3007080"/>
            <a:ext cx="2450160" cy="2306520"/>
            <a:chOff x="8534520" y="3007080"/>
            <a:chExt cx="2450160" cy="2306520"/>
          </a:xfrm>
        </p:grpSpPr>
        <p:sp>
          <p:nvSpPr>
            <p:cNvPr id="247" name="CustomShape 13"/>
            <p:cNvSpPr/>
            <p:nvPr/>
          </p:nvSpPr>
          <p:spPr>
            <a:xfrm>
              <a:off x="8534520" y="3007080"/>
              <a:ext cx="2129040" cy="2306520"/>
            </a:xfrm>
            <a:prstGeom prst="roundRect">
              <a:avLst>
                <a:gd name="adj" fmla="val 16667"/>
              </a:avLst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Strategy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b="0" lang="en-US" sz="1400" spc="-1" strike="noStrike">
                  <a:solidFill>
                    <a:srgbClr val="003073"/>
                  </a:solidFill>
                  <a:latin typeface="Arial"/>
                  <a:ea typeface="DejaVu Sans"/>
                </a:rPr>
                <a:t>Advice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248" name="Grafik 28" descr=""/>
            <p:cNvPicPr/>
            <p:nvPr/>
          </p:nvPicPr>
          <p:blipFill>
            <a:blip r:embed="rId1"/>
            <a:stretch/>
          </p:blipFill>
          <p:spPr>
            <a:xfrm>
              <a:off x="9449280" y="3007080"/>
              <a:ext cx="1535400" cy="230652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5. Milestone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>
            <a:normAutofit/>
          </a:bodyPr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675800" y="859320"/>
            <a:ext cx="8905680" cy="52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2895480" y="4114800"/>
            <a:ext cx="632304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ts val="2149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attention!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1143000" y="5410080"/>
            <a:ext cx="10254240" cy="96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endParaRPr b="0" lang="en-US" sz="18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Oday Kabha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day.kabha@ipk.fraunhofer.de</a:t>
            </a:r>
            <a:endParaRPr b="0" lang="en-US" sz="1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@campus.tu-berlin.de</a:t>
            </a:r>
            <a:endParaRPr b="0" lang="en-US" sz="1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1"/>
              </a:rPr>
              <a:t>@mailbox.tu-berlin.de</a:t>
            </a:r>
            <a:br/>
            <a:endParaRPr b="0" lang="en-US" sz="1200" spc="-1" strike="noStrike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241"/>
              </a:spcBef>
            </a:pP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318960" y="970560"/>
            <a:ext cx="11547720" cy="52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lvl="1" marL="669960" indent="-39816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Background</a:t>
            </a:r>
            <a:endParaRPr b="0" lang="en-US" sz="1800" spc="-1" strike="noStrike">
              <a:latin typeface="Arial"/>
            </a:endParaRPr>
          </a:p>
          <a:p>
            <a:pPr lvl="1" marL="669960" indent="-39816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 Framework</a:t>
            </a:r>
            <a:endParaRPr b="0" lang="en-US" sz="1800" spc="-1" strike="noStrike">
              <a:latin typeface="Arial"/>
            </a:endParaRPr>
          </a:p>
          <a:p>
            <a:pPr lvl="1" marL="669960" indent="-39816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Architecture</a:t>
            </a:r>
            <a:endParaRPr b="0" lang="en-US" sz="1800" spc="-1" strike="noStrike">
              <a:latin typeface="Arial"/>
            </a:endParaRPr>
          </a:p>
          <a:p>
            <a:pPr lvl="1" marL="669960" indent="-39816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1800" spc="-1" strike="noStrike">
              <a:latin typeface="Arial"/>
            </a:endParaRPr>
          </a:p>
          <a:p>
            <a:pPr lvl="1" marL="669960" indent="-39816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Milestone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5800" y="1379520"/>
            <a:ext cx="6041160" cy="463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GLOSA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Green Light Optimized Speed Advisory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suggests speeds to vehicles to pass through an intersection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RSU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Roadside unit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SPaT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Signal Phase and Time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FOKUS Traffic Light 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Topology of the intersection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Road Users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car/ bicycle/ pedestrian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receive recommendation for 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1. Background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638000" y="652860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4" name="Group 6"/>
          <p:cNvGrpSpPr/>
          <p:nvPr/>
        </p:nvGrpSpPr>
        <p:grpSpPr>
          <a:xfrm>
            <a:off x="5214960" y="2022120"/>
            <a:ext cx="6469920" cy="3454920"/>
            <a:chOff x="5214960" y="2022120"/>
            <a:chExt cx="6469920" cy="3454920"/>
          </a:xfrm>
        </p:grpSpPr>
        <p:grpSp>
          <p:nvGrpSpPr>
            <p:cNvPr id="145" name="Group 7"/>
            <p:cNvGrpSpPr/>
            <p:nvPr/>
          </p:nvGrpSpPr>
          <p:grpSpPr>
            <a:xfrm>
              <a:off x="5214960" y="2022120"/>
              <a:ext cx="6469920" cy="3454920"/>
              <a:chOff x="5214960" y="2022120"/>
              <a:chExt cx="6469920" cy="3454920"/>
            </a:xfrm>
          </p:grpSpPr>
          <p:grpSp>
            <p:nvGrpSpPr>
              <p:cNvPr id="146" name="Group 8"/>
              <p:cNvGrpSpPr/>
              <p:nvPr/>
            </p:nvGrpSpPr>
            <p:grpSpPr>
              <a:xfrm>
                <a:off x="5214960" y="2022120"/>
                <a:ext cx="6469920" cy="3454920"/>
                <a:chOff x="5214960" y="2022120"/>
                <a:chExt cx="6469920" cy="3454920"/>
              </a:xfrm>
            </p:grpSpPr>
            <p:pic>
              <p:nvPicPr>
                <p:cNvPr id="147" name="图片 16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5214960" y="3618000"/>
                  <a:ext cx="6044040" cy="185904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8" name="图片 10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7726680" y="2022120"/>
                  <a:ext cx="881640" cy="185904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49" name="Group 9"/>
                <p:cNvGrpSpPr/>
                <p:nvPr/>
              </p:nvGrpSpPr>
              <p:grpSpPr>
                <a:xfrm>
                  <a:off x="10357560" y="2314080"/>
                  <a:ext cx="1327320" cy="1311480"/>
                  <a:chOff x="10357560" y="2314080"/>
                  <a:chExt cx="1327320" cy="1311480"/>
                </a:xfrm>
              </p:grpSpPr>
              <p:sp>
                <p:nvSpPr>
                  <p:cNvPr id="150" name="CustomShape 10"/>
                  <p:cNvSpPr/>
                  <p:nvPr/>
                </p:nvSpPr>
                <p:spPr>
                  <a:xfrm>
                    <a:off x="10357560" y="2314080"/>
                    <a:ext cx="1327320" cy="1311480"/>
                  </a:xfrm>
                  <a:prstGeom prst="wedgeRectCallout">
                    <a:avLst>
                      <a:gd name="adj1" fmla="val -20833"/>
                      <a:gd name="adj2" fmla="val 62500"/>
                    </a:avLst>
                  </a:prstGeom>
                  <a:ln>
                    <a:round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/>
                </p:style>
              </p:sp>
              <p:pic>
                <p:nvPicPr>
                  <p:cNvPr id="151" name="图片 15" descr=""/>
                  <p:cNvPicPr/>
                  <p:nvPr/>
                </p:nvPicPr>
                <p:blipFill>
                  <a:blip r:embed="rId3"/>
                  <a:srcRect l="15313" t="2697" r="0" b="0"/>
                  <a:stretch/>
                </p:blipFill>
                <p:spPr>
                  <a:xfrm>
                    <a:off x="10392120" y="2323800"/>
                    <a:ext cx="1224720" cy="12808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sp>
            <p:nvSpPr>
              <p:cNvPr id="152" name="CustomShape 11"/>
              <p:cNvSpPr/>
              <p:nvPr/>
            </p:nvSpPr>
            <p:spPr>
              <a:xfrm>
                <a:off x="8408160" y="2771280"/>
                <a:ext cx="1796040" cy="19764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>
                <a:rou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3" name="CustomShape 12"/>
            <p:cNvSpPr/>
            <p:nvPr/>
          </p:nvSpPr>
          <p:spPr>
            <a:xfrm>
              <a:off x="8611920" y="2530800"/>
              <a:ext cx="159876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SPaT &amp; MAP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4" name="CustomShape 13"/>
            <p:cNvSpPr/>
            <p:nvPr/>
          </p:nvSpPr>
          <p:spPr>
            <a:xfrm>
              <a:off x="7336800" y="2596320"/>
              <a:ext cx="78624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RSU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5" name="CustomShape 14"/>
            <p:cNvSpPr/>
            <p:nvPr/>
          </p:nvSpPr>
          <p:spPr>
            <a:xfrm>
              <a:off x="8306640" y="2924640"/>
              <a:ext cx="2132280" cy="33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via automotive WiFi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8960" y="970560"/>
            <a:ext cx="4556520" cy="52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Visual layout editor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build layouts by dragging UI elements instead of writing layout XML by hand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8696880" y="6527880"/>
            <a:ext cx="295668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2" name="图片 7" descr=""/>
          <p:cNvPicPr/>
          <p:nvPr/>
        </p:nvPicPr>
        <p:blipFill>
          <a:blip r:embed="rId1"/>
          <a:stretch/>
        </p:blipFill>
        <p:spPr>
          <a:xfrm>
            <a:off x="5010840" y="1371600"/>
            <a:ext cx="6866280" cy="44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8960" y="970560"/>
            <a:ext cx="4480200" cy="52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202124"/>
                </a:solidFill>
                <a:latin typeface="Roboto"/>
                <a:ea typeface="DejaVu Sans"/>
              </a:rPr>
              <a:t>2.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Fast emulator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02124"/>
                </a:solidFill>
                <a:latin typeface="Arial"/>
                <a:ea typeface="DejaVu Sans"/>
              </a:rPr>
              <a:t>run apps on the Android Emulator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"/>
          <p:cNvSpPr/>
          <p:nvPr/>
        </p:nvSpPr>
        <p:spPr>
          <a:xfrm>
            <a:off x="8696880" y="6527880"/>
            <a:ext cx="295668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9" name="图片 8" descr=""/>
          <p:cNvPicPr/>
          <p:nvPr/>
        </p:nvPicPr>
        <p:blipFill>
          <a:blip r:embed="rId1"/>
          <a:stretch/>
        </p:blipFill>
        <p:spPr>
          <a:xfrm>
            <a:off x="4495680" y="1315440"/>
            <a:ext cx="7315560" cy="45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8960" y="970560"/>
            <a:ext cx="4480200" cy="52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Intelligent code editor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IntelliJ IDEA</a:t>
            </a:r>
            <a:endParaRPr b="0" lang="en-US" sz="1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Realtime profilers</a:t>
            </a:r>
            <a:endParaRPr b="0" lang="en-US" sz="20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measure app performance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Develop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8696880" y="6527880"/>
            <a:ext cx="2956680" cy="2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Source: https://developer.android.com/studio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4114800" y="884520"/>
            <a:ext cx="7294320" cy="551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3. System Architecture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8" name="Grafik 180" descr=""/>
          <p:cNvPicPr/>
          <p:nvPr/>
        </p:nvPicPr>
        <p:blipFill>
          <a:blip r:embed="rId1"/>
          <a:stretch/>
        </p:blipFill>
        <p:spPr>
          <a:xfrm>
            <a:off x="1391040" y="2590560"/>
            <a:ext cx="9032040" cy="326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 Tasks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3" name="Group 5"/>
          <p:cNvGrpSpPr/>
          <p:nvPr/>
        </p:nvGrpSpPr>
        <p:grpSpPr>
          <a:xfrm>
            <a:off x="686520" y="1600560"/>
            <a:ext cx="8813880" cy="3655080"/>
            <a:chOff x="686520" y="1600560"/>
            <a:chExt cx="8813880" cy="3655080"/>
          </a:xfrm>
        </p:grpSpPr>
        <p:sp>
          <p:nvSpPr>
            <p:cNvPr id="184" name="CustomShape 6"/>
            <p:cNvSpPr/>
            <p:nvPr/>
          </p:nvSpPr>
          <p:spPr>
            <a:xfrm rot="5400000">
              <a:off x="483840" y="1803960"/>
              <a:ext cx="1349280" cy="944280"/>
            </a:xfrm>
            <a:prstGeom prst="chevron">
              <a:avLst>
                <a:gd name="adj" fmla="val 5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5" name="CustomShape 7"/>
            <p:cNvSpPr/>
            <p:nvPr/>
          </p:nvSpPr>
          <p:spPr>
            <a:xfrm rot="5400000">
              <a:off x="5136120" y="-1885680"/>
              <a:ext cx="877680" cy="78505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8160" rIns="11520" tIns="11520" bIns="11520" anchor="ctr" rot="-5400000"/>
            <a:p>
              <a:pPr lvl="1" marL="171360" indent="-17064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Request, analysis and visualization of traffic lights information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6" name="CustomShape 8"/>
            <p:cNvSpPr/>
            <p:nvPr/>
          </p:nvSpPr>
          <p:spPr>
            <a:xfrm rot="5400000">
              <a:off x="489600" y="2945880"/>
              <a:ext cx="1349280" cy="944280"/>
            </a:xfrm>
            <a:prstGeom prst="chevron">
              <a:avLst>
                <a:gd name="adj" fmla="val 5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 rot="5400000">
              <a:off x="5127480" y="-741960"/>
              <a:ext cx="876960" cy="7868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8160" rIns="11520" tIns="11520" bIns="11520" anchor="ctr" rot="-5400000"/>
            <a:p>
              <a:pPr lvl="1" marL="171360" indent="-17064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Decision of driving strategy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8" name="CustomShape 10"/>
            <p:cNvSpPr/>
            <p:nvPr/>
          </p:nvSpPr>
          <p:spPr>
            <a:xfrm rot="5400000">
              <a:off x="483840" y="4108680"/>
              <a:ext cx="1349280" cy="944280"/>
            </a:xfrm>
            <a:prstGeom prst="chevron">
              <a:avLst>
                <a:gd name="adj" fmla="val 5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shade val="8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9" name="CustomShape 11"/>
            <p:cNvSpPr/>
            <p:nvPr/>
          </p:nvSpPr>
          <p:spPr>
            <a:xfrm rot="5400000">
              <a:off x="5127480" y="409680"/>
              <a:ext cx="876960" cy="78688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28160" rIns="11520" tIns="11520" bIns="11520" anchor="ctr" rot="-5400000"/>
            <a:p>
              <a:pPr lvl="1" marL="171360" indent="-17064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/>
                <a:buChar char="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Simulation and evaluation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190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48000" y="0"/>
            <a:ext cx="9270720" cy="646560"/>
          </a:xfrm>
          <a:prstGeom prst="rect">
            <a:avLst/>
          </a:prstGeom>
          <a:noFill/>
          <a:ln w="9360">
            <a:noFill/>
          </a:ln>
        </p:spPr>
        <p:style>
          <a:lnRef idx="2"/>
          <a:fillRef idx="0"/>
          <a:effectRef idx="0"/>
          <a:fontRef idx="minor"/>
        </p:style>
        <p:txBody>
          <a:bodyPr lIns="324000" rIns="324000" tIns="108000" bIns="108000" anchor="ctr">
            <a:normAutofit/>
          </a:bodyPr>
          <a:p>
            <a:pPr>
              <a:lnSpc>
                <a:spcPts val="2149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4.1. Request, analysis and visualization of traffic lights information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630800" y="6534720"/>
            <a:ext cx="958788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>
              <a:lnSpc>
                <a:spcPct val="90000"/>
              </a:lnSpc>
              <a:spcAft>
                <a:spcPts val="499"/>
              </a:spcAf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DejaVu Sans"/>
              </a:rPr>
              <a:t>DCAITI -Projekt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18960" y="6534720"/>
            <a:ext cx="986400" cy="322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54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Arial"/>
                <a:ea typeface="DejaVu Sans"/>
              </a:rPr>
              <a:t>18.11.2020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1279520" y="6232320"/>
            <a:ext cx="587160" cy="68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648000" y="1857600"/>
            <a:ext cx="1413000" cy="1149840"/>
          </a:xfrm>
          <a:prstGeom prst="roundRect">
            <a:avLst>
              <a:gd name="adj" fmla="val 16667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REST-API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(RSU)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3276720" y="1857600"/>
            <a:ext cx="2132280" cy="1149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Client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(e.g. Volley, Retrofit)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8763120" y="1600200"/>
            <a:ext cx="3103560" cy="46306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3073"/>
                </a:solidFill>
                <a:latin typeface="Arial"/>
                <a:ea typeface="DejaVu Sans"/>
              </a:rPr>
              <a:t>GUI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8" name="Grafik 14" descr=""/>
          <p:cNvPicPr/>
          <p:nvPr/>
        </p:nvPicPr>
        <p:blipFill>
          <a:blip r:embed="rId1"/>
          <a:stretch/>
        </p:blipFill>
        <p:spPr>
          <a:xfrm>
            <a:off x="9466560" y="1857600"/>
            <a:ext cx="2275560" cy="1149840"/>
          </a:xfrm>
          <a:prstGeom prst="rect">
            <a:avLst/>
          </a:prstGeom>
          <a:ln>
            <a:noFill/>
          </a:ln>
        </p:spPr>
      </p:pic>
      <p:pic>
        <p:nvPicPr>
          <p:cNvPr id="199" name="Grafik 15" descr=""/>
          <p:cNvPicPr/>
          <p:nvPr/>
        </p:nvPicPr>
        <p:blipFill>
          <a:blip r:embed="rId2"/>
          <a:stretch/>
        </p:blipFill>
        <p:spPr>
          <a:xfrm>
            <a:off x="9495360" y="3623400"/>
            <a:ext cx="2247120" cy="2295000"/>
          </a:xfrm>
          <a:prstGeom prst="rect">
            <a:avLst/>
          </a:prstGeom>
          <a:ln>
            <a:noFill/>
          </a:ln>
        </p:spPr>
      </p:pic>
      <p:sp>
        <p:nvSpPr>
          <p:cNvPr id="200" name="CustomShape 8"/>
          <p:cNvSpPr/>
          <p:nvPr/>
        </p:nvSpPr>
        <p:spPr>
          <a:xfrm>
            <a:off x="599400" y="3825360"/>
            <a:ext cx="1461600" cy="1149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Resource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(csv, kml)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3348000" y="3859560"/>
            <a:ext cx="2132280" cy="1149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Google Maps Android API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5989320" y="1864800"/>
            <a:ext cx="1365120" cy="11498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SPaT Parser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 flipV="1">
            <a:off x="2062440" y="2586240"/>
            <a:ext cx="1227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2"/>
          <p:cNvSpPr/>
          <p:nvPr/>
        </p:nvSpPr>
        <p:spPr>
          <a:xfrm flipH="1">
            <a:off x="2061000" y="2286000"/>
            <a:ext cx="1212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3"/>
          <p:cNvSpPr/>
          <p:nvPr/>
        </p:nvSpPr>
        <p:spPr>
          <a:xfrm>
            <a:off x="2137320" y="1857600"/>
            <a:ext cx="1149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 Request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CustomShape 14"/>
          <p:cNvSpPr/>
          <p:nvPr/>
        </p:nvSpPr>
        <p:spPr>
          <a:xfrm>
            <a:off x="2022840" y="2618640"/>
            <a:ext cx="12686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 Response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15"/>
          <p:cNvSpPr/>
          <p:nvPr/>
        </p:nvSpPr>
        <p:spPr>
          <a:xfrm>
            <a:off x="5413320" y="2133720"/>
            <a:ext cx="5868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5410080" y="2433240"/>
            <a:ext cx="57780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7"/>
          <p:cNvSpPr/>
          <p:nvPr/>
        </p:nvSpPr>
        <p:spPr>
          <a:xfrm flipV="1">
            <a:off x="7355880" y="2431080"/>
            <a:ext cx="210960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8"/>
          <p:cNvSpPr/>
          <p:nvPr/>
        </p:nvSpPr>
        <p:spPr>
          <a:xfrm>
            <a:off x="7319880" y="2161440"/>
            <a:ext cx="15228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Traffic Lights Phase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19"/>
          <p:cNvSpPr/>
          <p:nvPr/>
        </p:nvSpPr>
        <p:spPr>
          <a:xfrm flipV="1">
            <a:off x="2090880" y="4451760"/>
            <a:ext cx="12272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0"/>
          <p:cNvSpPr/>
          <p:nvPr/>
        </p:nvSpPr>
        <p:spPr>
          <a:xfrm>
            <a:off x="5481720" y="4401000"/>
            <a:ext cx="401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1"/>
          <p:cNvSpPr/>
          <p:nvPr/>
        </p:nvSpPr>
        <p:spPr>
          <a:xfrm>
            <a:off x="6322320" y="4129200"/>
            <a:ext cx="12848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Map Information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22"/>
          <p:cNvSpPr/>
          <p:nvPr/>
        </p:nvSpPr>
        <p:spPr>
          <a:xfrm>
            <a:off x="10605240" y="3008880"/>
            <a:ext cx="12960" cy="61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2e7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Application>LibreOffice/6.0.7.3$Linux_X86_64 LibreOffice_project/00m0$Build-3</Application>
  <Words>462</Words>
  <Paragraphs>133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2020-11-16T12:50:28Z</dcterms:created>
  <dc:creator>Mu Yuanheng</dc:creator>
  <dc:description/>
  <dc:language>en-US</dc:language>
  <cp:lastModifiedBy/>
  <dcterms:modified xsi:type="dcterms:W3CDTF">2021-05-04T17:19:00Z</dcterms:modified>
  <cp:revision>49</cp:revision>
  <dc:subject/>
  <dc:title>DCAITI-Project: Implementation of a Traffic Light Service on an (Android) Smartphone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