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F7B62-E4EC-4FA6-9BA6-34B3A3D3042B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6CED-6A21-4167-A467-2315872D6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15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1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08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78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57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2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07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8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6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6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3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5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00D3BA-3C37-4C96-ABC6-61DA16C2E1A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1526BA-909A-43AC-B66C-A2D5EDDE4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86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BA89-602B-F7DD-A797-D24F8EDD9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Elections in Ohio </a:t>
            </a:r>
            <a:br>
              <a:rPr lang="en-US" cap="none" dirty="0"/>
            </a:br>
            <a:r>
              <a:rPr lang="en-US" cap="none" dirty="0"/>
              <a:t>– Party loyalty and Brands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25CFE-C16F-6D85-1BC6-49510D026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2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42F5EEE-4BAB-27B8-0A49-B45066264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3638939"/>
            <a:ext cx="8937625" cy="309768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FAD9B5-C1B7-573F-5397-383682938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700" y="121372"/>
            <a:ext cx="8937625" cy="3333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EEA18-FB81-C953-ED03-E3453DA2131D}"/>
              </a:ext>
            </a:extLst>
          </p:cNvPr>
          <p:cNvSpPr txBox="1"/>
          <p:nvPr/>
        </p:nvSpPr>
        <p:spPr>
          <a:xfrm>
            <a:off x="9077325" y="121372"/>
            <a:ext cx="3114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</a:rPr>
              <a:t>1. </a:t>
            </a:r>
            <a:r>
              <a:rPr lang="nb-NO" sz="1400" dirty="0" err="1">
                <a:solidFill>
                  <a:schemeClr val="bg1"/>
                </a:solidFill>
              </a:rPr>
              <a:t>Take</a:t>
            </a:r>
            <a:r>
              <a:rPr lang="nb-NO" sz="1400" dirty="0">
                <a:solidFill>
                  <a:schemeClr val="bg1"/>
                </a:solidFill>
              </a:rPr>
              <a:t> note </a:t>
            </a:r>
            <a:r>
              <a:rPr lang="nb-NO" sz="1400" dirty="0" err="1">
                <a:solidFill>
                  <a:schemeClr val="bg1"/>
                </a:solidFill>
              </a:rPr>
              <a:t>of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how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the</a:t>
            </a:r>
            <a:r>
              <a:rPr lang="nb-NO" sz="1400" dirty="0">
                <a:solidFill>
                  <a:schemeClr val="bg1"/>
                </a:solidFill>
              </a:rPr>
              <a:t> support for a </a:t>
            </a:r>
            <a:r>
              <a:rPr lang="nb-NO" sz="1400" dirty="0" err="1">
                <a:solidFill>
                  <a:schemeClr val="bg1"/>
                </a:solidFill>
              </a:rPr>
              <a:t>presidential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candidate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in</a:t>
            </a:r>
            <a:r>
              <a:rPr lang="nb-NO" sz="1400" dirty="0">
                <a:solidFill>
                  <a:schemeClr val="bg1"/>
                </a:solidFill>
              </a:rPr>
              <a:t> Ohio is </a:t>
            </a:r>
            <a:r>
              <a:rPr lang="nb-NO" sz="1400" dirty="0" err="1">
                <a:solidFill>
                  <a:schemeClr val="bg1"/>
                </a:solidFill>
              </a:rPr>
              <a:t>nearly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identical</a:t>
            </a:r>
            <a:r>
              <a:rPr lang="nb-NO" sz="1400" dirty="0">
                <a:solidFill>
                  <a:schemeClr val="bg1"/>
                </a:solidFill>
              </a:rPr>
              <a:t> to </a:t>
            </a:r>
            <a:r>
              <a:rPr lang="nb-NO" sz="1400" dirty="0" err="1">
                <a:solidFill>
                  <a:schemeClr val="bg1"/>
                </a:solidFill>
              </a:rPr>
              <a:t>that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candidate’s</a:t>
            </a:r>
            <a:r>
              <a:rPr lang="nb-NO" sz="1400" dirty="0">
                <a:solidFill>
                  <a:schemeClr val="bg1"/>
                </a:solidFill>
              </a:rPr>
              <a:t> </a:t>
            </a:r>
            <a:r>
              <a:rPr lang="nb-NO" sz="1400" dirty="0" err="1">
                <a:solidFill>
                  <a:schemeClr val="bg1"/>
                </a:solidFill>
              </a:rPr>
              <a:t>national</a:t>
            </a:r>
            <a:r>
              <a:rPr lang="nb-NO" sz="1400" dirty="0">
                <a:solidFill>
                  <a:schemeClr val="bg1"/>
                </a:solidFill>
              </a:rPr>
              <a:t> support!</a:t>
            </a:r>
          </a:p>
          <a:p>
            <a:endParaRPr lang="nb-NO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2. Take note of how G. Bush Sr. performed much worse in his second election (1992) , without the democrat (Bill Clinton) improving on the performance om M. Dukakis. This is due to the massive amount of voters for independent R Perot. Looking at the performance of 3</a:t>
            </a:r>
            <a:r>
              <a:rPr lang="en-GB" sz="1400" baseline="30000" dirty="0">
                <a:solidFill>
                  <a:schemeClr val="bg1"/>
                </a:solidFill>
              </a:rPr>
              <a:t>rd</a:t>
            </a:r>
            <a:r>
              <a:rPr lang="en-GB" sz="1400" dirty="0">
                <a:solidFill>
                  <a:schemeClr val="bg1"/>
                </a:solidFill>
              </a:rPr>
              <a:t> party candidates in the excel sheet, even 3</a:t>
            </a:r>
            <a:r>
              <a:rPr lang="en-GB" sz="1400" baseline="30000" dirty="0">
                <a:solidFill>
                  <a:schemeClr val="bg1"/>
                </a:solidFill>
              </a:rPr>
              <a:t>rd</a:t>
            </a:r>
            <a:r>
              <a:rPr lang="en-GB" sz="1400" dirty="0">
                <a:solidFill>
                  <a:schemeClr val="bg1"/>
                </a:solidFill>
              </a:rPr>
              <a:t> party candidates seem to follow the national average.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3. Take note of how Ohio has gotten more republican than the national average, starting between 2012 and 2016.</a:t>
            </a:r>
          </a:p>
        </p:txBody>
      </p:sp>
    </p:spTree>
    <p:extLst>
      <p:ext uri="{BB962C8B-B14F-4D97-AF65-F5344CB8AC3E}">
        <p14:creationId xmlns:p14="http://schemas.microsoft.com/office/powerpoint/2010/main" val="4456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F27747A-3C39-9B73-CA06-B1B26BAF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133350"/>
            <a:ext cx="11582400" cy="516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4C8DB-8675-53B6-9EFA-19A6A5B0A5FF}"/>
              </a:ext>
            </a:extLst>
          </p:cNvPr>
          <p:cNvSpPr txBox="1"/>
          <p:nvPr/>
        </p:nvSpPr>
        <p:spPr>
          <a:xfrm>
            <a:off x="304800" y="5295900"/>
            <a:ext cx="3114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</a:rPr>
              <a:t>4</a:t>
            </a:r>
            <a:r>
              <a:rPr lang="en-GB" sz="1400" dirty="0">
                <a:solidFill>
                  <a:schemeClr val="bg1"/>
                </a:solidFill>
              </a:rPr>
              <a:t>. We see that the percentage of votes for Governor /Senator can vary wildly, and does not track with President! Voters are NOT just loyal to a party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B9892-4406-11A6-5B4A-C14A6E8DA645}"/>
              </a:ext>
            </a:extLst>
          </p:cNvPr>
          <p:cNvSpPr txBox="1"/>
          <p:nvPr/>
        </p:nvSpPr>
        <p:spPr>
          <a:xfrm>
            <a:off x="3419475" y="5295899"/>
            <a:ext cx="3114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5. We take note of Sen. Sherrod Brown (D, 2006, 2012, 2018) who regularly outperforms other democratic nominees for Senator (2004, 2010, 2016, 2022). Voters are not just loyal to a party!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4BEDE-445E-6861-843A-0405B423B77A}"/>
              </a:ext>
            </a:extLst>
          </p:cNvPr>
          <p:cNvSpPr txBox="1"/>
          <p:nvPr/>
        </p:nvSpPr>
        <p:spPr>
          <a:xfrm>
            <a:off x="771525" y="133350"/>
            <a:ext cx="85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Democratic Candidates</a:t>
            </a:r>
          </a:p>
        </p:txBody>
      </p:sp>
    </p:spTree>
    <p:extLst>
      <p:ext uri="{BB962C8B-B14F-4D97-AF65-F5344CB8AC3E}">
        <p14:creationId xmlns:p14="http://schemas.microsoft.com/office/powerpoint/2010/main" val="38388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28C25A9-BE6C-C9B3-AF9C-8EDE224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161925"/>
            <a:ext cx="11582400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3576B-EA1E-DF8C-53E4-F4A2C0D3B23E}"/>
              </a:ext>
            </a:extLst>
          </p:cNvPr>
          <p:cNvSpPr txBox="1"/>
          <p:nvPr/>
        </p:nvSpPr>
        <p:spPr>
          <a:xfrm>
            <a:off x="771525" y="133350"/>
            <a:ext cx="85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Republican Candidates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CABF8-01CA-406E-B758-306C688C5779}"/>
              </a:ext>
            </a:extLst>
          </p:cNvPr>
          <p:cNvSpPr txBox="1"/>
          <p:nvPr/>
        </p:nvSpPr>
        <p:spPr>
          <a:xfrm>
            <a:off x="228601" y="5324475"/>
            <a:ext cx="5162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6. We can make many of the same conclusions her, but there is a red herring! One might think, upon seeing the data that Senator 2004, 2010, 2016 and 2022 was the same candidate that managed to create a brand for him/her self, but this is really three different candidates. Always think twice before concluding!</a:t>
            </a:r>
          </a:p>
        </p:txBody>
      </p:sp>
    </p:spTree>
    <p:extLst>
      <p:ext uri="{BB962C8B-B14F-4D97-AF65-F5344CB8AC3E}">
        <p14:creationId xmlns:p14="http://schemas.microsoft.com/office/powerpoint/2010/main" val="7524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D0E70-1BC1-C3D0-A296-DD17C4382904}"/>
              </a:ext>
            </a:extLst>
          </p:cNvPr>
          <p:cNvSpPr txBox="1"/>
          <p:nvPr/>
        </p:nvSpPr>
        <p:spPr>
          <a:xfrm>
            <a:off x="428625" y="2047875"/>
            <a:ext cx="9382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Making a Brand and outperforming other members of the party is entirely possible.</a:t>
            </a:r>
          </a:p>
          <a:p>
            <a:pPr marL="342900" indent="-342900">
              <a:buAutoNum type="arabicPeriod"/>
            </a:pPr>
            <a:r>
              <a:rPr lang="en-US" dirty="0"/>
              <a:t>Voters are not just loyal to a party.</a:t>
            </a:r>
          </a:p>
          <a:p>
            <a:pPr marL="342900" indent="-342900">
              <a:buAutoNum type="arabicPeriod"/>
            </a:pPr>
            <a:r>
              <a:rPr lang="en-US" dirty="0"/>
              <a:t>The myth that Ohio votes the same way as the country generally held true, but only until 2016.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F2D108-C2AA-B4F9-69F8-06E955AC3ED8}"/>
              </a:ext>
            </a:extLst>
          </p:cNvPr>
          <p:cNvSpPr txBox="1">
            <a:spLocks/>
          </p:cNvSpPr>
          <p:nvPr/>
        </p:nvSpPr>
        <p:spPr>
          <a:xfrm>
            <a:off x="428625" y="0"/>
            <a:ext cx="8001000" cy="1609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198E0-8CFB-091F-9602-2D26171918E0}"/>
              </a:ext>
            </a:extLst>
          </p:cNvPr>
          <p:cNvSpPr txBox="1"/>
          <p:nvPr/>
        </p:nvSpPr>
        <p:spPr>
          <a:xfrm>
            <a:off x="723900" y="4972050"/>
            <a:ext cx="908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notes:</a:t>
            </a:r>
          </a:p>
          <a:p>
            <a:r>
              <a:rPr lang="en-US" dirty="0"/>
              <a:t>Most of the data is taken from Wikipedia. The data for total voters for gubernatorial candidates might not be exactly accurate, but close enough. This presentation was made by Odd </a:t>
            </a:r>
            <a:r>
              <a:rPr lang="en-US"/>
              <a:t>Harald Sandtveit.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016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360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Elections in Ohio  – Party loyalty and Brands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 in Ohio  – Party loyalty and Brands</dc:title>
  <dc:creator>Odd Harald Sandtveit</dc:creator>
  <cp:lastModifiedBy>Odd Harald Sandtveit</cp:lastModifiedBy>
  <cp:revision>5</cp:revision>
  <dcterms:created xsi:type="dcterms:W3CDTF">2023-08-21T15:05:48Z</dcterms:created>
  <dcterms:modified xsi:type="dcterms:W3CDTF">2023-08-21T16:45:57Z</dcterms:modified>
</cp:coreProperties>
</file>