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ome\00-JOBBS&#216;KING\Tools\Excel\Projects\Tech%20Companies\Te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Annual</a:t>
            </a:r>
            <a:r>
              <a:rPr lang="en-GB" baseline="0"/>
              <a:t> revenue (IBM) (Millions)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v>Revenue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MainTable!$C$3:$C$45</c:f>
              <c:numCache>
                <c:formatCode>General</c:formatCode>
                <c:ptCount val="43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</c:numCache>
            </c:numRef>
          </c:cat>
          <c:val>
            <c:numRef>
              <c:f>MainTable!$G$3:$G$45</c:f>
              <c:numCache>
                <c:formatCode>_-* #,##0_-;\-* #,##0_-;_-* "-"??_-;_-@_-</c:formatCode>
                <c:ptCount val="43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50056</c:v>
                </c:pt>
                <c:pt idx="6">
                  <c:v>51250</c:v>
                </c:pt>
                <c:pt idx="7">
                  <c:v>54217</c:v>
                </c:pt>
                <c:pt idx="8">
                  <c:v>59681</c:v>
                </c:pt>
                <c:pt idx="9">
                  <c:v>62710</c:v>
                </c:pt>
                <c:pt idx="10">
                  <c:v>69018</c:v>
                </c:pt>
                <c:pt idx="11">
                  <c:v>64792</c:v>
                </c:pt>
                <c:pt idx="12">
                  <c:v>64523</c:v>
                </c:pt>
                <c:pt idx="13">
                  <c:v>62716</c:v>
                </c:pt>
                <c:pt idx="14">
                  <c:v>64052</c:v>
                </c:pt>
                <c:pt idx="15">
                  <c:v>71940</c:v>
                </c:pt>
                <c:pt idx="16">
                  <c:v>74323</c:v>
                </c:pt>
                <c:pt idx="17">
                  <c:v>78508</c:v>
                </c:pt>
                <c:pt idx="18">
                  <c:v>79075</c:v>
                </c:pt>
                <c:pt idx="19">
                  <c:v>87548</c:v>
                </c:pt>
                <c:pt idx="20">
                  <c:v>88396</c:v>
                </c:pt>
                <c:pt idx="21">
                  <c:v>85866</c:v>
                </c:pt>
                <c:pt idx="22">
                  <c:v>81186</c:v>
                </c:pt>
                <c:pt idx="23">
                  <c:v>89131</c:v>
                </c:pt>
                <c:pt idx="24">
                  <c:v>96293</c:v>
                </c:pt>
                <c:pt idx="25">
                  <c:v>91134</c:v>
                </c:pt>
                <c:pt idx="26">
                  <c:v>91424</c:v>
                </c:pt>
                <c:pt idx="27">
                  <c:v>98786</c:v>
                </c:pt>
                <c:pt idx="28">
                  <c:v>103630</c:v>
                </c:pt>
                <c:pt idx="29">
                  <c:v>95758</c:v>
                </c:pt>
                <c:pt idx="30">
                  <c:v>99870</c:v>
                </c:pt>
                <c:pt idx="31">
                  <c:v>106916</c:v>
                </c:pt>
                <c:pt idx="32">
                  <c:v>104507</c:v>
                </c:pt>
                <c:pt idx="33">
                  <c:v>99751</c:v>
                </c:pt>
                <c:pt idx="34">
                  <c:v>92793</c:v>
                </c:pt>
                <c:pt idx="35">
                  <c:v>81742</c:v>
                </c:pt>
                <c:pt idx="36">
                  <c:v>79920</c:v>
                </c:pt>
                <c:pt idx="37">
                  <c:v>79139</c:v>
                </c:pt>
                <c:pt idx="38">
                  <c:v>79590</c:v>
                </c:pt>
                <c:pt idx="39">
                  <c:v>77147</c:v>
                </c:pt>
                <c:pt idx="40">
                  <c:v>73621</c:v>
                </c:pt>
                <c:pt idx="41">
                  <c:v>57351</c:v>
                </c:pt>
                <c:pt idx="42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BF-4CAD-A295-1D2A80AB316C}"/>
            </c:ext>
          </c:extLst>
        </c:ser>
        <c:ser>
          <c:idx val="0"/>
          <c:order val="1"/>
          <c:tx>
            <c:v>Operating Income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MainTable!$L$3:$L$45</c:f>
              <c:numCache>
                <c:formatCode>_-* #,##0_-;\-* #,##0_-;_-* "-"??_-;_-@_-</c:formatCode>
                <c:ptCount val="43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11230</c:v>
                </c:pt>
                <c:pt idx="6">
                  <c:v>7859</c:v>
                </c:pt>
                <c:pt idx="7">
                  <c:v>7742</c:v>
                </c:pt>
                <c:pt idx="8">
                  <c:v>8746</c:v>
                </c:pt>
                <c:pt idx="9">
                  <c:v>6893</c:v>
                </c:pt>
                <c:pt idx="10">
                  <c:v>11032</c:v>
                </c:pt>
                <c:pt idx="11">
                  <c:v>942</c:v>
                </c:pt>
                <c:pt idx="12">
                  <c:v>3406</c:v>
                </c:pt>
                <c:pt idx="13">
                  <c:v>-8637</c:v>
                </c:pt>
                <c:pt idx="14">
                  <c:v>5005</c:v>
                </c:pt>
                <c:pt idx="15">
                  <c:v>7591</c:v>
                </c:pt>
                <c:pt idx="16">
                  <c:v>8596</c:v>
                </c:pt>
                <c:pt idx="17">
                  <c:v>9098</c:v>
                </c:pt>
                <c:pt idx="18">
                  <c:v>6572</c:v>
                </c:pt>
                <c:pt idx="19">
                  <c:v>11927</c:v>
                </c:pt>
                <c:pt idx="20">
                  <c:v>11634</c:v>
                </c:pt>
                <c:pt idx="21">
                  <c:v>9295</c:v>
                </c:pt>
                <c:pt idx="22">
                  <c:v>6796</c:v>
                </c:pt>
                <c:pt idx="23">
                  <c:v>10089</c:v>
                </c:pt>
                <c:pt idx="24">
                  <c:v>10975</c:v>
                </c:pt>
                <c:pt idx="25">
                  <c:v>9376</c:v>
                </c:pt>
                <c:pt idx="26">
                  <c:v>11929</c:v>
                </c:pt>
                <c:pt idx="27">
                  <c:v>13516</c:v>
                </c:pt>
                <c:pt idx="28">
                  <c:v>15938</c:v>
                </c:pt>
                <c:pt idx="29">
                  <c:v>17012</c:v>
                </c:pt>
                <c:pt idx="30">
                  <c:v>18149</c:v>
                </c:pt>
                <c:pt idx="31">
                  <c:v>20286</c:v>
                </c:pt>
                <c:pt idx="32">
                  <c:v>21568</c:v>
                </c:pt>
                <c:pt idx="33">
                  <c:v>19756</c:v>
                </c:pt>
                <c:pt idx="34">
                  <c:v>18866</c:v>
                </c:pt>
                <c:pt idx="35">
                  <c:v>15921</c:v>
                </c:pt>
                <c:pt idx="36">
                  <c:v>13192</c:v>
                </c:pt>
                <c:pt idx="37">
                  <c:v>11855</c:v>
                </c:pt>
                <c:pt idx="38">
                  <c:v>13285</c:v>
                </c:pt>
                <c:pt idx="39">
                  <c:v>10631</c:v>
                </c:pt>
                <c:pt idx="40">
                  <c:v>6895</c:v>
                </c:pt>
                <c:pt idx="41">
                  <c:v>6832</c:v>
                </c:pt>
                <c:pt idx="42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BF-4CAD-A295-1D2A80AB316C}"/>
            </c:ext>
          </c:extLst>
        </c:ser>
        <c:ser>
          <c:idx val="1"/>
          <c:order val="2"/>
          <c:tx>
            <c:v>Net Income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MainTable!$Q$3:$Q$45</c:f>
              <c:numCache>
                <c:formatCode>_-* #,##0_-;\-* #,##0_-;_-* "-"??_-;_-@_-</c:formatCode>
                <c:ptCount val="43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5258</c:v>
                </c:pt>
                <c:pt idx="8">
                  <c:v>5491</c:v>
                </c:pt>
                <c:pt idx="9">
                  <c:v>3758</c:v>
                </c:pt>
                <c:pt idx="10">
                  <c:v>6020</c:v>
                </c:pt>
                <c:pt idx="11">
                  <c:v>-564</c:v>
                </c:pt>
                <c:pt idx="12">
                  <c:v>-4965</c:v>
                </c:pt>
                <c:pt idx="13">
                  <c:v>-8101</c:v>
                </c:pt>
                <c:pt idx="14">
                  <c:v>3021</c:v>
                </c:pt>
                <c:pt idx="15">
                  <c:v>4178</c:v>
                </c:pt>
                <c:pt idx="16">
                  <c:v>5429</c:v>
                </c:pt>
                <c:pt idx="17">
                  <c:v>6093</c:v>
                </c:pt>
                <c:pt idx="18">
                  <c:v>6328</c:v>
                </c:pt>
                <c:pt idx="19">
                  <c:v>7712</c:v>
                </c:pt>
                <c:pt idx="20">
                  <c:v>8093</c:v>
                </c:pt>
                <c:pt idx="21">
                  <c:v>7723</c:v>
                </c:pt>
                <c:pt idx="22">
                  <c:v>3579</c:v>
                </c:pt>
                <c:pt idx="23">
                  <c:v>7583</c:v>
                </c:pt>
                <c:pt idx="24">
                  <c:v>8430</c:v>
                </c:pt>
                <c:pt idx="25">
                  <c:v>7934</c:v>
                </c:pt>
                <c:pt idx="26">
                  <c:v>9492</c:v>
                </c:pt>
                <c:pt idx="27">
                  <c:v>10418</c:v>
                </c:pt>
                <c:pt idx="28">
                  <c:v>12334</c:v>
                </c:pt>
                <c:pt idx="29">
                  <c:v>13425</c:v>
                </c:pt>
                <c:pt idx="30">
                  <c:v>14833</c:v>
                </c:pt>
                <c:pt idx="31">
                  <c:v>15855</c:v>
                </c:pt>
                <c:pt idx="32">
                  <c:v>16604</c:v>
                </c:pt>
                <c:pt idx="33">
                  <c:v>16483</c:v>
                </c:pt>
                <c:pt idx="34">
                  <c:v>12022</c:v>
                </c:pt>
                <c:pt idx="35">
                  <c:v>13190</c:v>
                </c:pt>
                <c:pt idx="36">
                  <c:v>11872</c:v>
                </c:pt>
                <c:pt idx="37">
                  <c:v>5753</c:v>
                </c:pt>
                <c:pt idx="38">
                  <c:v>8728</c:v>
                </c:pt>
                <c:pt idx="39">
                  <c:v>9431</c:v>
                </c:pt>
                <c:pt idx="40">
                  <c:v>5590</c:v>
                </c:pt>
                <c:pt idx="41">
                  <c:v>5742</c:v>
                </c:pt>
                <c:pt idx="42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BF-4CAD-A295-1D2A80AB3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617967"/>
        <c:axId val="443620879"/>
      </c:lineChart>
      <c:catAx>
        <c:axId val="44361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20879"/>
        <c:crosses val="autoZero"/>
        <c:auto val="1"/>
        <c:lblAlgn val="ctr"/>
        <c:lblOffset val="100"/>
        <c:noMultiLvlLbl val="0"/>
      </c:catAx>
      <c:valAx>
        <c:axId val="44362087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17967"/>
        <c:crosses val="max"/>
        <c:crossBetween val="between"/>
        <c:majorUnit val="2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0811-7D46-430B-C1CA-D600F1D2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4271-3720-F8A0-1586-5BB2624C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2E99-CF07-B44D-14D8-3E89B11E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536-E1DB-D8FE-F82F-18B79D6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A0A8-A81C-9F32-4B22-FEE67573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2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7DCA-8AB3-AEDF-4FCC-F5709AE0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03F65-BB40-101B-686A-677AA74C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5530-2271-811F-D680-37F23606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B1BA-236B-46C7-ABFA-6BEC72B7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3345-67CA-718A-E2E6-CB0C8BD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3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CFC79-EBB2-269F-0B68-10D838A56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EF88C-054E-1357-9DE3-C69AF7E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4B85-2B3D-8DD4-05EA-BD55D238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0204-4C11-5D47-29B0-AF29DF95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15B8-8B05-824A-DD77-2BE64AC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DA96-5A64-D981-A373-7BFAE24E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8661-4A4F-87D1-DB44-D98A94A0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D510-621B-C778-52C8-DA74A9BA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4DA0-277A-9B3E-227E-B4CBD34F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D270-4883-9728-2D6E-0F4985B6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99F4-7241-74EC-EFB4-542416F1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BA4E-4678-1FCC-7943-D0E5DDFA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3C60-E29C-0814-2A92-76B601A3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B543-4EF0-1346-D2BB-F7B9851C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01FE-AE00-515E-4373-E15F18FA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44C5-7DC7-A2B5-FCEB-6E5E2D98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C253-E400-9B65-AB62-45B290F8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7F527-AEC0-ADC8-A624-EC56E8FD6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4460-FA16-369F-9F85-10937DC4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D343-53E6-8256-0927-9264CF1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6FB9-9B3B-3D0A-6D03-2F27CEB5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4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4AE1-72B4-11E7-26C7-2D7C2886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C07F2-BB0C-66EA-ED06-E55947A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220D1-1416-DE54-5560-913153F5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5CE41-369F-81C7-8DC3-B59D7AF2E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31853-7040-94BF-6095-74012E81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DAE5B-7CB3-C985-226B-9D4A96F3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E3086-67EF-10D3-961C-778FDBCA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1D9F-EC1F-E27C-5876-7128E91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254-3D23-ABDF-86EA-AA833E1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19BD6-7820-F753-516D-0E31C13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9EAF7-4898-2E06-AA9E-AA9FF65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990BA-DDF7-CD26-508D-D1F65C0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4911C-1E93-37A7-34CD-D415C313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A9ADE-8070-51B7-FDB1-C4C4A961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9F5FB-F852-A21E-BA98-38B98B79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8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1854-D686-4B05-BF72-1D3D5D29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6594-C86F-236C-9B11-49353287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D1379-3E24-2590-5128-FBE60171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C625-AD44-FFEE-9D24-07B2C018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112D-85A8-449B-8B44-0938D659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6F6D-276D-917A-3C15-20F0EFA6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E284-DD2C-8112-CD32-AA66AA68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D3977-6165-D765-FD7E-5064F81A3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5421-91DD-382E-E666-CE10C92F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3D4E6-38FA-B3A1-1BE8-1F3FA52E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7ACE-7E6C-CEC2-2E85-F93DF4D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357FF-5AC4-15EE-D6F9-9EB4308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17B42-750D-E1D9-2878-49CFDA2B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49463-DA6A-AE04-90BC-C70CD361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BB66-F214-6E00-993E-F590B0A7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8502-31EF-4D7F-9390-6BA0AE49DAF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3256-9F79-64FC-547E-97F80BC4F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7B68-8938-575C-7400-76368CC4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9AA4-533E-4A1B-92BE-B69FBA7A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6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C63-4BF3-CFC8-6C9C-76B9F249E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WIP</a:t>
            </a:r>
            <a:br>
              <a:rPr lang="nb-NO" dirty="0"/>
            </a:br>
            <a:r>
              <a:rPr lang="nb-NO" dirty="0" err="1"/>
              <a:t>Closing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C39E8-FBD1-2D79-5F30-2C76C9921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8F96-637D-E7E0-70FB-FDA8402F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IBM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93FC-6270-EBAE-C08A-4C7B7FC3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752" y="1825625"/>
            <a:ext cx="4500979" cy="4351338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notice</a:t>
            </a:r>
            <a:r>
              <a:rPr lang="nb-NO" dirty="0"/>
              <a:t> </a:t>
            </a:r>
            <a:r>
              <a:rPr lang="nb-NO" dirty="0" err="1"/>
              <a:t>specifically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IBM </a:t>
            </a:r>
            <a:r>
              <a:rPr lang="nb-NO" dirty="0" err="1"/>
              <a:t>fails</a:t>
            </a:r>
            <a:r>
              <a:rPr lang="nb-NO" dirty="0"/>
              <a:t> to </a:t>
            </a:r>
            <a:r>
              <a:rPr lang="nb-NO" dirty="0" err="1"/>
              <a:t>take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expanding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for computers, as </a:t>
            </a:r>
            <a:r>
              <a:rPr lang="nb-NO" dirty="0" err="1"/>
              <a:t>other</a:t>
            </a:r>
            <a:r>
              <a:rPr lang="nb-NO" dirty="0"/>
              <a:t> brands make IBM-Compatibles.</a:t>
            </a:r>
          </a:p>
          <a:p>
            <a:r>
              <a:rPr lang="nb-NO" dirty="0"/>
              <a:t>IBM </a:t>
            </a:r>
            <a:r>
              <a:rPr lang="nb-NO" dirty="0" err="1"/>
              <a:t>pays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.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B80424-6547-43D5-9D58-F493697FD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306027"/>
              </p:ext>
            </p:extLst>
          </p:nvPr>
        </p:nvGraphicFramePr>
        <p:xfrm>
          <a:off x="523782" y="1690688"/>
          <a:ext cx="7075503" cy="510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34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EA2-C987-11D3-048E-CD2ACAD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611A-C2AC-A2A1-D044-08A6575E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26F4-3E08-BB90-9316-AE5F1FA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Microsoft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2586-0E3B-04CC-F49C-B1C451ED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D0FB-BD6D-A4ED-D0D6-2C736CCE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Google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80E0-5B1D-58E9-6AAB-7D1BAF53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6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3633-FF59-3CCC-CB7C-81592C1A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Comparison</a:t>
            </a:r>
            <a:r>
              <a:rPr lang="nb-NO" dirty="0"/>
              <a:t>: Revenue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668D-4C29-B904-FF25-45456391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5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WIP Closing the Ecosystem</vt:lpstr>
      <vt:lpstr>IBM</vt:lpstr>
      <vt:lpstr>Apple</vt:lpstr>
      <vt:lpstr>Microsoft</vt:lpstr>
      <vt:lpstr>Google</vt:lpstr>
      <vt:lpstr>Comparison: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 Closing the Ecosystem</dc:title>
  <dc:creator>Odd Harald Sandtveit</dc:creator>
  <cp:lastModifiedBy>Odd Harald Sandtveit</cp:lastModifiedBy>
  <cp:revision>2</cp:revision>
  <dcterms:created xsi:type="dcterms:W3CDTF">2022-11-15T20:53:55Z</dcterms:created>
  <dcterms:modified xsi:type="dcterms:W3CDTF">2022-11-15T21:10:00Z</dcterms:modified>
</cp:coreProperties>
</file>