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tiff" ContentType="image/tiff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262" r:id="rId8"/>
    <p:sldId id="263" r:id="rId9"/>
    <p:sldId id="280" r:id="rId10"/>
    <p:sldId id="258" r:id="rId11"/>
    <p:sldId id="278" r:id="rId12"/>
    <p:sldId id="279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/>
  <p:cmAuthor id="3" name="Ramesh Sannareddy" initials="RS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85850" autoAdjust="0"/>
  </p:normalViewPr>
  <p:slideViewPr>
    <p:cSldViewPr snapToGrid="0" snapToObjects="1">
      <p:cViewPr>
        <p:scale>
          <a:sx n="60" d="100"/>
          <a:sy n="60" d="100"/>
        </p:scale>
        <p:origin x="1068" y="-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ustomXml" Target="../customXml/item3.xml"/><Relationship Id="rId3" Type="http://schemas.openxmlformats.org/officeDocument/2006/relationships/slide" Target="slides/slide1.xml"/><Relationship Id="rId29" Type="http://schemas.openxmlformats.org/officeDocument/2006/relationships/customXml" Target="../customXml/item2.xml"/><Relationship Id="rId28" Type="http://schemas.openxmlformats.org/officeDocument/2006/relationships/customXml" Target="../customXml/item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customXml" Target="../ink/ink6.xml"/><Relationship Id="rId8" Type="http://schemas.openxmlformats.org/officeDocument/2006/relationships/customXml" Target="../ink/ink5.xml"/><Relationship Id="rId7" Type="http://schemas.openxmlformats.org/officeDocument/2006/relationships/customXml" Target="../ink/ink4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1" Type="http://schemas.openxmlformats.org/officeDocument/2006/relationships/customXml" Target="../ink/ink8.xml"/><Relationship Id="rId10" Type="http://schemas.openxmlformats.org/officeDocument/2006/relationships/customXml" Target="../ink/ink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  <a:endParaRPr lang="en-US" sz="1400" b="0" dirty="0">
              <a:latin typeface="Helv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1837276" y="6444633"/>
                <a:ext cx="39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1846276" y="643599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Ink 8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Ink 9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Ink 10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Ink 11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Ink 12"/>
              <p14:cNvContentPartPr/>
              <p14:nvPr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5"/>
            </p:blipFill>
            <p:spPr>
              <a:xfrm>
                <a:off x="-222284" y="4536273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png"/><Relationship Id="rId15" Type="http://schemas.openxmlformats.org/officeDocument/2006/relationships/image" Target="../media/image4.tiff"/><Relationship Id="rId14" Type="http://schemas.openxmlformats.org/officeDocument/2006/relationships/image" Target="../media/image3.tiff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ustomXml" Target="../ink/ink14.xml"/><Relationship Id="rId8" Type="http://schemas.openxmlformats.org/officeDocument/2006/relationships/customXml" Target="../ink/ink13.xml"/><Relationship Id="rId7" Type="http://schemas.openxmlformats.org/officeDocument/2006/relationships/customXml" Target="../ink/ink12.xml"/><Relationship Id="rId6" Type="http://schemas.openxmlformats.org/officeDocument/2006/relationships/customXml" Target="../ink/ink11.xml"/><Relationship Id="rId5" Type="http://schemas.openxmlformats.org/officeDocument/2006/relationships/image" Target="../media/image8.png"/><Relationship Id="rId4" Type="http://schemas.openxmlformats.org/officeDocument/2006/relationships/customXml" Target="../ink/ink10.xml"/><Relationship Id="rId33" Type="http://schemas.openxmlformats.org/officeDocument/2006/relationships/notesSlide" Target="../notesSlides/notesSlide1.xml"/><Relationship Id="rId32" Type="http://schemas.openxmlformats.org/officeDocument/2006/relationships/slideLayout" Target="../slideLayouts/slideLayout4.xml"/><Relationship Id="rId31" Type="http://schemas.openxmlformats.org/officeDocument/2006/relationships/image" Target="../media/image13.png"/><Relationship Id="rId30" Type="http://schemas.openxmlformats.org/officeDocument/2006/relationships/customXml" Target="../ink/ink30.xml"/><Relationship Id="rId3" Type="http://schemas.openxmlformats.org/officeDocument/2006/relationships/image" Target="../media/image7.png"/><Relationship Id="rId29" Type="http://schemas.openxmlformats.org/officeDocument/2006/relationships/customXml" Target="../ink/ink29.xml"/><Relationship Id="rId28" Type="http://schemas.openxmlformats.org/officeDocument/2006/relationships/image" Target="../media/image12.png"/><Relationship Id="rId27" Type="http://schemas.openxmlformats.org/officeDocument/2006/relationships/customXml" Target="../ink/ink28.xml"/><Relationship Id="rId26" Type="http://schemas.openxmlformats.org/officeDocument/2006/relationships/customXml" Target="../ink/ink27.xml"/><Relationship Id="rId25" Type="http://schemas.openxmlformats.org/officeDocument/2006/relationships/image" Target="../media/image11.png"/><Relationship Id="rId24" Type="http://schemas.openxmlformats.org/officeDocument/2006/relationships/customXml" Target="../ink/ink26.xml"/><Relationship Id="rId23" Type="http://schemas.openxmlformats.org/officeDocument/2006/relationships/customXml" Target="../ink/ink25.xml"/><Relationship Id="rId22" Type="http://schemas.openxmlformats.org/officeDocument/2006/relationships/customXml" Target="../ink/ink24.xml"/><Relationship Id="rId21" Type="http://schemas.openxmlformats.org/officeDocument/2006/relationships/customXml" Target="../ink/ink23.xml"/><Relationship Id="rId20" Type="http://schemas.openxmlformats.org/officeDocument/2006/relationships/customXml" Target="../ink/ink22.xml"/><Relationship Id="rId2" Type="http://schemas.openxmlformats.org/officeDocument/2006/relationships/customXml" Target="../ink/ink9.xml"/><Relationship Id="rId19" Type="http://schemas.openxmlformats.org/officeDocument/2006/relationships/customXml" Target="../ink/ink21.xml"/><Relationship Id="rId18" Type="http://schemas.openxmlformats.org/officeDocument/2006/relationships/customXml" Target="../ink/ink20.xml"/><Relationship Id="rId17" Type="http://schemas.openxmlformats.org/officeDocument/2006/relationships/customXml" Target="../ink/ink19.xml"/><Relationship Id="rId16" Type="http://schemas.openxmlformats.org/officeDocument/2006/relationships/customXml" Target="../ink/ink18.xml"/><Relationship Id="rId15" Type="http://schemas.openxmlformats.org/officeDocument/2006/relationships/image" Target="../media/image10.png"/><Relationship Id="rId14" Type="http://schemas.openxmlformats.org/officeDocument/2006/relationships/customXml" Target="../ink/ink17.xml"/><Relationship Id="rId13" Type="http://schemas.openxmlformats.org/officeDocument/2006/relationships/customXml" Target="../ink/ink16.xml"/><Relationship Id="rId12" Type="http://schemas.openxmlformats.org/officeDocument/2006/relationships/image" Target="../media/image2.png"/><Relationship Id="rId11" Type="http://schemas.openxmlformats.org/officeDocument/2006/relationships/customXml" Target="../ink/ink15.xml"/><Relationship Id="rId10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hyperlink" Target="https://github.com/zarnikhinkyi/Coursera-IBM-Data-Analyst-Capstone-Project/blob/main/Dashboards_on_CognosAnalyst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customXml" Target="../ink/ink35.xml"/><Relationship Id="rId7" Type="http://schemas.openxmlformats.org/officeDocument/2006/relationships/image" Target="../media/image15.png"/><Relationship Id="rId6" Type="http://schemas.openxmlformats.org/officeDocument/2006/relationships/customXml" Target="../ink/ink34.xml"/><Relationship Id="rId5" Type="http://schemas.openxmlformats.org/officeDocument/2006/relationships/customXml" Target="../ink/ink33.xml"/><Relationship Id="rId4" Type="http://schemas.openxmlformats.org/officeDocument/2006/relationships/customXml" Target="../ink/ink32.xml"/><Relationship Id="rId3" Type="http://schemas.openxmlformats.org/officeDocument/2006/relationships/image" Target="../media/image2.png"/><Relationship Id="rId2" Type="http://schemas.openxmlformats.org/officeDocument/2006/relationships/customXml" Target="../ink/ink31.xml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17.png"/><Relationship Id="rId14" Type="http://schemas.openxmlformats.org/officeDocument/2006/relationships/customXml" Target="../ink/ink40.xml"/><Relationship Id="rId13" Type="http://schemas.openxmlformats.org/officeDocument/2006/relationships/customXml" Target="../ink/ink39.xml"/><Relationship Id="rId12" Type="http://schemas.openxmlformats.org/officeDocument/2006/relationships/customXml" Target="../ink/ink38.xml"/><Relationship Id="rId11" Type="http://schemas.openxmlformats.org/officeDocument/2006/relationships/customXml" Target="../ink/ink37.xml"/><Relationship Id="rId10" Type="http://schemas.openxmlformats.org/officeDocument/2006/relationships/customXml" Target="../ink/ink36.xml"/><Relationship Id="rId1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1098" y="2345719"/>
            <a:ext cx="6551782" cy="2409161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E659B"/>
                </a:solidFill>
              </a:rPr>
              <a:t>The 20</a:t>
            </a:r>
            <a:r>
              <a:rPr lang="fr-FR" altLang="en-US" sz="2800" dirty="0">
                <a:solidFill>
                  <a:srgbClr val="0E659B"/>
                </a:solidFill>
              </a:rPr>
              <a:t>24 </a:t>
            </a:r>
            <a:r>
              <a:rPr lang="en-US" sz="2800" dirty="0">
                <a:solidFill>
                  <a:srgbClr val="0E659B"/>
                </a:solidFill>
              </a:rPr>
              <a:t>Stack Overflow Developer Survey</a:t>
            </a:r>
            <a:endParaRPr lang="en-US" sz="2800" dirty="0">
              <a:solidFill>
                <a:srgbClr val="0E659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891" y="1624259"/>
            <a:ext cx="4115143" cy="3852079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8392886" y="4892418"/>
            <a:ext cx="3219994" cy="1083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23 JUN 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Ink 5"/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1388880" y="6545472"/>
                <a:ext cx="1390320" cy="112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Ink 6"/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5"/>
            </p:blipFill>
            <p:spPr>
              <a:xfrm>
                <a:off x="2218680" y="659587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Ink 7"/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5"/>
            </p:blipFill>
            <p:spPr>
              <a:xfrm>
                <a:off x="2169720" y="65829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Ink 8"/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5"/>
            </p:blipFill>
            <p:spPr>
              <a:xfrm>
                <a:off x="2169720" y="65829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Ink 9"/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5"/>
            </p:blipFill>
            <p:spPr>
              <a:xfrm>
                <a:off x="2169720" y="65829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Ink 12"/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0"/>
            </p:blipFill>
            <p:spPr>
              <a:xfrm>
                <a:off x="-1512000" y="5066496"/>
                <a:ext cx="360" cy="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Ink 13"/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2"/>
            </p:blipFill>
            <p:spPr>
              <a:xfrm>
                <a:off x="2998440" y="103593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Ink 14"/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2"/>
            </p:blipFill>
            <p:spPr>
              <a:xfrm>
                <a:off x="2998440" y="103593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Ink 15"/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5"/>
            </p:blipFill>
            <p:spPr>
              <a:xfrm>
                <a:off x="2993760" y="1035936"/>
                <a:ext cx="50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Ink 16"/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12"/>
            </p:blipFill>
            <p:spPr>
              <a:xfrm>
                <a:off x="3729960" y="95061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Ink 17"/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2"/>
            </p:blipFill>
            <p:spPr>
              <a:xfrm>
                <a:off x="3620520" y="104781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Ink 18"/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12"/>
            </p:blipFill>
            <p:spPr>
              <a:xfrm>
                <a:off x="7131960" y="246261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Ink 19"/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2"/>
            </p:blipFill>
            <p:spPr>
              <a:xfrm>
                <a:off x="7131960" y="25108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Ink 20"/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12"/>
            </p:blipFill>
            <p:spPr>
              <a:xfrm>
                <a:off x="6644160" y="45592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Ink 21"/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12"/>
            </p:blipFill>
            <p:spPr>
              <a:xfrm>
                <a:off x="-1926720" y="39616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Ink 22"/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12"/>
            </p:blipFill>
            <p:spPr>
              <a:xfrm>
                <a:off x="-1049040" y="32182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Ink 23"/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2"/>
            </p:blipFill>
            <p:spPr>
              <a:xfrm>
                <a:off x="2047680" y="102369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Ink 24"/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25"/>
            </p:blipFill>
            <p:spPr>
              <a:xfrm>
                <a:off x="2084400" y="1023696"/>
                <a:ext cx="50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Ink 25"/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12"/>
            </p:blipFill>
            <p:spPr>
              <a:xfrm>
                <a:off x="1987200" y="10114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Ink 26"/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28"/>
            </p:blipFill>
            <p:spPr>
              <a:xfrm>
                <a:off x="-1855800" y="657936"/>
                <a:ext cx="27000" cy="2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8" name="Ink 27"/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25"/>
            </p:blipFill>
            <p:spPr>
              <a:xfrm>
                <a:off x="-268560" y="816336"/>
                <a:ext cx="50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0" name="Ink 29"/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1"/>
            </p:blipFill>
            <p:spPr>
              <a:xfrm>
                <a:off x="-2207160" y="1998936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783772"/>
          </a:xfrm>
        </p:spPr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393145"/>
            <a:ext cx="4548924" cy="341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Findings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93145"/>
            <a:ext cx="5181600" cy="614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Implications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340" y="2295854"/>
            <a:ext cx="47416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•MySQL as most used database.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•Lack of interest in Microsoft SQL 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Server and SQLite.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•Increasing interest in PostgreSQL 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and MongoDB.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2740" y="2295854"/>
            <a:ext cx="64395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•Microsoft SQL Server and SQLite 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losing ground in the market.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•PostgreSQL and MongoDB 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establishment in the market.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261674" y="2144379"/>
            <a:ext cx="827123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Created my dashboard can be find out below link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"/>
              </a:rPr>
              <a:t>https://github.com/zarnikhinkyi/Coursera-IBM-Data-Analyst-Capstone-Project/blob/main/Dashboards_on_CognosAnalyst.pdf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0" y="1901819"/>
            <a:ext cx="2357487" cy="28117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57476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CURRENT TECHNOLOGY USAGE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589" y="1387370"/>
            <a:ext cx="10306593" cy="46546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4766"/>
            <a:ext cx="10515600" cy="718458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USAGE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02229"/>
            <a:ext cx="10800806" cy="457417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6388"/>
            <a:ext cx="10515600" cy="675899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7369"/>
            <a:ext cx="10515600" cy="48697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8566" y="1690688"/>
            <a:ext cx="3227229" cy="3922032"/>
          </a:xfrm>
          <a:prstGeom prst="rect">
            <a:avLst/>
          </a:prstGeom>
          <a:noFill/>
        </p:spPr>
      </p:pic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206241" y="1690688"/>
            <a:ext cx="7147560" cy="4486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IBM Plex Mono Text" panose="020B0509050203000203"/>
              </a:rPr>
              <a:t>The dominance of JavaScript and HTML/CSS and the adoption of MySQL as the leading database management system</a:t>
            </a:r>
            <a:endParaRPr lang="en-US" sz="2400" dirty="0">
              <a:latin typeface="IBM Plex Mono Text" panose="020B0509050203000203"/>
            </a:endParaRPr>
          </a:p>
          <a:p>
            <a:r>
              <a:rPr lang="en-US" sz="2400" dirty="0">
                <a:latin typeface="IBM Plex Mono Text" panose="020B0509050203000203"/>
              </a:rPr>
              <a:t> Highlights the central role of web development in the programming landscape</a:t>
            </a:r>
            <a:endParaRPr lang="en-US" sz="2400" dirty="0">
              <a:latin typeface="IBM Plex Mono Text" panose="020B0509050203000203"/>
            </a:endParaRPr>
          </a:p>
          <a:p>
            <a:r>
              <a:rPr lang="en-US" sz="2400" dirty="0">
                <a:latin typeface="IBM Plex Mono Text" panose="020B0509050203000203"/>
              </a:rPr>
              <a:t>Opens up discussions on the significance of client-side scripting and styling, trends in web development frameworks, and the evolving nature of web technologies</a:t>
            </a:r>
            <a:endParaRPr lang="en-US" sz="2400" dirty="0">
              <a:latin typeface="IBM Plex Mono Text" panose="020B050905020300020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559935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FINDINGS &amp;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201160"/>
            <a:ext cx="5446776" cy="2831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•JavaScript widely used and TypeScript getting popular.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•Over 90% young male developers. •Developers mostly located in developed countries.</a:t>
            </a:r>
            <a:endParaRPr lang="en-US" sz="2400" dirty="0">
              <a:latin typeface="IBM Plex Mono Text" panose="020B0509050203000203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179132"/>
            <a:ext cx="5181600" cy="3057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•JavaScript and TypeScript web frames gaining followers.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•Global polarization of developers location and gender.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•Young developers without postgrad studies on its majority.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1363960"/>
            <a:ext cx="197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Findings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8097" y="1363960"/>
            <a:ext cx="2927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Implications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025245" y="1825625"/>
            <a:ext cx="732855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Developers are people with very marked characteristics.</a:t>
            </a:r>
            <a:endParaRPr lang="en-US" sz="2400" dirty="0"/>
          </a:p>
          <a:p>
            <a:r>
              <a:rPr lang="en-US" sz="2400" dirty="0"/>
              <a:t>A good idea of popularity trends of different  tools, platforms and languages can be obtained.</a:t>
            </a:r>
            <a:endParaRPr lang="en-US" sz="2400" dirty="0"/>
          </a:p>
          <a:p>
            <a:r>
              <a:rPr lang="en-US" sz="2400" dirty="0"/>
              <a:t>There is a job to be done to spread accessibility of this labor market to countries in development.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4054" y="2047908"/>
            <a:ext cx="3054361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Job Postings Chart</a:t>
            </a:r>
            <a:endParaRPr lang="en-US" dirty="0"/>
          </a:p>
          <a:p>
            <a:r>
              <a:rPr lang="en-US" dirty="0"/>
              <a:t>Popular Languages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7141" y="1708614"/>
            <a:ext cx="9125147" cy="426798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054" y="1662094"/>
            <a:ext cx="3194581" cy="3194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63656" y="1825625"/>
            <a:ext cx="709014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  <a:endParaRPr lang="en-US" sz="2400" dirty="0"/>
          </a:p>
          <a:p>
            <a:r>
              <a:rPr lang="en-US" sz="2400" dirty="0"/>
              <a:t>Introduction</a:t>
            </a:r>
            <a:endParaRPr lang="en-US" sz="2400" dirty="0"/>
          </a:p>
          <a:p>
            <a:r>
              <a:rPr lang="en-US" sz="2400" dirty="0"/>
              <a:t>Methodology</a:t>
            </a:r>
            <a:endParaRPr lang="en-US" sz="2400" dirty="0"/>
          </a:p>
          <a:p>
            <a:r>
              <a:rPr lang="en-US" sz="2400" dirty="0"/>
              <a:t>Results</a:t>
            </a:r>
            <a:endParaRPr lang="en-US" sz="2400" dirty="0"/>
          </a:p>
          <a:p>
            <a:pPr lvl="1"/>
            <a:r>
              <a:rPr lang="en-US" dirty="0"/>
              <a:t>Visualization – Charts</a:t>
            </a:r>
            <a:endParaRPr lang="en-US" dirty="0"/>
          </a:p>
          <a:p>
            <a:pPr lvl="1"/>
            <a:r>
              <a:rPr lang="en-US" dirty="0"/>
              <a:t>Dashboard</a:t>
            </a:r>
            <a:endParaRPr lang="en-US" dirty="0"/>
          </a:p>
          <a:p>
            <a:r>
              <a:rPr lang="en-US" sz="2400" dirty="0"/>
              <a:t>Discussion</a:t>
            </a:r>
            <a:endParaRPr lang="en-US" sz="2400" dirty="0"/>
          </a:p>
          <a:p>
            <a:pPr lvl="1"/>
            <a:r>
              <a:rPr lang="en-US" dirty="0"/>
              <a:t>Findings &amp; Implications</a:t>
            </a:r>
            <a:endParaRPr lang="en-US" dirty="0"/>
          </a:p>
          <a:p>
            <a:r>
              <a:rPr lang="en-US" sz="2400" dirty="0"/>
              <a:t>Conclusion</a:t>
            </a:r>
            <a:endParaRPr lang="en-US" sz="2400" dirty="0"/>
          </a:p>
          <a:p>
            <a:r>
              <a:rPr lang="en-US" sz="2400" dirty="0"/>
              <a:t>Appendix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Ink 8"/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3"/>
            </p:blipFill>
            <p:spPr>
              <a:xfrm>
                <a:off x="1889280" y="9993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Ink 9"/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3"/>
            </p:blipFill>
            <p:spPr>
              <a:xfrm>
                <a:off x="2328120" y="962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1" name="Ink 10"/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3"/>
            </p:blipFill>
            <p:spPr>
              <a:xfrm>
                <a:off x="2828160" y="92623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2" name="Ink 11"/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7"/>
            </p:blipFill>
            <p:spPr>
              <a:xfrm>
                <a:off x="2828160" y="926232"/>
                <a:ext cx="3240" cy="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3" name="Ink 12"/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9"/>
            </p:blipFill>
            <p:spPr>
              <a:xfrm>
                <a:off x="-2109240" y="2669712"/>
                <a:ext cx="198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Ink 13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Ink 14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Ink 15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7" name="Ink 16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8" name="Ink 17"/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5"/>
            </p:blipFill>
            <p:spPr>
              <a:xfrm>
                <a:off x="6680880" y="2877072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04974" y="1508289"/>
            <a:ext cx="9426804" cy="407237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094074" y="1510127"/>
            <a:ext cx="8442252" cy="49013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• </a:t>
            </a:r>
            <a:r>
              <a:rPr lang="en-US" sz="2100" dirty="0"/>
              <a:t>Top programming languages in demand: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	• JavaScript, HTML/CSS, SQL, Bash/Shell/PowerShell, Python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• Top database skills in demand: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	• My SQL, Microsoft SQL Server, PostgreSQL, SQLite, MongoDB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• Popular platforms: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	• Windows, Linux, Docker, AWS, Slack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• Popular Web Frames: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	• jQuery, Angular/Angular.js, React.js, ASP.NET, Express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• Future Technology Trend: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	• Python takes the third row, followed by SQL and TypeScript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	• Redis and Elasticsearch also place in Top 5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	• Android is in the Top 5 demanded platforms, the rest remains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	• React.js takes the first row and Vue.js is the latest addition as the last</a:t>
            </a: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668" y="2196437"/>
            <a:ext cx="2850997" cy="27583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839972"/>
            <a:ext cx="7647865" cy="53162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246" y="1901819"/>
            <a:ext cx="2748313" cy="2861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828" y="1371600"/>
            <a:ext cx="839972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• In the realm of programming and technology, 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several key trends have emerged in recent years.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 These insights shed light on the evolving landscape 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of programming languages, web frameworks, and 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the demographics of professional developers.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 Stack Overflow conducts an inclusive survey of 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individuals engaged in coding globally.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 Covering a wide array of topics from preferred 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technologies to career aspirations, 2019 marks the 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9th consecutive year of survey publication.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 Nearly 90,000 developers participated in the 20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minute survey in 2019 Survey.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 Let's explore some of the notable findings.</a:t>
            </a:r>
            <a:endParaRPr lang="en-US" sz="2400" dirty="0">
              <a:solidFill>
                <a:schemeClr val="accent1"/>
              </a:solidFill>
              <a:latin typeface="IBM Plex Mono Text" panose="020B050905020300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785191" y="1506648"/>
            <a:ext cx="762475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Data is based on the survey conducted by Stack Overflow from January 23 to February 14 and involved 88,883 software developers from 179 countries.</a:t>
            </a:r>
            <a:endParaRPr lang="en-US" sz="2400" dirty="0"/>
          </a:p>
          <a:p>
            <a:r>
              <a:rPr lang="en-US" sz="2400" dirty="0"/>
              <a:t>Familiarization with this dataset was achieved through completing IBM labs on Coursera, which encompassed topics such as Web Scraping, Dataset Exploration, Data Wrangling, Exploratory Data Analysis, and Data Visualization</a:t>
            </a:r>
            <a:endParaRPr lang="en-US" sz="2400" dirty="0"/>
          </a:p>
          <a:p>
            <a:r>
              <a:rPr lang="en-US" sz="2400" dirty="0"/>
              <a:t>Data analysis and visualization was conducted via IBM Cognos Analytics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053" y="1702205"/>
            <a:ext cx="2890596" cy="31945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739" y="1690688"/>
            <a:ext cx="2227318" cy="2659243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3065519" y="1528354"/>
            <a:ext cx="8461742" cy="4648609"/>
          </a:xfrm>
        </p:spPr>
        <p:txBody>
          <a:bodyPr>
            <a:normAutofit/>
          </a:bodyPr>
          <a:lstStyle/>
          <a:p>
            <a:r>
              <a:rPr lang="en-US" sz="2000" dirty="0"/>
              <a:t>Python overtakes Java, becoming the 5th most preferred language with significant growth. It stands as the fastest growing major programming language</a:t>
            </a:r>
            <a:endParaRPr lang="en-US" sz="2000" dirty="0"/>
          </a:p>
          <a:p>
            <a:r>
              <a:rPr lang="en-US" sz="2000" dirty="0"/>
              <a:t>JavaScript remains the most used programming language. </a:t>
            </a:r>
            <a:endParaRPr lang="en-US" sz="2000" dirty="0"/>
          </a:p>
          <a:p>
            <a:r>
              <a:rPr lang="en-US" sz="2000" dirty="0"/>
              <a:t> jQuery is the most widely used among web frameworks, with React.js surpassing Angular in developer usage this year.</a:t>
            </a:r>
            <a:endParaRPr lang="en-US" sz="2000" dirty="0"/>
          </a:p>
          <a:p>
            <a:r>
              <a:rPr lang="en-US" sz="2000" dirty="0"/>
              <a:t>Globally, men represent approximately 90% of respondents, with higher female representation among students than professional developers in regions like the US, India, and the UK</a:t>
            </a:r>
            <a:endParaRPr lang="en-US" sz="2000" dirty="0"/>
          </a:p>
          <a:p>
            <a:r>
              <a:rPr lang="en-US" sz="2000" dirty="0"/>
              <a:t>Around 3/4 of professional developers globally hold at least a bachelor's degree, aligning with past findings.</a:t>
            </a:r>
            <a:endParaRPr lang="en-US" sz="2000" dirty="0"/>
          </a:p>
          <a:p>
            <a:r>
              <a:rPr lang="en-US" sz="2000" dirty="0"/>
              <a:t>3/4 of survey respondents in professional developer roles are under 35 years old.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613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 TRENDS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1"/>
          <a:srcRect r="50000"/>
          <a:stretch>
            <a:fillRect/>
          </a:stretch>
        </p:blipFill>
        <p:spPr>
          <a:xfrm>
            <a:off x="838200" y="2517256"/>
            <a:ext cx="5079274" cy="3374094"/>
          </a:xfrm>
        </p:spPr>
      </p:pic>
      <p:sp>
        <p:nvSpPr>
          <p:cNvPr id="7" name="TextBox 6"/>
          <p:cNvSpPr txBox="1"/>
          <p:nvPr/>
        </p:nvSpPr>
        <p:spPr>
          <a:xfrm>
            <a:off x="1685109" y="1815383"/>
            <a:ext cx="3095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2019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2137" y="1815383"/>
            <a:ext cx="343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Following Year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177" y="2517257"/>
            <a:ext cx="4972623" cy="33740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3954"/>
            <a:ext cx="10515600" cy="67927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PROGRAMMING LANGUAGE TRENDS – FINDINGS &amp; IMPLICATION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7031" y="1439718"/>
            <a:ext cx="4000144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387" y="1439718"/>
            <a:ext cx="3924201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990" y="1941657"/>
            <a:ext cx="4846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JavaScript and HTML/CSS emerge as the most used programming languages among all respondents</a:t>
            </a: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SQL also maintains a significant presence.</a:t>
            </a: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Python just edged out Java in </a:t>
            </a: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overall ranking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1086" y="1937209"/>
            <a:ext cx="64269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 • The dominance of JavaScript and HTML/CSS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 underscores their indispensability in modern 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web development, highlighting the importance 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of mastering them for developers.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 • The high usage of SQL emphasizes the critical 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role of data management and querying in 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modern software applications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 • The rise of Python might also reflect its 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versatility and ease of use, attracting 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developers across various domains from data 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science to software development.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584" y="817410"/>
            <a:ext cx="10515600" cy="501939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444303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2019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106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231" y="2071197"/>
            <a:ext cx="5455769" cy="3442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093" y="2004720"/>
            <a:ext cx="4831091" cy="3873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E E C D 8 6 F 5 6 7 5 5 A 6 4 6 A C 8 A F C B C B D 9 6 7 F 2 1 "   m a : c o n t e n t T y p e V e r s i o n = " 1 1 "   m a : c o n t e n t T y p e D e s c r i p t i o n = " C r e a t e   a   n e w   d o c u m e n t . "   m a : c o n t e n t T y p e S c o p e = " "   m a : v e r s i o n I D = " 4 b c 1 0 1 5 e c e 1 c 2 3 b 1 e f 2 f 5 5 a 6 2 f 1 1 4 9 4 f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e f b f 6 8 3 7 a 4 3 e d 9 1 1 9 0 e 4 0 f 8 4 9 f 2 3 a 1 3 0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1 5 5 b e 7 5 1 - a 2 7 4 - 4 2 e 8 - 9 3 f b - f 3 9 d 3 b 9 b c c c 8 "   x m l n s : n s 3 = " f 8 0 a 1 4 1 d - 9 2 c a - 4 d 3 d - 9 3 0 8 - f 7 e 7 b 1 d 4 4 c e 8 " >  
 < x s d : i m p o r t   n a m e s p a c e = " 1 5 5 b e 7 5 1 - a 2 7 4 - 4 2 e 8 - 9 3 f b - f 3 9 d 3 b 9 b c c c 8 " / >  
 < x s d : i m p o r t   n a m e s p a c e = " f 8 0 a 1 4 1 d - 9 2 c a - 4 d 3 d - 9 3 0 8 - f 7 e 7 b 1 d 4 4 c e 8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A u t o T a g s "   m i n O c c u r s = " 0 " / >  
 < x s d : e l e m e n t   r e f = " n s 2 : M e d i a S e r v i c e O C R "   m i n O c c u r s = " 0 " / >  
 < x s d : e l e m e n t   r e f = " n s 2 : M e d i a S e r v i c e D a t e T a k e n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3 : S h a r e d W i t h U s e r s "   m i n O c c u r s = " 0 " / >  
 < x s d : e l e m e n t   r e f = " n s 3 : S h a r e d W i t h D e t a i l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1 5 5 b e 7 5 1 - a 2 7 4 - 4 2 e 8 - 9 3 f b - f 3 9 d 3 b 9 b c c c 8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0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1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2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4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5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6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f 8 0 a 1 4 1 d - 9 2 c a - 4 d 3 d - 9 3 0 8 - f 7 e 7 b 1 d 4 4 c e 8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7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8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/ > < / p : p r o p e r t i e s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887AE8FE-83F0-42D0-BB5E-14AD3FB1DE17}">
  <ds:schemaRefs/>
</ds:datastoreItem>
</file>

<file path=customXml/itemProps2.xml><?xml version="1.0" encoding="utf-8"?>
<ds:datastoreItem xmlns:ds="http://schemas.openxmlformats.org/officeDocument/2006/customXml" ds:itemID="{54DA07C5-A406-4A0D-B3E6-3856C94AC7F3}">
  <ds:schemaRefs/>
</ds:datastoreItem>
</file>

<file path=customXml/itemProps3.xml><?xml version="1.0" encoding="utf-8"?>
<ds:datastoreItem xmlns:ds="http://schemas.openxmlformats.org/officeDocument/2006/customXml" ds:itemID="{7EFDA260-DDA0-422C-B7AE-778F653FBB3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4926</Words>
  <Application>WPS Presentation</Application>
  <PresentationFormat>Widescreen</PresentationFormat>
  <Paragraphs>169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SimSun</vt:lpstr>
      <vt:lpstr>Wingdings</vt:lpstr>
      <vt:lpstr>IBM Plex Mono SemiBold</vt:lpstr>
      <vt:lpstr>Yu Gothic UI Semibold</vt:lpstr>
      <vt:lpstr>Arial</vt:lpstr>
      <vt:lpstr>IBM Plex Mono Text</vt:lpstr>
      <vt:lpstr>Yu Gothic UI</vt:lpstr>
      <vt:lpstr>Helv</vt:lpstr>
      <vt:lpstr>Segoe Print</vt:lpstr>
      <vt:lpstr>IBM Plex Mono Text</vt:lpstr>
      <vt:lpstr>Microsoft YaHei</vt:lpstr>
      <vt:lpstr>Arial Unicode MS</vt:lpstr>
      <vt:lpstr>Calibri</vt:lpstr>
      <vt:lpstr>IBM Plex Sans Text</vt:lpstr>
      <vt:lpstr>SLIDE_TEMPLATE_skill_network</vt:lpstr>
      <vt:lpstr>The 2019 Stack Overflow Developer 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– FINDINGS &amp; IMPLICATION</vt:lpstr>
      <vt:lpstr>DATABASE TRENDS</vt:lpstr>
      <vt:lpstr>DATABASE TRENDS - FINDINGS &amp; IMPLICATIONS</vt:lpstr>
      <vt:lpstr>DASHBOARD</vt:lpstr>
      <vt:lpstr>CURRENT TECHNOLOGY USAGE</vt:lpstr>
      <vt:lpstr>FUTURE TECHNOLOGY USAGE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oblic</cp:lastModifiedBy>
  <cp:revision>83</cp:revision>
  <dcterms:created xsi:type="dcterms:W3CDTF">2020-10-28T18:29:00Z</dcterms:created>
  <dcterms:modified xsi:type="dcterms:W3CDTF">2024-06-23T18:22:34Z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285E54EBBEF3455C9A0E688E344950A9_12</vt:lpwstr>
  </property>
  <property fmtid="{D5CDD505-2E9C-101B-9397-08002B2CF9AE}" pid="3" name="KSOProductBuildVer">
    <vt:lpwstr>1036-12.2.0.17119</vt:lpwstr>
  </property>
</Properties>
</file>