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58" r:id="rId7"/>
    <p:sldId id="263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/>
    <p:restoredTop sz="97155"/>
  </p:normalViewPr>
  <p:slideViewPr>
    <p:cSldViewPr snapToGrid="0" snapToObjects="1">
      <p:cViewPr varScale="1">
        <p:scale>
          <a:sx n="158" d="100"/>
          <a:sy n="158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D07E-7F29-DA49-75F2-38BFA5ED3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48BAC-EC7D-5CE0-BC40-80D724FCD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DD895-5E21-0ACC-6C14-7292A729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4DA-3952-0B49-B122-970F13C8B82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650B8-A29D-3422-13E5-F74F373A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78DB-7425-FA73-44E4-16F1D6A5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699-FEB0-8849-8005-575F373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0697-468A-687F-7331-E6BF2F3A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6F645-6A59-25D0-B573-BAE79EFC3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24895-C7F9-212E-55B9-6453BC24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4DA-3952-0B49-B122-970F13C8B82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CB2CE-1812-209F-CDD0-97879174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F2276-B19D-EF7B-6DAA-AC9F602D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699-FEB0-8849-8005-575F373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FDC13-E046-D588-D383-A502C173A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399CA-BF68-2253-589F-93764856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D2DB-D0A0-CBE2-7F4C-6012559F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4DA-3952-0B49-B122-970F13C8B82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1189F-C282-8EF5-C11F-6305EB8F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94EF-902F-E1AD-FD39-D6908C9C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699-FEB0-8849-8005-575F373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5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0D3-3C0B-2F1F-92D0-900B1CFE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16DE-3B44-4630-1839-07B11652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137CE-E7A0-1F5F-35B4-8B4D1581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4DA-3952-0B49-B122-970F13C8B82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A2677-F5A7-B80F-B9A9-CA33516E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034B-FAAD-BA32-0959-DF65FBC8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699-FEB0-8849-8005-575F373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7BE1-6A13-9F6E-1614-70CFD08C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C62F7-DA52-FDC2-048D-CFDFE103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56B7-B611-689D-2C49-B8430E0E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4DA-3952-0B49-B122-970F13C8B82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DCD0-BD26-2241-4773-B0E54163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76F40-5437-0152-7031-F72AEDBE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699-FEB0-8849-8005-575F373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ECC1-1ED8-01CD-A75C-DD09EF9B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DFD3-D505-C9DB-34D6-F5C468391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BACCB-EDEF-AAFB-CA3E-8A0DDFEF4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E6ADC-D332-DA8B-DE14-1DFA235B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4DA-3952-0B49-B122-970F13C8B82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64E71-2A0B-864B-9D09-4AC39F25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320C0-4C8E-CEC1-8126-69BF9C66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699-FEB0-8849-8005-575F373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38CE-6F85-4C64-328E-A921725C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69998-45E2-3070-F01C-AEC5F2D37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6EC08-AC0D-DC25-4D7D-4FC23D990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CA026-2732-D2A9-CFD8-DEAB54A68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C94A0-A0EC-0375-3F56-073D2D75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ED62C-4E32-2836-0368-123FAB2C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4DA-3952-0B49-B122-970F13C8B82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02404-3AEB-14F2-094D-430061BE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39F17-7B74-BDE4-CFF2-B610B887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699-FEB0-8849-8005-575F373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2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808A-AD9E-40E6-002B-49B75EC1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9FF1E-14BE-6F10-BCB7-C9634689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4DA-3952-0B49-B122-970F13C8B82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31AE6-F672-15A9-C1D3-64149705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55395-FEF2-F1BB-5394-11922758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699-FEB0-8849-8005-575F373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5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AF477-463B-A1BF-3F3A-1CE36651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4DA-3952-0B49-B122-970F13C8B82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91346-E98B-928E-3736-45906950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BE6B5-F477-8714-14EE-94EC6BD9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699-FEB0-8849-8005-575F373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0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8049-2E29-5453-3405-B162CE39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E43B-8592-4482-C788-13F8E719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40332-0872-FD1D-6468-BBA6027AF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1236C-65D7-9351-0C0F-3B2AB13F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4DA-3952-0B49-B122-970F13C8B82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4373-DB7E-A32B-AE94-F5F106FA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1261E-33C8-D6B3-8237-9C3C9E26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699-FEB0-8849-8005-575F373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8263-2D2B-D56B-35B4-723EAADA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FB89B-0234-9CF2-3464-89BD1009F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8EE5-36AE-3B3E-E0B8-B064BC8DB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559E5-8A50-80D3-2FAB-F518E8D5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4DA-3952-0B49-B122-970F13C8B82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2C792-8AB8-826F-880B-4F2AC24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9C0AE-7C3D-1044-0A55-E880DE21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699-FEB0-8849-8005-575F373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6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7EEA5-06DA-EE70-A1C8-E62E12BF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3E288-1567-025D-16A3-4D7A515A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60CF-18D8-CA90-06D9-8FD8BCA37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7A4DA-3952-0B49-B122-970F13C8B82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789D7-7871-C977-CA5E-A3652DCC8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9FC2-7D35-67FA-4465-6333E059E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A699-FEB0-8849-8005-575F373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9260DC-4E3F-8C8B-B9ED-4C19F086D8D2}"/>
              </a:ext>
            </a:extLst>
          </p:cNvPr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4" descr="New Jersey Institute of Technology">
            <a:extLst>
              <a:ext uri="{FF2B5EF4-FFF2-40B4-BE49-F238E27FC236}">
                <a16:creationId xmlns:a16="http://schemas.microsoft.com/office/drawing/2014/main" id="{2EDF8408-CA04-E1DB-23CA-381610FB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412" y="1"/>
            <a:ext cx="1651588" cy="69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B07063-84FC-1E4A-5027-8E20DE9C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08670" cy="17659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BDAEE7-A166-558B-6520-BF550F24DC7B}"/>
              </a:ext>
            </a:extLst>
          </p:cNvPr>
          <p:cNvSpPr txBox="1"/>
          <p:nvPr/>
        </p:nvSpPr>
        <p:spPr>
          <a:xfrm>
            <a:off x="1581665" y="2759676"/>
            <a:ext cx="8888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Science– Types, Traps, and Tips</a:t>
            </a:r>
          </a:p>
        </p:txBody>
      </p:sp>
    </p:spTree>
    <p:extLst>
      <p:ext uri="{BB962C8B-B14F-4D97-AF65-F5344CB8AC3E}">
        <p14:creationId xmlns:p14="http://schemas.microsoft.com/office/powerpoint/2010/main" val="33798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9260DC-4E3F-8C8B-B9ED-4C19F086D8D2}"/>
              </a:ext>
            </a:extLst>
          </p:cNvPr>
          <p:cNvSpPr/>
          <p:nvPr/>
        </p:nvSpPr>
        <p:spPr>
          <a:xfrm>
            <a:off x="0" y="1"/>
            <a:ext cx="12192000" cy="69111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DCE8F-C721-46D0-0B0B-22BF7354375E}"/>
              </a:ext>
            </a:extLst>
          </p:cNvPr>
          <p:cNvSpPr txBox="1"/>
          <p:nvPr/>
        </p:nvSpPr>
        <p:spPr>
          <a:xfrm>
            <a:off x="0" y="0"/>
            <a:ext cx="100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- Visualizations</a:t>
            </a:r>
          </a:p>
        </p:txBody>
      </p:sp>
      <p:pic>
        <p:nvPicPr>
          <p:cNvPr id="6" name="Picture 4" descr="New Jersey Institute of Technology">
            <a:extLst>
              <a:ext uri="{FF2B5EF4-FFF2-40B4-BE49-F238E27FC236}">
                <a16:creationId xmlns:a16="http://schemas.microsoft.com/office/drawing/2014/main" id="{2EDF8408-CA04-E1DB-23CA-381610FB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412" y="1"/>
            <a:ext cx="1651588" cy="69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5FE75D-1F61-67B5-93C5-591FEA85F093}"/>
              </a:ext>
            </a:extLst>
          </p:cNvPr>
          <p:cNvSpPr txBox="1"/>
          <p:nvPr/>
        </p:nvSpPr>
        <p:spPr>
          <a:xfrm>
            <a:off x="0" y="6911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visualizations and by-eye inspection are also useful.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ADAA057-4D93-1582-5210-7A47DC84B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8072" r="7657" b="5743"/>
          <a:stretch/>
        </p:blipFill>
        <p:spPr>
          <a:xfrm>
            <a:off x="724930" y="1330176"/>
            <a:ext cx="10783329" cy="55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8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9260DC-4E3F-8C8B-B9ED-4C19F086D8D2}"/>
              </a:ext>
            </a:extLst>
          </p:cNvPr>
          <p:cNvSpPr/>
          <p:nvPr/>
        </p:nvSpPr>
        <p:spPr>
          <a:xfrm>
            <a:off x="0" y="1"/>
            <a:ext cx="12192000" cy="69111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DCE8F-C721-46D0-0B0B-22BF7354375E}"/>
              </a:ext>
            </a:extLst>
          </p:cNvPr>
          <p:cNvSpPr txBox="1"/>
          <p:nvPr/>
        </p:nvSpPr>
        <p:spPr>
          <a:xfrm>
            <a:off x="0" y="0"/>
            <a:ext cx="100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Common to Our Field</a:t>
            </a:r>
          </a:p>
        </p:txBody>
      </p:sp>
      <p:pic>
        <p:nvPicPr>
          <p:cNvPr id="6" name="Picture 4" descr="New Jersey Institute of Technology">
            <a:extLst>
              <a:ext uri="{FF2B5EF4-FFF2-40B4-BE49-F238E27FC236}">
                <a16:creationId xmlns:a16="http://schemas.microsoft.com/office/drawing/2014/main" id="{2EDF8408-CA04-E1DB-23CA-381610FB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412" y="1"/>
            <a:ext cx="1651588" cy="69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576410-6621-CA48-0FC0-2715ADA38D89}"/>
              </a:ext>
            </a:extLst>
          </p:cNvPr>
          <p:cNvSpPr txBox="1"/>
          <p:nvPr/>
        </p:nvSpPr>
        <p:spPr>
          <a:xfrm>
            <a:off x="518984" y="988541"/>
            <a:ext cx="51321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NASA CDF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but takes things slow.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its own way to doing things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8C074-D822-82C9-F67F-E54F0A041612}"/>
              </a:ext>
            </a:extLst>
          </p:cNvPr>
          <p:cNvSpPr txBox="1"/>
          <p:nvPr/>
        </p:nvSpPr>
        <p:spPr>
          <a:xfrm>
            <a:off x="374822" y="3429000"/>
            <a:ext cx="5132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HDF5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fast but can’t remember what day it 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probably popular in high school.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77F11-E1FD-1318-D489-55F9489B3338}"/>
              </a:ext>
            </a:extLst>
          </p:cNvPr>
          <p:cNvSpPr txBox="1"/>
          <p:nvPr/>
        </p:nvSpPr>
        <p:spPr>
          <a:xfrm>
            <a:off x="6540845" y="871152"/>
            <a:ext cx="5132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 out of the primordial ooze.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outlive cockroaches.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63A0A-3442-3184-426E-8097BF59407E}"/>
              </a:ext>
            </a:extLst>
          </p:cNvPr>
          <p:cNvSpPr txBox="1"/>
          <p:nvPr/>
        </p:nvSpPr>
        <p:spPr>
          <a:xfrm>
            <a:off x="6404920" y="3429000"/>
            <a:ext cx="5132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helpful under ideal circumstances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ahead and start backing it up now, it’s going to break.</a:t>
            </a:r>
          </a:p>
        </p:txBody>
      </p:sp>
    </p:spTree>
    <p:extLst>
      <p:ext uri="{BB962C8B-B14F-4D97-AF65-F5344CB8AC3E}">
        <p14:creationId xmlns:p14="http://schemas.microsoft.com/office/powerpoint/2010/main" val="78970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9260DC-4E3F-8C8B-B9ED-4C19F086D8D2}"/>
              </a:ext>
            </a:extLst>
          </p:cNvPr>
          <p:cNvSpPr/>
          <p:nvPr/>
        </p:nvSpPr>
        <p:spPr>
          <a:xfrm>
            <a:off x="0" y="1"/>
            <a:ext cx="12192000" cy="69111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DCE8F-C721-46D0-0B0B-22BF7354375E}"/>
              </a:ext>
            </a:extLst>
          </p:cNvPr>
          <p:cNvSpPr txBox="1"/>
          <p:nvPr/>
        </p:nvSpPr>
        <p:spPr>
          <a:xfrm>
            <a:off x="415539" y="0"/>
            <a:ext cx="100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– 2 Main Types in Space Sciences</a:t>
            </a:r>
          </a:p>
        </p:txBody>
      </p:sp>
      <p:pic>
        <p:nvPicPr>
          <p:cNvPr id="6" name="Picture 4" descr="New Jersey Institute of Technology">
            <a:extLst>
              <a:ext uri="{FF2B5EF4-FFF2-40B4-BE49-F238E27FC236}">
                <a16:creationId xmlns:a16="http://schemas.microsoft.com/office/drawing/2014/main" id="{2EDF8408-CA04-E1DB-23CA-381610FB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412" y="1"/>
            <a:ext cx="1651588" cy="69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A6523-09F8-4FDB-D412-A8988F1870D2}"/>
              </a:ext>
            </a:extLst>
          </p:cNvPr>
          <p:cNvSpPr txBox="1"/>
          <p:nvPr/>
        </p:nvSpPr>
        <p:spPr>
          <a:xfrm>
            <a:off x="-101554" y="2104428"/>
            <a:ext cx="60996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converting instrument outputs (such as voltages) into data products for physical processes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SSD pulses to particle flux measurements, voltage to magnetic and electric fields, pixel counts to irradiance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11CF2-F04A-677F-1A95-F63D01D90D16}"/>
              </a:ext>
            </a:extLst>
          </p:cNvPr>
          <p:cNvSpPr txBox="1"/>
          <p:nvPr/>
        </p:nvSpPr>
        <p:spPr>
          <a:xfrm>
            <a:off x="6285473" y="2104428"/>
            <a:ext cx="53466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large data sets taken either from real-world instrumentation or simulations.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 K-means clustering, structured data classification, supervised and unsupervised deep learning, linear regression predictors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2CC9DD-49F9-FD29-5A15-51D37E80FFF5}"/>
              </a:ext>
            </a:extLst>
          </p:cNvPr>
          <p:cNvCxnSpPr>
            <a:cxnSpLocks/>
          </p:cNvCxnSpPr>
          <p:nvPr/>
        </p:nvCxnSpPr>
        <p:spPr>
          <a:xfrm>
            <a:off x="6092355" y="691117"/>
            <a:ext cx="0" cy="6166883"/>
          </a:xfrm>
          <a:prstGeom prst="line">
            <a:avLst/>
          </a:prstGeom>
          <a:ln w="730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57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9260DC-4E3F-8C8B-B9ED-4C19F086D8D2}"/>
              </a:ext>
            </a:extLst>
          </p:cNvPr>
          <p:cNvSpPr/>
          <p:nvPr/>
        </p:nvSpPr>
        <p:spPr>
          <a:xfrm>
            <a:off x="0" y="1"/>
            <a:ext cx="12192000" cy="69111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DCE8F-C721-46D0-0B0B-22BF7354375E}"/>
              </a:ext>
            </a:extLst>
          </p:cNvPr>
          <p:cNvSpPr txBox="1"/>
          <p:nvPr/>
        </p:nvSpPr>
        <p:spPr>
          <a:xfrm>
            <a:off x="1255798" y="22394"/>
            <a:ext cx="100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– 2 Main Types</a:t>
            </a:r>
          </a:p>
        </p:txBody>
      </p:sp>
      <p:pic>
        <p:nvPicPr>
          <p:cNvPr id="6" name="Picture 4" descr="New Jersey Institute of Technology">
            <a:extLst>
              <a:ext uri="{FF2B5EF4-FFF2-40B4-BE49-F238E27FC236}">
                <a16:creationId xmlns:a16="http://schemas.microsoft.com/office/drawing/2014/main" id="{2EDF8408-CA04-E1DB-23CA-381610FB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412" y="1"/>
            <a:ext cx="1651588" cy="69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A6523-09F8-4FDB-D412-A8988F1870D2}"/>
              </a:ext>
            </a:extLst>
          </p:cNvPr>
          <p:cNvSpPr txBox="1"/>
          <p:nvPr/>
        </p:nvSpPr>
        <p:spPr>
          <a:xfrm>
            <a:off x="-1794025" y="3378328"/>
            <a:ext cx="60996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11CF2-F04A-677F-1A95-F63D01D90D16}"/>
              </a:ext>
            </a:extLst>
          </p:cNvPr>
          <p:cNvSpPr txBox="1"/>
          <p:nvPr/>
        </p:nvSpPr>
        <p:spPr>
          <a:xfrm>
            <a:off x="9709965" y="3209051"/>
            <a:ext cx="29698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368E83-02A9-FAC7-A243-60E02955216C}"/>
              </a:ext>
            </a:extLst>
          </p:cNvPr>
          <p:cNvSpPr/>
          <p:nvPr/>
        </p:nvSpPr>
        <p:spPr>
          <a:xfrm>
            <a:off x="-24380" y="713510"/>
            <a:ext cx="9617189" cy="61220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848C81-0376-4BE0-601C-B0EDCDAD0E61}"/>
              </a:ext>
            </a:extLst>
          </p:cNvPr>
          <p:cNvSpPr/>
          <p:nvPr/>
        </p:nvSpPr>
        <p:spPr>
          <a:xfrm>
            <a:off x="2599191" y="713510"/>
            <a:ext cx="9592808" cy="6122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71A47-8D51-7149-9495-7B229BC59E62}"/>
              </a:ext>
            </a:extLst>
          </p:cNvPr>
          <p:cNvSpPr txBox="1"/>
          <p:nvPr/>
        </p:nvSpPr>
        <p:spPr>
          <a:xfrm>
            <a:off x="3525795" y="2767280"/>
            <a:ext cx="5321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overlaps between the two types</a:t>
            </a:r>
          </a:p>
        </p:txBody>
      </p:sp>
    </p:spTree>
    <p:extLst>
      <p:ext uri="{BB962C8B-B14F-4D97-AF65-F5344CB8AC3E}">
        <p14:creationId xmlns:p14="http://schemas.microsoft.com/office/powerpoint/2010/main" val="422770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9260DC-4E3F-8C8B-B9ED-4C19F086D8D2}"/>
              </a:ext>
            </a:extLst>
          </p:cNvPr>
          <p:cNvSpPr/>
          <p:nvPr/>
        </p:nvSpPr>
        <p:spPr>
          <a:xfrm>
            <a:off x="0" y="1"/>
            <a:ext cx="12192000" cy="69111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DCE8F-C721-46D0-0B0B-22BF7354375E}"/>
              </a:ext>
            </a:extLst>
          </p:cNvPr>
          <p:cNvSpPr txBox="1"/>
          <p:nvPr/>
        </p:nvSpPr>
        <p:spPr>
          <a:xfrm>
            <a:off x="1255798" y="22394"/>
            <a:ext cx="100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– 2 Main Types</a:t>
            </a:r>
          </a:p>
        </p:txBody>
      </p:sp>
      <p:pic>
        <p:nvPicPr>
          <p:cNvPr id="6" name="Picture 4" descr="New Jersey Institute of Technology">
            <a:extLst>
              <a:ext uri="{FF2B5EF4-FFF2-40B4-BE49-F238E27FC236}">
                <a16:creationId xmlns:a16="http://schemas.microsoft.com/office/drawing/2014/main" id="{2EDF8408-CA04-E1DB-23CA-381610FB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412" y="1"/>
            <a:ext cx="1651588" cy="69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E71A47-8D51-7149-9495-7B229BC59E62}"/>
              </a:ext>
            </a:extLst>
          </p:cNvPr>
          <p:cNvSpPr txBox="1"/>
          <p:nvPr/>
        </p:nvSpPr>
        <p:spPr>
          <a:xfrm>
            <a:off x="0" y="71351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 Examples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Instrumentation such as CERN can generate up to a petabyte of data per experiment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telescopes such as Hubble, Big Bear Solar Observatory, and Daniel K. Inouye Solar Telescope generate several terabytes of data every observational day.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MMS spacecraft constellation generates ~100 gigabytes of data every day, though only 4 gigabytes is transmitted (Baker et al., 2016).</a:t>
            </a:r>
          </a:p>
        </p:txBody>
      </p:sp>
    </p:spTree>
    <p:extLst>
      <p:ext uri="{BB962C8B-B14F-4D97-AF65-F5344CB8AC3E}">
        <p14:creationId xmlns:p14="http://schemas.microsoft.com/office/powerpoint/2010/main" val="299523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9260DC-4E3F-8C8B-B9ED-4C19F086D8D2}"/>
              </a:ext>
            </a:extLst>
          </p:cNvPr>
          <p:cNvSpPr/>
          <p:nvPr/>
        </p:nvSpPr>
        <p:spPr>
          <a:xfrm>
            <a:off x="0" y="1"/>
            <a:ext cx="12192000" cy="69111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DCE8F-C721-46D0-0B0B-22BF7354375E}"/>
              </a:ext>
            </a:extLst>
          </p:cNvPr>
          <p:cNvSpPr txBox="1"/>
          <p:nvPr/>
        </p:nvSpPr>
        <p:spPr>
          <a:xfrm>
            <a:off x="1255798" y="22394"/>
            <a:ext cx="100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– Experimentation</a:t>
            </a:r>
          </a:p>
        </p:txBody>
      </p:sp>
      <p:pic>
        <p:nvPicPr>
          <p:cNvPr id="6" name="Picture 4" descr="New Jersey Institute of Technology">
            <a:extLst>
              <a:ext uri="{FF2B5EF4-FFF2-40B4-BE49-F238E27FC236}">
                <a16:creationId xmlns:a16="http://schemas.microsoft.com/office/drawing/2014/main" id="{2EDF8408-CA04-E1DB-23CA-381610FB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412" y="1"/>
            <a:ext cx="1651588" cy="69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E71A47-8D51-7149-9495-7B229BC59E62}"/>
              </a:ext>
            </a:extLst>
          </p:cNvPr>
          <p:cNvSpPr txBox="1"/>
          <p:nvPr/>
        </p:nvSpPr>
        <p:spPr>
          <a:xfrm>
            <a:off x="0" y="71351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Aspects/Issues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Significance of Measurement, Ex. - Particle Counts for specific energy bins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and Artificial Noise sources, Ex. - Radio transmitters near radio astronomy arrays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artifacts, Ex. - Bad pixels in solar images 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 techniques – removal of spacecraft spin in magnetometer measurements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offsets in datasets – subtraction of background field in ground-based magnetometers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5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9260DC-4E3F-8C8B-B9ED-4C19F086D8D2}"/>
              </a:ext>
            </a:extLst>
          </p:cNvPr>
          <p:cNvSpPr/>
          <p:nvPr/>
        </p:nvSpPr>
        <p:spPr>
          <a:xfrm>
            <a:off x="0" y="1"/>
            <a:ext cx="12192000" cy="69111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DCE8F-C721-46D0-0B0B-22BF7354375E}"/>
              </a:ext>
            </a:extLst>
          </p:cNvPr>
          <p:cNvSpPr txBox="1"/>
          <p:nvPr/>
        </p:nvSpPr>
        <p:spPr>
          <a:xfrm>
            <a:off x="0" y="0"/>
            <a:ext cx="100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Artifacts-Banes of PhD Candidates Existence</a:t>
            </a:r>
          </a:p>
        </p:txBody>
      </p:sp>
      <p:pic>
        <p:nvPicPr>
          <p:cNvPr id="6" name="Picture 4" descr="New Jersey Institute of Technology">
            <a:extLst>
              <a:ext uri="{FF2B5EF4-FFF2-40B4-BE49-F238E27FC236}">
                <a16:creationId xmlns:a16="http://schemas.microsoft.com/office/drawing/2014/main" id="{2EDF8408-CA04-E1DB-23CA-381610FB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412" y="1"/>
            <a:ext cx="1651588" cy="69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3">
            <a:extLst>
              <a:ext uri="{FF2B5EF4-FFF2-40B4-BE49-F238E27FC236}">
                <a16:creationId xmlns:a16="http://schemas.microsoft.com/office/drawing/2014/main" id="{A61C995A-ED15-0CA1-3957-946B4FF4C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" t="9361" r="9077" b="5463"/>
          <a:stretch>
            <a:fillRect/>
          </a:stretch>
        </p:blipFill>
        <p:spPr bwMode="auto">
          <a:xfrm>
            <a:off x="3534033" y="691117"/>
            <a:ext cx="8574088" cy="616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A6523-09F8-4FDB-D412-A8988F1870D2}"/>
              </a:ext>
            </a:extLst>
          </p:cNvPr>
          <p:cNvSpPr txBox="1"/>
          <p:nvPr/>
        </p:nvSpPr>
        <p:spPr>
          <a:xfrm>
            <a:off x="83879" y="882839"/>
            <a:ext cx="345015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artifacts don’t always telegraph that they are artifacts.  They can appear quite physical.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healthy dose of skepticism is always necessary when analyzing measurements.  Don’t be fooled by pretty signatures!</a:t>
            </a:r>
          </a:p>
        </p:txBody>
      </p:sp>
    </p:spTree>
    <p:extLst>
      <p:ext uri="{BB962C8B-B14F-4D97-AF65-F5344CB8AC3E}">
        <p14:creationId xmlns:p14="http://schemas.microsoft.com/office/powerpoint/2010/main" val="242152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9260DC-4E3F-8C8B-B9ED-4C19F086D8D2}"/>
              </a:ext>
            </a:extLst>
          </p:cNvPr>
          <p:cNvSpPr/>
          <p:nvPr/>
        </p:nvSpPr>
        <p:spPr>
          <a:xfrm>
            <a:off x="0" y="1"/>
            <a:ext cx="12192000" cy="69111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DCE8F-C721-46D0-0B0B-22BF7354375E}"/>
              </a:ext>
            </a:extLst>
          </p:cNvPr>
          <p:cNvSpPr txBox="1"/>
          <p:nvPr/>
        </p:nvSpPr>
        <p:spPr>
          <a:xfrm>
            <a:off x="0" y="0"/>
            <a:ext cx="100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- Big Data Analytics</a:t>
            </a:r>
          </a:p>
        </p:txBody>
      </p:sp>
      <p:pic>
        <p:nvPicPr>
          <p:cNvPr id="6" name="Picture 4" descr="New Jersey Institute of Technology">
            <a:extLst>
              <a:ext uri="{FF2B5EF4-FFF2-40B4-BE49-F238E27FC236}">
                <a16:creationId xmlns:a16="http://schemas.microsoft.com/office/drawing/2014/main" id="{2EDF8408-CA04-E1DB-23CA-381610FB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412" y="1"/>
            <a:ext cx="1651588" cy="69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2AEA5C-4B06-7D74-B07A-B62CBA9999A1}"/>
              </a:ext>
            </a:extLst>
          </p:cNvPr>
          <p:cNvSpPr txBox="1"/>
          <p:nvPr/>
        </p:nvSpPr>
        <p:spPr>
          <a:xfrm>
            <a:off x="1035081" y="1997839"/>
            <a:ext cx="10662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staggeringly large amount of data is presented to the scientist.  </a:t>
            </a:r>
          </a:p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Reduction of this vast array of information into 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digestable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of values or visualizations when describe intrinsic features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206144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9260DC-4E3F-8C8B-B9ED-4C19F086D8D2}"/>
              </a:ext>
            </a:extLst>
          </p:cNvPr>
          <p:cNvSpPr/>
          <p:nvPr/>
        </p:nvSpPr>
        <p:spPr>
          <a:xfrm>
            <a:off x="0" y="1"/>
            <a:ext cx="12192000" cy="69111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DCE8F-C721-46D0-0B0B-22BF7354375E}"/>
              </a:ext>
            </a:extLst>
          </p:cNvPr>
          <p:cNvSpPr txBox="1"/>
          <p:nvPr/>
        </p:nvSpPr>
        <p:spPr>
          <a:xfrm>
            <a:off x="0" y="0"/>
            <a:ext cx="100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– Cleaning up the mess</a:t>
            </a:r>
          </a:p>
        </p:txBody>
      </p:sp>
      <p:pic>
        <p:nvPicPr>
          <p:cNvPr id="6" name="Picture 4" descr="New Jersey Institute of Technology">
            <a:extLst>
              <a:ext uri="{FF2B5EF4-FFF2-40B4-BE49-F238E27FC236}">
                <a16:creationId xmlns:a16="http://schemas.microsoft.com/office/drawing/2014/main" id="{2EDF8408-CA04-E1DB-23CA-381610FB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412" y="1"/>
            <a:ext cx="1651588" cy="69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2AEA5C-4B06-7D74-B07A-B62CBA9999A1}"/>
              </a:ext>
            </a:extLst>
          </p:cNvPr>
          <p:cNvSpPr txBox="1"/>
          <p:nvPr/>
        </p:nvSpPr>
        <p:spPr>
          <a:xfrm>
            <a:off x="944465" y="1635374"/>
            <a:ext cx="10662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datasets don’t come tailored to being analyzed.</a:t>
            </a:r>
          </a:p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in specific fields, or missing data for specific markers, such as timestamps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Corrupted entries which create unhandled exceptions in code.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with very large or very small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with experimentation, noisy data.</a:t>
            </a:r>
          </a:p>
        </p:txBody>
      </p:sp>
    </p:spTree>
    <p:extLst>
      <p:ext uri="{BB962C8B-B14F-4D97-AF65-F5344CB8AC3E}">
        <p14:creationId xmlns:p14="http://schemas.microsoft.com/office/powerpoint/2010/main" val="341739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9260DC-4E3F-8C8B-B9ED-4C19F086D8D2}"/>
              </a:ext>
            </a:extLst>
          </p:cNvPr>
          <p:cNvSpPr/>
          <p:nvPr/>
        </p:nvSpPr>
        <p:spPr>
          <a:xfrm>
            <a:off x="0" y="1"/>
            <a:ext cx="12192000" cy="69111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DCE8F-C721-46D0-0B0B-22BF7354375E}"/>
              </a:ext>
            </a:extLst>
          </p:cNvPr>
          <p:cNvSpPr txBox="1"/>
          <p:nvPr/>
        </p:nvSpPr>
        <p:spPr>
          <a:xfrm>
            <a:off x="0" y="0"/>
            <a:ext cx="100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– AI Frameworks</a:t>
            </a:r>
          </a:p>
        </p:txBody>
      </p:sp>
      <p:pic>
        <p:nvPicPr>
          <p:cNvPr id="6" name="Picture 4" descr="New Jersey Institute of Technology">
            <a:extLst>
              <a:ext uri="{FF2B5EF4-FFF2-40B4-BE49-F238E27FC236}">
                <a16:creationId xmlns:a16="http://schemas.microsoft.com/office/drawing/2014/main" id="{2EDF8408-CA04-E1DB-23CA-381610FB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412" y="1"/>
            <a:ext cx="1651588" cy="69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E1B4DE-EC80-4012-E909-98BAEBC2BB6C}"/>
              </a:ext>
            </a:extLst>
          </p:cNvPr>
          <p:cNvSpPr txBox="1"/>
          <p:nvPr/>
        </p:nvSpPr>
        <p:spPr>
          <a:xfrm>
            <a:off x="0" y="691117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data analysis tools are numerous.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Caffe and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 Machine Learning Framework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 CUDA-X library</a:t>
            </a:r>
          </a:p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Aspects of Training AI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dataset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dataset into training data and test data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AI from the training set 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predictive performance of the AI on the test dataset</a:t>
            </a:r>
          </a:p>
        </p:txBody>
      </p:sp>
    </p:spTree>
    <p:extLst>
      <p:ext uri="{BB962C8B-B14F-4D97-AF65-F5344CB8AC3E}">
        <p14:creationId xmlns:p14="http://schemas.microsoft.com/office/powerpoint/2010/main" val="259186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541</Words>
  <Application>Microsoft Macintosh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Cooper</dc:creator>
  <cp:lastModifiedBy>Matthew Cooper</cp:lastModifiedBy>
  <cp:revision>7</cp:revision>
  <dcterms:created xsi:type="dcterms:W3CDTF">2022-05-17T17:31:12Z</dcterms:created>
  <dcterms:modified xsi:type="dcterms:W3CDTF">2022-05-23T18:08:54Z</dcterms:modified>
</cp:coreProperties>
</file>