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65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231E06-2194-4174-9466-7E322C2CA68C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7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9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06C6F-D66E-73CE-6D5E-B88D6B20D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8F9FF-A2DD-2F8D-37DB-ACD7E0FC5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5CAE-153B-ECB6-73EE-0F8BE1F5E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4282A-14B3-B61C-306F-D08D961F7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1673D-FB63-DA07-929E-4A0F59A1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78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3639-DFBA-BF97-C0E6-C8C0587D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F728A-658F-7D63-20AA-B4FF058E0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280D-4865-39F4-77E5-CE693246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72F57-7F0F-E487-6A5B-D7F91595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EB89-4A32-64F9-AD00-DDAAFDD7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10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39875-8816-EBB5-FF33-5F4F1C4E1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CB62-6BD8-A1F5-E616-275F82A8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7A58E-8873-2271-5037-785AB3B9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3A6A-BBE4-5F58-74F6-A4926052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D33C7-9B5E-9C84-F207-C00798E8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210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FA0D-262C-5DEA-1255-C40FC94F1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C70F8-2F58-22E6-DA49-E4B22CD1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AC25-83C6-D94E-F53E-9465E0ED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39BB5-893A-61C5-DA3F-BF7FA4E5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2A8E-FC28-DA94-D478-4500E2E2F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980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722A1-CE1F-5234-172E-C310BD088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99513-00B2-745C-7D25-7C7CFB495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420C-D5A0-8093-3EF3-1305F311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224F-172C-22B3-5BE9-A857966A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B586-21AC-4ACC-A653-51512BF51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76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AD437-7EE9-816B-DCFC-C8487A90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28310-F1BE-1990-15D1-A6BCC73FD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DE170-5FFC-A991-8A2C-DB77FAD06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7A0B-42CB-A6A5-BEFC-B8DDCA7A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F1182-52FF-85F7-CD36-4ECE05F0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BD9DE-533E-2A11-0A35-61BDFE0B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509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E2C4-8E3A-4027-D364-99126D632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F80E-319D-AE4F-AB03-8C9CC4728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9F540-A50A-0C76-8368-85FE3ED0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67867-2186-A4AD-5E9D-AFB2D18F6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16C6E-D3E3-525C-A04D-875E84844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E2D80-CB4D-7C2A-7194-12E574EA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D2D51-E727-DFCA-50C3-EC83B1C5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7AA93-5F92-33E8-DE90-1E38868D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430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8934-D138-C6E3-513B-1CEB816E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06A7F-0856-A65F-84EC-1B986689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BE6FB-8695-9A82-E418-F6F2AA1A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44DDE-68C0-659D-4DAC-632F881A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014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F8686-38A5-FBE1-4F17-4C00264B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55116-CBAA-B7CB-9E25-2209F742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33358-5421-0157-F362-4B347D534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882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E687-8C53-E9B7-E207-5EDAE621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9224-46EC-4732-DD35-A9428A428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E5BE6-26FF-8EEE-01DD-5BDF4E98D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9416-B7A5-3EC1-9429-96578C99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42B16-8A84-4DCA-909B-0936CBD9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215C8-62D5-9AC0-767A-BC974275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0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C740-4039-99B0-A612-68F758E6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AFDF7-4340-7443-9864-E85AC999F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8F906-A3F6-DA21-8815-B62385316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396C-529A-CCA4-D226-1C5FE33B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531F1-72D4-A3CF-280B-49CE7923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FA6F4-D974-A84B-5E05-C95387E8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914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29EE1A-F377-0E90-D711-D1DABD2D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DD335-176C-212A-6C64-1EC485649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93D8-20D7-0CBF-3B86-60BE9B2CE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0EFA-4C52-49DC-A4ED-EB6E135ADB68}" type="datetimeFigureOut">
              <a:rPr lang="LID4096" smtClean="0"/>
              <a:t>03/03/2025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0C332-146E-A5DE-ED51-F10BA17CB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8EA5D-400F-2E3D-3C8A-1E00EEC62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FBEE-A6D2-4A9C-A702-8D703F057A1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828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B44B1-A0B9-419C-CC9F-0847FFE3B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Partner</a:t>
            </a:r>
            <a:r>
              <a:rPr lang="sl-SI" dirty="0"/>
              <a:t> G</a:t>
            </a:r>
            <a:r>
              <a:rPr lang="en-US" dirty="0"/>
              <a:t>DP</a:t>
            </a:r>
            <a:br>
              <a:rPr lang="sl-SI" dirty="0"/>
            </a:br>
            <a:r>
              <a:rPr lang="en-US" dirty="0"/>
              <a:t>PAL</a:t>
            </a:r>
            <a:r>
              <a:rPr lang="sl-SI" dirty="0"/>
              <a:t> </a:t>
            </a:r>
            <a:r>
              <a:rPr lang="en-US" dirty="0"/>
              <a:t>Chips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80523-F671-72AF-AC66-76F8163DF1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Miha Gr</a:t>
            </a:r>
            <a:r>
              <a:rPr lang="sl-SI" dirty="0"/>
              <a:t>ča</a:t>
            </a:r>
            <a:r>
              <a:rPr lang="en-US" dirty="0"/>
              <a:t>r</a:t>
            </a:r>
          </a:p>
          <a:p>
            <a:r>
              <a:rPr lang="en-US" dirty="0"/>
              <a:t>2024/25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87514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6C49-829E-C72E-4E88-C0D77AE3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 10L8	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C0CD-1AF4-0A76-4780-ADF2F4BCA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9199" cy="4351338"/>
          </a:xfrm>
        </p:spPr>
        <p:txBody>
          <a:bodyPr/>
          <a:lstStyle/>
          <a:p>
            <a:r>
              <a:rPr lang="en-US" dirty="0"/>
              <a:t>10 inputs</a:t>
            </a:r>
          </a:p>
          <a:p>
            <a:r>
              <a:rPr lang="en-US" dirty="0"/>
              <a:t>8 outputs</a:t>
            </a:r>
          </a:p>
          <a:p>
            <a:r>
              <a:rPr lang="en-US" dirty="0"/>
              <a:t>No feedbacks, no HI-Z states, no registers, no I/O pins…</a:t>
            </a:r>
          </a:p>
          <a:p>
            <a:r>
              <a:rPr lang="en-US" dirty="0"/>
              <a:t>Output is OR of max two AND expressions</a:t>
            </a:r>
          </a:p>
          <a:p>
            <a:r>
              <a:rPr lang="en-US" dirty="0"/>
              <a:t>Easy to read</a:t>
            </a:r>
          </a:p>
          <a:p>
            <a:pPr lvl="1"/>
            <a:r>
              <a:rPr lang="en-US" dirty="0"/>
              <a:t>Read outputs for all combinations of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45E10-E9DF-7A27-A18C-1C0833BE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399" y="0"/>
            <a:ext cx="5424601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6AEE36B-C679-076B-C8B2-E0C82DF871D8}"/>
              </a:ext>
            </a:extLst>
          </p:cNvPr>
          <p:cNvGrpSpPr/>
          <p:nvPr/>
        </p:nvGrpSpPr>
        <p:grpSpPr>
          <a:xfrm>
            <a:off x="6995160" y="461010"/>
            <a:ext cx="4975860" cy="5965190"/>
            <a:chOff x="6995160" y="461010"/>
            <a:chExt cx="4975860" cy="596519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9F505D9-3756-0BB4-8CC2-D263FEBFB080}"/>
                </a:ext>
              </a:extLst>
            </p:cNvPr>
            <p:cNvGrpSpPr/>
            <p:nvPr/>
          </p:nvGrpSpPr>
          <p:grpSpPr>
            <a:xfrm>
              <a:off x="6995160" y="461010"/>
              <a:ext cx="316230" cy="5965190"/>
              <a:chOff x="6981825" y="461010"/>
              <a:chExt cx="316230" cy="596519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570E9B1-434A-24A0-B04B-69F7BB6420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46101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F21D132-3163-3E2A-1341-43BA272BFD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120015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7F5E4AC-9DB5-AFC9-B64D-9202697D36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1945005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9F2F719-0F27-F371-2BE9-84DDB77D30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2684145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6DCAA36-FA67-C634-1C2C-84389255DE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3438525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290DDBA-7E8A-CED5-9A07-28B64FBEF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418719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1334FBC-FDE3-FA7A-A197-C16AD9A0A0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493395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096BE3C-C167-A25E-0223-6FBFBE7781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568452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B3949E7-A818-0D37-5668-3ED0C7F290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81825" y="6426200"/>
                <a:ext cx="316230" cy="0"/>
              </a:xfrm>
              <a:prstGeom prst="line">
                <a:avLst/>
              </a:prstGeom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7D4C14-7296-8EAD-A9A4-AD6143014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41100" y="6416040"/>
              <a:ext cx="6299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DF8D79F-6EC3-3BB4-4D4A-2338A72C7382}"/>
              </a:ext>
            </a:extLst>
          </p:cNvPr>
          <p:cNvGrpSpPr/>
          <p:nvPr/>
        </p:nvGrpSpPr>
        <p:grpSpPr>
          <a:xfrm>
            <a:off x="11173460" y="791829"/>
            <a:ext cx="776605" cy="5244465"/>
            <a:chOff x="11194415" y="791829"/>
            <a:chExt cx="776605" cy="524446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219AA1-8815-8C21-49D5-3C05475E7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6036294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1E4C587-108D-2AF6-A11E-4538F43F3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5287629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ED758AD-889A-689A-FDC2-13A291800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4542774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39B7EB-22BC-139D-5327-F4D46F4C2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3782679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F7BA5C-6166-E0E3-1317-037FB5E6DD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3032109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1325A0-6BE7-B020-2DE4-2B0ACD3FCE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2283444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7D6EA8-CA90-AAB1-03CC-B8A9D75FCA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1536684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CBF120E-2782-C4C0-FAC4-0F57962A0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4415" y="791829"/>
              <a:ext cx="776605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038403F-0120-B42C-DA2C-6AC9AAC5A6B6}"/>
              </a:ext>
            </a:extLst>
          </p:cNvPr>
          <p:cNvSpPr/>
          <p:nvPr/>
        </p:nvSpPr>
        <p:spPr>
          <a:xfrm>
            <a:off x="7693660" y="652784"/>
            <a:ext cx="3479800" cy="287004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4749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C51D4-1384-16CB-8E85-F5104E3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 16L8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249E-58EF-2034-D70F-D1B38FE67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6167" cy="5032375"/>
          </a:xfrm>
        </p:spPr>
        <p:txBody>
          <a:bodyPr>
            <a:normAutofit/>
          </a:bodyPr>
          <a:lstStyle/>
          <a:p>
            <a:r>
              <a:rPr lang="en-US" dirty="0"/>
              <a:t>10 inputs</a:t>
            </a:r>
          </a:p>
          <a:p>
            <a:r>
              <a:rPr lang="en-US" dirty="0"/>
              <a:t>2 outputs</a:t>
            </a:r>
          </a:p>
          <a:p>
            <a:pPr lvl="1"/>
            <a:r>
              <a:rPr lang="en-US" dirty="0"/>
              <a:t>Can be set to HI-Z</a:t>
            </a:r>
          </a:p>
          <a:p>
            <a:r>
              <a:rPr lang="en-US" dirty="0"/>
              <a:t>6 I/O pins</a:t>
            </a:r>
          </a:p>
          <a:p>
            <a:pPr lvl="1"/>
            <a:r>
              <a:rPr lang="en-US" dirty="0"/>
              <a:t>Implicit feedbacks</a:t>
            </a:r>
          </a:p>
          <a:p>
            <a:pPr lvl="1"/>
            <a:r>
              <a:rPr lang="en-US" dirty="0"/>
              <a:t>Can be set to HI-Z (become inputs)</a:t>
            </a:r>
          </a:p>
          <a:p>
            <a:r>
              <a:rPr lang="en-US" dirty="0"/>
              <a:t>Setting HI-Z is max one “AND” expression </a:t>
            </a:r>
          </a:p>
          <a:p>
            <a:r>
              <a:rPr lang="en-US" dirty="0"/>
              <a:t>Output </a:t>
            </a:r>
            <a:r>
              <a:rPr lang="en-US"/>
              <a:t>is “OR” </a:t>
            </a:r>
            <a:r>
              <a:rPr lang="en-US" dirty="0"/>
              <a:t>of max </a:t>
            </a:r>
            <a:r>
              <a:rPr lang="en-US"/>
              <a:t>7 “AND” </a:t>
            </a:r>
            <a:r>
              <a:rPr lang="en-US" dirty="0"/>
              <a:t>expressions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4B2FD-6FD5-A1ED-A2CE-726012BD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67" y="0"/>
            <a:ext cx="5337633" cy="68580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806B4E3D-9015-4C34-BAF4-2655BD9BCA9B}"/>
              </a:ext>
            </a:extLst>
          </p:cNvPr>
          <p:cNvGrpSpPr/>
          <p:nvPr/>
        </p:nvGrpSpPr>
        <p:grpSpPr>
          <a:xfrm>
            <a:off x="7021830" y="147320"/>
            <a:ext cx="4912995" cy="6548061"/>
            <a:chOff x="7021830" y="147320"/>
            <a:chExt cx="4912995" cy="6548061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5E0B59-1D26-583C-F353-5F1556BD545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5187" y="6695381"/>
              <a:ext cx="799638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7F3C0A3-7139-DCA4-26CF-DDEE15A2BE70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669538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FF43158-A1F4-B2E4-4B4D-45E00537642F}"/>
                </a:ext>
              </a:extLst>
            </p:cNvPr>
            <p:cNvSpPr/>
            <p:nvPr/>
          </p:nvSpPr>
          <p:spPr>
            <a:xfrm>
              <a:off x="7040880" y="147320"/>
              <a:ext cx="4505960" cy="1143000"/>
            </a:xfrm>
            <a:custGeom>
              <a:avLst/>
              <a:gdLst>
                <a:gd name="connsiteX0" fmla="*/ 4079240 w 4505960"/>
                <a:gd name="connsiteY0" fmla="*/ 1143000 h 1143000"/>
                <a:gd name="connsiteX1" fmla="*/ 4505960 w 4505960"/>
                <a:gd name="connsiteY1" fmla="*/ 1143000 h 1143000"/>
                <a:gd name="connsiteX2" fmla="*/ 4505960 w 4505960"/>
                <a:gd name="connsiteY2" fmla="*/ 0 h 1143000"/>
                <a:gd name="connsiteX3" fmla="*/ 0 w 4505960"/>
                <a:gd name="connsiteY3" fmla="*/ 0 h 1143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960" h="1143000">
                  <a:moveTo>
                    <a:pt x="4079240" y="1143000"/>
                  </a:moveTo>
                  <a:lnTo>
                    <a:pt x="4505960" y="1143000"/>
                  </a:lnTo>
                  <a:lnTo>
                    <a:pt x="450596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7825612-D385-EB02-06AE-AE98B52BEB21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5923856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D6E075-2BF6-EFBA-B11A-37A194D6230F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515360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8486D-5A4F-E270-4070-B2A60B8D836C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438398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CECD9C9-EC0F-DA76-53A7-54A026276724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3612456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968974-E6AA-6994-6FB8-90A0B09956D9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284093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07F18C8-A04D-6ACB-60D7-8310360F1D19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2071311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9E5F8B-420B-FA58-0DDC-B855513452B0}"/>
                </a:ext>
              </a:extLst>
            </p:cNvPr>
            <p:cNvCxnSpPr>
              <a:cxnSpLocks/>
            </p:cNvCxnSpPr>
            <p:nvPr/>
          </p:nvCxnSpPr>
          <p:spPr>
            <a:xfrm>
              <a:off x="7021830" y="1296035"/>
              <a:ext cx="26670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BB2A94-16E9-C447-E871-0D6F7F19D217}"/>
              </a:ext>
            </a:extLst>
          </p:cNvPr>
          <p:cNvGrpSpPr/>
          <p:nvPr/>
        </p:nvGrpSpPr>
        <p:grpSpPr>
          <a:xfrm>
            <a:off x="11165205" y="946785"/>
            <a:ext cx="769620" cy="5400675"/>
            <a:chOff x="11165205" y="946785"/>
            <a:chExt cx="769620" cy="540067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0709BCB-BA21-F5AB-432E-C9695E9EE3F6}"/>
                </a:ext>
              </a:extLst>
            </p:cNvPr>
            <p:cNvCxnSpPr/>
            <p:nvPr/>
          </p:nvCxnSpPr>
          <p:spPr>
            <a:xfrm>
              <a:off x="11165205" y="946785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CD06F37-C287-7709-0D6F-B3F0D54AC125}"/>
                </a:ext>
              </a:extLst>
            </p:cNvPr>
            <p:cNvCxnSpPr/>
            <p:nvPr/>
          </p:nvCxnSpPr>
          <p:spPr>
            <a:xfrm>
              <a:off x="11165205" y="634746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1C69F4-FFAD-C9AA-16AD-8431C8F7D08B}"/>
              </a:ext>
            </a:extLst>
          </p:cNvPr>
          <p:cNvGrpSpPr/>
          <p:nvPr/>
        </p:nvGrpSpPr>
        <p:grpSpPr>
          <a:xfrm>
            <a:off x="7421880" y="643890"/>
            <a:ext cx="3985260" cy="5685732"/>
            <a:chOff x="7421880" y="643890"/>
            <a:chExt cx="3985260" cy="5685732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027C0BF-F87D-23D1-5E41-3D223FF0C405}"/>
                </a:ext>
              </a:extLst>
            </p:cNvPr>
            <p:cNvSpPr/>
            <p:nvPr/>
          </p:nvSpPr>
          <p:spPr>
            <a:xfrm>
              <a:off x="7421880" y="643890"/>
              <a:ext cx="3985260" cy="281940"/>
            </a:xfrm>
            <a:custGeom>
              <a:avLst/>
              <a:gdLst>
                <a:gd name="connsiteX0" fmla="*/ 0 w 3985260"/>
                <a:gd name="connsiteY0" fmla="*/ 0 h 281940"/>
                <a:gd name="connsiteX1" fmla="*/ 3985260 w 3985260"/>
                <a:gd name="connsiteY1" fmla="*/ 0 h 281940"/>
                <a:gd name="connsiteX2" fmla="*/ 3985260 w 3985260"/>
                <a:gd name="connsiteY2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5260" h="281940">
                  <a:moveTo>
                    <a:pt x="0" y="0"/>
                  </a:moveTo>
                  <a:lnTo>
                    <a:pt x="3985260" y="0"/>
                  </a:lnTo>
                  <a:lnTo>
                    <a:pt x="3985260" y="28194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E7DAE78-D5E4-9D1A-20FB-D12C7B845FCF}"/>
                </a:ext>
              </a:extLst>
            </p:cNvPr>
            <p:cNvSpPr/>
            <p:nvPr/>
          </p:nvSpPr>
          <p:spPr>
            <a:xfrm>
              <a:off x="7421880" y="6047682"/>
              <a:ext cx="3985260" cy="281940"/>
            </a:xfrm>
            <a:custGeom>
              <a:avLst/>
              <a:gdLst>
                <a:gd name="connsiteX0" fmla="*/ 0 w 3985260"/>
                <a:gd name="connsiteY0" fmla="*/ 0 h 281940"/>
                <a:gd name="connsiteX1" fmla="*/ 3985260 w 3985260"/>
                <a:gd name="connsiteY1" fmla="*/ 0 h 281940"/>
                <a:gd name="connsiteX2" fmla="*/ 3985260 w 3985260"/>
                <a:gd name="connsiteY2" fmla="*/ 281940 h 281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85260" h="281940">
                  <a:moveTo>
                    <a:pt x="0" y="0"/>
                  </a:moveTo>
                  <a:lnTo>
                    <a:pt x="3985260" y="0"/>
                  </a:lnTo>
                  <a:lnTo>
                    <a:pt x="3985260" y="28194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D0E89EE-7A65-324C-558E-27E33CE1C004}"/>
              </a:ext>
            </a:extLst>
          </p:cNvPr>
          <p:cNvGrpSpPr/>
          <p:nvPr/>
        </p:nvGrpSpPr>
        <p:grpSpPr>
          <a:xfrm>
            <a:off x="11162030" y="1720850"/>
            <a:ext cx="772795" cy="3855720"/>
            <a:chOff x="11162030" y="1720850"/>
            <a:chExt cx="772795" cy="38557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9E196A7-E292-E804-AB34-860F846B5BAB}"/>
                </a:ext>
              </a:extLst>
            </p:cNvPr>
            <p:cNvCxnSpPr/>
            <p:nvPr/>
          </p:nvCxnSpPr>
          <p:spPr>
            <a:xfrm>
              <a:off x="11165205" y="172085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68DBC55-5A54-58B7-C7DC-94FDFBF0BE22}"/>
                </a:ext>
              </a:extLst>
            </p:cNvPr>
            <p:cNvCxnSpPr/>
            <p:nvPr/>
          </p:nvCxnSpPr>
          <p:spPr>
            <a:xfrm>
              <a:off x="11162030" y="249428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8A38A3-A0D0-EEED-8863-274C7DBEBC5A}"/>
                </a:ext>
              </a:extLst>
            </p:cNvPr>
            <p:cNvCxnSpPr/>
            <p:nvPr/>
          </p:nvCxnSpPr>
          <p:spPr>
            <a:xfrm>
              <a:off x="11162030" y="326390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E5D401-FBC4-6673-70AD-1A808C39B931}"/>
                </a:ext>
              </a:extLst>
            </p:cNvPr>
            <p:cNvCxnSpPr/>
            <p:nvPr/>
          </p:nvCxnSpPr>
          <p:spPr>
            <a:xfrm>
              <a:off x="11162030" y="403352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9A06A72-102A-A2DA-1F3F-18C0471BC24D}"/>
                </a:ext>
              </a:extLst>
            </p:cNvPr>
            <p:cNvCxnSpPr/>
            <p:nvPr/>
          </p:nvCxnSpPr>
          <p:spPr>
            <a:xfrm>
              <a:off x="11162030" y="4805045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6AA647-64B8-0450-D9EC-AA196D803F2B}"/>
                </a:ext>
              </a:extLst>
            </p:cNvPr>
            <p:cNvCxnSpPr/>
            <p:nvPr/>
          </p:nvCxnSpPr>
          <p:spPr>
            <a:xfrm>
              <a:off x="11162030" y="5576570"/>
              <a:ext cx="76962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4A0D020-B546-D602-9888-C24CC7EA0D7E}"/>
              </a:ext>
            </a:extLst>
          </p:cNvPr>
          <p:cNvGrpSpPr/>
          <p:nvPr/>
        </p:nvGrpSpPr>
        <p:grpSpPr>
          <a:xfrm>
            <a:off x="11125200" y="1726853"/>
            <a:ext cx="422910" cy="4197698"/>
            <a:chOff x="11125200" y="1726853"/>
            <a:chExt cx="422910" cy="4197698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D31B68C-7B44-B7C3-B0F0-06983D31E607}"/>
                </a:ext>
              </a:extLst>
            </p:cNvPr>
            <p:cNvSpPr/>
            <p:nvPr/>
          </p:nvSpPr>
          <p:spPr>
            <a:xfrm>
              <a:off x="11125200" y="3267710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B563A1E-F250-6C35-275A-A820A86F1BCD}"/>
                </a:ext>
              </a:extLst>
            </p:cNvPr>
            <p:cNvSpPr/>
            <p:nvPr/>
          </p:nvSpPr>
          <p:spPr>
            <a:xfrm>
              <a:off x="11125200" y="4038312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47F5847-2E39-1639-327A-65D56AA61D77}"/>
                </a:ext>
              </a:extLst>
            </p:cNvPr>
            <p:cNvSpPr/>
            <p:nvPr/>
          </p:nvSpPr>
          <p:spPr>
            <a:xfrm>
              <a:off x="11125200" y="4808539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DF45C05-0D0F-254C-6051-D7AA8530967E}"/>
                </a:ext>
              </a:extLst>
            </p:cNvPr>
            <p:cNvSpPr/>
            <p:nvPr/>
          </p:nvSpPr>
          <p:spPr>
            <a:xfrm>
              <a:off x="11125200" y="5580381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5F2256D-7ACC-603F-C038-423B73B38A80}"/>
                </a:ext>
              </a:extLst>
            </p:cNvPr>
            <p:cNvSpPr/>
            <p:nvPr/>
          </p:nvSpPr>
          <p:spPr>
            <a:xfrm>
              <a:off x="11125200" y="2496502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1030CB-95D7-758D-8210-EC733684FBCE}"/>
                </a:ext>
              </a:extLst>
            </p:cNvPr>
            <p:cNvSpPr/>
            <p:nvPr/>
          </p:nvSpPr>
          <p:spPr>
            <a:xfrm>
              <a:off x="11125200" y="1726853"/>
              <a:ext cx="422910" cy="344170"/>
            </a:xfrm>
            <a:custGeom>
              <a:avLst/>
              <a:gdLst>
                <a:gd name="connsiteX0" fmla="*/ 422910 w 422910"/>
                <a:gd name="connsiteY0" fmla="*/ 0 h 356235"/>
                <a:gd name="connsiteX1" fmla="*/ 422910 w 422910"/>
                <a:gd name="connsiteY1" fmla="*/ 356235 h 356235"/>
                <a:gd name="connsiteX2" fmla="*/ 0 w 422910"/>
                <a:gd name="connsiteY2" fmla="*/ 356235 h 3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910" h="356235">
                  <a:moveTo>
                    <a:pt x="422910" y="0"/>
                  </a:moveTo>
                  <a:lnTo>
                    <a:pt x="422910" y="356235"/>
                  </a:lnTo>
                  <a:lnTo>
                    <a:pt x="0" y="35623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35914E3-E5BB-A2A3-146D-00CB4937A62C}"/>
              </a:ext>
            </a:extLst>
          </p:cNvPr>
          <p:cNvGrpSpPr/>
          <p:nvPr/>
        </p:nvGrpSpPr>
        <p:grpSpPr>
          <a:xfrm>
            <a:off x="7406640" y="1416876"/>
            <a:ext cx="4000500" cy="4122862"/>
            <a:chOff x="7406640" y="1416876"/>
            <a:chExt cx="4000500" cy="4122862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5820FC8-72F5-AACA-5C17-FE81C61C39D8}"/>
                </a:ext>
              </a:extLst>
            </p:cNvPr>
            <p:cNvSpPr/>
            <p:nvPr/>
          </p:nvSpPr>
          <p:spPr>
            <a:xfrm>
              <a:off x="7406640" y="3731895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BB1143C-E409-076C-F7E7-4B13E9C22F5A}"/>
                </a:ext>
              </a:extLst>
            </p:cNvPr>
            <p:cNvSpPr/>
            <p:nvPr/>
          </p:nvSpPr>
          <p:spPr>
            <a:xfrm>
              <a:off x="7406640" y="4501514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FFCBBFD-B57B-A15A-D1D0-2B2A6C06E406}"/>
                </a:ext>
              </a:extLst>
            </p:cNvPr>
            <p:cNvSpPr/>
            <p:nvPr/>
          </p:nvSpPr>
          <p:spPr>
            <a:xfrm>
              <a:off x="7406640" y="5273038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71A44F0-F33C-3CC1-4ED0-597B4C02988D}"/>
                </a:ext>
              </a:extLst>
            </p:cNvPr>
            <p:cNvSpPr/>
            <p:nvPr/>
          </p:nvSpPr>
          <p:spPr>
            <a:xfrm>
              <a:off x="7406640" y="2959881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1953910-F887-A978-99EF-03D7D65DDF35}"/>
                </a:ext>
              </a:extLst>
            </p:cNvPr>
            <p:cNvSpPr/>
            <p:nvPr/>
          </p:nvSpPr>
          <p:spPr>
            <a:xfrm>
              <a:off x="7406640" y="2188211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EA9A8E8-46C7-A2D4-1E75-FD7F5CCBBC38}"/>
                </a:ext>
              </a:extLst>
            </p:cNvPr>
            <p:cNvSpPr/>
            <p:nvPr/>
          </p:nvSpPr>
          <p:spPr>
            <a:xfrm>
              <a:off x="7406640" y="1416876"/>
              <a:ext cx="4000500" cy="266700"/>
            </a:xfrm>
            <a:custGeom>
              <a:avLst/>
              <a:gdLst>
                <a:gd name="connsiteX0" fmla="*/ 4000500 w 4000500"/>
                <a:gd name="connsiteY0" fmla="*/ 266700 h 266700"/>
                <a:gd name="connsiteX1" fmla="*/ 4000500 w 4000500"/>
                <a:gd name="connsiteY1" fmla="*/ 0 h 266700"/>
                <a:gd name="connsiteX2" fmla="*/ 0 w 4000500"/>
                <a:gd name="connsiteY2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0" h="266700">
                  <a:moveTo>
                    <a:pt x="4000500" y="266700"/>
                  </a:moveTo>
                  <a:lnTo>
                    <a:pt x="4000500" y="0"/>
                  </a:lnTo>
                  <a:lnTo>
                    <a:pt x="0" y="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6A1C8F29-F032-7A58-AC1A-70657CD10B20}"/>
              </a:ext>
            </a:extLst>
          </p:cNvPr>
          <p:cNvSpPr/>
          <p:nvPr/>
        </p:nvSpPr>
        <p:spPr>
          <a:xfrm>
            <a:off x="7250431" y="586740"/>
            <a:ext cx="4271010" cy="646229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BD42ABE-FCA8-E1E5-D741-820AB34F7698}"/>
              </a:ext>
            </a:extLst>
          </p:cNvPr>
          <p:cNvGrpSpPr/>
          <p:nvPr/>
        </p:nvGrpSpPr>
        <p:grpSpPr>
          <a:xfrm>
            <a:off x="11112818" y="1722267"/>
            <a:ext cx="827722" cy="4204218"/>
            <a:chOff x="11112818" y="1722267"/>
            <a:chExt cx="827722" cy="4204218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046C5B6-1217-B81E-42FC-66C6E1A99E56}"/>
                </a:ext>
              </a:extLst>
            </p:cNvPr>
            <p:cNvSpPr/>
            <p:nvPr/>
          </p:nvSpPr>
          <p:spPr>
            <a:xfrm>
              <a:off x="11123295" y="2491740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F5DC2EC-3870-A231-75DB-DB21E7242774}"/>
                </a:ext>
              </a:extLst>
            </p:cNvPr>
            <p:cNvSpPr/>
            <p:nvPr/>
          </p:nvSpPr>
          <p:spPr>
            <a:xfrm>
              <a:off x="11123295" y="3264695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BB1DDD7-92BE-C23A-BC75-8D0FE939AA36}"/>
                </a:ext>
              </a:extLst>
            </p:cNvPr>
            <p:cNvSpPr/>
            <p:nvPr/>
          </p:nvSpPr>
          <p:spPr>
            <a:xfrm>
              <a:off x="11123295" y="4034750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12E37A6-3367-7FC6-42D3-F0A437B6FA8A}"/>
                </a:ext>
              </a:extLst>
            </p:cNvPr>
            <p:cNvSpPr/>
            <p:nvPr/>
          </p:nvSpPr>
          <p:spPr>
            <a:xfrm>
              <a:off x="11120438" y="4807471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55628D9-1F73-6192-732B-86A0AA76B19D}"/>
                </a:ext>
              </a:extLst>
            </p:cNvPr>
            <p:cNvSpPr/>
            <p:nvPr/>
          </p:nvSpPr>
          <p:spPr>
            <a:xfrm>
              <a:off x="11114405" y="5579775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08DD297-8556-0030-8348-078A54064EAF}"/>
                </a:ext>
              </a:extLst>
            </p:cNvPr>
            <p:cNvSpPr/>
            <p:nvPr/>
          </p:nvSpPr>
          <p:spPr>
            <a:xfrm>
              <a:off x="11112818" y="1722267"/>
              <a:ext cx="817245" cy="346710"/>
            </a:xfrm>
            <a:custGeom>
              <a:avLst/>
              <a:gdLst>
                <a:gd name="connsiteX0" fmla="*/ 0 w 817245"/>
                <a:gd name="connsiteY0" fmla="*/ 346710 h 346710"/>
                <a:gd name="connsiteX1" fmla="*/ 426720 w 817245"/>
                <a:gd name="connsiteY1" fmla="*/ 346710 h 346710"/>
                <a:gd name="connsiteX2" fmla="*/ 426720 w 817245"/>
                <a:gd name="connsiteY2" fmla="*/ 0 h 346710"/>
                <a:gd name="connsiteX3" fmla="*/ 817245 w 817245"/>
                <a:gd name="connsiteY3" fmla="*/ 0 h 346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245" h="346710">
                  <a:moveTo>
                    <a:pt x="0" y="346710"/>
                  </a:moveTo>
                  <a:lnTo>
                    <a:pt x="426720" y="346710"/>
                  </a:lnTo>
                  <a:lnTo>
                    <a:pt x="426720" y="0"/>
                  </a:lnTo>
                  <a:lnTo>
                    <a:pt x="817245" y="0"/>
                  </a:lnTo>
                </a:path>
              </a:pathLst>
            </a:custGeom>
            <a:noFill/>
            <a:ln w="76200">
              <a:solidFill>
                <a:srgbClr val="FF9900">
                  <a:alpha val="49804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</p:spTree>
    <p:extLst>
      <p:ext uri="{BB962C8B-B14F-4D97-AF65-F5344CB8AC3E}">
        <p14:creationId xmlns:p14="http://schemas.microsoft.com/office/powerpoint/2010/main" val="129847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4C3EE-8E3F-FD9C-3022-C84FB489F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2E2-B877-92D8-06B7-581294CA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PAL 16L8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13B5-EC53-E0E9-15FF-E06025143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6167" cy="5032375"/>
          </a:xfrm>
        </p:spPr>
        <p:txBody>
          <a:bodyPr>
            <a:normAutofit/>
          </a:bodyPr>
          <a:lstStyle/>
          <a:p>
            <a:r>
              <a:rPr lang="en-US" dirty="0"/>
              <a:t>Create initial set of all possible inputs: </a:t>
            </a:r>
            <a:br>
              <a:rPr lang="en-US" dirty="0"/>
            </a:br>
            <a:r>
              <a:rPr lang="en-US" dirty="0"/>
              <a:t>0 .. 2</a:t>
            </a:r>
            <a:r>
              <a:rPr lang="en-US" baseline="30000" dirty="0"/>
              <a:t>10</a:t>
            </a:r>
            <a:r>
              <a:rPr lang="en-US" dirty="0"/>
              <a:t> – 1 </a:t>
            </a:r>
          </a:p>
          <a:p>
            <a:r>
              <a:rPr lang="en-US" dirty="0"/>
              <a:t>For each input…</a:t>
            </a:r>
          </a:p>
          <a:p>
            <a:pPr lvl="1"/>
            <a:r>
              <a:rPr lang="en-US" dirty="0"/>
              <a:t>Note down the outputs</a:t>
            </a:r>
          </a:p>
          <a:p>
            <a:pPr lvl="1"/>
            <a:r>
              <a:rPr lang="en-US" dirty="0"/>
              <a:t>Check every I/O pin if it is in HI-Z</a:t>
            </a:r>
          </a:p>
          <a:p>
            <a:pPr lvl="1"/>
            <a:r>
              <a:rPr lang="en-US" dirty="0"/>
              <a:t>If HI-Z states are found, add additional inputs into the set of all possible inputs</a:t>
            </a:r>
          </a:p>
          <a:p>
            <a:endParaRPr lang="en-US" dirty="0"/>
          </a:p>
          <a:p>
            <a:r>
              <a:rPr lang="en-US" dirty="0"/>
              <a:t>Example</a:t>
            </a:r>
            <a:endParaRPr lang="en-US" sz="3600" dirty="0"/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00_000000_1001101000</a:t>
            </a:r>
            <a:r>
              <a:rPr lang="en-US" sz="20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11_11110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/>
              <a:t>Adds one new input: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00_00000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_1001101000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83454-F070-F530-4F82-3F85D3DF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67" y="0"/>
            <a:ext cx="5337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82EC-7B6B-ACC1-24EE-94DCFCC96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55EB9-6CE7-811A-9EEE-6AA9F879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 16R4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B0C7D-9247-CEC6-3894-DA518AD3B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6167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8 inputs</a:t>
            </a:r>
          </a:p>
          <a:p>
            <a:r>
              <a:rPr lang="en-US" dirty="0"/>
              <a:t>4 I/O pins</a:t>
            </a:r>
          </a:p>
          <a:p>
            <a:pPr lvl="1"/>
            <a:r>
              <a:rPr lang="en-US" dirty="0"/>
              <a:t>Implicit feedbacks</a:t>
            </a:r>
          </a:p>
          <a:p>
            <a:pPr lvl="1"/>
            <a:r>
              <a:rPr lang="en-US" dirty="0"/>
              <a:t>Can be set to HI-Z (become inputs)</a:t>
            </a:r>
          </a:p>
          <a:p>
            <a:r>
              <a:rPr lang="en-US" dirty="0"/>
              <a:t>4 register outputs</a:t>
            </a:r>
          </a:p>
          <a:p>
            <a:pPr lvl="1"/>
            <a:r>
              <a:rPr lang="en-US" dirty="0"/>
              <a:t>Explicit feedbacks</a:t>
            </a:r>
          </a:p>
          <a:p>
            <a:pPr lvl="1"/>
            <a:r>
              <a:rPr lang="en-US" dirty="0"/>
              <a:t>Store value on clock pulse</a:t>
            </a:r>
          </a:p>
          <a:p>
            <a:pPr lvl="1"/>
            <a:r>
              <a:rPr lang="en-US" dirty="0"/>
              <a:t>Can’t [really] be in HI-Z, but there’s OE</a:t>
            </a:r>
          </a:p>
          <a:p>
            <a:r>
              <a:rPr lang="en-US" dirty="0"/>
              <a:t>Setting HI-Z on I/O is max one “AND” expression </a:t>
            </a:r>
          </a:p>
          <a:p>
            <a:r>
              <a:rPr lang="en-US" dirty="0"/>
              <a:t>Output is “OR” of max 7 “AND” expressions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8161E-8C9C-C4F6-3C67-832C16312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72" y="-1"/>
            <a:ext cx="5493628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724EE72-A952-8F7D-6323-601B49E741F7}"/>
              </a:ext>
            </a:extLst>
          </p:cNvPr>
          <p:cNvGrpSpPr/>
          <p:nvPr/>
        </p:nvGrpSpPr>
        <p:grpSpPr>
          <a:xfrm>
            <a:off x="7025640" y="1083310"/>
            <a:ext cx="316230" cy="5494655"/>
            <a:chOff x="7025640" y="1083310"/>
            <a:chExt cx="316230" cy="549465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D5F0C6-930A-E89E-C984-01BC7C5E07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1083310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2213F8-EE8B-6554-A64E-68846F70B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1872615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0C1CC0-8CA5-660F-4727-3CDD91438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2659380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43EE67-25D1-7677-64F2-01C0E83321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3440430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11A22D-45C0-3494-BB5F-5D05D030AF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4227195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297AC4-8628-7763-6B32-C79905567B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5013960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B282298-65C2-6954-F3B1-078FF7CA05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5804535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36C0E-C749-5AF4-0A23-7DE96F3BA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5640" y="6577965"/>
              <a:ext cx="31623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24CFF-B0E2-D164-7CC9-E8558F0283C2}"/>
              </a:ext>
            </a:extLst>
          </p:cNvPr>
          <p:cNvGrpSpPr/>
          <p:nvPr/>
        </p:nvGrpSpPr>
        <p:grpSpPr>
          <a:xfrm>
            <a:off x="10727055" y="734060"/>
            <a:ext cx="1053465" cy="5495925"/>
            <a:chOff x="10727055" y="734060"/>
            <a:chExt cx="1053465" cy="549592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26DCCD2-9B65-7CE1-8FA8-01F8A93D346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55" y="734060"/>
              <a:ext cx="10172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5E17A9-CDC1-9ADC-B317-AEBE9023D032}"/>
                </a:ext>
              </a:extLst>
            </p:cNvPr>
            <p:cNvCxnSpPr>
              <a:cxnSpLocks/>
            </p:cNvCxnSpPr>
            <p:nvPr/>
          </p:nvCxnSpPr>
          <p:spPr>
            <a:xfrm>
              <a:off x="10727055" y="1507490"/>
              <a:ext cx="10172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54BF2AB-CE11-5FEF-431B-44AD8A897B3B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5426075"/>
              <a:ext cx="10172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BEF70D-E298-8BB6-441E-7806612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10763250" y="6229985"/>
              <a:ext cx="10172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F48CB5-B3B6-4667-FC84-9A5E759D09D3}"/>
              </a:ext>
            </a:extLst>
          </p:cNvPr>
          <p:cNvGrpSpPr/>
          <p:nvPr/>
        </p:nvGrpSpPr>
        <p:grpSpPr>
          <a:xfrm>
            <a:off x="10820400" y="717550"/>
            <a:ext cx="238125" cy="5860415"/>
            <a:chOff x="10820400" y="717550"/>
            <a:chExt cx="238125" cy="586041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565EDF6-C0E5-82E8-7AAB-1E93CCC0F677}"/>
                </a:ext>
              </a:extLst>
            </p:cNvPr>
            <p:cNvGrpSpPr/>
            <p:nvPr/>
          </p:nvGrpSpPr>
          <p:grpSpPr>
            <a:xfrm>
              <a:off x="10820400" y="717550"/>
              <a:ext cx="192405" cy="1156970"/>
              <a:chOff x="10820400" y="717550"/>
              <a:chExt cx="192405" cy="1156970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A1921C32-92FD-0799-75BF-A3BAE693143F}"/>
                  </a:ext>
                </a:extLst>
              </p:cNvPr>
              <p:cNvSpPr/>
              <p:nvPr/>
            </p:nvSpPr>
            <p:spPr>
              <a:xfrm>
                <a:off x="10820400" y="1508760"/>
                <a:ext cx="192405" cy="365760"/>
              </a:xfrm>
              <a:custGeom>
                <a:avLst/>
                <a:gdLst>
                  <a:gd name="connsiteX0" fmla="*/ 192405 w 192405"/>
                  <a:gd name="connsiteY0" fmla="*/ 0 h 365760"/>
                  <a:gd name="connsiteX1" fmla="*/ 192405 w 192405"/>
                  <a:gd name="connsiteY1" fmla="*/ 365760 h 365760"/>
                  <a:gd name="connsiteX2" fmla="*/ 0 w 192405"/>
                  <a:gd name="connsiteY2" fmla="*/ 36576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405" h="365760">
                    <a:moveTo>
                      <a:pt x="192405" y="0"/>
                    </a:moveTo>
                    <a:lnTo>
                      <a:pt x="192405" y="365760"/>
                    </a:lnTo>
                    <a:lnTo>
                      <a:pt x="0" y="36576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EFAD93D-013D-8293-E5AC-89E7E497D570}"/>
                  </a:ext>
                </a:extLst>
              </p:cNvPr>
              <p:cNvSpPr/>
              <p:nvPr/>
            </p:nvSpPr>
            <p:spPr>
              <a:xfrm>
                <a:off x="10820400" y="717550"/>
                <a:ext cx="192405" cy="365760"/>
              </a:xfrm>
              <a:custGeom>
                <a:avLst/>
                <a:gdLst>
                  <a:gd name="connsiteX0" fmla="*/ 192405 w 192405"/>
                  <a:gd name="connsiteY0" fmla="*/ 0 h 365760"/>
                  <a:gd name="connsiteX1" fmla="*/ 192405 w 192405"/>
                  <a:gd name="connsiteY1" fmla="*/ 365760 h 365760"/>
                  <a:gd name="connsiteX2" fmla="*/ 0 w 192405"/>
                  <a:gd name="connsiteY2" fmla="*/ 36576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405" h="365760">
                    <a:moveTo>
                      <a:pt x="192405" y="0"/>
                    </a:moveTo>
                    <a:lnTo>
                      <a:pt x="192405" y="365760"/>
                    </a:lnTo>
                    <a:lnTo>
                      <a:pt x="0" y="36576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7B21F44-08FF-7D58-E523-692913091D89}"/>
                </a:ext>
              </a:extLst>
            </p:cNvPr>
            <p:cNvGrpSpPr/>
            <p:nvPr/>
          </p:nvGrpSpPr>
          <p:grpSpPr>
            <a:xfrm>
              <a:off x="10866119" y="5438775"/>
              <a:ext cx="192406" cy="1139190"/>
              <a:chOff x="10866119" y="5438775"/>
              <a:chExt cx="192406" cy="1139190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1744BEE-4FAA-02DB-9DA7-DDF8C3CF62EC}"/>
                  </a:ext>
                </a:extLst>
              </p:cNvPr>
              <p:cNvSpPr/>
              <p:nvPr/>
            </p:nvSpPr>
            <p:spPr>
              <a:xfrm>
                <a:off x="10866120" y="5438775"/>
                <a:ext cx="192405" cy="365760"/>
              </a:xfrm>
              <a:custGeom>
                <a:avLst/>
                <a:gdLst>
                  <a:gd name="connsiteX0" fmla="*/ 192405 w 192405"/>
                  <a:gd name="connsiteY0" fmla="*/ 0 h 365760"/>
                  <a:gd name="connsiteX1" fmla="*/ 192405 w 192405"/>
                  <a:gd name="connsiteY1" fmla="*/ 365760 h 365760"/>
                  <a:gd name="connsiteX2" fmla="*/ 0 w 192405"/>
                  <a:gd name="connsiteY2" fmla="*/ 36576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405" h="365760">
                    <a:moveTo>
                      <a:pt x="192405" y="0"/>
                    </a:moveTo>
                    <a:lnTo>
                      <a:pt x="192405" y="365760"/>
                    </a:lnTo>
                    <a:lnTo>
                      <a:pt x="0" y="36576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FDE04A0-8B4B-6838-1E63-49731BA5E32F}"/>
                  </a:ext>
                </a:extLst>
              </p:cNvPr>
              <p:cNvSpPr/>
              <p:nvPr/>
            </p:nvSpPr>
            <p:spPr>
              <a:xfrm>
                <a:off x="10866119" y="6212205"/>
                <a:ext cx="192405" cy="365760"/>
              </a:xfrm>
              <a:custGeom>
                <a:avLst/>
                <a:gdLst>
                  <a:gd name="connsiteX0" fmla="*/ 192405 w 192405"/>
                  <a:gd name="connsiteY0" fmla="*/ 0 h 365760"/>
                  <a:gd name="connsiteX1" fmla="*/ 192405 w 192405"/>
                  <a:gd name="connsiteY1" fmla="*/ 365760 h 365760"/>
                  <a:gd name="connsiteX2" fmla="*/ 0 w 192405"/>
                  <a:gd name="connsiteY2" fmla="*/ 365760 h 36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2405" h="365760">
                    <a:moveTo>
                      <a:pt x="192405" y="0"/>
                    </a:moveTo>
                    <a:lnTo>
                      <a:pt x="192405" y="365760"/>
                    </a:lnTo>
                    <a:lnTo>
                      <a:pt x="0" y="36576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2C798A4-92FA-7CB3-5ABC-B432E251F664}"/>
              </a:ext>
            </a:extLst>
          </p:cNvPr>
          <p:cNvGrpSpPr/>
          <p:nvPr/>
        </p:nvGrpSpPr>
        <p:grpSpPr>
          <a:xfrm>
            <a:off x="7383780" y="461010"/>
            <a:ext cx="4403724" cy="6116956"/>
            <a:chOff x="7383780" y="461010"/>
            <a:chExt cx="4403724" cy="61169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3E3EFA6-8625-0470-04D2-FB6DD176002E}"/>
                </a:ext>
              </a:extLst>
            </p:cNvPr>
            <p:cNvGrpSpPr/>
            <p:nvPr/>
          </p:nvGrpSpPr>
          <p:grpSpPr>
            <a:xfrm>
              <a:off x="7383780" y="461010"/>
              <a:ext cx="4358640" cy="1413508"/>
              <a:chOff x="7383780" y="461010"/>
              <a:chExt cx="4358640" cy="1413508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1A46F1B5-85A7-EBE7-A7D6-C6BEF7CF53B4}"/>
                  </a:ext>
                </a:extLst>
              </p:cNvPr>
              <p:cNvSpPr/>
              <p:nvPr/>
            </p:nvSpPr>
            <p:spPr>
              <a:xfrm>
                <a:off x="10828020" y="735330"/>
                <a:ext cx="914400" cy="346710"/>
              </a:xfrm>
              <a:custGeom>
                <a:avLst/>
                <a:gdLst>
                  <a:gd name="connsiteX0" fmla="*/ 914400 w 914400"/>
                  <a:gd name="connsiteY0" fmla="*/ 0 h 346710"/>
                  <a:gd name="connsiteX1" fmla="*/ 182880 w 914400"/>
                  <a:gd name="connsiteY1" fmla="*/ 0 h 346710"/>
                  <a:gd name="connsiteX2" fmla="*/ 182880 w 914400"/>
                  <a:gd name="connsiteY2" fmla="*/ 346710 h 346710"/>
                  <a:gd name="connsiteX3" fmla="*/ 0 w 914400"/>
                  <a:gd name="connsiteY3" fmla="*/ 346710 h 34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46710">
                    <a:moveTo>
                      <a:pt x="914400" y="0"/>
                    </a:moveTo>
                    <a:lnTo>
                      <a:pt x="182880" y="0"/>
                    </a:lnTo>
                    <a:lnTo>
                      <a:pt x="182880" y="346710"/>
                    </a:lnTo>
                    <a:lnTo>
                      <a:pt x="0" y="346710"/>
                    </a:lnTo>
                  </a:path>
                </a:pathLst>
              </a:custGeom>
              <a:noFill/>
              <a:ln w="76200"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0F519A9-F17C-4508-49D1-D68F1D3C0DA9}"/>
                  </a:ext>
                </a:extLst>
              </p:cNvPr>
              <p:cNvSpPr/>
              <p:nvPr/>
            </p:nvSpPr>
            <p:spPr>
              <a:xfrm>
                <a:off x="10828020" y="1508283"/>
                <a:ext cx="914400" cy="366235"/>
              </a:xfrm>
              <a:custGeom>
                <a:avLst/>
                <a:gdLst>
                  <a:gd name="connsiteX0" fmla="*/ 914400 w 914400"/>
                  <a:gd name="connsiteY0" fmla="*/ 0 h 346710"/>
                  <a:gd name="connsiteX1" fmla="*/ 182880 w 914400"/>
                  <a:gd name="connsiteY1" fmla="*/ 0 h 346710"/>
                  <a:gd name="connsiteX2" fmla="*/ 182880 w 914400"/>
                  <a:gd name="connsiteY2" fmla="*/ 346710 h 346710"/>
                  <a:gd name="connsiteX3" fmla="*/ 0 w 914400"/>
                  <a:gd name="connsiteY3" fmla="*/ 346710 h 34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46710">
                    <a:moveTo>
                      <a:pt x="914400" y="0"/>
                    </a:moveTo>
                    <a:lnTo>
                      <a:pt x="182880" y="0"/>
                    </a:lnTo>
                    <a:lnTo>
                      <a:pt x="182880" y="346710"/>
                    </a:lnTo>
                    <a:lnTo>
                      <a:pt x="0" y="346710"/>
                    </a:lnTo>
                  </a:path>
                </a:pathLst>
              </a:custGeom>
              <a:noFill/>
              <a:ln w="76200"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9F67B1F5-4322-A0CB-38E1-A4F8CA65AB48}"/>
                  </a:ext>
                </a:extLst>
              </p:cNvPr>
              <p:cNvSpPr/>
              <p:nvPr/>
            </p:nvSpPr>
            <p:spPr>
              <a:xfrm>
                <a:off x="7383780" y="461010"/>
                <a:ext cx="3474720" cy="240030"/>
              </a:xfrm>
              <a:custGeom>
                <a:avLst/>
                <a:gdLst>
                  <a:gd name="connsiteX0" fmla="*/ 0 w 3474720"/>
                  <a:gd name="connsiteY0" fmla="*/ 0 h 240030"/>
                  <a:gd name="connsiteX1" fmla="*/ 3474720 w 3474720"/>
                  <a:gd name="connsiteY1" fmla="*/ 0 h 240030"/>
                  <a:gd name="connsiteX2" fmla="*/ 3474720 w 3474720"/>
                  <a:gd name="connsiteY2" fmla="*/ 240030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720" h="240030">
                    <a:moveTo>
                      <a:pt x="0" y="0"/>
                    </a:moveTo>
                    <a:lnTo>
                      <a:pt x="3474720" y="0"/>
                    </a:lnTo>
                    <a:lnTo>
                      <a:pt x="3474720" y="24003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89B5CAF-BEE4-1056-9E1B-ECE045640C35}"/>
                  </a:ext>
                </a:extLst>
              </p:cNvPr>
              <p:cNvSpPr/>
              <p:nvPr/>
            </p:nvSpPr>
            <p:spPr>
              <a:xfrm>
                <a:off x="7383780" y="1241427"/>
                <a:ext cx="3474720" cy="240030"/>
              </a:xfrm>
              <a:custGeom>
                <a:avLst/>
                <a:gdLst>
                  <a:gd name="connsiteX0" fmla="*/ 0 w 3474720"/>
                  <a:gd name="connsiteY0" fmla="*/ 0 h 240030"/>
                  <a:gd name="connsiteX1" fmla="*/ 3474720 w 3474720"/>
                  <a:gd name="connsiteY1" fmla="*/ 0 h 240030"/>
                  <a:gd name="connsiteX2" fmla="*/ 3474720 w 3474720"/>
                  <a:gd name="connsiteY2" fmla="*/ 240030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720" h="240030">
                    <a:moveTo>
                      <a:pt x="0" y="0"/>
                    </a:moveTo>
                    <a:lnTo>
                      <a:pt x="3474720" y="0"/>
                    </a:lnTo>
                    <a:lnTo>
                      <a:pt x="3474720" y="24003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61EB9BC-1053-ADE2-C8CF-B8E3FD514BFD}"/>
                </a:ext>
              </a:extLst>
            </p:cNvPr>
            <p:cNvGrpSpPr/>
            <p:nvPr/>
          </p:nvGrpSpPr>
          <p:grpSpPr>
            <a:xfrm>
              <a:off x="7421880" y="5159138"/>
              <a:ext cx="4365624" cy="1418828"/>
              <a:chOff x="7421880" y="5159138"/>
              <a:chExt cx="4365624" cy="1418828"/>
            </a:xfrm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376A692-554B-8C06-1E00-CC0EE77D0C18}"/>
                  </a:ext>
                </a:extLst>
              </p:cNvPr>
              <p:cNvSpPr/>
              <p:nvPr/>
            </p:nvSpPr>
            <p:spPr>
              <a:xfrm>
                <a:off x="10873105" y="5422028"/>
                <a:ext cx="914399" cy="382505"/>
              </a:xfrm>
              <a:custGeom>
                <a:avLst/>
                <a:gdLst>
                  <a:gd name="connsiteX0" fmla="*/ 914400 w 914400"/>
                  <a:gd name="connsiteY0" fmla="*/ 0 h 346710"/>
                  <a:gd name="connsiteX1" fmla="*/ 182880 w 914400"/>
                  <a:gd name="connsiteY1" fmla="*/ 0 h 346710"/>
                  <a:gd name="connsiteX2" fmla="*/ 182880 w 914400"/>
                  <a:gd name="connsiteY2" fmla="*/ 346710 h 346710"/>
                  <a:gd name="connsiteX3" fmla="*/ 0 w 914400"/>
                  <a:gd name="connsiteY3" fmla="*/ 346710 h 34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46710">
                    <a:moveTo>
                      <a:pt x="914400" y="0"/>
                    </a:moveTo>
                    <a:lnTo>
                      <a:pt x="182880" y="0"/>
                    </a:lnTo>
                    <a:lnTo>
                      <a:pt x="182880" y="346710"/>
                    </a:lnTo>
                    <a:lnTo>
                      <a:pt x="0" y="346710"/>
                    </a:lnTo>
                  </a:path>
                </a:pathLst>
              </a:custGeom>
              <a:noFill/>
              <a:ln w="76200"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3AA62CF-5542-D757-FBDE-58FB0A9393C6}"/>
                  </a:ext>
                </a:extLst>
              </p:cNvPr>
              <p:cNvSpPr/>
              <p:nvPr/>
            </p:nvSpPr>
            <p:spPr>
              <a:xfrm>
                <a:off x="10873105" y="6229234"/>
                <a:ext cx="914399" cy="348732"/>
              </a:xfrm>
              <a:custGeom>
                <a:avLst/>
                <a:gdLst>
                  <a:gd name="connsiteX0" fmla="*/ 914400 w 914400"/>
                  <a:gd name="connsiteY0" fmla="*/ 0 h 346710"/>
                  <a:gd name="connsiteX1" fmla="*/ 182880 w 914400"/>
                  <a:gd name="connsiteY1" fmla="*/ 0 h 346710"/>
                  <a:gd name="connsiteX2" fmla="*/ 182880 w 914400"/>
                  <a:gd name="connsiteY2" fmla="*/ 346710 h 346710"/>
                  <a:gd name="connsiteX3" fmla="*/ 0 w 914400"/>
                  <a:gd name="connsiteY3" fmla="*/ 346710 h 346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346710">
                    <a:moveTo>
                      <a:pt x="914400" y="0"/>
                    </a:moveTo>
                    <a:lnTo>
                      <a:pt x="182880" y="0"/>
                    </a:lnTo>
                    <a:lnTo>
                      <a:pt x="182880" y="346710"/>
                    </a:lnTo>
                    <a:lnTo>
                      <a:pt x="0" y="346710"/>
                    </a:lnTo>
                  </a:path>
                </a:pathLst>
              </a:custGeom>
              <a:noFill/>
              <a:ln w="76200">
                <a:solidFill>
                  <a:srgbClr val="FFC0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895965A-E972-E5E9-5E17-AAC22796CD31}"/>
                  </a:ext>
                </a:extLst>
              </p:cNvPr>
              <p:cNvSpPr/>
              <p:nvPr/>
            </p:nvSpPr>
            <p:spPr>
              <a:xfrm>
                <a:off x="7421880" y="5159138"/>
                <a:ext cx="3474720" cy="240030"/>
              </a:xfrm>
              <a:custGeom>
                <a:avLst/>
                <a:gdLst>
                  <a:gd name="connsiteX0" fmla="*/ 0 w 3474720"/>
                  <a:gd name="connsiteY0" fmla="*/ 0 h 240030"/>
                  <a:gd name="connsiteX1" fmla="*/ 3474720 w 3474720"/>
                  <a:gd name="connsiteY1" fmla="*/ 0 h 240030"/>
                  <a:gd name="connsiteX2" fmla="*/ 3474720 w 3474720"/>
                  <a:gd name="connsiteY2" fmla="*/ 240030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720" h="240030">
                    <a:moveTo>
                      <a:pt x="0" y="0"/>
                    </a:moveTo>
                    <a:lnTo>
                      <a:pt x="3474720" y="0"/>
                    </a:lnTo>
                    <a:lnTo>
                      <a:pt x="3474720" y="24003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358C06D-E515-74EE-DAEB-FC5ACC841412}"/>
                  </a:ext>
                </a:extLst>
              </p:cNvPr>
              <p:cNvSpPr/>
              <p:nvPr/>
            </p:nvSpPr>
            <p:spPr>
              <a:xfrm>
                <a:off x="7421880" y="5954790"/>
                <a:ext cx="3474720" cy="240030"/>
              </a:xfrm>
              <a:custGeom>
                <a:avLst/>
                <a:gdLst>
                  <a:gd name="connsiteX0" fmla="*/ 0 w 3474720"/>
                  <a:gd name="connsiteY0" fmla="*/ 0 h 240030"/>
                  <a:gd name="connsiteX1" fmla="*/ 3474720 w 3474720"/>
                  <a:gd name="connsiteY1" fmla="*/ 0 h 240030"/>
                  <a:gd name="connsiteX2" fmla="*/ 3474720 w 3474720"/>
                  <a:gd name="connsiteY2" fmla="*/ 240030 h 24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720" h="240030">
                    <a:moveTo>
                      <a:pt x="0" y="0"/>
                    </a:moveTo>
                    <a:lnTo>
                      <a:pt x="3474720" y="0"/>
                    </a:lnTo>
                    <a:lnTo>
                      <a:pt x="3474720" y="240030"/>
                    </a:lnTo>
                  </a:path>
                </a:pathLst>
              </a:custGeom>
              <a:noFill/>
              <a:ln w="76200">
                <a:solidFill>
                  <a:srgbClr val="FFFF00">
                    <a:alpha val="50196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I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8F0BD7-2140-43CE-2BF5-CC7495BDA95E}"/>
              </a:ext>
            </a:extLst>
          </p:cNvPr>
          <p:cNvGrpSpPr/>
          <p:nvPr/>
        </p:nvGrpSpPr>
        <p:grpSpPr>
          <a:xfrm>
            <a:off x="11388090" y="2253615"/>
            <a:ext cx="381000" cy="2352675"/>
            <a:chOff x="11388090" y="2253615"/>
            <a:chExt cx="381000" cy="235267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4CDAA41-03F2-6B1C-6447-5E8D90FBD4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8090" y="2253615"/>
              <a:ext cx="3695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DEDCAF4-38C1-FD67-BEFE-F9C659F03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88090" y="3030855"/>
              <a:ext cx="3695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5CBAF02-D076-803F-6197-141CAEB97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9520" y="3815715"/>
              <a:ext cx="3695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9033F9-FE5D-257B-AD76-0779E44BC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99520" y="4606290"/>
              <a:ext cx="369570" cy="0"/>
            </a:xfrm>
            <a:prstGeom prst="line">
              <a:avLst/>
            </a:prstGeom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F2171B-70B9-FC20-B9EF-DC42B2A9C253}"/>
              </a:ext>
            </a:extLst>
          </p:cNvPr>
          <p:cNvGrpSpPr/>
          <p:nvPr/>
        </p:nvGrpSpPr>
        <p:grpSpPr>
          <a:xfrm>
            <a:off x="10845164" y="2428875"/>
            <a:ext cx="628650" cy="2582164"/>
            <a:chOff x="10845164" y="2428875"/>
            <a:chExt cx="628650" cy="258216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A2AC685-55F5-1900-B32E-BA3E0924F7CA}"/>
                </a:ext>
              </a:extLst>
            </p:cNvPr>
            <p:cNvSpPr/>
            <p:nvPr/>
          </p:nvSpPr>
          <p:spPr>
            <a:xfrm>
              <a:off x="10845164" y="2428875"/>
              <a:ext cx="622935" cy="230505"/>
            </a:xfrm>
            <a:custGeom>
              <a:avLst/>
              <a:gdLst>
                <a:gd name="connsiteX0" fmla="*/ 539115 w 622935"/>
                <a:gd name="connsiteY0" fmla="*/ 0 h 230505"/>
                <a:gd name="connsiteX1" fmla="*/ 622935 w 622935"/>
                <a:gd name="connsiteY1" fmla="*/ 0 h 230505"/>
                <a:gd name="connsiteX2" fmla="*/ 622935 w 622935"/>
                <a:gd name="connsiteY2" fmla="*/ 230505 h 230505"/>
                <a:gd name="connsiteX3" fmla="*/ 0 w 622935"/>
                <a:gd name="connsiteY3" fmla="*/ 230505 h 23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5" h="230505">
                  <a:moveTo>
                    <a:pt x="539115" y="0"/>
                  </a:moveTo>
                  <a:lnTo>
                    <a:pt x="622935" y="0"/>
                  </a:lnTo>
                  <a:lnTo>
                    <a:pt x="622935" y="230505"/>
                  </a:lnTo>
                  <a:lnTo>
                    <a:pt x="0" y="23050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8C6BA80-E33D-9443-BB83-9210C430D72A}"/>
                </a:ext>
              </a:extLst>
            </p:cNvPr>
            <p:cNvSpPr/>
            <p:nvPr/>
          </p:nvSpPr>
          <p:spPr>
            <a:xfrm>
              <a:off x="10845164" y="3210934"/>
              <a:ext cx="622935" cy="230505"/>
            </a:xfrm>
            <a:custGeom>
              <a:avLst/>
              <a:gdLst>
                <a:gd name="connsiteX0" fmla="*/ 539115 w 622935"/>
                <a:gd name="connsiteY0" fmla="*/ 0 h 230505"/>
                <a:gd name="connsiteX1" fmla="*/ 622935 w 622935"/>
                <a:gd name="connsiteY1" fmla="*/ 0 h 230505"/>
                <a:gd name="connsiteX2" fmla="*/ 622935 w 622935"/>
                <a:gd name="connsiteY2" fmla="*/ 230505 h 230505"/>
                <a:gd name="connsiteX3" fmla="*/ 0 w 622935"/>
                <a:gd name="connsiteY3" fmla="*/ 230505 h 23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5" h="230505">
                  <a:moveTo>
                    <a:pt x="539115" y="0"/>
                  </a:moveTo>
                  <a:lnTo>
                    <a:pt x="622935" y="0"/>
                  </a:lnTo>
                  <a:lnTo>
                    <a:pt x="622935" y="230505"/>
                  </a:lnTo>
                  <a:lnTo>
                    <a:pt x="0" y="23050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01F745E-985A-5B71-F370-DB48C7583139}"/>
                </a:ext>
              </a:extLst>
            </p:cNvPr>
            <p:cNvSpPr/>
            <p:nvPr/>
          </p:nvSpPr>
          <p:spPr>
            <a:xfrm>
              <a:off x="10850879" y="3994140"/>
              <a:ext cx="622935" cy="230505"/>
            </a:xfrm>
            <a:custGeom>
              <a:avLst/>
              <a:gdLst>
                <a:gd name="connsiteX0" fmla="*/ 539115 w 622935"/>
                <a:gd name="connsiteY0" fmla="*/ 0 h 230505"/>
                <a:gd name="connsiteX1" fmla="*/ 622935 w 622935"/>
                <a:gd name="connsiteY1" fmla="*/ 0 h 230505"/>
                <a:gd name="connsiteX2" fmla="*/ 622935 w 622935"/>
                <a:gd name="connsiteY2" fmla="*/ 230505 h 230505"/>
                <a:gd name="connsiteX3" fmla="*/ 0 w 622935"/>
                <a:gd name="connsiteY3" fmla="*/ 230505 h 23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5" h="230505">
                  <a:moveTo>
                    <a:pt x="539115" y="0"/>
                  </a:moveTo>
                  <a:lnTo>
                    <a:pt x="622935" y="0"/>
                  </a:lnTo>
                  <a:lnTo>
                    <a:pt x="622935" y="230505"/>
                  </a:lnTo>
                  <a:lnTo>
                    <a:pt x="0" y="23050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A5D72EC-20EE-FC04-F4E3-FB68FDC7D5D9}"/>
                </a:ext>
              </a:extLst>
            </p:cNvPr>
            <p:cNvSpPr/>
            <p:nvPr/>
          </p:nvSpPr>
          <p:spPr>
            <a:xfrm>
              <a:off x="10850879" y="4780534"/>
              <a:ext cx="622935" cy="230505"/>
            </a:xfrm>
            <a:custGeom>
              <a:avLst/>
              <a:gdLst>
                <a:gd name="connsiteX0" fmla="*/ 539115 w 622935"/>
                <a:gd name="connsiteY0" fmla="*/ 0 h 230505"/>
                <a:gd name="connsiteX1" fmla="*/ 622935 w 622935"/>
                <a:gd name="connsiteY1" fmla="*/ 0 h 230505"/>
                <a:gd name="connsiteX2" fmla="*/ 622935 w 622935"/>
                <a:gd name="connsiteY2" fmla="*/ 230505 h 230505"/>
                <a:gd name="connsiteX3" fmla="*/ 0 w 622935"/>
                <a:gd name="connsiteY3" fmla="*/ 230505 h 230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2935" h="230505">
                  <a:moveTo>
                    <a:pt x="539115" y="0"/>
                  </a:moveTo>
                  <a:lnTo>
                    <a:pt x="622935" y="0"/>
                  </a:lnTo>
                  <a:lnTo>
                    <a:pt x="622935" y="230505"/>
                  </a:lnTo>
                  <a:lnTo>
                    <a:pt x="0" y="230505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7B02E0-77FA-D597-82BA-4DF39949B9D9}"/>
              </a:ext>
            </a:extLst>
          </p:cNvPr>
          <p:cNvGrpSpPr/>
          <p:nvPr/>
        </p:nvGrpSpPr>
        <p:grpSpPr>
          <a:xfrm>
            <a:off x="7105650" y="152400"/>
            <a:ext cx="4069080" cy="2278380"/>
            <a:chOff x="7105650" y="152400"/>
            <a:chExt cx="4069080" cy="227838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6976B20-CF8A-8AE9-33C7-3C452C0A7980}"/>
                </a:ext>
              </a:extLst>
            </p:cNvPr>
            <p:cNvSpPr/>
            <p:nvPr/>
          </p:nvSpPr>
          <p:spPr>
            <a:xfrm>
              <a:off x="7105650" y="152400"/>
              <a:ext cx="4069080" cy="2278380"/>
            </a:xfrm>
            <a:custGeom>
              <a:avLst/>
              <a:gdLst>
                <a:gd name="connsiteX0" fmla="*/ 0 w 4069080"/>
                <a:gd name="connsiteY0" fmla="*/ 0 h 2278380"/>
                <a:gd name="connsiteX1" fmla="*/ 3958590 w 4069080"/>
                <a:gd name="connsiteY1" fmla="*/ 0 h 2278380"/>
                <a:gd name="connsiteX2" fmla="*/ 3958590 w 4069080"/>
                <a:gd name="connsiteY2" fmla="*/ 2278380 h 2278380"/>
                <a:gd name="connsiteX3" fmla="*/ 4069080 w 4069080"/>
                <a:gd name="connsiteY3" fmla="*/ 2278380 h 227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080" h="2278380">
                  <a:moveTo>
                    <a:pt x="0" y="0"/>
                  </a:moveTo>
                  <a:lnTo>
                    <a:pt x="3958590" y="0"/>
                  </a:lnTo>
                  <a:lnTo>
                    <a:pt x="3958590" y="2278380"/>
                  </a:lnTo>
                  <a:lnTo>
                    <a:pt x="4069080" y="227838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9F71404-F08B-5EBC-F753-E0835FCDB166}"/>
                </a:ext>
              </a:extLst>
            </p:cNvPr>
            <p:cNvSpPr/>
            <p:nvPr/>
          </p:nvSpPr>
          <p:spPr>
            <a:xfrm>
              <a:off x="10736580" y="2257425"/>
              <a:ext cx="436245" cy="0"/>
            </a:xfrm>
            <a:custGeom>
              <a:avLst/>
              <a:gdLst>
                <a:gd name="connsiteX0" fmla="*/ 0 w 436245"/>
                <a:gd name="connsiteY0" fmla="*/ 0 h 0"/>
                <a:gd name="connsiteX1" fmla="*/ 436245 w 43624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6245">
                  <a:moveTo>
                    <a:pt x="0" y="0"/>
                  </a:moveTo>
                  <a:lnTo>
                    <a:pt x="436245" y="0"/>
                  </a:lnTo>
                </a:path>
              </a:pathLst>
            </a:custGeom>
            <a:noFill/>
            <a:ln w="76200">
              <a:solidFill>
                <a:srgbClr val="FFC0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8749D6D-5AD9-6866-E126-3269146244CB}"/>
              </a:ext>
            </a:extLst>
          </p:cNvPr>
          <p:cNvGrpSpPr/>
          <p:nvPr/>
        </p:nvGrpSpPr>
        <p:grpSpPr>
          <a:xfrm>
            <a:off x="11508220" y="2142836"/>
            <a:ext cx="258619" cy="4433455"/>
            <a:chOff x="11508220" y="2142836"/>
            <a:chExt cx="258619" cy="4433455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0D35014-5294-BC84-B72E-CB044AAB1F71}"/>
                </a:ext>
              </a:extLst>
            </p:cNvPr>
            <p:cNvSpPr/>
            <p:nvPr/>
          </p:nvSpPr>
          <p:spPr>
            <a:xfrm>
              <a:off x="11508220" y="2142836"/>
              <a:ext cx="258619" cy="4433455"/>
            </a:xfrm>
            <a:custGeom>
              <a:avLst/>
              <a:gdLst>
                <a:gd name="connsiteX0" fmla="*/ 258619 w 258619"/>
                <a:gd name="connsiteY0" fmla="*/ 4433455 h 4433455"/>
                <a:gd name="connsiteX1" fmla="*/ 36946 w 258619"/>
                <a:gd name="connsiteY1" fmla="*/ 4433455 h 4433455"/>
                <a:gd name="connsiteX2" fmla="*/ 0 w 258619"/>
                <a:gd name="connsiteY2" fmla="*/ 0 h 4433455"/>
                <a:gd name="connsiteX3" fmla="*/ 92364 w 258619"/>
                <a:gd name="connsiteY3" fmla="*/ 0 h 4433455"/>
                <a:gd name="connsiteX4" fmla="*/ 92364 w 258619"/>
                <a:gd name="connsiteY4" fmla="*/ 83128 h 443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8619" h="4433455">
                  <a:moveTo>
                    <a:pt x="258619" y="4433455"/>
                  </a:moveTo>
                  <a:lnTo>
                    <a:pt x="36946" y="4433455"/>
                  </a:lnTo>
                  <a:lnTo>
                    <a:pt x="0" y="0"/>
                  </a:lnTo>
                  <a:lnTo>
                    <a:pt x="92364" y="0"/>
                  </a:lnTo>
                  <a:lnTo>
                    <a:pt x="92364" y="83128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D659FA-EDBE-0DAB-F1A1-8B5D5D7A0992}"/>
                </a:ext>
              </a:extLst>
            </p:cNvPr>
            <p:cNvSpPr/>
            <p:nvPr/>
          </p:nvSpPr>
          <p:spPr>
            <a:xfrm>
              <a:off x="11511915" y="2889885"/>
              <a:ext cx="116205" cy="110490"/>
            </a:xfrm>
            <a:custGeom>
              <a:avLst/>
              <a:gdLst>
                <a:gd name="connsiteX0" fmla="*/ 0 w 116205"/>
                <a:gd name="connsiteY0" fmla="*/ 0 h 110490"/>
                <a:gd name="connsiteX1" fmla="*/ 116205 w 116205"/>
                <a:gd name="connsiteY1" fmla="*/ 0 h 110490"/>
                <a:gd name="connsiteX2" fmla="*/ 116205 w 116205"/>
                <a:gd name="connsiteY2" fmla="*/ 110490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" h="110490">
                  <a:moveTo>
                    <a:pt x="0" y="0"/>
                  </a:moveTo>
                  <a:lnTo>
                    <a:pt x="116205" y="0"/>
                  </a:lnTo>
                  <a:lnTo>
                    <a:pt x="116205" y="11049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3CB85E-CCD5-D43D-FB11-6629F78E555B}"/>
                </a:ext>
              </a:extLst>
            </p:cNvPr>
            <p:cNvSpPr/>
            <p:nvPr/>
          </p:nvSpPr>
          <p:spPr>
            <a:xfrm>
              <a:off x="11515725" y="3682367"/>
              <a:ext cx="116205" cy="110490"/>
            </a:xfrm>
            <a:custGeom>
              <a:avLst/>
              <a:gdLst>
                <a:gd name="connsiteX0" fmla="*/ 0 w 116205"/>
                <a:gd name="connsiteY0" fmla="*/ 0 h 110490"/>
                <a:gd name="connsiteX1" fmla="*/ 116205 w 116205"/>
                <a:gd name="connsiteY1" fmla="*/ 0 h 110490"/>
                <a:gd name="connsiteX2" fmla="*/ 116205 w 116205"/>
                <a:gd name="connsiteY2" fmla="*/ 110490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" h="110490">
                  <a:moveTo>
                    <a:pt x="0" y="0"/>
                  </a:moveTo>
                  <a:lnTo>
                    <a:pt x="116205" y="0"/>
                  </a:lnTo>
                  <a:lnTo>
                    <a:pt x="116205" y="11049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E7269E3-9F9F-5B60-5680-1BF161385056}"/>
                </a:ext>
              </a:extLst>
            </p:cNvPr>
            <p:cNvSpPr/>
            <p:nvPr/>
          </p:nvSpPr>
          <p:spPr>
            <a:xfrm>
              <a:off x="11515494" y="4469478"/>
              <a:ext cx="116205" cy="110490"/>
            </a:xfrm>
            <a:custGeom>
              <a:avLst/>
              <a:gdLst>
                <a:gd name="connsiteX0" fmla="*/ 0 w 116205"/>
                <a:gd name="connsiteY0" fmla="*/ 0 h 110490"/>
                <a:gd name="connsiteX1" fmla="*/ 116205 w 116205"/>
                <a:gd name="connsiteY1" fmla="*/ 0 h 110490"/>
                <a:gd name="connsiteX2" fmla="*/ 116205 w 116205"/>
                <a:gd name="connsiteY2" fmla="*/ 110490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205" h="110490">
                  <a:moveTo>
                    <a:pt x="0" y="0"/>
                  </a:moveTo>
                  <a:lnTo>
                    <a:pt x="116205" y="0"/>
                  </a:lnTo>
                  <a:lnTo>
                    <a:pt x="116205" y="110490"/>
                  </a:lnTo>
                </a:path>
              </a:pathLst>
            </a:custGeom>
            <a:noFill/>
            <a:ln w="76200">
              <a:solidFill>
                <a:srgbClr val="FFFF00">
                  <a:alpha val="50196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DC95FF6-EC80-8C3A-66E3-5CA394057273}"/>
              </a:ext>
            </a:extLst>
          </p:cNvPr>
          <p:cNvSpPr/>
          <p:nvPr/>
        </p:nvSpPr>
        <p:spPr>
          <a:xfrm>
            <a:off x="7383780" y="405525"/>
            <a:ext cx="3379470" cy="585075"/>
          </a:xfrm>
          <a:prstGeom prst="rect">
            <a:avLst/>
          </a:prstGeom>
          <a:solidFill>
            <a:srgbClr val="FFFF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7775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02EED-CC20-3FCA-83C8-C1BA459D9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C521-98D5-0106-6988-1FA9DD19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PAL 16R4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5128C-19C0-ADE9-AD69-8B3F2798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6167" cy="5032375"/>
          </a:xfrm>
        </p:spPr>
        <p:txBody>
          <a:bodyPr>
            <a:normAutofit/>
          </a:bodyPr>
          <a:lstStyle/>
          <a:p>
            <a:r>
              <a:rPr lang="en-US" dirty="0"/>
              <a:t>State graph</a:t>
            </a:r>
          </a:p>
          <a:p>
            <a:pPr lvl="1"/>
            <a:r>
              <a:rPr lang="en-US" dirty="0"/>
              <a:t>State: 4-bit state, register outputs</a:t>
            </a:r>
          </a:p>
          <a:p>
            <a:pPr lvl="1"/>
            <a:r>
              <a:rPr lang="en-US" dirty="0"/>
              <a:t>Node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 – 4-bit state (register outputs)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Mappings</a:t>
            </a:r>
            <a:r>
              <a:rPr lang="en-US" dirty="0"/>
              <a:t> – All possible input-to-output mappings (registers are ignored)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Inputs</a:t>
            </a:r>
            <a:r>
              <a:rPr lang="en-US" dirty="0"/>
              <a:t> – Queue of all possible inputs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Outlinks</a:t>
            </a:r>
            <a:r>
              <a:rPr lang="en-US" dirty="0"/>
              <a:t> – Pointers to other states in the state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3B78E0-3671-4811-A342-2C7C5B47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72" y="-1"/>
            <a:ext cx="5493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B8609-B7D4-D7D3-7AE0-367A7728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D3FE-8524-A558-ACF8-06110128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PAL 16R4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1340-2FB0-A764-FE81-3A352BEE5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6167" cy="5032375"/>
          </a:xfrm>
        </p:spPr>
        <p:txBody>
          <a:bodyPr>
            <a:normAutofit/>
          </a:bodyPr>
          <a:lstStyle/>
          <a:p>
            <a:r>
              <a:rPr lang="en-US" dirty="0" err="1"/>
              <a:t>Get_or_create_node</a:t>
            </a:r>
            <a:r>
              <a:rPr lang="en-US" dirty="0"/>
              <a:t>(state)</a:t>
            </a:r>
          </a:p>
          <a:p>
            <a:pPr lvl="1"/>
            <a:r>
              <a:rPr lang="en-US" dirty="0"/>
              <a:t>Create new node (= explore new state)</a:t>
            </a:r>
          </a:p>
          <a:p>
            <a:pPr lvl="2"/>
            <a:r>
              <a:rPr lang="en-US" dirty="0"/>
              <a:t>Create initial set of all possible inputs: </a:t>
            </a:r>
            <a:br>
              <a:rPr lang="en-US" dirty="0"/>
            </a:br>
            <a:r>
              <a:rPr lang="en-US" dirty="0"/>
              <a:t>0 .. 2</a:t>
            </a:r>
            <a:r>
              <a:rPr lang="en-US" baseline="30000" dirty="0">
                <a:solidFill>
                  <a:srgbClr val="FF0000"/>
                </a:solidFill>
              </a:rPr>
              <a:t>8</a:t>
            </a:r>
            <a:r>
              <a:rPr lang="en-US" dirty="0"/>
              <a:t> – 1 </a:t>
            </a:r>
          </a:p>
          <a:p>
            <a:pPr lvl="2"/>
            <a:r>
              <a:rPr lang="en-US" dirty="0"/>
              <a:t>For each input… </a:t>
            </a:r>
            <a:r>
              <a:rPr lang="en-US" dirty="0">
                <a:solidFill>
                  <a:srgbClr val="FF0000"/>
                </a:solidFill>
              </a:rPr>
              <a:t>(no clock pulse!)</a:t>
            </a:r>
          </a:p>
          <a:p>
            <a:pPr lvl="3"/>
            <a:r>
              <a:rPr lang="en-US" dirty="0"/>
              <a:t>Note down the outputs </a:t>
            </a:r>
            <a:r>
              <a:rPr lang="en-US" dirty="0">
                <a:solidFill>
                  <a:srgbClr val="FF0000"/>
                </a:solidFill>
              </a:rPr>
              <a:t>(attach these to </a:t>
            </a:r>
            <a:r>
              <a:rPr lang="en-US" dirty="0" err="1">
                <a:solidFill>
                  <a:srgbClr val="FF0000"/>
                </a:solidFill>
              </a:rPr>
              <a:t>node.mappings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en-US" dirty="0"/>
              <a:t>Check every I/O pin if it is in HI-Z</a:t>
            </a:r>
          </a:p>
          <a:p>
            <a:pPr lvl="3"/>
            <a:r>
              <a:rPr lang="en-US" dirty="0"/>
              <a:t>If HI-Z states are found, add additional inputs into the set of all possible inputs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Create a queue of all the inputs that were mapped (attach it to </a:t>
            </a:r>
            <a:r>
              <a:rPr lang="en-US" dirty="0" err="1">
                <a:solidFill>
                  <a:srgbClr val="FF0000"/>
                </a:solidFill>
              </a:rPr>
              <a:t>node.inputs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/>
              <a:t>Get existing node</a:t>
            </a:r>
          </a:p>
          <a:p>
            <a:pPr lvl="2"/>
            <a:r>
              <a:rPr lang="en-US" dirty="0"/>
              <a:t>Simply fetch the node object corresponding to </a:t>
            </a:r>
            <a:r>
              <a:rPr lang="en-US" i="1" dirty="0"/>
              <a:t>state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3A90B-36C9-F321-AD07-B529D884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72" y="-1"/>
            <a:ext cx="5493628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D32D6C0-5956-FB25-0D6C-6FF6FE648D35}"/>
              </a:ext>
            </a:extLst>
          </p:cNvPr>
          <p:cNvGrpSpPr/>
          <p:nvPr/>
        </p:nvGrpSpPr>
        <p:grpSpPr>
          <a:xfrm>
            <a:off x="223114" y="2716646"/>
            <a:ext cx="1448667" cy="2389908"/>
            <a:chOff x="223114" y="2716646"/>
            <a:chExt cx="1448667" cy="2389908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62AC1784-A361-540D-227B-F9FDD2AE04CD}"/>
                </a:ext>
              </a:extLst>
            </p:cNvPr>
            <p:cNvSpPr txBox="1">
              <a:spLocks/>
            </p:cNvSpPr>
            <p:nvPr/>
          </p:nvSpPr>
          <p:spPr>
            <a:xfrm rot="16200000">
              <a:off x="-515361" y="3455121"/>
              <a:ext cx="2389908" cy="9129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Same as </a:t>
              </a:r>
              <a:br>
                <a:rPr lang="en-US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reading 16L8!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577358CA-54FE-4C99-5C35-60026EB969E4}"/>
                </a:ext>
              </a:extLst>
            </p:cNvPr>
            <p:cNvSpPr/>
            <p:nvPr/>
          </p:nvSpPr>
          <p:spPr>
            <a:xfrm>
              <a:off x="1136072" y="2770909"/>
              <a:ext cx="535709" cy="228138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I"/>
            </a:p>
          </p:txBody>
        </p:sp>
      </p:grpSp>
    </p:spTree>
    <p:extLst>
      <p:ext uri="{BB962C8B-B14F-4D97-AF65-F5344CB8AC3E}">
        <p14:creationId xmlns:p14="http://schemas.microsoft.com/office/powerpoint/2010/main" val="40695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B24E1-6621-DB98-1042-5FECAC9A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BB81A0-988B-DD1D-1884-D8F59E84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372" y="-1"/>
            <a:ext cx="549362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11DD5-5433-669D-1EB0-ADA5D40CF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PAL 16R4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8B7B-ED8C-9B6F-7798-6259252C2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16167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 program</a:t>
            </a:r>
          </a:p>
          <a:p>
            <a:pPr lvl="1"/>
            <a:r>
              <a:rPr lang="en-US" dirty="0"/>
              <a:t>Set inputs to 0, fire clock pulse, read the initial state (state = register outputs)</a:t>
            </a:r>
          </a:p>
          <a:p>
            <a:pPr lvl="1"/>
            <a:r>
              <a:rPr lang="en-US" dirty="0"/>
              <a:t>Node = </a:t>
            </a:r>
            <a:r>
              <a:rPr lang="en-US" dirty="0" err="1"/>
              <a:t>get_or_create_node</a:t>
            </a:r>
            <a:r>
              <a:rPr lang="en-US" dirty="0"/>
              <a:t>(</a:t>
            </a:r>
            <a:r>
              <a:rPr lang="en-US" dirty="0" err="1"/>
              <a:t>initial_state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Main loop</a:t>
            </a:r>
          </a:p>
          <a:p>
            <a:pPr lvl="2"/>
            <a:r>
              <a:rPr lang="en-US" dirty="0" err="1"/>
              <a:t>Node.inputs.count</a:t>
            </a:r>
            <a:r>
              <a:rPr lang="en-US" dirty="0"/>
              <a:t>() &gt; 0:</a:t>
            </a:r>
          </a:p>
          <a:p>
            <a:pPr lvl="3"/>
            <a:r>
              <a:rPr lang="en-US" dirty="0"/>
              <a:t>Inputs = </a:t>
            </a:r>
            <a:r>
              <a:rPr lang="en-US" dirty="0" err="1"/>
              <a:t>node.inputs.dequeue</a:t>
            </a:r>
            <a:r>
              <a:rPr lang="en-US" dirty="0"/>
              <a:t>()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Read outputs with clock pulse *state transition*</a:t>
            </a:r>
          </a:p>
          <a:p>
            <a:pPr lvl="3"/>
            <a:r>
              <a:rPr lang="en-US" dirty="0"/>
              <a:t>New state = outputs from registers (4 bits)</a:t>
            </a:r>
          </a:p>
          <a:p>
            <a:pPr lvl="3"/>
            <a:r>
              <a:rPr lang="en-US" dirty="0" err="1"/>
              <a:t>Child_node</a:t>
            </a:r>
            <a:r>
              <a:rPr lang="en-US" dirty="0"/>
              <a:t> = </a:t>
            </a:r>
            <a:r>
              <a:rPr lang="en-US" dirty="0" err="1"/>
              <a:t>get_or_create_node</a:t>
            </a:r>
            <a:r>
              <a:rPr lang="en-US" dirty="0"/>
              <a:t>(new state)</a:t>
            </a:r>
          </a:p>
          <a:p>
            <a:pPr lvl="3"/>
            <a:r>
              <a:rPr lang="en-US" dirty="0" err="1"/>
              <a:t>Node.outlinks</a:t>
            </a:r>
            <a:r>
              <a:rPr lang="en-US" dirty="0"/>
              <a:t>[inputs] = </a:t>
            </a:r>
            <a:r>
              <a:rPr lang="en-US" dirty="0" err="1"/>
              <a:t>child_node</a:t>
            </a:r>
            <a:endParaRPr lang="en-US" dirty="0"/>
          </a:p>
          <a:p>
            <a:pPr lvl="3"/>
            <a:r>
              <a:rPr lang="en-US" dirty="0"/>
              <a:t>Node = </a:t>
            </a:r>
            <a:r>
              <a:rPr lang="en-US" dirty="0" err="1"/>
              <a:t>child_node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(restart main loop)</a:t>
            </a:r>
          </a:p>
          <a:p>
            <a:pPr lvl="2"/>
            <a:r>
              <a:rPr lang="en-US" dirty="0" err="1"/>
              <a:t>Node.inputs.count</a:t>
            </a:r>
            <a:r>
              <a:rPr lang="en-US" dirty="0"/>
              <a:t>() == 0:</a:t>
            </a:r>
          </a:p>
          <a:p>
            <a:pPr lvl="3"/>
            <a:r>
              <a:rPr lang="en-US" dirty="0"/>
              <a:t>Find path </a:t>
            </a:r>
            <a:r>
              <a:rPr lang="en-US"/>
              <a:t>to a </a:t>
            </a:r>
            <a:r>
              <a:rPr lang="en-US" dirty="0"/>
              <a:t>node that still has some unexplored inputs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(restart main loop)</a:t>
            </a:r>
          </a:p>
          <a:p>
            <a:pPr lvl="3"/>
            <a:r>
              <a:rPr lang="en-US" dirty="0"/>
              <a:t>If no such node is found, we are done</a:t>
            </a:r>
          </a:p>
        </p:txBody>
      </p:sp>
    </p:spTree>
    <p:extLst>
      <p:ext uri="{BB962C8B-B14F-4D97-AF65-F5344CB8AC3E}">
        <p14:creationId xmlns:p14="http://schemas.microsoft.com/office/powerpoint/2010/main" val="237912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1ACEEE-B9B7-35D3-9DA5-5956589CF3EF}"/>
              </a:ext>
            </a:extLst>
          </p:cNvPr>
          <p:cNvSpPr/>
          <p:nvPr/>
        </p:nvSpPr>
        <p:spPr>
          <a:xfrm>
            <a:off x="2244494" y="3458826"/>
            <a:ext cx="2326878" cy="1824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Mappings: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Inputs I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Outputs O</a:t>
            </a:r>
            <a:r>
              <a:rPr lang="en-US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Inputs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 Outputs O</a:t>
            </a:r>
            <a:r>
              <a:rPr lang="en-US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Inputs 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 Outputs O</a:t>
            </a:r>
            <a:r>
              <a:rPr lang="en-US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endParaRPr lang="en-SI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6B1B2EC-DC85-9B11-0752-BCC316B486AC}"/>
              </a:ext>
            </a:extLst>
          </p:cNvPr>
          <p:cNvSpPr/>
          <p:nvPr/>
        </p:nvSpPr>
        <p:spPr>
          <a:xfrm>
            <a:off x="4014007" y="2481882"/>
            <a:ext cx="1724394" cy="1260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A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3F4B3E-AC14-C024-D966-A97F60E7EE4B}"/>
              </a:ext>
            </a:extLst>
          </p:cNvPr>
          <p:cNvSpPr/>
          <p:nvPr/>
        </p:nvSpPr>
        <p:spPr>
          <a:xfrm>
            <a:off x="6950550" y="1537912"/>
            <a:ext cx="1724394" cy="1260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B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888FF7-13AB-4F69-F2DC-F8AC9A5CE103}"/>
              </a:ext>
            </a:extLst>
          </p:cNvPr>
          <p:cNvSpPr/>
          <p:nvPr/>
        </p:nvSpPr>
        <p:spPr>
          <a:xfrm>
            <a:off x="6950550" y="3425852"/>
            <a:ext cx="1724394" cy="1260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 C</a:t>
            </a:r>
            <a:endParaRPr lang="LID4096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6EAA62-2465-F7FE-F35C-6E9B2633610D}"/>
              </a:ext>
            </a:extLst>
          </p:cNvPr>
          <p:cNvCxnSpPr>
            <a:cxnSpLocks/>
            <a:stCxn id="4" idx="7"/>
            <a:endCxn id="5" idx="2"/>
          </p:cNvCxnSpPr>
          <p:nvPr/>
        </p:nvCxnSpPr>
        <p:spPr>
          <a:xfrm flipV="1">
            <a:off x="5485869" y="2167984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B2F206-F2E0-910E-969B-57CF7A0EA547}"/>
              </a:ext>
            </a:extLst>
          </p:cNvPr>
          <p:cNvCxnSpPr>
            <a:cxnSpLocks/>
            <a:stCxn id="4" idx="5"/>
            <a:endCxn id="6" idx="2"/>
          </p:cNvCxnSpPr>
          <p:nvPr/>
        </p:nvCxnSpPr>
        <p:spPr>
          <a:xfrm>
            <a:off x="5485869" y="3557482"/>
            <a:ext cx="1464681" cy="4984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DAE6B2-DE2E-8BC3-042A-A09E690E008A}"/>
              </a:ext>
            </a:extLst>
          </p:cNvPr>
          <p:cNvSpPr txBox="1"/>
          <p:nvPr/>
        </p:nvSpPr>
        <p:spPr>
          <a:xfrm>
            <a:off x="5534897" y="2112550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Inputs I</a:t>
            </a:r>
            <a:r>
              <a:rPr 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1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+</a:t>
            </a:r>
            <a:b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clock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46E7C-88BB-F93A-376E-3914548189E5}"/>
              </a:ext>
            </a:extLst>
          </p:cNvPr>
          <p:cNvSpPr txBox="1"/>
          <p:nvPr/>
        </p:nvSpPr>
        <p:spPr>
          <a:xfrm>
            <a:off x="5534897" y="3557481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Inputs I</a:t>
            </a:r>
            <a:r>
              <a:rPr lang="en-US" baseline="-25000" dirty="0">
                <a:solidFill>
                  <a:schemeClr val="tx1"/>
                </a:solidFill>
                <a:highlight>
                  <a:srgbClr val="FFFF00"/>
                </a:highlight>
              </a:rPr>
              <a:t>2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+</a:t>
            </a:r>
            <a:b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clock</a:t>
            </a:r>
            <a:endParaRPr lang="LID4096" dirty="0">
              <a:highlight>
                <a:srgbClr val="FFFF00"/>
              </a:highlight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70DFC11C-08A9-8EBB-D8FD-FBC7FEF8E7B3}"/>
              </a:ext>
            </a:extLst>
          </p:cNvPr>
          <p:cNvCxnSpPr>
            <a:cxnSpLocks/>
            <a:stCxn id="4" idx="4"/>
            <a:endCxn id="6" idx="3"/>
          </p:cNvCxnSpPr>
          <p:nvPr/>
        </p:nvCxnSpPr>
        <p:spPr>
          <a:xfrm rot="16200000" flipH="1">
            <a:off x="5659930" y="2958300"/>
            <a:ext cx="759426" cy="2326878"/>
          </a:xfrm>
          <a:prstGeom prst="curvedConnector3">
            <a:avLst>
              <a:gd name="adj1" fmla="val 13007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D7B67D1-C35C-5ECF-818A-3B8501C8670E}"/>
              </a:ext>
            </a:extLst>
          </p:cNvPr>
          <p:cNvSpPr txBox="1"/>
          <p:nvPr/>
        </p:nvSpPr>
        <p:spPr>
          <a:xfrm>
            <a:off x="5534896" y="4434537"/>
            <a:ext cx="1187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Inputs I</a:t>
            </a:r>
            <a:r>
              <a:rPr lang="en-US" baseline="-25000" dirty="0">
                <a:highlight>
                  <a:srgbClr val="FFFF00"/>
                </a:highlight>
              </a:rPr>
              <a:t>3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 +</a:t>
            </a:r>
            <a:b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clock</a:t>
            </a:r>
            <a:endParaRPr lang="LID4096" dirty="0">
              <a:highlight>
                <a:srgbClr val="FFFF00"/>
              </a:highlight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E54546-40A6-5890-AD74-1448196C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Toy Example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8868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15" grpId="0"/>
      <p:bldP spid="16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Wingdings</vt:lpstr>
      <vt:lpstr>Office Theme</vt:lpstr>
      <vt:lpstr>Reading Partner GDP PAL Chips</vt:lpstr>
      <vt:lpstr>PAL 10L8 </vt:lpstr>
      <vt:lpstr>PAL 16L8</vt:lpstr>
      <vt:lpstr>Reading PAL 16L8</vt:lpstr>
      <vt:lpstr>PAL 16R4</vt:lpstr>
      <vt:lpstr>Reading PAL 16R4</vt:lpstr>
      <vt:lpstr>Reading PAL 16R4</vt:lpstr>
      <vt:lpstr>Reading PAL 16R4</vt:lpstr>
      <vt:lpstr>Toy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 Grcar</dc:creator>
  <cp:lastModifiedBy>Miha Grcar</cp:lastModifiedBy>
  <cp:revision>82</cp:revision>
  <dcterms:created xsi:type="dcterms:W3CDTF">2024-05-11T14:06:28Z</dcterms:created>
  <dcterms:modified xsi:type="dcterms:W3CDTF">2025-03-03T19:14:34Z</dcterms:modified>
</cp:coreProperties>
</file>