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3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0C06A-ADF6-43E1-8680-B5A555C63D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801D2FF-FEE1-4252-8226-EBF98B2F1F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6C23225-2749-488F-89F7-82F1A7081485}"/>
              </a:ext>
            </a:extLst>
          </p:cNvPr>
          <p:cNvSpPr>
            <a:spLocks noGrp="1"/>
          </p:cNvSpPr>
          <p:nvPr>
            <p:ph type="dt" sz="half" idx="10"/>
          </p:nvPr>
        </p:nvSpPr>
        <p:spPr/>
        <p:txBody>
          <a:bodyPr/>
          <a:lstStyle/>
          <a:p>
            <a:fld id="{0F413ED8-011D-4295-9B59-C5D8FF69BFE7}" type="datetimeFigureOut">
              <a:rPr lang="en-GB" smtClean="0"/>
              <a:t>19/06/2017</a:t>
            </a:fld>
            <a:endParaRPr lang="en-GB"/>
          </a:p>
        </p:txBody>
      </p:sp>
      <p:sp>
        <p:nvSpPr>
          <p:cNvPr id="5" name="Footer Placeholder 4">
            <a:extLst>
              <a:ext uri="{FF2B5EF4-FFF2-40B4-BE49-F238E27FC236}">
                <a16:creationId xmlns:a16="http://schemas.microsoft.com/office/drawing/2014/main" id="{5310ADEC-ECB0-4F86-995E-3E3A717C54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EFD89F-0053-42DD-9D6E-C64241FDD025}"/>
              </a:ext>
            </a:extLst>
          </p:cNvPr>
          <p:cNvSpPr>
            <a:spLocks noGrp="1"/>
          </p:cNvSpPr>
          <p:nvPr>
            <p:ph type="sldNum" sz="quarter" idx="12"/>
          </p:nvPr>
        </p:nvSpPr>
        <p:spPr/>
        <p:txBody>
          <a:bodyPr/>
          <a:lstStyle/>
          <a:p>
            <a:fld id="{CA567085-08E7-4407-917C-4A892AEEDFC3}" type="slidenum">
              <a:rPr lang="en-GB" smtClean="0"/>
              <a:t>‹#›</a:t>
            </a:fld>
            <a:endParaRPr lang="en-GB"/>
          </a:p>
        </p:txBody>
      </p:sp>
    </p:spTree>
    <p:extLst>
      <p:ext uri="{BB962C8B-B14F-4D97-AF65-F5344CB8AC3E}">
        <p14:creationId xmlns:p14="http://schemas.microsoft.com/office/powerpoint/2010/main" val="176550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E902-09A4-4AD1-B342-C02D5879E7E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89A6EC-9F49-4751-87CD-EEEC691122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A8E487-91D3-434B-B26F-C3701EF37399}"/>
              </a:ext>
            </a:extLst>
          </p:cNvPr>
          <p:cNvSpPr>
            <a:spLocks noGrp="1"/>
          </p:cNvSpPr>
          <p:nvPr>
            <p:ph type="dt" sz="half" idx="10"/>
          </p:nvPr>
        </p:nvSpPr>
        <p:spPr/>
        <p:txBody>
          <a:bodyPr/>
          <a:lstStyle/>
          <a:p>
            <a:fld id="{0F413ED8-011D-4295-9B59-C5D8FF69BFE7}" type="datetimeFigureOut">
              <a:rPr lang="en-GB" smtClean="0"/>
              <a:t>19/06/2017</a:t>
            </a:fld>
            <a:endParaRPr lang="en-GB"/>
          </a:p>
        </p:txBody>
      </p:sp>
      <p:sp>
        <p:nvSpPr>
          <p:cNvPr id="5" name="Footer Placeholder 4">
            <a:extLst>
              <a:ext uri="{FF2B5EF4-FFF2-40B4-BE49-F238E27FC236}">
                <a16:creationId xmlns:a16="http://schemas.microsoft.com/office/drawing/2014/main" id="{77ED2ABA-9789-4A11-A17F-10C5C21D14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C12E7C-3BDA-4105-9BEB-A250B4100C6B}"/>
              </a:ext>
            </a:extLst>
          </p:cNvPr>
          <p:cNvSpPr>
            <a:spLocks noGrp="1"/>
          </p:cNvSpPr>
          <p:nvPr>
            <p:ph type="sldNum" sz="quarter" idx="12"/>
          </p:nvPr>
        </p:nvSpPr>
        <p:spPr/>
        <p:txBody>
          <a:bodyPr/>
          <a:lstStyle/>
          <a:p>
            <a:fld id="{CA567085-08E7-4407-917C-4A892AEEDFC3}" type="slidenum">
              <a:rPr lang="en-GB" smtClean="0"/>
              <a:t>‹#›</a:t>
            </a:fld>
            <a:endParaRPr lang="en-GB"/>
          </a:p>
        </p:txBody>
      </p:sp>
    </p:spTree>
    <p:extLst>
      <p:ext uri="{BB962C8B-B14F-4D97-AF65-F5344CB8AC3E}">
        <p14:creationId xmlns:p14="http://schemas.microsoft.com/office/powerpoint/2010/main" val="2712330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9B702A-DCE8-4DF1-BDE9-B6AF2FC781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F09E72A-017D-4951-AE4C-5521F201E3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17D84B-0637-4E8B-A526-96F13E043687}"/>
              </a:ext>
            </a:extLst>
          </p:cNvPr>
          <p:cNvSpPr>
            <a:spLocks noGrp="1"/>
          </p:cNvSpPr>
          <p:nvPr>
            <p:ph type="dt" sz="half" idx="10"/>
          </p:nvPr>
        </p:nvSpPr>
        <p:spPr/>
        <p:txBody>
          <a:bodyPr/>
          <a:lstStyle/>
          <a:p>
            <a:fld id="{0F413ED8-011D-4295-9B59-C5D8FF69BFE7}" type="datetimeFigureOut">
              <a:rPr lang="en-GB" smtClean="0"/>
              <a:t>19/06/2017</a:t>
            </a:fld>
            <a:endParaRPr lang="en-GB"/>
          </a:p>
        </p:txBody>
      </p:sp>
      <p:sp>
        <p:nvSpPr>
          <p:cNvPr id="5" name="Footer Placeholder 4">
            <a:extLst>
              <a:ext uri="{FF2B5EF4-FFF2-40B4-BE49-F238E27FC236}">
                <a16:creationId xmlns:a16="http://schemas.microsoft.com/office/drawing/2014/main" id="{9EA64E68-4182-498D-8579-DCADFA67C9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2DFBE8-7014-4762-89DB-3C65659056DA}"/>
              </a:ext>
            </a:extLst>
          </p:cNvPr>
          <p:cNvSpPr>
            <a:spLocks noGrp="1"/>
          </p:cNvSpPr>
          <p:nvPr>
            <p:ph type="sldNum" sz="quarter" idx="12"/>
          </p:nvPr>
        </p:nvSpPr>
        <p:spPr/>
        <p:txBody>
          <a:bodyPr/>
          <a:lstStyle/>
          <a:p>
            <a:fld id="{CA567085-08E7-4407-917C-4A892AEEDFC3}" type="slidenum">
              <a:rPr lang="en-GB" smtClean="0"/>
              <a:t>‹#›</a:t>
            </a:fld>
            <a:endParaRPr lang="en-GB"/>
          </a:p>
        </p:txBody>
      </p:sp>
    </p:spTree>
    <p:extLst>
      <p:ext uri="{BB962C8B-B14F-4D97-AF65-F5344CB8AC3E}">
        <p14:creationId xmlns:p14="http://schemas.microsoft.com/office/powerpoint/2010/main" val="283968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DAD2-D5BA-4150-BC1D-A2721C14B7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E7D2EA-CC6B-4851-8928-8853532898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996E95-4E76-4B0F-B1DC-618DF526A1CC}"/>
              </a:ext>
            </a:extLst>
          </p:cNvPr>
          <p:cNvSpPr>
            <a:spLocks noGrp="1"/>
          </p:cNvSpPr>
          <p:nvPr>
            <p:ph type="dt" sz="half" idx="10"/>
          </p:nvPr>
        </p:nvSpPr>
        <p:spPr/>
        <p:txBody>
          <a:bodyPr/>
          <a:lstStyle/>
          <a:p>
            <a:fld id="{0F413ED8-011D-4295-9B59-C5D8FF69BFE7}" type="datetimeFigureOut">
              <a:rPr lang="en-GB" smtClean="0"/>
              <a:t>19/06/2017</a:t>
            </a:fld>
            <a:endParaRPr lang="en-GB"/>
          </a:p>
        </p:txBody>
      </p:sp>
      <p:sp>
        <p:nvSpPr>
          <p:cNvPr id="5" name="Footer Placeholder 4">
            <a:extLst>
              <a:ext uri="{FF2B5EF4-FFF2-40B4-BE49-F238E27FC236}">
                <a16:creationId xmlns:a16="http://schemas.microsoft.com/office/drawing/2014/main" id="{90026E17-1EE6-44C8-9BA9-E8E459C6EE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3243B6-8652-4977-B49A-D852C277C02E}"/>
              </a:ext>
            </a:extLst>
          </p:cNvPr>
          <p:cNvSpPr>
            <a:spLocks noGrp="1"/>
          </p:cNvSpPr>
          <p:nvPr>
            <p:ph type="sldNum" sz="quarter" idx="12"/>
          </p:nvPr>
        </p:nvSpPr>
        <p:spPr/>
        <p:txBody>
          <a:bodyPr/>
          <a:lstStyle/>
          <a:p>
            <a:fld id="{CA567085-08E7-4407-917C-4A892AEEDFC3}" type="slidenum">
              <a:rPr lang="en-GB" smtClean="0"/>
              <a:t>‹#›</a:t>
            </a:fld>
            <a:endParaRPr lang="en-GB"/>
          </a:p>
        </p:txBody>
      </p:sp>
    </p:spTree>
    <p:extLst>
      <p:ext uri="{BB962C8B-B14F-4D97-AF65-F5344CB8AC3E}">
        <p14:creationId xmlns:p14="http://schemas.microsoft.com/office/powerpoint/2010/main" val="326118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ECD3A-5BB6-4715-B703-92A785386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2BB5DA-1AAC-49BA-8906-62500ECA52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4D68B66-084E-4FE9-9DD4-523F83DE8B5D}"/>
              </a:ext>
            </a:extLst>
          </p:cNvPr>
          <p:cNvSpPr>
            <a:spLocks noGrp="1"/>
          </p:cNvSpPr>
          <p:nvPr>
            <p:ph type="dt" sz="half" idx="10"/>
          </p:nvPr>
        </p:nvSpPr>
        <p:spPr/>
        <p:txBody>
          <a:bodyPr/>
          <a:lstStyle/>
          <a:p>
            <a:fld id="{0F413ED8-011D-4295-9B59-C5D8FF69BFE7}" type="datetimeFigureOut">
              <a:rPr lang="en-GB" smtClean="0"/>
              <a:t>19/06/2017</a:t>
            </a:fld>
            <a:endParaRPr lang="en-GB"/>
          </a:p>
        </p:txBody>
      </p:sp>
      <p:sp>
        <p:nvSpPr>
          <p:cNvPr id="5" name="Footer Placeholder 4">
            <a:extLst>
              <a:ext uri="{FF2B5EF4-FFF2-40B4-BE49-F238E27FC236}">
                <a16:creationId xmlns:a16="http://schemas.microsoft.com/office/drawing/2014/main" id="{4BAEFC71-C0E9-4880-8DF4-AD8D6481A5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0346FC-D6CA-4CE1-9764-351F7D40F27A}"/>
              </a:ext>
            </a:extLst>
          </p:cNvPr>
          <p:cNvSpPr>
            <a:spLocks noGrp="1"/>
          </p:cNvSpPr>
          <p:nvPr>
            <p:ph type="sldNum" sz="quarter" idx="12"/>
          </p:nvPr>
        </p:nvSpPr>
        <p:spPr/>
        <p:txBody>
          <a:bodyPr/>
          <a:lstStyle/>
          <a:p>
            <a:fld id="{CA567085-08E7-4407-917C-4A892AEEDFC3}" type="slidenum">
              <a:rPr lang="en-GB" smtClean="0"/>
              <a:t>‹#›</a:t>
            </a:fld>
            <a:endParaRPr lang="en-GB"/>
          </a:p>
        </p:txBody>
      </p:sp>
    </p:spTree>
    <p:extLst>
      <p:ext uri="{BB962C8B-B14F-4D97-AF65-F5344CB8AC3E}">
        <p14:creationId xmlns:p14="http://schemas.microsoft.com/office/powerpoint/2010/main" val="415265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19CB-E6A9-4B26-8906-1CF34BA1D7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2B7D86-3441-4060-A491-90118E8EE4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3A80FD7-0125-4A0E-BCF4-4F6026ACAF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5882F72-B46E-46CD-B48E-88C7C246F4D3}"/>
              </a:ext>
            </a:extLst>
          </p:cNvPr>
          <p:cNvSpPr>
            <a:spLocks noGrp="1"/>
          </p:cNvSpPr>
          <p:nvPr>
            <p:ph type="dt" sz="half" idx="10"/>
          </p:nvPr>
        </p:nvSpPr>
        <p:spPr/>
        <p:txBody>
          <a:bodyPr/>
          <a:lstStyle/>
          <a:p>
            <a:fld id="{0F413ED8-011D-4295-9B59-C5D8FF69BFE7}" type="datetimeFigureOut">
              <a:rPr lang="en-GB" smtClean="0"/>
              <a:t>19/06/2017</a:t>
            </a:fld>
            <a:endParaRPr lang="en-GB"/>
          </a:p>
        </p:txBody>
      </p:sp>
      <p:sp>
        <p:nvSpPr>
          <p:cNvPr id="6" name="Footer Placeholder 5">
            <a:extLst>
              <a:ext uri="{FF2B5EF4-FFF2-40B4-BE49-F238E27FC236}">
                <a16:creationId xmlns:a16="http://schemas.microsoft.com/office/drawing/2014/main" id="{514012CF-C4F0-414B-A3F1-B5145A2676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1DA83EA-BEE5-4131-B618-F9F77C574769}"/>
              </a:ext>
            </a:extLst>
          </p:cNvPr>
          <p:cNvSpPr>
            <a:spLocks noGrp="1"/>
          </p:cNvSpPr>
          <p:nvPr>
            <p:ph type="sldNum" sz="quarter" idx="12"/>
          </p:nvPr>
        </p:nvSpPr>
        <p:spPr/>
        <p:txBody>
          <a:bodyPr/>
          <a:lstStyle/>
          <a:p>
            <a:fld id="{CA567085-08E7-4407-917C-4A892AEEDFC3}" type="slidenum">
              <a:rPr lang="en-GB" smtClean="0"/>
              <a:t>‹#›</a:t>
            </a:fld>
            <a:endParaRPr lang="en-GB"/>
          </a:p>
        </p:txBody>
      </p:sp>
    </p:spTree>
    <p:extLst>
      <p:ext uri="{BB962C8B-B14F-4D97-AF65-F5344CB8AC3E}">
        <p14:creationId xmlns:p14="http://schemas.microsoft.com/office/powerpoint/2010/main" val="1119638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DF3A-333F-44F8-B95A-B533A9911FF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46CBE2-2D3D-4BA4-877C-D13FCBEB71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CB6B74-B787-486A-9660-527A3682E1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7D8F9A1-9543-4CA0-8FF2-F0FA5B10C8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AD77C44-4B3D-4EF2-ADA0-5FC1E5808F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8B0E34B-B904-4497-B767-54946EEA0347}"/>
              </a:ext>
            </a:extLst>
          </p:cNvPr>
          <p:cNvSpPr>
            <a:spLocks noGrp="1"/>
          </p:cNvSpPr>
          <p:nvPr>
            <p:ph type="dt" sz="half" idx="10"/>
          </p:nvPr>
        </p:nvSpPr>
        <p:spPr/>
        <p:txBody>
          <a:bodyPr/>
          <a:lstStyle/>
          <a:p>
            <a:fld id="{0F413ED8-011D-4295-9B59-C5D8FF69BFE7}" type="datetimeFigureOut">
              <a:rPr lang="en-GB" smtClean="0"/>
              <a:t>19/06/2017</a:t>
            </a:fld>
            <a:endParaRPr lang="en-GB"/>
          </a:p>
        </p:txBody>
      </p:sp>
      <p:sp>
        <p:nvSpPr>
          <p:cNvPr id="8" name="Footer Placeholder 7">
            <a:extLst>
              <a:ext uri="{FF2B5EF4-FFF2-40B4-BE49-F238E27FC236}">
                <a16:creationId xmlns:a16="http://schemas.microsoft.com/office/drawing/2014/main" id="{562C3E4E-318D-485B-9247-2D1A62B53A8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EA53D26-E79E-44BF-8471-F72CAE06FA06}"/>
              </a:ext>
            </a:extLst>
          </p:cNvPr>
          <p:cNvSpPr>
            <a:spLocks noGrp="1"/>
          </p:cNvSpPr>
          <p:nvPr>
            <p:ph type="sldNum" sz="quarter" idx="12"/>
          </p:nvPr>
        </p:nvSpPr>
        <p:spPr/>
        <p:txBody>
          <a:bodyPr/>
          <a:lstStyle/>
          <a:p>
            <a:fld id="{CA567085-08E7-4407-917C-4A892AEEDFC3}" type="slidenum">
              <a:rPr lang="en-GB" smtClean="0"/>
              <a:t>‹#›</a:t>
            </a:fld>
            <a:endParaRPr lang="en-GB"/>
          </a:p>
        </p:txBody>
      </p:sp>
    </p:spTree>
    <p:extLst>
      <p:ext uri="{BB962C8B-B14F-4D97-AF65-F5344CB8AC3E}">
        <p14:creationId xmlns:p14="http://schemas.microsoft.com/office/powerpoint/2010/main" val="384487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12A7-489B-4774-BD65-E6205B0F67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F3FCA9C-C428-4ED4-8677-46B2391D1403}"/>
              </a:ext>
            </a:extLst>
          </p:cNvPr>
          <p:cNvSpPr>
            <a:spLocks noGrp="1"/>
          </p:cNvSpPr>
          <p:nvPr>
            <p:ph type="dt" sz="half" idx="10"/>
          </p:nvPr>
        </p:nvSpPr>
        <p:spPr/>
        <p:txBody>
          <a:bodyPr/>
          <a:lstStyle/>
          <a:p>
            <a:fld id="{0F413ED8-011D-4295-9B59-C5D8FF69BFE7}" type="datetimeFigureOut">
              <a:rPr lang="en-GB" smtClean="0"/>
              <a:t>19/06/2017</a:t>
            </a:fld>
            <a:endParaRPr lang="en-GB"/>
          </a:p>
        </p:txBody>
      </p:sp>
      <p:sp>
        <p:nvSpPr>
          <p:cNvPr id="4" name="Footer Placeholder 3">
            <a:extLst>
              <a:ext uri="{FF2B5EF4-FFF2-40B4-BE49-F238E27FC236}">
                <a16:creationId xmlns:a16="http://schemas.microsoft.com/office/drawing/2014/main" id="{8B88888C-82D3-42CC-9EF3-8A1F7DFEFBB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693241-7A54-499B-99B8-009BCE445A86}"/>
              </a:ext>
            </a:extLst>
          </p:cNvPr>
          <p:cNvSpPr>
            <a:spLocks noGrp="1"/>
          </p:cNvSpPr>
          <p:nvPr>
            <p:ph type="sldNum" sz="quarter" idx="12"/>
          </p:nvPr>
        </p:nvSpPr>
        <p:spPr/>
        <p:txBody>
          <a:bodyPr/>
          <a:lstStyle/>
          <a:p>
            <a:fld id="{CA567085-08E7-4407-917C-4A892AEEDFC3}" type="slidenum">
              <a:rPr lang="en-GB" smtClean="0"/>
              <a:t>‹#›</a:t>
            </a:fld>
            <a:endParaRPr lang="en-GB"/>
          </a:p>
        </p:txBody>
      </p:sp>
    </p:spTree>
    <p:extLst>
      <p:ext uri="{BB962C8B-B14F-4D97-AF65-F5344CB8AC3E}">
        <p14:creationId xmlns:p14="http://schemas.microsoft.com/office/powerpoint/2010/main" val="3584274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52330-EE5C-4516-9436-2995E042612B}"/>
              </a:ext>
            </a:extLst>
          </p:cNvPr>
          <p:cNvSpPr>
            <a:spLocks noGrp="1"/>
          </p:cNvSpPr>
          <p:nvPr>
            <p:ph type="dt" sz="half" idx="10"/>
          </p:nvPr>
        </p:nvSpPr>
        <p:spPr/>
        <p:txBody>
          <a:bodyPr/>
          <a:lstStyle/>
          <a:p>
            <a:fld id="{0F413ED8-011D-4295-9B59-C5D8FF69BFE7}" type="datetimeFigureOut">
              <a:rPr lang="en-GB" smtClean="0"/>
              <a:t>19/06/2017</a:t>
            </a:fld>
            <a:endParaRPr lang="en-GB"/>
          </a:p>
        </p:txBody>
      </p:sp>
      <p:sp>
        <p:nvSpPr>
          <p:cNvPr id="3" name="Footer Placeholder 2">
            <a:extLst>
              <a:ext uri="{FF2B5EF4-FFF2-40B4-BE49-F238E27FC236}">
                <a16:creationId xmlns:a16="http://schemas.microsoft.com/office/drawing/2014/main" id="{932F615E-B120-418A-A049-B00A61CCC1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CBA599F-06BA-497D-A307-6AD1909BADFE}"/>
              </a:ext>
            </a:extLst>
          </p:cNvPr>
          <p:cNvSpPr>
            <a:spLocks noGrp="1"/>
          </p:cNvSpPr>
          <p:nvPr>
            <p:ph type="sldNum" sz="quarter" idx="12"/>
          </p:nvPr>
        </p:nvSpPr>
        <p:spPr/>
        <p:txBody>
          <a:bodyPr/>
          <a:lstStyle/>
          <a:p>
            <a:fld id="{CA567085-08E7-4407-917C-4A892AEEDFC3}" type="slidenum">
              <a:rPr lang="en-GB" smtClean="0"/>
              <a:t>‹#›</a:t>
            </a:fld>
            <a:endParaRPr lang="en-GB"/>
          </a:p>
        </p:txBody>
      </p:sp>
    </p:spTree>
    <p:extLst>
      <p:ext uri="{BB962C8B-B14F-4D97-AF65-F5344CB8AC3E}">
        <p14:creationId xmlns:p14="http://schemas.microsoft.com/office/powerpoint/2010/main" val="160790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9D5A-E152-48AF-8ED2-4954EB7C9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4A3CEBF-B06D-47F1-9FF5-31DD58BB5F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8712F9B-9AE8-48A5-A1E8-FEAD0FD02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66518F-0607-45AF-9179-737051036515}"/>
              </a:ext>
            </a:extLst>
          </p:cNvPr>
          <p:cNvSpPr>
            <a:spLocks noGrp="1"/>
          </p:cNvSpPr>
          <p:nvPr>
            <p:ph type="dt" sz="half" idx="10"/>
          </p:nvPr>
        </p:nvSpPr>
        <p:spPr/>
        <p:txBody>
          <a:bodyPr/>
          <a:lstStyle/>
          <a:p>
            <a:fld id="{0F413ED8-011D-4295-9B59-C5D8FF69BFE7}" type="datetimeFigureOut">
              <a:rPr lang="en-GB" smtClean="0"/>
              <a:t>19/06/2017</a:t>
            </a:fld>
            <a:endParaRPr lang="en-GB"/>
          </a:p>
        </p:txBody>
      </p:sp>
      <p:sp>
        <p:nvSpPr>
          <p:cNvPr id="6" name="Footer Placeholder 5">
            <a:extLst>
              <a:ext uri="{FF2B5EF4-FFF2-40B4-BE49-F238E27FC236}">
                <a16:creationId xmlns:a16="http://schemas.microsoft.com/office/drawing/2014/main" id="{6C36F69D-4DCD-4148-B3D0-798D6C2D03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DB4188C-4AB7-4544-8073-823111B0D18D}"/>
              </a:ext>
            </a:extLst>
          </p:cNvPr>
          <p:cNvSpPr>
            <a:spLocks noGrp="1"/>
          </p:cNvSpPr>
          <p:nvPr>
            <p:ph type="sldNum" sz="quarter" idx="12"/>
          </p:nvPr>
        </p:nvSpPr>
        <p:spPr/>
        <p:txBody>
          <a:bodyPr/>
          <a:lstStyle/>
          <a:p>
            <a:fld id="{CA567085-08E7-4407-917C-4A892AEEDFC3}" type="slidenum">
              <a:rPr lang="en-GB" smtClean="0"/>
              <a:t>‹#›</a:t>
            </a:fld>
            <a:endParaRPr lang="en-GB"/>
          </a:p>
        </p:txBody>
      </p:sp>
    </p:spTree>
    <p:extLst>
      <p:ext uri="{BB962C8B-B14F-4D97-AF65-F5344CB8AC3E}">
        <p14:creationId xmlns:p14="http://schemas.microsoft.com/office/powerpoint/2010/main" val="162410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7EA0-A02B-4A3A-9878-90C97EAE8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54662F0-20CC-4C05-A587-E4AA7AFA5E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00DF01D-9EB6-4A99-98D4-4E1C3BFAD8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4C51F8-C240-4E4F-8A48-A93821825C8C}"/>
              </a:ext>
            </a:extLst>
          </p:cNvPr>
          <p:cNvSpPr>
            <a:spLocks noGrp="1"/>
          </p:cNvSpPr>
          <p:nvPr>
            <p:ph type="dt" sz="half" idx="10"/>
          </p:nvPr>
        </p:nvSpPr>
        <p:spPr/>
        <p:txBody>
          <a:bodyPr/>
          <a:lstStyle/>
          <a:p>
            <a:fld id="{0F413ED8-011D-4295-9B59-C5D8FF69BFE7}" type="datetimeFigureOut">
              <a:rPr lang="en-GB" smtClean="0"/>
              <a:t>19/06/2017</a:t>
            </a:fld>
            <a:endParaRPr lang="en-GB"/>
          </a:p>
        </p:txBody>
      </p:sp>
      <p:sp>
        <p:nvSpPr>
          <p:cNvPr id="6" name="Footer Placeholder 5">
            <a:extLst>
              <a:ext uri="{FF2B5EF4-FFF2-40B4-BE49-F238E27FC236}">
                <a16:creationId xmlns:a16="http://schemas.microsoft.com/office/drawing/2014/main" id="{FE4ADAA5-F503-4578-9447-AA1BF78C4C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1384884-774B-44D8-89EC-238B76AD84CC}"/>
              </a:ext>
            </a:extLst>
          </p:cNvPr>
          <p:cNvSpPr>
            <a:spLocks noGrp="1"/>
          </p:cNvSpPr>
          <p:nvPr>
            <p:ph type="sldNum" sz="quarter" idx="12"/>
          </p:nvPr>
        </p:nvSpPr>
        <p:spPr/>
        <p:txBody>
          <a:bodyPr/>
          <a:lstStyle/>
          <a:p>
            <a:fld id="{CA567085-08E7-4407-917C-4A892AEEDFC3}" type="slidenum">
              <a:rPr lang="en-GB" smtClean="0"/>
              <a:t>‹#›</a:t>
            </a:fld>
            <a:endParaRPr lang="en-GB"/>
          </a:p>
        </p:txBody>
      </p:sp>
    </p:spTree>
    <p:extLst>
      <p:ext uri="{BB962C8B-B14F-4D97-AF65-F5344CB8AC3E}">
        <p14:creationId xmlns:p14="http://schemas.microsoft.com/office/powerpoint/2010/main" val="3128213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DF5D35-0E40-4BAE-9ADA-863F88195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D26028-497B-4DD0-B647-65D273B9B6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3FCE56-C090-4EDF-B904-88C28A4839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13ED8-011D-4295-9B59-C5D8FF69BFE7}" type="datetimeFigureOut">
              <a:rPr lang="en-GB" smtClean="0"/>
              <a:t>19/06/2017</a:t>
            </a:fld>
            <a:endParaRPr lang="en-GB"/>
          </a:p>
        </p:txBody>
      </p:sp>
      <p:sp>
        <p:nvSpPr>
          <p:cNvPr id="5" name="Footer Placeholder 4">
            <a:extLst>
              <a:ext uri="{FF2B5EF4-FFF2-40B4-BE49-F238E27FC236}">
                <a16:creationId xmlns:a16="http://schemas.microsoft.com/office/drawing/2014/main" id="{6A637571-898B-4B36-8050-7631853BFA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4673A8F-3AE8-46C6-9362-57FB2A1222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67085-08E7-4407-917C-4A892AEEDFC3}" type="slidenum">
              <a:rPr lang="en-GB" smtClean="0"/>
              <a:t>‹#›</a:t>
            </a:fld>
            <a:endParaRPr lang="en-GB"/>
          </a:p>
        </p:txBody>
      </p:sp>
    </p:spTree>
    <p:extLst>
      <p:ext uri="{BB962C8B-B14F-4D97-AF65-F5344CB8AC3E}">
        <p14:creationId xmlns:p14="http://schemas.microsoft.com/office/powerpoint/2010/main" val="1855086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F83F-FE3F-4898-9E38-4D0C179462BD}"/>
              </a:ext>
            </a:extLst>
          </p:cNvPr>
          <p:cNvSpPr>
            <a:spLocks noGrp="1"/>
          </p:cNvSpPr>
          <p:nvPr>
            <p:ph type="ctrTitle"/>
          </p:nvPr>
        </p:nvSpPr>
        <p:spPr/>
        <p:txBody>
          <a:bodyPr/>
          <a:lstStyle/>
          <a:p>
            <a:r>
              <a:rPr lang="en-GB" dirty="0"/>
              <a:t>Blaze</a:t>
            </a:r>
          </a:p>
        </p:txBody>
      </p:sp>
      <p:sp>
        <p:nvSpPr>
          <p:cNvPr id="3" name="Subtitle 2">
            <a:extLst>
              <a:ext uri="{FF2B5EF4-FFF2-40B4-BE49-F238E27FC236}">
                <a16:creationId xmlns:a16="http://schemas.microsoft.com/office/drawing/2014/main" id="{9FC503B4-5646-4CB5-BD01-8E23DE338DE5}"/>
              </a:ext>
            </a:extLst>
          </p:cNvPr>
          <p:cNvSpPr>
            <a:spLocks noGrp="1"/>
          </p:cNvSpPr>
          <p:nvPr>
            <p:ph type="subTitle" idx="1"/>
          </p:nvPr>
        </p:nvSpPr>
        <p:spPr/>
        <p:txBody>
          <a:bodyPr/>
          <a:lstStyle/>
          <a:p>
            <a:endParaRPr lang="en-GB"/>
          </a:p>
        </p:txBody>
      </p:sp>
      <p:pic>
        <p:nvPicPr>
          <p:cNvPr id="5" name="Picture 4" descr="A picture containing indoor, sitting&#10;&#10;Description generated with high confidence">
            <a:extLst>
              <a:ext uri="{FF2B5EF4-FFF2-40B4-BE49-F238E27FC236}">
                <a16:creationId xmlns:a16="http://schemas.microsoft.com/office/drawing/2014/main" id="{99C70101-6F9B-4FCB-84B1-6D9A1AEED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570" y="0"/>
            <a:ext cx="10282860" cy="6855240"/>
          </a:xfrm>
          <a:prstGeom prst="rect">
            <a:avLst/>
          </a:prstGeom>
        </p:spPr>
      </p:pic>
    </p:spTree>
    <p:extLst>
      <p:ext uri="{BB962C8B-B14F-4D97-AF65-F5344CB8AC3E}">
        <p14:creationId xmlns:p14="http://schemas.microsoft.com/office/powerpoint/2010/main" val="187659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20C7-F1DE-4302-809D-3332898FF980}"/>
              </a:ext>
            </a:extLst>
          </p:cNvPr>
          <p:cNvSpPr>
            <a:spLocks noGrp="1"/>
          </p:cNvSpPr>
          <p:nvPr>
            <p:ph type="title"/>
          </p:nvPr>
        </p:nvSpPr>
        <p:spPr/>
        <p:txBody>
          <a:bodyPr/>
          <a:lstStyle/>
          <a:p>
            <a:r>
              <a:rPr lang="en-GB" dirty="0"/>
              <a:t>Blaze</a:t>
            </a:r>
          </a:p>
        </p:txBody>
      </p:sp>
      <p:sp>
        <p:nvSpPr>
          <p:cNvPr id="3" name="Content Placeholder 2">
            <a:extLst>
              <a:ext uri="{FF2B5EF4-FFF2-40B4-BE49-F238E27FC236}">
                <a16:creationId xmlns:a16="http://schemas.microsoft.com/office/drawing/2014/main" id="{1FA6764E-D8FF-4063-B416-6EDF43357A5F}"/>
              </a:ext>
            </a:extLst>
          </p:cNvPr>
          <p:cNvSpPr>
            <a:spLocks noGrp="1"/>
          </p:cNvSpPr>
          <p:nvPr>
            <p:ph idx="1"/>
          </p:nvPr>
        </p:nvSpPr>
        <p:spPr>
          <a:xfrm>
            <a:off x="838200" y="1825625"/>
            <a:ext cx="10515600" cy="1729725"/>
          </a:xfrm>
        </p:spPr>
        <p:txBody>
          <a:bodyPr/>
          <a:lstStyle/>
          <a:p>
            <a:pPr marL="0" indent="0">
              <a:buNone/>
            </a:pPr>
            <a:r>
              <a:rPr lang="en-GB" dirty="0"/>
              <a:t>Who are they?</a:t>
            </a:r>
          </a:p>
          <a:p>
            <a:pPr marL="0" indent="0">
              <a:buNone/>
            </a:pPr>
            <a:r>
              <a:rPr lang="en-GB" sz="1800" dirty="0"/>
              <a:t>Blaze are an urban cycling design company focusing on their mission </a:t>
            </a:r>
          </a:p>
          <a:p>
            <a:pPr marL="0" indent="0">
              <a:buNone/>
            </a:pPr>
            <a:r>
              <a:rPr lang="en-GB" sz="1800" dirty="0"/>
              <a:t>of making urban cycling more accessible and safer for as many people </a:t>
            </a:r>
          </a:p>
          <a:p>
            <a:pPr marL="0" indent="0">
              <a:buNone/>
            </a:pPr>
            <a:r>
              <a:rPr lang="en-GB" sz="1800" dirty="0"/>
              <a:t>as possible.</a:t>
            </a:r>
          </a:p>
          <a:p>
            <a:pPr marL="0" indent="0">
              <a:buNone/>
            </a:pPr>
            <a:endParaRPr lang="en-GB" sz="1800" dirty="0"/>
          </a:p>
          <a:p>
            <a:pPr marL="0" indent="0">
              <a:buNone/>
            </a:pPr>
            <a:endParaRPr lang="en-GB" sz="1800" dirty="0"/>
          </a:p>
          <a:p>
            <a:pPr marL="0" indent="0">
              <a:buNone/>
            </a:pPr>
            <a:endParaRPr lang="en-GB" sz="1800" dirty="0"/>
          </a:p>
        </p:txBody>
      </p:sp>
      <p:pic>
        <p:nvPicPr>
          <p:cNvPr id="5" name="Picture 4" descr="A car parked on a city street&#10;&#10;Description generated with very high confidence">
            <a:extLst>
              <a:ext uri="{FF2B5EF4-FFF2-40B4-BE49-F238E27FC236}">
                <a16:creationId xmlns:a16="http://schemas.microsoft.com/office/drawing/2014/main" id="{78F2339E-E2D0-44EF-A05F-B93C42062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360" y="950851"/>
            <a:ext cx="3940794" cy="2604499"/>
          </a:xfrm>
          <a:prstGeom prst="rect">
            <a:avLst/>
          </a:prstGeom>
        </p:spPr>
      </p:pic>
      <p:pic>
        <p:nvPicPr>
          <p:cNvPr id="7" name="Picture 6" descr="A picture containing object, thing, clock&#10;&#10;Description generated with very high confidence">
            <a:extLst>
              <a:ext uri="{FF2B5EF4-FFF2-40B4-BE49-F238E27FC236}">
                <a16:creationId xmlns:a16="http://schemas.microsoft.com/office/drawing/2014/main" id="{80878958-DFA5-44C9-8CA9-6BB62EAA8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741" y="459233"/>
            <a:ext cx="2480943" cy="1298923"/>
          </a:xfrm>
          <a:prstGeom prst="rect">
            <a:avLst/>
          </a:prstGeom>
        </p:spPr>
      </p:pic>
      <p:sp>
        <p:nvSpPr>
          <p:cNvPr id="8" name="TextBox 7">
            <a:extLst>
              <a:ext uri="{FF2B5EF4-FFF2-40B4-BE49-F238E27FC236}">
                <a16:creationId xmlns:a16="http://schemas.microsoft.com/office/drawing/2014/main" id="{40D769A5-79EE-425F-8921-02241649EFBD}"/>
              </a:ext>
            </a:extLst>
          </p:cNvPr>
          <p:cNvSpPr txBox="1"/>
          <p:nvPr/>
        </p:nvSpPr>
        <p:spPr>
          <a:xfrm>
            <a:off x="5198853" y="4325033"/>
            <a:ext cx="6491301" cy="1077218"/>
          </a:xfrm>
          <a:prstGeom prst="rect">
            <a:avLst/>
          </a:prstGeom>
          <a:noFill/>
        </p:spPr>
        <p:txBody>
          <a:bodyPr wrap="square" rtlCol="0">
            <a:spAutoFit/>
          </a:bodyPr>
          <a:lstStyle/>
          <a:p>
            <a:r>
              <a:rPr lang="en-GB" sz="2800" dirty="0"/>
              <a:t>When were they established?</a:t>
            </a:r>
          </a:p>
          <a:p>
            <a:r>
              <a:rPr lang="en-GB" dirty="0"/>
              <a:t>Blaze was created after the success of the founder’s, Emily Brooke, Kickstarter for their original product, the </a:t>
            </a:r>
            <a:r>
              <a:rPr lang="en-GB" dirty="0" err="1"/>
              <a:t>Laserlight</a:t>
            </a:r>
            <a:r>
              <a:rPr lang="en-GB" dirty="0"/>
              <a:t>, in 2012.</a:t>
            </a:r>
          </a:p>
        </p:txBody>
      </p:sp>
      <p:sp>
        <p:nvSpPr>
          <p:cNvPr id="9" name="TextBox 8">
            <a:extLst>
              <a:ext uri="{FF2B5EF4-FFF2-40B4-BE49-F238E27FC236}">
                <a16:creationId xmlns:a16="http://schemas.microsoft.com/office/drawing/2014/main" id="{E3D55E21-0202-49C4-8EED-29BEAC322BBA}"/>
              </a:ext>
            </a:extLst>
          </p:cNvPr>
          <p:cNvSpPr txBox="1"/>
          <p:nvPr/>
        </p:nvSpPr>
        <p:spPr>
          <a:xfrm>
            <a:off x="8758719" y="3598959"/>
            <a:ext cx="2244903" cy="261610"/>
          </a:xfrm>
          <a:prstGeom prst="rect">
            <a:avLst/>
          </a:prstGeom>
          <a:noFill/>
        </p:spPr>
        <p:txBody>
          <a:bodyPr wrap="square" rtlCol="0">
            <a:spAutoFit/>
          </a:bodyPr>
          <a:lstStyle/>
          <a:p>
            <a:r>
              <a:rPr lang="en-GB" sz="1100" dirty="0">
                <a:solidFill>
                  <a:schemeClr val="bg1">
                    <a:lumMod val="50000"/>
                  </a:schemeClr>
                </a:solidFill>
              </a:rPr>
              <a:t>Blaze </a:t>
            </a:r>
            <a:r>
              <a:rPr lang="en-GB" sz="1100" dirty="0" err="1">
                <a:solidFill>
                  <a:schemeClr val="bg1">
                    <a:lumMod val="50000"/>
                  </a:schemeClr>
                </a:solidFill>
              </a:rPr>
              <a:t>Laserlight</a:t>
            </a:r>
            <a:r>
              <a:rPr lang="en-GB" sz="1100" dirty="0">
                <a:solidFill>
                  <a:schemeClr val="bg1">
                    <a:lumMod val="50000"/>
                  </a:schemeClr>
                </a:solidFill>
              </a:rPr>
              <a:t> Promotional Image</a:t>
            </a:r>
          </a:p>
        </p:txBody>
      </p:sp>
      <p:pic>
        <p:nvPicPr>
          <p:cNvPr id="6" name="Picture 5" descr="A person walking down a street&#10;&#10;Description generated with very high confidence">
            <a:extLst>
              <a:ext uri="{FF2B5EF4-FFF2-40B4-BE49-F238E27FC236}">
                <a16:creationId xmlns:a16="http://schemas.microsoft.com/office/drawing/2014/main" id="{11ED98C8-8C98-4A56-AEAE-1C32A87D40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741" y="3729764"/>
            <a:ext cx="4321336" cy="2400742"/>
          </a:xfrm>
          <a:prstGeom prst="rect">
            <a:avLst/>
          </a:prstGeom>
        </p:spPr>
      </p:pic>
      <p:sp>
        <p:nvSpPr>
          <p:cNvPr id="10" name="TextBox 9">
            <a:extLst>
              <a:ext uri="{FF2B5EF4-FFF2-40B4-BE49-F238E27FC236}">
                <a16:creationId xmlns:a16="http://schemas.microsoft.com/office/drawing/2014/main" id="{FDC0E615-B090-4580-A25C-118CEBF2CED4}"/>
              </a:ext>
            </a:extLst>
          </p:cNvPr>
          <p:cNvSpPr txBox="1"/>
          <p:nvPr/>
        </p:nvSpPr>
        <p:spPr>
          <a:xfrm>
            <a:off x="1707925" y="6174115"/>
            <a:ext cx="2350968" cy="261610"/>
          </a:xfrm>
          <a:prstGeom prst="rect">
            <a:avLst/>
          </a:prstGeom>
          <a:noFill/>
        </p:spPr>
        <p:txBody>
          <a:bodyPr wrap="square" rtlCol="0">
            <a:spAutoFit/>
          </a:bodyPr>
          <a:lstStyle/>
          <a:p>
            <a:r>
              <a:rPr lang="en-GB" sz="1100" dirty="0">
                <a:solidFill>
                  <a:schemeClr val="bg1">
                    <a:lumMod val="50000"/>
                  </a:schemeClr>
                </a:solidFill>
              </a:rPr>
              <a:t>Blaze Founder and CEO, Emily Brooke</a:t>
            </a:r>
          </a:p>
        </p:txBody>
      </p:sp>
    </p:spTree>
    <p:extLst>
      <p:ext uri="{BB962C8B-B14F-4D97-AF65-F5344CB8AC3E}">
        <p14:creationId xmlns:p14="http://schemas.microsoft.com/office/powerpoint/2010/main" val="419394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20C7-F1DE-4302-809D-3332898FF980}"/>
              </a:ext>
            </a:extLst>
          </p:cNvPr>
          <p:cNvSpPr>
            <a:spLocks noGrp="1"/>
          </p:cNvSpPr>
          <p:nvPr>
            <p:ph type="title"/>
          </p:nvPr>
        </p:nvSpPr>
        <p:spPr/>
        <p:txBody>
          <a:bodyPr/>
          <a:lstStyle/>
          <a:p>
            <a:r>
              <a:rPr lang="en-GB" dirty="0"/>
              <a:t>Blaze</a:t>
            </a:r>
          </a:p>
        </p:txBody>
      </p:sp>
      <p:sp>
        <p:nvSpPr>
          <p:cNvPr id="3" name="Content Placeholder 2">
            <a:extLst>
              <a:ext uri="{FF2B5EF4-FFF2-40B4-BE49-F238E27FC236}">
                <a16:creationId xmlns:a16="http://schemas.microsoft.com/office/drawing/2014/main" id="{1FA6764E-D8FF-4063-B416-6EDF43357A5F}"/>
              </a:ext>
            </a:extLst>
          </p:cNvPr>
          <p:cNvSpPr>
            <a:spLocks noGrp="1"/>
          </p:cNvSpPr>
          <p:nvPr>
            <p:ph idx="1"/>
          </p:nvPr>
        </p:nvSpPr>
        <p:spPr>
          <a:xfrm>
            <a:off x="655608" y="1784796"/>
            <a:ext cx="6147758" cy="4805785"/>
          </a:xfrm>
        </p:spPr>
        <p:txBody>
          <a:bodyPr>
            <a:normAutofit/>
          </a:bodyPr>
          <a:lstStyle/>
          <a:p>
            <a:pPr marL="0" indent="0">
              <a:buNone/>
            </a:pPr>
            <a:r>
              <a:rPr lang="en-GB" dirty="0"/>
              <a:t>The </a:t>
            </a:r>
            <a:r>
              <a:rPr lang="en-GB" dirty="0" err="1"/>
              <a:t>Laserlight</a:t>
            </a:r>
            <a:endParaRPr lang="en-GB" dirty="0"/>
          </a:p>
          <a:p>
            <a:pPr marL="0" indent="0">
              <a:buNone/>
            </a:pPr>
            <a:r>
              <a:rPr lang="en-GB" sz="1600" dirty="0"/>
              <a:t>Blaze was founded after the success of their flagship product, the </a:t>
            </a:r>
            <a:r>
              <a:rPr lang="en-GB" sz="1600" dirty="0" err="1"/>
              <a:t>Laserlight</a:t>
            </a:r>
            <a:r>
              <a:rPr lang="en-GB" sz="1600" dirty="0"/>
              <a:t>, attracted great popularity on Kickstarter.</a:t>
            </a:r>
          </a:p>
          <a:p>
            <a:pPr marL="0" indent="0">
              <a:buNone/>
            </a:pPr>
            <a:endParaRPr lang="en-GB" sz="1600" dirty="0"/>
          </a:p>
          <a:p>
            <a:pPr marL="0" indent="0">
              <a:buNone/>
            </a:pPr>
            <a:r>
              <a:rPr lang="en-GB" sz="1600" dirty="0"/>
              <a:t>The </a:t>
            </a:r>
            <a:r>
              <a:rPr lang="en-GB" sz="1600" dirty="0" err="1"/>
              <a:t>Laserlight</a:t>
            </a:r>
            <a:r>
              <a:rPr lang="en-GB" sz="1600" dirty="0"/>
              <a:t> was the final-year university project of Emily Brook who identified a major problem with cyclists being involved in accidents due to blind spots and wondered if it were possible to “project yourself into view of the driver”.</a:t>
            </a:r>
          </a:p>
          <a:p>
            <a:pPr marL="0" indent="0">
              <a:buNone/>
            </a:pPr>
            <a:endParaRPr lang="en-GB" sz="1600" dirty="0"/>
          </a:p>
          <a:p>
            <a:pPr marL="0" indent="0">
              <a:buNone/>
            </a:pPr>
            <a:r>
              <a:rPr lang="en-GB" sz="1600" dirty="0"/>
              <a:t>The result was the </a:t>
            </a:r>
            <a:r>
              <a:rPr lang="en-GB" sz="1600" dirty="0" err="1"/>
              <a:t>Laserlight</a:t>
            </a:r>
            <a:r>
              <a:rPr lang="en-GB" sz="1600" dirty="0"/>
              <a:t>, a premium bike light with a built in laser to project the image of a bicycle symbol in front of the user. </a:t>
            </a:r>
          </a:p>
          <a:p>
            <a:pPr marL="0" indent="0">
              <a:buNone/>
            </a:pPr>
            <a:endParaRPr lang="en-GB" sz="1600" dirty="0"/>
          </a:p>
          <a:p>
            <a:pPr marL="0" indent="0">
              <a:buNone/>
            </a:pPr>
            <a:r>
              <a:rPr lang="en-GB" sz="1600" dirty="0"/>
              <a:t>The product saw great success on Kickstarter and, following continued popularity after its launch, is now being installed on the Santander Cycles and will be built directly into the new generation of bikes set to replace the current stock. </a:t>
            </a:r>
          </a:p>
          <a:p>
            <a:pPr marL="0" indent="0">
              <a:buNone/>
            </a:pPr>
            <a:endParaRPr lang="en-GB" sz="1600" dirty="0"/>
          </a:p>
        </p:txBody>
      </p:sp>
      <p:pic>
        <p:nvPicPr>
          <p:cNvPr id="7" name="Picture 6" descr="A picture containing object, thing, clock&#10;&#10;Description generated with very high confidence">
            <a:extLst>
              <a:ext uri="{FF2B5EF4-FFF2-40B4-BE49-F238E27FC236}">
                <a16:creationId xmlns:a16="http://schemas.microsoft.com/office/drawing/2014/main" id="{80878958-DFA5-44C9-8CA9-6BB62EAA8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41" y="459233"/>
            <a:ext cx="2480943" cy="1298923"/>
          </a:xfrm>
          <a:prstGeom prst="rect">
            <a:avLst/>
          </a:prstGeom>
        </p:spPr>
      </p:pic>
      <p:sp>
        <p:nvSpPr>
          <p:cNvPr id="9" name="TextBox 8">
            <a:extLst>
              <a:ext uri="{FF2B5EF4-FFF2-40B4-BE49-F238E27FC236}">
                <a16:creationId xmlns:a16="http://schemas.microsoft.com/office/drawing/2014/main" id="{E3D55E21-0202-49C4-8EED-29BEAC322BBA}"/>
              </a:ext>
            </a:extLst>
          </p:cNvPr>
          <p:cNvSpPr txBox="1"/>
          <p:nvPr/>
        </p:nvSpPr>
        <p:spPr>
          <a:xfrm>
            <a:off x="9558489" y="2087591"/>
            <a:ext cx="2244903" cy="261610"/>
          </a:xfrm>
          <a:prstGeom prst="rect">
            <a:avLst/>
          </a:prstGeom>
          <a:noFill/>
        </p:spPr>
        <p:txBody>
          <a:bodyPr wrap="square" rtlCol="0">
            <a:spAutoFit/>
          </a:bodyPr>
          <a:lstStyle/>
          <a:p>
            <a:r>
              <a:rPr lang="en-GB" sz="1100" dirty="0">
                <a:solidFill>
                  <a:schemeClr val="bg1">
                    <a:lumMod val="50000"/>
                  </a:schemeClr>
                </a:solidFill>
              </a:rPr>
              <a:t>Blaze </a:t>
            </a:r>
            <a:r>
              <a:rPr lang="en-GB" sz="1100" dirty="0" err="1">
                <a:solidFill>
                  <a:schemeClr val="bg1">
                    <a:lumMod val="50000"/>
                  </a:schemeClr>
                </a:solidFill>
              </a:rPr>
              <a:t>Laserlight</a:t>
            </a:r>
            <a:r>
              <a:rPr lang="en-GB" sz="1100" dirty="0">
                <a:solidFill>
                  <a:schemeClr val="bg1">
                    <a:lumMod val="50000"/>
                  </a:schemeClr>
                </a:solidFill>
              </a:rPr>
              <a:t> Promotional Image</a:t>
            </a:r>
          </a:p>
        </p:txBody>
      </p:sp>
      <p:pic>
        <p:nvPicPr>
          <p:cNvPr id="11" name="Picture 10" descr="A close up of a device&#10;&#10;Description generated with high confidence">
            <a:extLst>
              <a:ext uri="{FF2B5EF4-FFF2-40B4-BE49-F238E27FC236}">
                <a16:creationId xmlns:a16="http://schemas.microsoft.com/office/drawing/2014/main" id="{AA291E28-0886-4FE4-A5FC-6287885A2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8903" y="116656"/>
            <a:ext cx="1984076" cy="1984076"/>
          </a:xfrm>
          <a:prstGeom prst="rect">
            <a:avLst/>
          </a:prstGeom>
        </p:spPr>
      </p:pic>
      <p:pic>
        <p:nvPicPr>
          <p:cNvPr id="13" name="Picture 12" descr="A close up of text on a white background&#10;&#10;Description generated with high confidence">
            <a:extLst>
              <a:ext uri="{FF2B5EF4-FFF2-40B4-BE49-F238E27FC236}">
                <a16:creationId xmlns:a16="http://schemas.microsoft.com/office/drawing/2014/main" id="{BB3E19D5-90E9-4AEF-A182-BE115180D3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2158" y="2885547"/>
            <a:ext cx="4695647" cy="3451301"/>
          </a:xfrm>
          <a:prstGeom prst="rect">
            <a:avLst/>
          </a:prstGeom>
        </p:spPr>
      </p:pic>
      <p:sp>
        <p:nvSpPr>
          <p:cNvPr id="14" name="TextBox 13">
            <a:extLst>
              <a:ext uri="{FF2B5EF4-FFF2-40B4-BE49-F238E27FC236}">
                <a16:creationId xmlns:a16="http://schemas.microsoft.com/office/drawing/2014/main" id="{2F9727FF-0352-4FBB-BE1B-55AFC624BC62}"/>
              </a:ext>
            </a:extLst>
          </p:cNvPr>
          <p:cNvSpPr txBox="1"/>
          <p:nvPr/>
        </p:nvSpPr>
        <p:spPr>
          <a:xfrm>
            <a:off x="8436844" y="6346717"/>
            <a:ext cx="1946273" cy="261610"/>
          </a:xfrm>
          <a:prstGeom prst="rect">
            <a:avLst/>
          </a:prstGeom>
          <a:noFill/>
        </p:spPr>
        <p:txBody>
          <a:bodyPr wrap="square" rtlCol="0">
            <a:spAutoFit/>
          </a:bodyPr>
          <a:lstStyle/>
          <a:p>
            <a:r>
              <a:rPr lang="en-GB" sz="1100" dirty="0">
                <a:solidFill>
                  <a:schemeClr val="bg1">
                    <a:lumMod val="50000"/>
                  </a:schemeClr>
                </a:solidFill>
              </a:rPr>
              <a:t>Blaze </a:t>
            </a:r>
            <a:r>
              <a:rPr lang="en-GB" sz="1100" dirty="0" err="1">
                <a:solidFill>
                  <a:schemeClr val="bg1">
                    <a:lumMod val="50000"/>
                  </a:schemeClr>
                </a:solidFill>
              </a:rPr>
              <a:t>Laserlight</a:t>
            </a:r>
            <a:r>
              <a:rPr lang="en-GB" sz="1100" dirty="0">
                <a:solidFill>
                  <a:schemeClr val="bg1">
                    <a:lumMod val="50000"/>
                  </a:schemeClr>
                </a:solidFill>
              </a:rPr>
              <a:t> Basic Diagram</a:t>
            </a:r>
          </a:p>
        </p:txBody>
      </p:sp>
    </p:spTree>
    <p:extLst>
      <p:ext uri="{BB962C8B-B14F-4D97-AF65-F5344CB8AC3E}">
        <p14:creationId xmlns:p14="http://schemas.microsoft.com/office/powerpoint/2010/main" val="1070096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20C7-F1DE-4302-809D-3332898FF980}"/>
              </a:ext>
            </a:extLst>
          </p:cNvPr>
          <p:cNvSpPr>
            <a:spLocks noGrp="1"/>
          </p:cNvSpPr>
          <p:nvPr>
            <p:ph type="title"/>
          </p:nvPr>
        </p:nvSpPr>
        <p:spPr/>
        <p:txBody>
          <a:bodyPr/>
          <a:lstStyle/>
          <a:p>
            <a:r>
              <a:rPr lang="en-GB" dirty="0"/>
              <a:t>Blaze</a:t>
            </a:r>
          </a:p>
        </p:txBody>
      </p:sp>
      <p:sp>
        <p:nvSpPr>
          <p:cNvPr id="3" name="Content Placeholder 2">
            <a:extLst>
              <a:ext uri="{FF2B5EF4-FFF2-40B4-BE49-F238E27FC236}">
                <a16:creationId xmlns:a16="http://schemas.microsoft.com/office/drawing/2014/main" id="{1FA6764E-D8FF-4063-B416-6EDF43357A5F}"/>
              </a:ext>
            </a:extLst>
          </p:cNvPr>
          <p:cNvSpPr>
            <a:spLocks noGrp="1"/>
          </p:cNvSpPr>
          <p:nvPr>
            <p:ph idx="1"/>
          </p:nvPr>
        </p:nvSpPr>
        <p:spPr>
          <a:xfrm>
            <a:off x="680253" y="1740095"/>
            <a:ext cx="10515600" cy="2378316"/>
          </a:xfrm>
        </p:spPr>
        <p:txBody>
          <a:bodyPr>
            <a:normAutofit/>
          </a:bodyPr>
          <a:lstStyle/>
          <a:p>
            <a:pPr marL="0" indent="0">
              <a:buNone/>
            </a:pPr>
            <a:r>
              <a:rPr lang="en-GB" dirty="0"/>
              <a:t>The Burner and other products</a:t>
            </a:r>
            <a:endParaRPr lang="en-GB" sz="1600" dirty="0"/>
          </a:p>
          <a:p>
            <a:pPr marL="0" indent="0">
              <a:buNone/>
            </a:pPr>
            <a:endParaRPr lang="en-GB" sz="1600" dirty="0"/>
          </a:p>
          <a:p>
            <a:pPr marL="0" indent="0">
              <a:buNone/>
            </a:pPr>
            <a:r>
              <a:rPr lang="en-GB" sz="1600" dirty="0"/>
              <a:t>As explained to us in the visit, the </a:t>
            </a:r>
            <a:r>
              <a:rPr lang="en-GB" sz="1600" dirty="0" err="1"/>
              <a:t>Laserlight</a:t>
            </a:r>
            <a:r>
              <a:rPr lang="en-GB" sz="1600" dirty="0"/>
              <a:t> utilises a particular diode developed for smartphones with projectors built in and, to pay off development costs, is very expensive meaning that, at least for now, the </a:t>
            </a:r>
            <a:r>
              <a:rPr lang="en-GB" sz="1600" dirty="0" err="1"/>
              <a:t>Laserlight</a:t>
            </a:r>
            <a:r>
              <a:rPr lang="en-GB" sz="1600" dirty="0"/>
              <a:t> will remain quite expensive.</a:t>
            </a:r>
          </a:p>
          <a:p>
            <a:pPr marL="0" indent="0">
              <a:buNone/>
            </a:pPr>
            <a:r>
              <a:rPr lang="en-GB" sz="1600" dirty="0"/>
              <a:t>For this reason, Blaze is looking into lower end safety products, starting with the Burner, a front and rear array of LED’s designed with maximum safety and ease-of-use in mind.</a:t>
            </a:r>
          </a:p>
        </p:txBody>
      </p:sp>
      <p:pic>
        <p:nvPicPr>
          <p:cNvPr id="7" name="Picture 6" descr="A picture containing object, thing, clock&#10;&#10;Description generated with very high confidence">
            <a:extLst>
              <a:ext uri="{FF2B5EF4-FFF2-40B4-BE49-F238E27FC236}">
                <a16:creationId xmlns:a16="http://schemas.microsoft.com/office/drawing/2014/main" id="{80878958-DFA5-44C9-8CA9-6BB62EAA8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41" y="459233"/>
            <a:ext cx="2480943" cy="1298923"/>
          </a:xfrm>
          <a:prstGeom prst="rect">
            <a:avLst/>
          </a:prstGeom>
        </p:spPr>
      </p:pic>
      <p:sp>
        <p:nvSpPr>
          <p:cNvPr id="9" name="TextBox 8">
            <a:extLst>
              <a:ext uri="{FF2B5EF4-FFF2-40B4-BE49-F238E27FC236}">
                <a16:creationId xmlns:a16="http://schemas.microsoft.com/office/drawing/2014/main" id="{E3D55E21-0202-49C4-8EED-29BEAC322BBA}"/>
              </a:ext>
            </a:extLst>
          </p:cNvPr>
          <p:cNvSpPr txBox="1"/>
          <p:nvPr/>
        </p:nvSpPr>
        <p:spPr>
          <a:xfrm>
            <a:off x="9314283" y="2205920"/>
            <a:ext cx="2039517" cy="261610"/>
          </a:xfrm>
          <a:prstGeom prst="rect">
            <a:avLst/>
          </a:prstGeom>
          <a:noFill/>
        </p:spPr>
        <p:txBody>
          <a:bodyPr wrap="square" rtlCol="0">
            <a:spAutoFit/>
          </a:bodyPr>
          <a:lstStyle/>
          <a:p>
            <a:r>
              <a:rPr lang="en-GB" sz="1100" dirty="0">
                <a:solidFill>
                  <a:schemeClr val="bg1">
                    <a:lumMod val="50000"/>
                  </a:schemeClr>
                </a:solidFill>
              </a:rPr>
              <a:t>Blaze Burner Promotional Image</a:t>
            </a:r>
          </a:p>
        </p:txBody>
      </p:sp>
      <p:pic>
        <p:nvPicPr>
          <p:cNvPr id="5" name="Picture 4" descr="A close up of a phone&#10;&#10;Description generated with high confidence">
            <a:extLst>
              <a:ext uri="{FF2B5EF4-FFF2-40B4-BE49-F238E27FC236}">
                <a16:creationId xmlns:a16="http://schemas.microsoft.com/office/drawing/2014/main" id="{DB2F6ED6-52F2-4906-B31A-634AA1002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8978" y="198407"/>
            <a:ext cx="2603261" cy="1952446"/>
          </a:xfrm>
          <a:prstGeom prst="rect">
            <a:avLst/>
          </a:prstGeom>
        </p:spPr>
      </p:pic>
      <p:sp>
        <p:nvSpPr>
          <p:cNvPr id="6" name="TextBox 5">
            <a:extLst>
              <a:ext uri="{FF2B5EF4-FFF2-40B4-BE49-F238E27FC236}">
                <a16:creationId xmlns:a16="http://schemas.microsoft.com/office/drawing/2014/main" id="{86BA09AA-EE49-4675-95DC-E59E78757DA7}"/>
              </a:ext>
            </a:extLst>
          </p:cNvPr>
          <p:cNvSpPr txBox="1"/>
          <p:nvPr/>
        </p:nvSpPr>
        <p:spPr>
          <a:xfrm>
            <a:off x="4115757" y="4534410"/>
            <a:ext cx="7516482" cy="1846659"/>
          </a:xfrm>
          <a:prstGeom prst="rect">
            <a:avLst/>
          </a:prstGeom>
          <a:noFill/>
        </p:spPr>
        <p:txBody>
          <a:bodyPr wrap="square" rtlCol="0">
            <a:spAutoFit/>
          </a:bodyPr>
          <a:lstStyle/>
          <a:p>
            <a:r>
              <a:rPr lang="en-GB" sz="1200" dirty="0"/>
              <a:t>During the presentation it was mentioned that other products were in development but that details were a secret.</a:t>
            </a:r>
          </a:p>
          <a:p>
            <a:endParaRPr lang="en-GB" sz="1200" dirty="0"/>
          </a:p>
          <a:p>
            <a:r>
              <a:rPr lang="en-GB" sz="1200" dirty="0"/>
              <a:t>They are involved in extensive talks and research with Santander and TFL / Cisco about installing data collection and IoT technology in the </a:t>
            </a:r>
            <a:r>
              <a:rPr lang="en-GB" sz="1200" dirty="0" err="1"/>
              <a:t>Laserlight</a:t>
            </a:r>
            <a:r>
              <a:rPr lang="en-GB" sz="1200" dirty="0"/>
              <a:t> units to help understand how to make journeys safer.</a:t>
            </a:r>
          </a:p>
          <a:p>
            <a:endParaRPr lang="en-GB" sz="1200" dirty="0"/>
          </a:p>
          <a:p>
            <a:r>
              <a:rPr lang="en-GB" sz="1200" dirty="0"/>
              <a:t>Daniel Barnes, the design director giving most of the talk, talked about how Blaze wishes to stick to their mission of making cycling safer and accessible, mentioning product proposals such as a cycling jacket which were rejected because they strayed to far from the company ethos.</a:t>
            </a:r>
          </a:p>
          <a:p>
            <a:endParaRPr lang="en-GB" dirty="0"/>
          </a:p>
        </p:txBody>
      </p:sp>
      <p:pic>
        <p:nvPicPr>
          <p:cNvPr id="10" name="Picture 9" descr="A picture containing person, motorcycle, outdoor, bicycle&#10;&#10;Description generated with high confidence">
            <a:extLst>
              <a:ext uri="{FF2B5EF4-FFF2-40B4-BE49-F238E27FC236}">
                <a16:creationId xmlns:a16="http://schemas.microsoft.com/office/drawing/2014/main" id="{BC5BF0FC-E732-41D9-9647-E6144DE546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741" y="4481251"/>
            <a:ext cx="3050515" cy="1856587"/>
          </a:xfrm>
          <a:prstGeom prst="rect">
            <a:avLst/>
          </a:prstGeom>
        </p:spPr>
      </p:pic>
      <p:sp>
        <p:nvSpPr>
          <p:cNvPr id="12" name="TextBox 11">
            <a:extLst>
              <a:ext uri="{FF2B5EF4-FFF2-40B4-BE49-F238E27FC236}">
                <a16:creationId xmlns:a16="http://schemas.microsoft.com/office/drawing/2014/main" id="{0F2252C2-F2DB-4F32-B35E-0CDE6AAF5A44}"/>
              </a:ext>
            </a:extLst>
          </p:cNvPr>
          <p:cNvSpPr txBox="1"/>
          <p:nvPr/>
        </p:nvSpPr>
        <p:spPr>
          <a:xfrm>
            <a:off x="817459" y="6430252"/>
            <a:ext cx="2861077" cy="261610"/>
          </a:xfrm>
          <a:prstGeom prst="rect">
            <a:avLst/>
          </a:prstGeom>
          <a:noFill/>
        </p:spPr>
        <p:txBody>
          <a:bodyPr wrap="square" rtlCol="0">
            <a:spAutoFit/>
          </a:bodyPr>
          <a:lstStyle/>
          <a:p>
            <a:r>
              <a:rPr lang="en-GB" sz="1100" dirty="0">
                <a:solidFill>
                  <a:schemeClr val="bg1">
                    <a:lumMod val="50000"/>
                  </a:schemeClr>
                </a:solidFill>
              </a:rPr>
              <a:t>Santander Cycles with </a:t>
            </a:r>
            <a:r>
              <a:rPr lang="en-GB" sz="1100" dirty="0" err="1">
                <a:solidFill>
                  <a:schemeClr val="bg1">
                    <a:lumMod val="50000"/>
                  </a:schemeClr>
                </a:solidFill>
              </a:rPr>
              <a:t>Laserlight</a:t>
            </a:r>
            <a:r>
              <a:rPr lang="en-GB" sz="1100" dirty="0">
                <a:solidFill>
                  <a:schemeClr val="bg1">
                    <a:lumMod val="50000"/>
                  </a:schemeClr>
                </a:solidFill>
              </a:rPr>
              <a:t> units installed</a:t>
            </a:r>
          </a:p>
        </p:txBody>
      </p:sp>
    </p:spTree>
    <p:extLst>
      <p:ext uri="{BB962C8B-B14F-4D97-AF65-F5344CB8AC3E}">
        <p14:creationId xmlns:p14="http://schemas.microsoft.com/office/powerpoint/2010/main" val="4156555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416</Words>
  <Application>Microsoft Office PowerPoint</Application>
  <PresentationFormat>Widescreen</PresentationFormat>
  <Paragraphs>34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Blaze</vt:lpstr>
      <vt:lpstr>Blaze</vt:lpstr>
      <vt:lpstr>Blaze</vt:lpstr>
      <vt:lpstr>Blaze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Blaze</dc:title>
  <dc:creator>Robert Veitch</dc:creator>
  <cp:lastModifiedBy>Robert Veitch</cp:lastModifiedBy>
  <cp:revision>10</cp:revision>
  <dcterms:created xsi:type="dcterms:W3CDTF">2017-06-19T12:34:15Z</dcterms:created>
  <dcterms:modified xsi:type="dcterms:W3CDTF">2017-06-19T14:06:34Z</dcterms:modified>
</cp:coreProperties>
</file>