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3"/>
  </p:notesMasterIdLst>
  <p:sldIdLst>
    <p:sldId id="256" r:id="rId2"/>
    <p:sldId id="258" r:id="rId3"/>
    <p:sldId id="267" r:id="rId4"/>
    <p:sldId id="268" r:id="rId5"/>
    <p:sldId id="269" r:id="rId6"/>
    <p:sldId id="274" r:id="rId7"/>
    <p:sldId id="259" r:id="rId8"/>
    <p:sldId id="260" r:id="rId9"/>
    <p:sldId id="265" r:id="rId10"/>
    <p:sldId id="272" r:id="rId11"/>
    <p:sldId id="27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798D"/>
    <a:srgbClr val="47587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2060" autoAdjust="0"/>
  </p:normalViewPr>
  <p:slideViewPr>
    <p:cSldViewPr snapToGrid="0">
      <p:cViewPr varScale="1">
        <p:scale>
          <a:sx n="53" d="100"/>
          <a:sy n="53" d="100"/>
        </p:scale>
        <p:origin x="1795" y="53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-864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67CCE-4062-48EF-AE91-2D7227D9474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FF940F-86D5-404E-A6CA-C2928D9602FD}">
      <dgm:prSet custT="1"/>
      <dgm:spPr/>
      <dgm:t>
        <a:bodyPr/>
        <a:lstStyle/>
        <a:p>
          <a:pPr marL="0" algn="l" defTabSz="914400" rtl="0" eaLnBrk="1" latinLnBrk="0" hangingPunct="1">
            <a:lnSpc>
              <a:spcPct val="100000"/>
            </a:lnSpc>
          </a:pPr>
          <a:r>
            <a:rPr lang="en-US" sz="2000" kern="1200" cap="all" spc="300" dirty="0" err="1">
              <a:solidFill>
                <a:srgbClr val="475871"/>
              </a:solidFill>
              <a:latin typeface="+mj-lt"/>
              <a:ea typeface="+mj-ea"/>
              <a:cs typeface="+mj-cs"/>
            </a:rPr>
            <a:t>Überblick</a:t>
          </a:r>
          <a:endParaRPr lang="en-US" sz="2000" kern="1200" cap="all" spc="300" dirty="0">
            <a:solidFill>
              <a:srgbClr val="475871"/>
            </a:solidFill>
            <a:latin typeface="+mj-lt"/>
            <a:ea typeface="+mj-ea"/>
            <a:cs typeface="+mj-cs"/>
          </a:endParaRPr>
        </a:p>
      </dgm:t>
    </dgm:pt>
    <dgm:pt modelId="{0712D249-2952-48A2-92B6-0F82D57C5A37}" type="parTrans" cxnId="{977D1028-8A03-45C9-8521-DDE74FF61CE6}">
      <dgm:prSet/>
      <dgm:spPr/>
      <dgm:t>
        <a:bodyPr/>
        <a:lstStyle/>
        <a:p>
          <a:endParaRPr lang="en-US"/>
        </a:p>
      </dgm:t>
    </dgm:pt>
    <dgm:pt modelId="{BB8748CB-F28B-4AEE-8CAD-AC55E36D8519}" type="sibTrans" cxnId="{977D1028-8A03-45C9-8521-DDE74FF61CE6}">
      <dgm:prSet/>
      <dgm:spPr/>
      <dgm:t>
        <a:bodyPr/>
        <a:lstStyle/>
        <a:p>
          <a:endParaRPr lang="en-US"/>
        </a:p>
      </dgm:t>
    </dgm:pt>
    <dgm:pt modelId="{25FD39BD-D37F-4045-AD6D-251CDAB51621}">
      <dgm:prSet custT="1"/>
      <dgm:spPr/>
      <dgm:t>
        <a:bodyPr/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Funktionsweise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gm:t>
    </dgm:pt>
    <dgm:pt modelId="{393464DF-8CFB-428B-8545-8962EE09D4DF}" type="parTrans" cxnId="{91CADF53-93E1-4DF2-80D7-6DB7C1038D3F}">
      <dgm:prSet/>
      <dgm:spPr/>
      <dgm:t>
        <a:bodyPr/>
        <a:lstStyle/>
        <a:p>
          <a:endParaRPr lang="en-US"/>
        </a:p>
      </dgm:t>
    </dgm:pt>
    <dgm:pt modelId="{C91EBDE2-9083-41BC-9A88-9F9A64E654BD}" type="sibTrans" cxnId="{91CADF53-93E1-4DF2-80D7-6DB7C1038D3F}">
      <dgm:prSet/>
      <dgm:spPr/>
      <dgm:t>
        <a:bodyPr/>
        <a:lstStyle/>
        <a:p>
          <a:endParaRPr lang="en-US"/>
        </a:p>
      </dgm:t>
    </dgm:pt>
    <dgm:pt modelId="{51C3CAFF-4042-418E-A1EB-533626B14EBA}">
      <dgm:prSet custT="1"/>
      <dgm:spPr/>
      <dgm:t>
        <a:bodyPr/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Algorithmen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gm:t>
    </dgm:pt>
    <dgm:pt modelId="{DEC63273-B6F6-4B82-8196-B854A12BF044}" type="parTrans" cxnId="{B01EF366-D60C-476B-9F9E-B50B3C040F38}">
      <dgm:prSet/>
      <dgm:spPr/>
      <dgm:t>
        <a:bodyPr/>
        <a:lstStyle/>
        <a:p>
          <a:endParaRPr lang="en-US"/>
        </a:p>
      </dgm:t>
    </dgm:pt>
    <dgm:pt modelId="{B1F48D2A-2260-4400-957F-02A143311808}" type="sibTrans" cxnId="{B01EF366-D60C-476B-9F9E-B50B3C040F38}">
      <dgm:prSet/>
      <dgm:spPr/>
      <dgm:t>
        <a:bodyPr/>
        <a:lstStyle/>
        <a:p>
          <a:endParaRPr lang="en-US"/>
        </a:p>
      </dgm:t>
    </dgm:pt>
    <dgm:pt modelId="{C2A5DBE1-2FBF-478B-8E7F-438BE5C3BFB7}">
      <dgm:prSet custT="1"/>
      <dgm:spPr/>
      <dgm:t>
        <a:bodyPr/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Zusammenfassung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gm:t>
    </dgm:pt>
    <dgm:pt modelId="{A526D059-8F46-4619-9863-AF3372A65781}" type="parTrans" cxnId="{DF29F494-E737-4523-8261-ECB5B18EA74F}">
      <dgm:prSet/>
      <dgm:spPr/>
      <dgm:t>
        <a:bodyPr/>
        <a:lstStyle/>
        <a:p>
          <a:endParaRPr lang="en-US"/>
        </a:p>
      </dgm:t>
    </dgm:pt>
    <dgm:pt modelId="{91F616FD-DE89-452A-94B4-19B32394D58A}" type="sibTrans" cxnId="{DF29F494-E737-4523-8261-ECB5B18EA74F}">
      <dgm:prSet/>
      <dgm:spPr/>
      <dgm:t>
        <a:bodyPr/>
        <a:lstStyle/>
        <a:p>
          <a:endParaRPr lang="en-US"/>
        </a:p>
      </dgm:t>
    </dgm:pt>
    <dgm:pt modelId="{FAE34490-9C0C-4ACD-A2A4-1C1BA8FAF44D}" type="pres">
      <dgm:prSet presAssocID="{8BC67CCE-4062-48EF-AE91-2D7227D94749}" presName="root" presStyleCnt="0">
        <dgm:presLayoutVars>
          <dgm:dir/>
          <dgm:resizeHandles val="exact"/>
        </dgm:presLayoutVars>
      </dgm:prSet>
      <dgm:spPr/>
    </dgm:pt>
    <dgm:pt modelId="{AA8EE00D-E614-4896-8DB9-C0704E77456C}" type="pres">
      <dgm:prSet presAssocID="{C7FF940F-86D5-404E-A6CA-C2928D9602FD}" presName="compNode" presStyleCnt="0"/>
      <dgm:spPr/>
    </dgm:pt>
    <dgm:pt modelId="{CCC5B770-C8E6-4F2A-8C65-83BEAD2F5D8F}" type="pres">
      <dgm:prSet presAssocID="{C7FF940F-86D5-404E-A6CA-C2928D9602FD}" presName="bgRect" presStyleLbl="bgShp" presStyleIdx="0" presStyleCnt="4"/>
      <dgm:spPr>
        <a:solidFill>
          <a:schemeClr val="bg1"/>
        </a:solidFill>
      </dgm:spPr>
    </dgm:pt>
    <dgm:pt modelId="{366D1A9B-04DA-4234-A7B8-745238EEC559}" type="pres">
      <dgm:prSet presAssocID="{C7FF940F-86D5-404E-A6CA-C2928D9602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computing mit einfarbiger Füllung"/>
        </a:ext>
      </dgm:extLst>
    </dgm:pt>
    <dgm:pt modelId="{1DB1472D-00AB-42F3-82E7-634DE0F533D0}" type="pres">
      <dgm:prSet presAssocID="{C7FF940F-86D5-404E-A6CA-C2928D9602FD}" presName="spaceRect" presStyleCnt="0"/>
      <dgm:spPr/>
    </dgm:pt>
    <dgm:pt modelId="{6C0A6F11-C452-41C4-A53B-85D99BBB1AEE}" type="pres">
      <dgm:prSet presAssocID="{C7FF940F-86D5-404E-A6CA-C2928D9602FD}" presName="parTx" presStyleLbl="revTx" presStyleIdx="0" presStyleCnt="4">
        <dgm:presLayoutVars>
          <dgm:chMax val="0"/>
          <dgm:chPref val="0"/>
        </dgm:presLayoutVars>
      </dgm:prSet>
      <dgm:spPr/>
    </dgm:pt>
    <dgm:pt modelId="{3787E783-A8C6-4005-B776-198A304CB5E8}" type="pres">
      <dgm:prSet presAssocID="{BB8748CB-F28B-4AEE-8CAD-AC55E36D8519}" presName="sibTrans" presStyleCnt="0"/>
      <dgm:spPr/>
    </dgm:pt>
    <dgm:pt modelId="{A738FB5E-3D05-409F-8F2E-DFCD0676B68F}" type="pres">
      <dgm:prSet presAssocID="{25FD39BD-D37F-4045-AD6D-251CDAB51621}" presName="compNode" presStyleCnt="0"/>
      <dgm:spPr/>
    </dgm:pt>
    <dgm:pt modelId="{70E3A26D-3538-430A-A3AF-7A54B9747F01}" type="pres">
      <dgm:prSet presAssocID="{25FD39BD-D37F-4045-AD6D-251CDAB51621}" presName="bgRect" presStyleLbl="bgShp" presStyleIdx="1" presStyleCnt="4"/>
      <dgm:spPr>
        <a:solidFill>
          <a:schemeClr val="bg1"/>
        </a:solidFill>
      </dgm:spPr>
    </dgm:pt>
    <dgm:pt modelId="{36A77935-4E4F-490B-9F09-1D4A89D78FDE}" type="pres">
      <dgm:prSet presAssocID="{25FD39BD-D37F-4045-AD6D-251CDAB516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ckchain mit einfarbiger Füllung"/>
        </a:ext>
      </dgm:extLst>
    </dgm:pt>
    <dgm:pt modelId="{A551E051-9C77-45EB-AEAA-540E1A527F2E}" type="pres">
      <dgm:prSet presAssocID="{25FD39BD-D37F-4045-AD6D-251CDAB51621}" presName="spaceRect" presStyleCnt="0"/>
      <dgm:spPr/>
    </dgm:pt>
    <dgm:pt modelId="{B402B223-5C4A-4AEB-A007-21FCDA918BA0}" type="pres">
      <dgm:prSet presAssocID="{25FD39BD-D37F-4045-AD6D-251CDAB51621}" presName="parTx" presStyleLbl="revTx" presStyleIdx="1" presStyleCnt="4">
        <dgm:presLayoutVars>
          <dgm:chMax val="0"/>
          <dgm:chPref val="0"/>
        </dgm:presLayoutVars>
      </dgm:prSet>
      <dgm:spPr/>
    </dgm:pt>
    <dgm:pt modelId="{CD962A05-C0C7-467A-B686-7E8609579FE8}" type="pres">
      <dgm:prSet presAssocID="{C91EBDE2-9083-41BC-9A88-9F9A64E654BD}" presName="sibTrans" presStyleCnt="0"/>
      <dgm:spPr/>
    </dgm:pt>
    <dgm:pt modelId="{A35A8B9A-AE88-4CF3-9207-AA9CFDC742A0}" type="pres">
      <dgm:prSet presAssocID="{51C3CAFF-4042-418E-A1EB-533626B14EBA}" presName="compNode" presStyleCnt="0"/>
      <dgm:spPr/>
    </dgm:pt>
    <dgm:pt modelId="{993E8162-0B13-4463-B73D-A0FD9551C3A0}" type="pres">
      <dgm:prSet presAssocID="{51C3CAFF-4042-418E-A1EB-533626B14EBA}" presName="bgRect" presStyleLbl="bgShp" presStyleIdx="2" presStyleCnt="4"/>
      <dgm:spPr>
        <a:solidFill>
          <a:schemeClr val="bg1"/>
        </a:solidFill>
      </dgm:spPr>
    </dgm:pt>
    <dgm:pt modelId="{11105A24-71C1-430B-AB3D-D2669D1EFA2C}" type="pres">
      <dgm:prSet presAssocID="{51C3CAFF-4042-418E-A1EB-533626B14E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teile mit einfarbiger Füllung"/>
        </a:ext>
      </dgm:extLst>
    </dgm:pt>
    <dgm:pt modelId="{66981F3A-E1B8-4E6B-9865-A7DC0637B300}" type="pres">
      <dgm:prSet presAssocID="{51C3CAFF-4042-418E-A1EB-533626B14EBA}" presName="spaceRect" presStyleCnt="0"/>
      <dgm:spPr/>
    </dgm:pt>
    <dgm:pt modelId="{70F8AAE4-F830-44B6-AFB1-2984C47C9A8C}" type="pres">
      <dgm:prSet presAssocID="{51C3CAFF-4042-418E-A1EB-533626B14EBA}" presName="parTx" presStyleLbl="revTx" presStyleIdx="2" presStyleCnt="4">
        <dgm:presLayoutVars>
          <dgm:chMax val="0"/>
          <dgm:chPref val="0"/>
        </dgm:presLayoutVars>
      </dgm:prSet>
      <dgm:spPr/>
    </dgm:pt>
    <dgm:pt modelId="{5C2DE33C-1706-4A3E-A55D-A8FFF8F9DCF0}" type="pres">
      <dgm:prSet presAssocID="{B1F48D2A-2260-4400-957F-02A143311808}" presName="sibTrans" presStyleCnt="0"/>
      <dgm:spPr/>
    </dgm:pt>
    <dgm:pt modelId="{26132452-5488-4E91-B40E-845B5252A808}" type="pres">
      <dgm:prSet presAssocID="{C2A5DBE1-2FBF-478B-8E7F-438BE5C3BFB7}" presName="compNode" presStyleCnt="0"/>
      <dgm:spPr/>
    </dgm:pt>
    <dgm:pt modelId="{7B4F8C5A-603B-4930-B5B0-E221B94E91E8}" type="pres">
      <dgm:prSet presAssocID="{C2A5DBE1-2FBF-478B-8E7F-438BE5C3BFB7}" presName="bgRect" presStyleLbl="bgShp" presStyleIdx="3" presStyleCnt="4"/>
      <dgm:spPr>
        <a:solidFill>
          <a:schemeClr val="bg1"/>
        </a:solidFill>
      </dgm:spPr>
    </dgm:pt>
    <dgm:pt modelId="{05BD7CDC-A1F5-4D1A-A3FF-876DEEDD8374}" type="pres">
      <dgm:prSet presAssocID="{C2A5DBE1-2FBF-478B-8E7F-438BE5C3BF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B4EC53AC-AFF0-4AA6-8CB3-3E0F73E03E0D}" type="pres">
      <dgm:prSet presAssocID="{C2A5DBE1-2FBF-478B-8E7F-438BE5C3BFB7}" presName="spaceRect" presStyleCnt="0"/>
      <dgm:spPr/>
    </dgm:pt>
    <dgm:pt modelId="{3AEC8B38-1325-455B-9692-7708281084AC}" type="pres">
      <dgm:prSet presAssocID="{C2A5DBE1-2FBF-478B-8E7F-438BE5C3BF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77D1028-8A03-45C9-8521-DDE74FF61CE6}" srcId="{8BC67CCE-4062-48EF-AE91-2D7227D94749}" destId="{C7FF940F-86D5-404E-A6CA-C2928D9602FD}" srcOrd="0" destOrd="0" parTransId="{0712D249-2952-48A2-92B6-0F82D57C5A37}" sibTransId="{BB8748CB-F28B-4AEE-8CAD-AC55E36D8519}"/>
    <dgm:cxn modelId="{B01EF366-D60C-476B-9F9E-B50B3C040F38}" srcId="{8BC67CCE-4062-48EF-AE91-2D7227D94749}" destId="{51C3CAFF-4042-418E-A1EB-533626B14EBA}" srcOrd="2" destOrd="0" parTransId="{DEC63273-B6F6-4B82-8196-B854A12BF044}" sibTransId="{B1F48D2A-2260-4400-957F-02A143311808}"/>
    <dgm:cxn modelId="{359C1948-8AF7-4282-8718-F778EE5C9165}" type="presOf" srcId="{C2A5DBE1-2FBF-478B-8E7F-438BE5C3BFB7}" destId="{3AEC8B38-1325-455B-9692-7708281084AC}" srcOrd="0" destOrd="0" presId="urn:microsoft.com/office/officeart/2018/2/layout/IconVerticalSolidList"/>
    <dgm:cxn modelId="{3E0E136C-6B3A-487E-B20D-8F693063E08F}" type="presOf" srcId="{25FD39BD-D37F-4045-AD6D-251CDAB51621}" destId="{B402B223-5C4A-4AEB-A007-21FCDA918BA0}" srcOrd="0" destOrd="0" presId="urn:microsoft.com/office/officeart/2018/2/layout/IconVerticalSolidList"/>
    <dgm:cxn modelId="{91CADF53-93E1-4DF2-80D7-6DB7C1038D3F}" srcId="{8BC67CCE-4062-48EF-AE91-2D7227D94749}" destId="{25FD39BD-D37F-4045-AD6D-251CDAB51621}" srcOrd="1" destOrd="0" parTransId="{393464DF-8CFB-428B-8545-8962EE09D4DF}" sibTransId="{C91EBDE2-9083-41BC-9A88-9F9A64E654BD}"/>
    <dgm:cxn modelId="{697FB97E-DB7D-4B34-817A-0A56501A3D87}" type="presOf" srcId="{8BC67CCE-4062-48EF-AE91-2D7227D94749}" destId="{FAE34490-9C0C-4ACD-A2A4-1C1BA8FAF44D}" srcOrd="0" destOrd="0" presId="urn:microsoft.com/office/officeart/2018/2/layout/IconVerticalSolidList"/>
    <dgm:cxn modelId="{DF29F494-E737-4523-8261-ECB5B18EA74F}" srcId="{8BC67CCE-4062-48EF-AE91-2D7227D94749}" destId="{C2A5DBE1-2FBF-478B-8E7F-438BE5C3BFB7}" srcOrd="3" destOrd="0" parTransId="{A526D059-8F46-4619-9863-AF3372A65781}" sibTransId="{91F616FD-DE89-452A-94B4-19B32394D58A}"/>
    <dgm:cxn modelId="{CBFCB295-EC99-4D4A-8DB0-98172F75B5F9}" type="presOf" srcId="{C7FF940F-86D5-404E-A6CA-C2928D9602FD}" destId="{6C0A6F11-C452-41C4-A53B-85D99BBB1AEE}" srcOrd="0" destOrd="0" presId="urn:microsoft.com/office/officeart/2018/2/layout/IconVerticalSolidList"/>
    <dgm:cxn modelId="{44BE2BF8-D461-470B-BDDF-AA3AF1479122}" type="presOf" srcId="{51C3CAFF-4042-418E-A1EB-533626B14EBA}" destId="{70F8AAE4-F830-44B6-AFB1-2984C47C9A8C}" srcOrd="0" destOrd="0" presId="urn:microsoft.com/office/officeart/2018/2/layout/IconVerticalSolidList"/>
    <dgm:cxn modelId="{00A22ED5-63AF-441D-BB95-688B17240C00}" type="presParOf" srcId="{FAE34490-9C0C-4ACD-A2A4-1C1BA8FAF44D}" destId="{AA8EE00D-E614-4896-8DB9-C0704E77456C}" srcOrd="0" destOrd="0" presId="urn:microsoft.com/office/officeart/2018/2/layout/IconVerticalSolidList"/>
    <dgm:cxn modelId="{048C4A7B-29AD-4D38-AE5F-FE90ECB82BA3}" type="presParOf" srcId="{AA8EE00D-E614-4896-8DB9-C0704E77456C}" destId="{CCC5B770-C8E6-4F2A-8C65-83BEAD2F5D8F}" srcOrd="0" destOrd="0" presId="urn:microsoft.com/office/officeart/2018/2/layout/IconVerticalSolidList"/>
    <dgm:cxn modelId="{524446B8-34E6-4665-A729-77C5918F816A}" type="presParOf" srcId="{AA8EE00D-E614-4896-8DB9-C0704E77456C}" destId="{366D1A9B-04DA-4234-A7B8-745238EEC559}" srcOrd="1" destOrd="0" presId="urn:microsoft.com/office/officeart/2018/2/layout/IconVerticalSolidList"/>
    <dgm:cxn modelId="{3D41F655-3860-44CC-A91C-5390A6F936C3}" type="presParOf" srcId="{AA8EE00D-E614-4896-8DB9-C0704E77456C}" destId="{1DB1472D-00AB-42F3-82E7-634DE0F533D0}" srcOrd="2" destOrd="0" presId="urn:microsoft.com/office/officeart/2018/2/layout/IconVerticalSolidList"/>
    <dgm:cxn modelId="{7A6A7BCD-0FE2-47DD-91CD-B7426A7B4EA1}" type="presParOf" srcId="{AA8EE00D-E614-4896-8DB9-C0704E77456C}" destId="{6C0A6F11-C452-41C4-A53B-85D99BBB1AEE}" srcOrd="3" destOrd="0" presId="urn:microsoft.com/office/officeart/2018/2/layout/IconVerticalSolidList"/>
    <dgm:cxn modelId="{F0A846A8-F0A5-4080-99AD-DA88C4211330}" type="presParOf" srcId="{FAE34490-9C0C-4ACD-A2A4-1C1BA8FAF44D}" destId="{3787E783-A8C6-4005-B776-198A304CB5E8}" srcOrd="1" destOrd="0" presId="urn:microsoft.com/office/officeart/2018/2/layout/IconVerticalSolidList"/>
    <dgm:cxn modelId="{57D19BE0-2BBC-463F-ACA7-929B706E226F}" type="presParOf" srcId="{FAE34490-9C0C-4ACD-A2A4-1C1BA8FAF44D}" destId="{A738FB5E-3D05-409F-8F2E-DFCD0676B68F}" srcOrd="2" destOrd="0" presId="urn:microsoft.com/office/officeart/2018/2/layout/IconVerticalSolidList"/>
    <dgm:cxn modelId="{B2A9317C-E2B4-4E2E-AD89-CC02D301AD5D}" type="presParOf" srcId="{A738FB5E-3D05-409F-8F2E-DFCD0676B68F}" destId="{70E3A26D-3538-430A-A3AF-7A54B9747F01}" srcOrd="0" destOrd="0" presId="urn:microsoft.com/office/officeart/2018/2/layout/IconVerticalSolidList"/>
    <dgm:cxn modelId="{F4CA8040-6BFA-4889-8D01-7808D021EAC3}" type="presParOf" srcId="{A738FB5E-3D05-409F-8F2E-DFCD0676B68F}" destId="{36A77935-4E4F-490B-9F09-1D4A89D78FDE}" srcOrd="1" destOrd="0" presId="urn:microsoft.com/office/officeart/2018/2/layout/IconVerticalSolidList"/>
    <dgm:cxn modelId="{115990C8-64B0-44B1-8901-4789470EEF69}" type="presParOf" srcId="{A738FB5E-3D05-409F-8F2E-DFCD0676B68F}" destId="{A551E051-9C77-45EB-AEAA-540E1A527F2E}" srcOrd="2" destOrd="0" presId="urn:microsoft.com/office/officeart/2018/2/layout/IconVerticalSolidList"/>
    <dgm:cxn modelId="{0E05F3DE-1436-44A7-8E5D-3AA9272E0414}" type="presParOf" srcId="{A738FB5E-3D05-409F-8F2E-DFCD0676B68F}" destId="{B402B223-5C4A-4AEB-A007-21FCDA918BA0}" srcOrd="3" destOrd="0" presId="urn:microsoft.com/office/officeart/2018/2/layout/IconVerticalSolidList"/>
    <dgm:cxn modelId="{C5D594BB-72A2-4A8A-81B6-09ED87CDA250}" type="presParOf" srcId="{FAE34490-9C0C-4ACD-A2A4-1C1BA8FAF44D}" destId="{CD962A05-C0C7-467A-B686-7E8609579FE8}" srcOrd="3" destOrd="0" presId="urn:microsoft.com/office/officeart/2018/2/layout/IconVerticalSolidList"/>
    <dgm:cxn modelId="{09BAF24A-C6E5-4008-AEC2-001922AEA585}" type="presParOf" srcId="{FAE34490-9C0C-4ACD-A2A4-1C1BA8FAF44D}" destId="{A35A8B9A-AE88-4CF3-9207-AA9CFDC742A0}" srcOrd="4" destOrd="0" presId="urn:microsoft.com/office/officeart/2018/2/layout/IconVerticalSolidList"/>
    <dgm:cxn modelId="{CF62A122-F313-4A65-9BDA-031C030DA199}" type="presParOf" srcId="{A35A8B9A-AE88-4CF3-9207-AA9CFDC742A0}" destId="{993E8162-0B13-4463-B73D-A0FD9551C3A0}" srcOrd="0" destOrd="0" presId="urn:microsoft.com/office/officeart/2018/2/layout/IconVerticalSolidList"/>
    <dgm:cxn modelId="{F37A9C23-8DA9-44AA-9E02-747E0197B757}" type="presParOf" srcId="{A35A8B9A-AE88-4CF3-9207-AA9CFDC742A0}" destId="{11105A24-71C1-430B-AB3D-D2669D1EFA2C}" srcOrd="1" destOrd="0" presId="urn:microsoft.com/office/officeart/2018/2/layout/IconVerticalSolidList"/>
    <dgm:cxn modelId="{5C4A6D20-2610-41CB-909C-D7943435E221}" type="presParOf" srcId="{A35A8B9A-AE88-4CF3-9207-AA9CFDC742A0}" destId="{66981F3A-E1B8-4E6B-9865-A7DC0637B300}" srcOrd="2" destOrd="0" presId="urn:microsoft.com/office/officeart/2018/2/layout/IconVerticalSolidList"/>
    <dgm:cxn modelId="{ABA6DC92-1901-426C-8D37-73E531EEEC3B}" type="presParOf" srcId="{A35A8B9A-AE88-4CF3-9207-AA9CFDC742A0}" destId="{70F8AAE4-F830-44B6-AFB1-2984C47C9A8C}" srcOrd="3" destOrd="0" presId="urn:microsoft.com/office/officeart/2018/2/layout/IconVerticalSolidList"/>
    <dgm:cxn modelId="{52DC56D6-D6ED-4474-87A2-9EEA40A1393E}" type="presParOf" srcId="{FAE34490-9C0C-4ACD-A2A4-1C1BA8FAF44D}" destId="{5C2DE33C-1706-4A3E-A55D-A8FFF8F9DCF0}" srcOrd="5" destOrd="0" presId="urn:microsoft.com/office/officeart/2018/2/layout/IconVerticalSolidList"/>
    <dgm:cxn modelId="{CDEB9729-BEFB-4409-8F9D-1318D47AA09D}" type="presParOf" srcId="{FAE34490-9C0C-4ACD-A2A4-1C1BA8FAF44D}" destId="{26132452-5488-4E91-B40E-845B5252A808}" srcOrd="6" destOrd="0" presId="urn:microsoft.com/office/officeart/2018/2/layout/IconVerticalSolidList"/>
    <dgm:cxn modelId="{8FB7F52C-B01F-4001-B736-90C887B8A458}" type="presParOf" srcId="{26132452-5488-4E91-B40E-845B5252A808}" destId="{7B4F8C5A-603B-4930-B5B0-E221B94E91E8}" srcOrd="0" destOrd="0" presId="urn:microsoft.com/office/officeart/2018/2/layout/IconVerticalSolidList"/>
    <dgm:cxn modelId="{0E4D3612-9BFE-4478-A08B-65E8ABAE410D}" type="presParOf" srcId="{26132452-5488-4E91-B40E-845B5252A808}" destId="{05BD7CDC-A1F5-4D1A-A3FF-876DEEDD8374}" srcOrd="1" destOrd="0" presId="urn:microsoft.com/office/officeart/2018/2/layout/IconVerticalSolidList"/>
    <dgm:cxn modelId="{03026CDE-1A69-4638-B81A-A31DD71CE466}" type="presParOf" srcId="{26132452-5488-4E91-B40E-845B5252A808}" destId="{B4EC53AC-AFF0-4AA6-8CB3-3E0F73E03E0D}" srcOrd="2" destOrd="0" presId="urn:microsoft.com/office/officeart/2018/2/layout/IconVerticalSolidList"/>
    <dgm:cxn modelId="{B5154487-6311-4D31-A331-5B1D7FE6D779}" type="presParOf" srcId="{26132452-5488-4E91-B40E-845B5252A808}" destId="{3AEC8B38-1325-455B-9692-7708281084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50B571-BF7D-4606-B12F-8BF31D02A4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79A7FF6-255F-485C-B3E1-088363B95D44}">
      <dgm:prSet/>
      <dgm:spPr/>
      <dgm:t>
        <a:bodyPr/>
        <a:lstStyle/>
        <a:p>
          <a:r>
            <a:rPr lang="de-DE" dirty="0">
              <a:latin typeface="+mj-lt"/>
            </a:rPr>
            <a:t>Anwendungsschicht (HTTP, SMTP, SIP, IAMP…) </a:t>
          </a:r>
        </a:p>
      </dgm:t>
    </dgm:pt>
    <dgm:pt modelId="{4137197E-A739-45F9-8D04-47D3F1FDB8FC}" type="parTrans" cxnId="{58E2FC59-7F43-4936-B6F5-EC6E59DE62BB}">
      <dgm:prSet/>
      <dgm:spPr/>
      <dgm:t>
        <a:bodyPr/>
        <a:lstStyle/>
        <a:p>
          <a:endParaRPr lang="de-DE"/>
        </a:p>
      </dgm:t>
    </dgm:pt>
    <dgm:pt modelId="{29A91093-E43E-40AD-99C8-B1F91FC9F548}" type="sibTrans" cxnId="{58E2FC59-7F43-4936-B6F5-EC6E59DE62BB}">
      <dgm:prSet/>
      <dgm:spPr/>
      <dgm:t>
        <a:bodyPr/>
        <a:lstStyle/>
        <a:p>
          <a:endParaRPr lang="de-DE"/>
        </a:p>
      </dgm:t>
    </dgm:pt>
    <dgm:pt modelId="{7305AC25-0419-48D7-95CD-30C49765614E}" type="pres">
      <dgm:prSet presAssocID="{9C50B571-BF7D-4606-B12F-8BF31D02A40A}" presName="linear" presStyleCnt="0">
        <dgm:presLayoutVars>
          <dgm:animLvl val="lvl"/>
          <dgm:resizeHandles val="exact"/>
        </dgm:presLayoutVars>
      </dgm:prSet>
      <dgm:spPr/>
    </dgm:pt>
    <dgm:pt modelId="{1B5853E4-F9D9-4FA2-9B10-5EF87378482A}" type="pres">
      <dgm:prSet presAssocID="{C79A7FF6-255F-485C-B3E1-088363B95D4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6F5FA00-26BC-49FC-BC90-2F3A1AFD4FF9}" type="presOf" srcId="{C79A7FF6-255F-485C-B3E1-088363B95D44}" destId="{1B5853E4-F9D9-4FA2-9B10-5EF87378482A}" srcOrd="0" destOrd="0" presId="urn:microsoft.com/office/officeart/2005/8/layout/vList2"/>
    <dgm:cxn modelId="{D07B2916-FF40-4661-9489-E264996165DD}" type="presOf" srcId="{9C50B571-BF7D-4606-B12F-8BF31D02A40A}" destId="{7305AC25-0419-48D7-95CD-30C49765614E}" srcOrd="0" destOrd="0" presId="urn:microsoft.com/office/officeart/2005/8/layout/vList2"/>
    <dgm:cxn modelId="{58E2FC59-7F43-4936-B6F5-EC6E59DE62BB}" srcId="{9C50B571-BF7D-4606-B12F-8BF31D02A40A}" destId="{C79A7FF6-255F-485C-B3E1-088363B95D44}" srcOrd="0" destOrd="0" parTransId="{4137197E-A739-45F9-8D04-47D3F1FDB8FC}" sibTransId="{29A91093-E43E-40AD-99C8-B1F91FC9F548}"/>
    <dgm:cxn modelId="{31165CC8-D17B-4014-B600-B52F94733C34}" type="presParOf" srcId="{7305AC25-0419-48D7-95CD-30C49765614E}" destId="{1B5853E4-F9D9-4FA2-9B10-5EF8737848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0FC1BA-EC8C-4C63-8A15-404595E940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326CB35-40C1-46B8-81B6-32A256CE94BA}">
      <dgm:prSet/>
      <dgm:spPr>
        <a:solidFill>
          <a:schemeClr val="accent3"/>
        </a:solidFill>
      </dgm:spPr>
      <dgm:t>
        <a:bodyPr/>
        <a:lstStyle/>
        <a:p>
          <a:r>
            <a:rPr lang="de-DE" b="1" u="sng" dirty="0">
              <a:latin typeface="+mj-lt"/>
            </a:rPr>
            <a:t>TLS / SSL Schicht</a:t>
          </a:r>
          <a:endParaRPr lang="de-DE" dirty="0">
            <a:latin typeface="+mj-lt"/>
          </a:endParaRPr>
        </a:p>
      </dgm:t>
    </dgm:pt>
    <dgm:pt modelId="{9320ADCA-B853-4FDA-8AA4-8A7AA23F2327}" type="parTrans" cxnId="{0C37C241-D9CF-4E09-BBEF-B831CDB98D67}">
      <dgm:prSet/>
      <dgm:spPr/>
      <dgm:t>
        <a:bodyPr/>
        <a:lstStyle/>
        <a:p>
          <a:endParaRPr lang="de-DE"/>
        </a:p>
      </dgm:t>
    </dgm:pt>
    <dgm:pt modelId="{4AED9D16-4D59-4F74-9F89-B2E302E05C3C}" type="sibTrans" cxnId="{0C37C241-D9CF-4E09-BBEF-B831CDB98D67}">
      <dgm:prSet/>
      <dgm:spPr/>
      <dgm:t>
        <a:bodyPr/>
        <a:lstStyle/>
        <a:p>
          <a:endParaRPr lang="de-DE"/>
        </a:p>
      </dgm:t>
    </dgm:pt>
    <dgm:pt modelId="{2075819D-8B86-40EF-B3F3-B2D46C4D213B}" type="pres">
      <dgm:prSet presAssocID="{A40FC1BA-EC8C-4C63-8A15-404595E94022}" presName="linear" presStyleCnt="0">
        <dgm:presLayoutVars>
          <dgm:animLvl val="lvl"/>
          <dgm:resizeHandles val="exact"/>
        </dgm:presLayoutVars>
      </dgm:prSet>
      <dgm:spPr/>
    </dgm:pt>
    <dgm:pt modelId="{CEE134F4-7F66-4CDD-9AEF-2EF5F0910A08}" type="pres">
      <dgm:prSet presAssocID="{0326CB35-40C1-46B8-81B6-32A256CE94B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58BFE00-F7F0-4962-9F7D-15F15FF7B8DF}" type="presOf" srcId="{0326CB35-40C1-46B8-81B6-32A256CE94BA}" destId="{CEE134F4-7F66-4CDD-9AEF-2EF5F0910A08}" srcOrd="0" destOrd="0" presId="urn:microsoft.com/office/officeart/2005/8/layout/vList2"/>
    <dgm:cxn modelId="{91B71626-ED1B-4C89-B59B-4446BBD9148E}" type="presOf" srcId="{A40FC1BA-EC8C-4C63-8A15-404595E94022}" destId="{2075819D-8B86-40EF-B3F3-B2D46C4D213B}" srcOrd="0" destOrd="0" presId="urn:microsoft.com/office/officeart/2005/8/layout/vList2"/>
    <dgm:cxn modelId="{0C37C241-D9CF-4E09-BBEF-B831CDB98D67}" srcId="{A40FC1BA-EC8C-4C63-8A15-404595E94022}" destId="{0326CB35-40C1-46B8-81B6-32A256CE94BA}" srcOrd="0" destOrd="0" parTransId="{9320ADCA-B853-4FDA-8AA4-8A7AA23F2327}" sibTransId="{4AED9D16-4D59-4F74-9F89-B2E302E05C3C}"/>
    <dgm:cxn modelId="{C527E9F7-E804-4EAF-8FA7-8BFF56AAB464}" type="presParOf" srcId="{2075819D-8B86-40EF-B3F3-B2D46C4D213B}" destId="{CEE134F4-7F66-4CDD-9AEF-2EF5F0910A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E49352-6AC8-403F-BBDB-D31D86808A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FFA9BF1A-F295-4CEB-8C5F-535E4312E5A0}">
      <dgm:prSet/>
      <dgm:spPr/>
      <dgm:t>
        <a:bodyPr/>
        <a:lstStyle/>
        <a:p>
          <a:r>
            <a:rPr lang="de-DE" dirty="0">
              <a:latin typeface="+mj-lt"/>
            </a:rPr>
            <a:t>Transportschicht (UDP,  TCP, …) </a:t>
          </a:r>
        </a:p>
      </dgm:t>
    </dgm:pt>
    <dgm:pt modelId="{D81B5C6B-AC06-4022-A453-A0560E7DAC52}" type="parTrans" cxnId="{5726DDD2-3125-4F31-B002-15C018FDC7B1}">
      <dgm:prSet/>
      <dgm:spPr/>
      <dgm:t>
        <a:bodyPr/>
        <a:lstStyle/>
        <a:p>
          <a:endParaRPr lang="de-DE"/>
        </a:p>
      </dgm:t>
    </dgm:pt>
    <dgm:pt modelId="{37CFD190-8321-44E9-B234-8683F5B610D3}" type="sibTrans" cxnId="{5726DDD2-3125-4F31-B002-15C018FDC7B1}">
      <dgm:prSet/>
      <dgm:spPr/>
      <dgm:t>
        <a:bodyPr/>
        <a:lstStyle/>
        <a:p>
          <a:endParaRPr lang="de-DE"/>
        </a:p>
      </dgm:t>
    </dgm:pt>
    <dgm:pt modelId="{B38E050F-001C-4BCE-B06C-1DB546834A7D}" type="pres">
      <dgm:prSet presAssocID="{8CE49352-6AC8-403F-BBDB-D31D86808A97}" presName="linear" presStyleCnt="0">
        <dgm:presLayoutVars>
          <dgm:animLvl val="lvl"/>
          <dgm:resizeHandles val="exact"/>
        </dgm:presLayoutVars>
      </dgm:prSet>
      <dgm:spPr/>
    </dgm:pt>
    <dgm:pt modelId="{D3B228CD-1730-4D9D-B090-265EA492A604}" type="pres">
      <dgm:prSet presAssocID="{FFA9BF1A-F295-4CEB-8C5F-535E4312E5A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726DDD2-3125-4F31-B002-15C018FDC7B1}" srcId="{8CE49352-6AC8-403F-BBDB-D31D86808A97}" destId="{FFA9BF1A-F295-4CEB-8C5F-535E4312E5A0}" srcOrd="0" destOrd="0" parTransId="{D81B5C6B-AC06-4022-A453-A0560E7DAC52}" sibTransId="{37CFD190-8321-44E9-B234-8683F5B610D3}"/>
    <dgm:cxn modelId="{3F8535EF-3D37-432A-9584-6D9E0445A145}" type="presOf" srcId="{FFA9BF1A-F295-4CEB-8C5F-535E4312E5A0}" destId="{D3B228CD-1730-4D9D-B090-265EA492A604}" srcOrd="0" destOrd="0" presId="urn:microsoft.com/office/officeart/2005/8/layout/vList2"/>
    <dgm:cxn modelId="{BB3852EF-6044-49F6-905A-2919AA48A8D3}" type="presOf" srcId="{8CE49352-6AC8-403F-BBDB-D31D86808A97}" destId="{B38E050F-001C-4BCE-B06C-1DB546834A7D}" srcOrd="0" destOrd="0" presId="urn:microsoft.com/office/officeart/2005/8/layout/vList2"/>
    <dgm:cxn modelId="{DA18EB11-376A-49B5-A677-D1C8AD1893F1}" type="presParOf" srcId="{B38E050F-001C-4BCE-B06C-1DB546834A7D}" destId="{D3B228CD-1730-4D9D-B090-265EA492A6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0D19F6-5533-45AE-B4D9-272A7680D3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137AC805-A7F1-4700-B147-6D5F90B4B9E4}">
      <dgm:prSet/>
      <dgm:spPr/>
      <dgm:t>
        <a:bodyPr/>
        <a:lstStyle/>
        <a:p>
          <a:r>
            <a:rPr lang="de-DE">
              <a:latin typeface="+mj-lt"/>
            </a:rPr>
            <a:t>Internetschicht (IP, …)</a:t>
          </a:r>
        </a:p>
      </dgm:t>
    </dgm:pt>
    <dgm:pt modelId="{3E990725-5690-488B-B943-FD25389A5CEB}" type="parTrans" cxnId="{BE09F39F-B6C1-42CA-9319-E9C1456D787E}">
      <dgm:prSet/>
      <dgm:spPr/>
      <dgm:t>
        <a:bodyPr/>
        <a:lstStyle/>
        <a:p>
          <a:endParaRPr lang="de-DE"/>
        </a:p>
      </dgm:t>
    </dgm:pt>
    <dgm:pt modelId="{F66F7461-B08A-4C83-B038-9E3E50F0F47C}" type="sibTrans" cxnId="{BE09F39F-B6C1-42CA-9319-E9C1456D787E}">
      <dgm:prSet/>
      <dgm:spPr/>
      <dgm:t>
        <a:bodyPr/>
        <a:lstStyle/>
        <a:p>
          <a:endParaRPr lang="de-DE"/>
        </a:p>
      </dgm:t>
    </dgm:pt>
    <dgm:pt modelId="{8BF75851-443A-44FA-AF6D-2DB526244C79}" type="pres">
      <dgm:prSet presAssocID="{2A0D19F6-5533-45AE-B4D9-272A7680D331}" presName="linear" presStyleCnt="0">
        <dgm:presLayoutVars>
          <dgm:animLvl val="lvl"/>
          <dgm:resizeHandles val="exact"/>
        </dgm:presLayoutVars>
      </dgm:prSet>
      <dgm:spPr/>
    </dgm:pt>
    <dgm:pt modelId="{2A18E654-08DE-424E-857D-AFF9F0A9B54F}" type="pres">
      <dgm:prSet presAssocID="{137AC805-A7F1-4700-B147-6D5F90B4B9E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06F679C-0519-4627-ACB6-003C4FB630EC}" type="presOf" srcId="{2A0D19F6-5533-45AE-B4D9-272A7680D331}" destId="{8BF75851-443A-44FA-AF6D-2DB526244C79}" srcOrd="0" destOrd="0" presId="urn:microsoft.com/office/officeart/2005/8/layout/vList2"/>
    <dgm:cxn modelId="{BE09F39F-B6C1-42CA-9319-E9C1456D787E}" srcId="{2A0D19F6-5533-45AE-B4D9-272A7680D331}" destId="{137AC805-A7F1-4700-B147-6D5F90B4B9E4}" srcOrd="0" destOrd="0" parTransId="{3E990725-5690-488B-B943-FD25389A5CEB}" sibTransId="{F66F7461-B08A-4C83-B038-9E3E50F0F47C}"/>
    <dgm:cxn modelId="{978720C6-54F9-4CCA-A365-B6FE661FF456}" type="presOf" srcId="{137AC805-A7F1-4700-B147-6D5F90B4B9E4}" destId="{2A18E654-08DE-424E-857D-AFF9F0A9B54F}" srcOrd="0" destOrd="0" presId="urn:microsoft.com/office/officeart/2005/8/layout/vList2"/>
    <dgm:cxn modelId="{2858814A-92B0-4B97-A9B3-265C03EB9D76}" type="presParOf" srcId="{8BF75851-443A-44FA-AF6D-2DB526244C79}" destId="{2A18E654-08DE-424E-857D-AFF9F0A9B54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AF0511-3206-4F18-93B1-168CF3C842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8A492B45-F8E6-4F4C-884E-38E1CAA7732A}">
      <dgm:prSet/>
      <dgm:spPr/>
      <dgm:t>
        <a:bodyPr/>
        <a:lstStyle/>
        <a:p>
          <a:r>
            <a:rPr lang="de-DE" dirty="0">
              <a:latin typeface="+mj-lt"/>
            </a:rPr>
            <a:t>Netzzugangsschicht (WLAN, Ethernet)</a:t>
          </a:r>
        </a:p>
      </dgm:t>
    </dgm:pt>
    <dgm:pt modelId="{E1EE9C2A-2B35-4609-ADB1-2487AACD0A90}" type="parTrans" cxnId="{C8A8D398-560C-4AD7-A5E5-67F861F80976}">
      <dgm:prSet/>
      <dgm:spPr/>
      <dgm:t>
        <a:bodyPr/>
        <a:lstStyle/>
        <a:p>
          <a:endParaRPr lang="de-DE"/>
        </a:p>
      </dgm:t>
    </dgm:pt>
    <dgm:pt modelId="{8F913662-D398-4022-B6FA-FAC9D643334D}" type="sibTrans" cxnId="{C8A8D398-560C-4AD7-A5E5-67F861F80976}">
      <dgm:prSet/>
      <dgm:spPr/>
      <dgm:t>
        <a:bodyPr/>
        <a:lstStyle/>
        <a:p>
          <a:endParaRPr lang="de-DE"/>
        </a:p>
      </dgm:t>
    </dgm:pt>
    <dgm:pt modelId="{75B373B2-1051-425F-B434-4D2DCD3E61E9}" type="pres">
      <dgm:prSet presAssocID="{1EAF0511-3206-4F18-93B1-168CF3C842E7}" presName="linear" presStyleCnt="0">
        <dgm:presLayoutVars>
          <dgm:animLvl val="lvl"/>
          <dgm:resizeHandles val="exact"/>
        </dgm:presLayoutVars>
      </dgm:prSet>
      <dgm:spPr/>
    </dgm:pt>
    <dgm:pt modelId="{E4D877D7-FABF-4F29-B6FB-8746DDC12220}" type="pres">
      <dgm:prSet presAssocID="{8A492B45-F8E6-4F4C-884E-38E1CAA7732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4EF462E-107F-4F3F-A893-0CB17E598086}" type="presOf" srcId="{8A492B45-F8E6-4F4C-884E-38E1CAA7732A}" destId="{E4D877D7-FABF-4F29-B6FB-8746DDC12220}" srcOrd="0" destOrd="0" presId="urn:microsoft.com/office/officeart/2005/8/layout/vList2"/>
    <dgm:cxn modelId="{7A52565A-72F5-4886-AD64-2E6528125D43}" type="presOf" srcId="{1EAF0511-3206-4F18-93B1-168CF3C842E7}" destId="{75B373B2-1051-425F-B434-4D2DCD3E61E9}" srcOrd="0" destOrd="0" presId="urn:microsoft.com/office/officeart/2005/8/layout/vList2"/>
    <dgm:cxn modelId="{C8A8D398-560C-4AD7-A5E5-67F861F80976}" srcId="{1EAF0511-3206-4F18-93B1-168CF3C842E7}" destId="{8A492B45-F8E6-4F4C-884E-38E1CAA7732A}" srcOrd="0" destOrd="0" parTransId="{E1EE9C2A-2B35-4609-ADB1-2487AACD0A90}" sibTransId="{8F913662-D398-4022-B6FA-FAC9D643334D}"/>
    <dgm:cxn modelId="{A7FFA5A3-3776-4151-9582-EEE5641B69D2}" type="presParOf" srcId="{75B373B2-1051-425F-B434-4D2DCD3E61E9}" destId="{E4D877D7-FABF-4F29-B6FB-8746DDC1222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5149B8-2313-4F5C-895C-BAB92A295A78}" type="doc">
      <dgm:prSet loTypeId="urn:microsoft.com/office/officeart/2005/8/layout/chevron1" loCatId="process" qsTypeId="urn:microsoft.com/office/officeart/2005/8/quickstyle/3d3" qsCatId="3D" csTypeId="urn:microsoft.com/office/officeart/2005/8/colors/accent1_2" csCatId="accent1" phldr="1"/>
      <dgm:spPr/>
    </dgm:pt>
    <dgm:pt modelId="{F20B28A6-9CE9-4183-BA49-03E9586F9201}">
      <dgm:prSet phldrT="[Text]" custT="1"/>
      <dgm:spPr/>
      <dgm:t>
        <a:bodyPr/>
        <a:lstStyle/>
        <a:p>
          <a:r>
            <a:rPr lang="de-DE" sz="1600" dirty="0">
              <a:latin typeface="+mj-lt"/>
            </a:rPr>
            <a:t>Fragmentierung</a:t>
          </a:r>
          <a:r>
            <a:rPr lang="de-DE" sz="1600" dirty="0"/>
            <a:t> </a:t>
          </a:r>
        </a:p>
      </dgm:t>
    </dgm:pt>
    <dgm:pt modelId="{E864931B-EA25-4460-B3CC-4F0E43D9C9DA}" type="parTrans" cxnId="{DA654154-6030-481E-858B-F31F711A53E9}">
      <dgm:prSet/>
      <dgm:spPr/>
      <dgm:t>
        <a:bodyPr/>
        <a:lstStyle/>
        <a:p>
          <a:endParaRPr lang="de-DE"/>
        </a:p>
      </dgm:t>
    </dgm:pt>
    <dgm:pt modelId="{D1F81528-CD74-4C9E-BAD7-0977F2799A50}" type="sibTrans" cxnId="{DA654154-6030-481E-858B-F31F711A53E9}">
      <dgm:prSet/>
      <dgm:spPr/>
      <dgm:t>
        <a:bodyPr/>
        <a:lstStyle/>
        <a:p>
          <a:endParaRPr lang="de-DE"/>
        </a:p>
      </dgm:t>
    </dgm:pt>
    <dgm:pt modelId="{066FB9D4-DFF4-429F-8072-7923846D4620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Kompression</a:t>
          </a:r>
        </a:p>
      </dgm:t>
    </dgm:pt>
    <dgm:pt modelId="{07FDC1A3-9D40-41C2-A1E3-A8FB51E70B96}" type="parTrans" cxnId="{6D3866AC-B3BA-4E14-A297-89B0F68531D9}">
      <dgm:prSet/>
      <dgm:spPr/>
      <dgm:t>
        <a:bodyPr/>
        <a:lstStyle/>
        <a:p>
          <a:endParaRPr lang="de-DE"/>
        </a:p>
      </dgm:t>
    </dgm:pt>
    <dgm:pt modelId="{FAAC9E80-6E6E-4603-B3BA-81D2588206BA}" type="sibTrans" cxnId="{6D3866AC-B3BA-4E14-A297-89B0F68531D9}">
      <dgm:prSet/>
      <dgm:spPr/>
      <dgm:t>
        <a:bodyPr/>
        <a:lstStyle/>
        <a:p>
          <a:endParaRPr lang="de-DE"/>
        </a:p>
      </dgm:t>
    </dgm:pt>
    <dgm:pt modelId="{0F2BCFDC-D23E-404B-84BD-A430C5F1848C}">
      <dgm:prSet phldrT="[Text]" custT="1"/>
      <dgm:spPr/>
      <dgm:t>
        <a:bodyPr/>
        <a:lstStyle/>
        <a:p>
          <a:r>
            <a:rPr lang="de-DE" sz="2200" dirty="0">
              <a:latin typeface="+mj-lt"/>
            </a:rPr>
            <a:t>Padding</a:t>
          </a:r>
        </a:p>
      </dgm:t>
    </dgm:pt>
    <dgm:pt modelId="{B4DE634F-7D51-49A3-ADD1-63DE60B31DC4}" type="parTrans" cxnId="{B54C5705-040A-4173-AF4E-A65B128458E7}">
      <dgm:prSet/>
      <dgm:spPr/>
      <dgm:t>
        <a:bodyPr/>
        <a:lstStyle/>
        <a:p>
          <a:endParaRPr lang="de-DE"/>
        </a:p>
      </dgm:t>
    </dgm:pt>
    <dgm:pt modelId="{A8A73BCC-F8D9-4286-95C9-7635433356D6}" type="sibTrans" cxnId="{B54C5705-040A-4173-AF4E-A65B128458E7}">
      <dgm:prSet/>
      <dgm:spPr/>
      <dgm:t>
        <a:bodyPr/>
        <a:lstStyle/>
        <a:p>
          <a:endParaRPr lang="de-DE"/>
        </a:p>
      </dgm:t>
    </dgm:pt>
    <dgm:pt modelId="{04ADEDE3-1E82-4ADE-B161-42EE71F63CBD}">
      <dgm:prSet phldrT="[Text]"/>
      <dgm:spPr/>
      <dgm:t>
        <a:bodyPr/>
        <a:lstStyle/>
        <a:p>
          <a:r>
            <a:rPr lang="de-DE" dirty="0">
              <a:latin typeface="+mj-lt"/>
            </a:rPr>
            <a:t>MAC</a:t>
          </a:r>
        </a:p>
      </dgm:t>
    </dgm:pt>
    <dgm:pt modelId="{5081A6C4-D0E2-47B6-85CF-41438A2DC6A5}" type="parTrans" cxnId="{C390E6A3-E40E-4482-9968-A6E14E3BAA68}">
      <dgm:prSet/>
      <dgm:spPr/>
      <dgm:t>
        <a:bodyPr/>
        <a:lstStyle/>
        <a:p>
          <a:endParaRPr lang="de-DE"/>
        </a:p>
      </dgm:t>
    </dgm:pt>
    <dgm:pt modelId="{5AEE59B2-6FEC-4AE7-AD5F-08AC5F041748}" type="sibTrans" cxnId="{C390E6A3-E40E-4482-9968-A6E14E3BAA68}">
      <dgm:prSet/>
      <dgm:spPr/>
      <dgm:t>
        <a:bodyPr/>
        <a:lstStyle/>
        <a:p>
          <a:endParaRPr lang="de-DE"/>
        </a:p>
      </dgm:t>
    </dgm:pt>
    <dgm:pt modelId="{0CDF5724-124F-4EFE-B037-3AF403DEFEF5}">
      <dgm:prSet/>
      <dgm:spPr/>
      <dgm:t>
        <a:bodyPr/>
        <a:lstStyle/>
        <a:p>
          <a:r>
            <a:rPr lang="de-DE" dirty="0" err="1">
              <a:latin typeface="+mj-lt"/>
            </a:rPr>
            <a:t>Encrypt</a:t>
          </a:r>
          <a:endParaRPr lang="de-DE" dirty="0">
            <a:latin typeface="+mj-lt"/>
          </a:endParaRPr>
        </a:p>
      </dgm:t>
    </dgm:pt>
    <dgm:pt modelId="{AA3376B6-FEF9-4333-BF54-8A33B3B99C02}" type="parTrans" cxnId="{33E146B9-8B6E-4161-813C-B897CB0DD354}">
      <dgm:prSet/>
      <dgm:spPr/>
      <dgm:t>
        <a:bodyPr/>
        <a:lstStyle/>
        <a:p>
          <a:endParaRPr lang="de-DE"/>
        </a:p>
      </dgm:t>
    </dgm:pt>
    <dgm:pt modelId="{1E16A404-77D2-433B-B300-9573DE7C0FBB}" type="sibTrans" cxnId="{33E146B9-8B6E-4161-813C-B897CB0DD354}">
      <dgm:prSet/>
      <dgm:spPr/>
      <dgm:t>
        <a:bodyPr/>
        <a:lstStyle/>
        <a:p>
          <a:endParaRPr lang="de-DE"/>
        </a:p>
      </dgm:t>
    </dgm:pt>
    <dgm:pt modelId="{CB3AFC47-960A-4850-80E0-588F98A033FE}" type="pres">
      <dgm:prSet presAssocID="{535149B8-2313-4F5C-895C-BAB92A295A78}" presName="Name0" presStyleCnt="0">
        <dgm:presLayoutVars>
          <dgm:dir/>
          <dgm:animLvl val="lvl"/>
          <dgm:resizeHandles val="exact"/>
        </dgm:presLayoutVars>
      </dgm:prSet>
      <dgm:spPr/>
    </dgm:pt>
    <dgm:pt modelId="{4B763A8A-E98C-4D99-86A7-DA1573F1B83D}" type="pres">
      <dgm:prSet presAssocID="{F20B28A6-9CE9-4183-BA49-03E9586F920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A9EEC5D-A4FE-48CA-83C7-29587F7C43F7}" type="pres">
      <dgm:prSet presAssocID="{D1F81528-CD74-4C9E-BAD7-0977F2799A50}" presName="parTxOnlySpace" presStyleCnt="0"/>
      <dgm:spPr/>
    </dgm:pt>
    <dgm:pt modelId="{164EEDD3-C6B7-4D8A-BEF2-F20957679DE9}" type="pres">
      <dgm:prSet presAssocID="{066FB9D4-DFF4-429F-8072-7923846D462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09546A6-C458-42DF-BB06-B9E1F83C2FA7}" type="pres">
      <dgm:prSet presAssocID="{FAAC9E80-6E6E-4603-B3BA-81D2588206BA}" presName="parTxOnlySpace" presStyleCnt="0"/>
      <dgm:spPr/>
    </dgm:pt>
    <dgm:pt modelId="{418E9CD6-EB03-4235-A7C0-11C790828614}" type="pres">
      <dgm:prSet presAssocID="{0F2BCFDC-D23E-404B-84BD-A430C5F1848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7007702-FCC9-409B-A886-31CC1C3D89EF}" type="pres">
      <dgm:prSet presAssocID="{A8A73BCC-F8D9-4286-95C9-7635433356D6}" presName="parTxOnlySpace" presStyleCnt="0"/>
      <dgm:spPr/>
    </dgm:pt>
    <dgm:pt modelId="{9239D0BE-409E-4B05-A6D8-985F7094C4B3}" type="pres">
      <dgm:prSet presAssocID="{0CDF5724-124F-4EFE-B037-3AF403DEFE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15CEA38-8239-46BB-AF34-630787276741}" type="pres">
      <dgm:prSet presAssocID="{1E16A404-77D2-433B-B300-9573DE7C0FBB}" presName="parTxOnlySpace" presStyleCnt="0"/>
      <dgm:spPr/>
    </dgm:pt>
    <dgm:pt modelId="{8916C66A-307A-4C28-BB77-D18224DE4D7B}" type="pres">
      <dgm:prSet presAssocID="{04ADEDE3-1E82-4ADE-B161-42EE71F63CB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54C5705-040A-4173-AF4E-A65B128458E7}" srcId="{535149B8-2313-4F5C-895C-BAB92A295A78}" destId="{0F2BCFDC-D23E-404B-84BD-A430C5F1848C}" srcOrd="2" destOrd="0" parTransId="{B4DE634F-7D51-49A3-ADD1-63DE60B31DC4}" sibTransId="{A8A73BCC-F8D9-4286-95C9-7635433356D6}"/>
    <dgm:cxn modelId="{8232282B-D6D8-47DF-8949-C946E459E05F}" type="presOf" srcId="{04ADEDE3-1E82-4ADE-B161-42EE71F63CBD}" destId="{8916C66A-307A-4C28-BB77-D18224DE4D7B}" srcOrd="0" destOrd="0" presId="urn:microsoft.com/office/officeart/2005/8/layout/chevron1"/>
    <dgm:cxn modelId="{91E9F05F-B3A0-4B01-B0CD-6549C1046121}" type="presOf" srcId="{F20B28A6-9CE9-4183-BA49-03E9586F9201}" destId="{4B763A8A-E98C-4D99-86A7-DA1573F1B83D}" srcOrd="0" destOrd="0" presId="urn:microsoft.com/office/officeart/2005/8/layout/chevron1"/>
    <dgm:cxn modelId="{213EF460-4239-4F64-9283-3B6FEA696766}" type="presOf" srcId="{0CDF5724-124F-4EFE-B037-3AF403DEFEF5}" destId="{9239D0BE-409E-4B05-A6D8-985F7094C4B3}" srcOrd="0" destOrd="0" presId="urn:microsoft.com/office/officeart/2005/8/layout/chevron1"/>
    <dgm:cxn modelId="{51778367-6472-465C-A7A7-D04D0DEE4B5A}" type="presOf" srcId="{066FB9D4-DFF4-429F-8072-7923846D4620}" destId="{164EEDD3-C6B7-4D8A-BEF2-F20957679DE9}" srcOrd="0" destOrd="0" presId="urn:microsoft.com/office/officeart/2005/8/layout/chevron1"/>
    <dgm:cxn modelId="{4962E468-A262-46CC-88EB-311A4DA8318F}" type="presOf" srcId="{0F2BCFDC-D23E-404B-84BD-A430C5F1848C}" destId="{418E9CD6-EB03-4235-A7C0-11C790828614}" srcOrd="0" destOrd="0" presId="urn:microsoft.com/office/officeart/2005/8/layout/chevron1"/>
    <dgm:cxn modelId="{DA654154-6030-481E-858B-F31F711A53E9}" srcId="{535149B8-2313-4F5C-895C-BAB92A295A78}" destId="{F20B28A6-9CE9-4183-BA49-03E9586F9201}" srcOrd="0" destOrd="0" parTransId="{E864931B-EA25-4460-B3CC-4F0E43D9C9DA}" sibTransId="{D1F81528-CD74-4C9E-BAD7-0977F2799A50}"/>
    <dgm:cxn modelId="{C390E6A3-E40E-4482-9968-A6E14E3BAA68}" srcId="{535149B8-2313-4F5C-895C-BAB92A295A78}" destId="{04ADEDE3-1E82-4ADE-B161-42EE71F63CBD}" srcOrd="4" destOrd="0" parTransId="{5081A6C4-D0E2-47B6-85CF-41438A2DC6A5}" sibTransId="{5AEE59B2-6FEC-4AE7-AD5F-08AC5F041748}"/>
    <dgm:cxn modelId="{6D3866AC-B3BA-4E14-A297-89B0F68531D9}" srcId="{535149B8-2313-4F5C-895C-BAB92A295A78}" destId="{066FB9D4-DFF4-429F-8072-7923846D4620}" srcOrd="1" destOrd="0" parTransId="{07FDC1A3-9D40-41C2-A1E3-A8FB51E70B96}" sibTransId="{FAAC9E80-6E6E-4603-B3BA-81D2588206BA}"/>
    <dgm:cxn modelId="{33E146B9-8B6E-4161-813C-B897CB0DD354}" srcId="{535149B8-2313-4F5C-895C-BAB92A295A78}" destId="{0CDF5724-124F-4EFE-B037-3AF403DEFEF5}" srcOrd="3" destOrd="0" parTransId="{AA3376B6-FEF9-4333-BF54-8A33B3B99C02}" sibTransId="{1E16A404-77D2-433B-B300-9573DE7C0FBB}"/>
    <dgm:cxn modelId="{5DEF9FCE-0FD7-4E4B-8E47-E0E99F562069}" type="presOf" srcId="{535149B8-2313-4F5C-895C-BAB92A295A78}" destId="{CB3AFC47-960A-4850-80E0-588F98A033FE}" srcOrd="0" destOrd="0" presId="urn:microsoft.com/office/officeart/2005/8/layout/chevron1"/>
    <dgm:cxn modelId="{AE1C5EC7-9F97-44D2-A3FF-01052379E64D}" type="presParOf" srcId="{CB3AFC47-960A-4850-80E0-588F98A033FE}" destId="{4B763A8A-E98C-4D99-86A7-DA1573F1B83D}" srcOrd="0" destOrd="0" presId="urn:microsoft.com/office/officeart/2005/8/layout/chevron1"/>
    <dgm:cxn modelId="{16E0E3F6-E7D6-4D89-B29B-977DA1BBB16E}" type="presParOf" srcId="{CB3AFC47-960A-4850-80E0-588F98A033FE}" destId="{CA9EEC5D-A4FE-48CA-83C7-29587F7C43F7}" srcOrd="1" destOrd="0" presId="urn:microsoft.com/office/officeart/2005/8/layout/chevron1"/>
    <dgm:cxn modelId="{F1ACD4C2-9CF8-414B-9D70-B4445EA692F1}" type="presParOf" srcId="{CB3AFC47-960A-4850-80E0-588F98A033FE}" destId="{164EEDD3-C6B7-4D8A-BEF2-F20957679DE9}" srcOrd="2" destOrd="0" presId="urn:microsoft.com/office/officeart/2005/8/layout/chevron1"/>
    <dgm:cxn modelId="{F66D3BB4-79A0-4126-B640-0C5551AE1E41}" type="presParOf" srcId="{CB3AFC47-960A-4850-80E0-588F98A033FE}" destId="{509546A6-C458-42DF-BB06-B9E1F83C2FA7}" srcOrd="3" destOrd="0" presId="urn:microsoft.com/office/officeart/2005/8/layout/chevron1"/>
    <dgm:cxn modelId="{0B0373BF-A28A-48F2-8FA2-99E462A1F7E3}" type="presParOf" srcId="{CB3AFC47-960A-4850-80E0-588F98A033FE}" destId="{418E9CD6-EB03-4235-A7C0-11C790828614}" srcOrd="4" destOrd="0" presId="urn:microsoft.com/office/officeart/2005/8/layout/chevron1"/>
    <dgm:cxn modelId="{873061FE-9F74-4EB7-9AA6-3E0587E69F19}" type="presParOf" srcId="{CB3AFC47-960A-4850-80E0-588F98A033FE}" destId="{E7007702-FCC9-409B-A886-31CC1C3D89EF}" srcOrd="5" destOrd="0" presId="urn:microsoft.com/office/officeart/2005/8/layout/chevron1"/>
    <dgm:cxn modelId="{62F8ECC0-0CBD-4FAD-8354-022621D85E6E}" type="presParOf" srcId="{CB3AFC47-960A-4850-80E0-588F98A033FE}" destId="{9239D0BE-409E-4B05-A6D8-985F7094C4B3}" srcOrd="6" destOrd="0" presId="urn:microsoft.com/office/officeart/2005/8/layout/chevron1"/>
    <dgm:cxn modelId="{54E9C425-129D-4CCA-A29F-CAB293DD2F2C}" type="presParOf" srcId="{CB3AFC47-960A-4850-80E0-588F98A033FE}" destId="{315CEA38-8239-46BB-AF34-630787276741}" srcOrd="7" destOrd="0" presId="urn:microsoft.com/office/officeart/2005/8/layout/chevron1"/>
    <dgm:cxn modelId="{A6497130-E882-4BAE-B464-F1ED203B7F0A}" type="presParOf" srcId="{CB3AFC47-960A-4850-80E0-588F98A033FE}" destId="{8916C66A-307A-4C28-BB77-D18224DE4D7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5B770-C8E6-4F2A-8C65-83BEAD2F5D8F}">
      <dsp:nvSpPr>
        <dsp:cNvPr id="0" name=""/>
        <dsp:cNvSpPr/>
      </dsp:nvSpPr>
      <dsp:spPr>
        <a:xfrm>
          <a:off x="0" y="1482"/>
          <a:ext cx="5719665" cy="75112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D1A9B-04DA-4234-A7B8-745238EEC559}">
      <dsp:nvSpPr>
        <dsp:cNvPr id="0" name=""/>
        <dsp:cNvSpPr/>
      </dsp:nvSpPr>
      <dsp:spPr>
        <a:xfrm>
          <a:off x="227214" y="170484"/>
          <a:ext cx="413117" cy="413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A6F11-C452-41C4-A53B-85D99BBB1AEE}">
      <dsp:nvSpPr>
        <dsp:cNvPr id="0" name=""/>
        <dsp:cNvSpPr/>
      </dsp:nvSpPr>
      <dsp:spPr>
        <a:xfrm>
          <a:off x="867547" y="1482"/>
          <a:ext cx="4852117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94" tIns="79494" rIns="79494" bIns="79494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 err="1">
              <a:solidFill>
                <a:srgbClr val="475871"/>
              </a:solidFill>
              <a:latin typeface="+mj-lt"/>
              <a:ea typeface="+mj-ea"/>
              <a:cs typeface="+mj-cs"/>
            </a:rPr>
            <a:t>Überblick</a:t>
          </a:r>
          <a:endParaRPr lang="en-US" sz="2000" kern="1200" cap="all" spc="300" dirty="0">
            <a:solidFill>
              <a:srgbClr val="475871"/>
            </a:solidFill>
            <a:latin typeface="+mj-lt"/>
            <a:ea typeface="+mj-ea"/>
            <a:cs typeface="+mj-cs"/>
          </a:endParaRPr>
        </a:p>
      </dsp:txBody>
      <dsp:txXfrm>
        <a:off x="867547" y="1482"/>
        <a:ext cx="4852117" cy="751123"/>
      </dsp:txXfrm>
    </dsp:sp>
    <dsp:sp modelId="{70E3A26D-3538-430A-A3AF-7A54B9747F01}">
      <dsp:nvSpPr>
        <dsp:cNvPr id="0" name=""/>
        <dsp:cNvSpPr/>
      </dsp:nvSpPr>
      <dsp:spPr>
        <a:xfrm>
          <a:off x="0" y="940385"/>
          <a:ext cx="5719665" cy="75112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77935-4E4F-490B-9F09-1D4A89D78FDE}">
      <dsp:nvSpPr>
        <dsp:cNvPr id="0" name=""/>
        <dsp:cNvSpPr/>
      </dsp:nvSpPr>
      <dsp:spPr>
        <a:xfrm>
          <a:off x="227214" y="1109388"/>
          <a:ext cx="413117" cy="413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2B223-5C4A-4AEB-A007-21FCDA918BA0}">
      <dsp:nvSpPr>
        <dsp:cNvPr id="0" name=""/>
        <dsp:cNvSpPr/>
      </dsp:nvSpPr>
      <dsp:spPr>
        <a:xfrm>
          <a:off x="867547" y="940385"/>
          <a:ext cx="4852117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94" tIns="79494" rIns="79494" bIns="79494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Funktionsweise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sp:txBody>
      <dsp:txXfrm>
        <a:off x="867547" y="940385"/>
        <a:ext cx="4852117" cy="751123"/>
      </dsp:txXfrm>
    </dsp:sp>
    <dsp:sp modelId="{993E8162-0B13-4463-B73D-A0FD9551C3A0}">
      <dsp:nvSpPr>
        <dsp:cNvPr id="0" name=""/>
        <dsp:cNvSpPr/>
      </dsp:nvSpPr>
      <dsp:spPr>
        <a:xfrm>
          <a:off x="0" y="1879289"/>
          <a:ext cx="5719665" cy="75112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05A24-71C1-430B-AB3D-D2669D1EFA2C}">
      <dsp:nvSpPr>
        <dsp:cNvPr id="0" name=""/>
        <dsp:cNvSpPr/>
      </dsp:nvSpPr>
      <dsp:spPr>
        <a:xfrm>
          <a:off x="227214" y="2048292"/>
          <a:ext cx="413117" cy="413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8AAE4-F830-44B6-AFB1-2984C47C9A8C}">
      <dsp:nvSpPr>
        <dsp:cNvPr id="0" name=""/>
        <dsp:cNvSpPr/>
      </dsp:nvSpPr>
      <dsp:spPr>
        <a:xfrm>
          <a:off x="867547" y="1879289"/>
          <a:ext cx="4852117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94" tIns="79494" rIns="79494" bIns="79494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Algorithmen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sp:txBody>
      <dsp:txXfrm>
        <a:off x="867547" y="1879289"/>
        <a:ext cx="4852117" cy="751123"/>
      </dsp:txXfrm>
    </dsp:sp>
    <dsp:sp modelId="{7B4F8C5A-603B-4930-B5B0-E221B94E91E8}">
      <dsp:nvSpPr>
        <dsp:cNvPr id="0" name=""/>
        <dsp:cNvSpPr/>
      </dsp:nvSpPr>
      <dsp:spPr>
        <a:xfrm>
          <a:off x="0" y="2818193"/>
          <a:ext cx="5719665" cy="75112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D7CDC-A1F5-4D1A-A3FF-876DEEDD8374}">
      <dsp:nvSpPr>
        <dsp:cNvPr id="0" name=""/>
        <dsp:cNvSpPr/>
      </dsp:nvSpPr>
      <dsp:spPr>
        <a:xfrm>
          <a:off x="227214" y="2987196"/>
          <a:ext cx="413117" cy="4131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C8B38-1325-455B-9692-7708281084AC}">
      <dsp:nvSpPr>
        <dsp:cNvPr id="0" name=""/>
        <dsp:cNvSpPr/>
      </dsp:nvSpPr>
      <dsp:spPr>
        <a:xfrm>
          <a:off x="867547" y="2818193"/>
          <a:ext cx="4852117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94" tIns="79494" rIns="79494" bIns="79494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Zusammenfassung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sp:txBody>
      <dsp:txXfrm>
        <a:off x="867547" y="2818193"/>
        <a:ext cx="4852117" cy="751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853E4-F9D9-4FA2-9B10-5EF87378482A}">
      <dsp:nvSpPr>
        <dsp:cNvPr id="0" name=""/>
        <dsp:cNvSpPr/>
      </dsp:nvSpPr>
      <dsp:spPr>
        <a:xfrm>
          <a:off x="0" y="4925"/>
          <a:ext cx="2861952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+mj-lt"/>
            </a:rPr>
            <a:t>Anwendungsschicht (HTTP, SMTP, SIP, IAMP…) </a:t>
          </a:r>
        </a:p>
      </dsp:txBody>
      <dsp:txXfrm>
        <a:off x="31070" y="35995"/>
        <a:ext cx="2799812" cy="574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134F4-7F66-4CDD-9AEF-2EF5F0910A08}">
      <dsp:nvSpPr>
        <dsp:cNvPr id="0" name=""/>
        <dsp:cNvSpPr/>
      </dsp:nvSpPr>
      <dsp:spPr>
        <a:xfrm>
          <a:off x="0" y="4778"/>
          <a:ext cx="2861952" cy="359774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u="sng" kern="1200" dirty="0">
              <a:latin typeface="+mj-lt"/>
            </a:rPr>
            <a:t>TLS / SSL Schicht</a:t>
          </a:r>
          <a:endParaRPr lang="de-DE" sz="1500" kern="1200" dirty="0">
            <a:latin typeface="+mj-lt"/>
          </a:endParaRPr>
        </a:p>
      </dsp:txBody>
      <dsp:txXfrm>
        <a:off x="17563" y="22341"/>
        <a:ext cx="2826826" cy="324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228CD-1730-4D9D-B090-265EA492A604}">
      <dsp:nvSpPr>
        <dsp:cNvPr id="0" name=""/>
        <dsp:cNvSpPr/>
      </dsp:nvSpPr>
      <dsp:spPr>
        <a:xfrm>
          <a:off x="0" y="131285"/>
          <a:ext cx="286195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+mj-lt"/>
            </a:rPr>
            <a:t>Transportschicht (UDP,  TCP, …) </a:t>
          </a:r>
        </a:p>
      </dsp:txBody>
      <dsp:txXfrm>
        <a:off x="18734" y="150019"/>
        <a:ext cx="2824484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8E654-08DE-424E-857D-AFF9F0A9B54F}">
      <dsp:nvSpPr>
        <dsp:cNvPr id="0" name=""/>
        <dsp:cNvSpPr/>
      </dsp:nvSpPr>
      <dsp:spPr>
        <a:xfrm>
          <a:off x="0" y="4778"/>
          <a:ext cx="2861952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>
              <a:latin typeface="+mj-lt"/>
            </a:rPr>
            <a:t>Internetschicht (IP, …)</a:t>
          </a:r>
        </a:p>
      </dsp:txBody>
      <dsp:txXfrm>
        <a:off x="17563" y="22341"/>
        <a:ext cx="2826826" cy="324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877D7-FABF-4F29-B6FB-8746DDC12220}">
      <dsp:nvSpPr>
        <dsp:cNvPr id="0" name=""/>
        <dsp:cNvSpPr/>
      </dsp:nvSpPr>
      <dsp:spPr>
        <a:xfrm>
          <a:off x="0" y="4925"/>
          <a:ext cx="2861952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+mj-lt"/>
            </a:rPr>
            <a:t>Netzzugangsschicht (WLAN, Ethernet)</a:t>
          </a:r>
        </a:p>
      </dsp:txBody>
      <dsp:txXfrm>
        <a:off x="31070" y="35995"/>
        <a:ext cx="2799812" cy="5743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63A8A-E98C-4D99-86A7-DA1573F1B83D}">
      <dsp:nvSpPr>
        <dsp:cNvPr id="0" name=""/>
        <dsp:cNvSpPr/>
      </dsp:nvSpPr>
      <dsp:spPr>
        <a:xfrm>
          <a:off x="1912" y="972134"/>
          <a:ext cx="1702357" cy="6809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+mj-lt"/>
            </a:rPr>
            <a:t>Fragmentierung</a:t>
          </a:r>
          <a:r>
            <a:rPr lang="de-DE" sz="1600" kern="1200" dirty="0"/>
            <a:t> </a:t>
          </a:r>
        </a:p>
      </dsp:txBody>
      <dsp:txXfrm>
        <a:off x="342383" y="972134"/>
        <a:ext cx="1021415" cy="680942"/>
      </dsp:txXfrm>
    </dsp:sp>
    <dsp:sp modelId="{164EEDD3-C6B7-4D8A-BEF2-F20957679DE9}">
      <dsp:nvSpPr>
        <dsp:cNvPr id="0" name=""/>
        <dsp:cNvSpPr/>
      </dsp:nvSpPr>
      <dsp:spPr>
        <a:xfrm>
          <a:off x="1534034" y="972134"/>
          <a:ext cx="1702357" cy="680942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rPr>
            <a:t>Kompression</a:t>
          </a:r>
        </a:p>
      </dsp:txBody>
      <dsp:txXfrm>
        <a:off x="1874505" y="972134"/>
        <a:ext cx="1021415" cy="680942"/>
      </dsp:txXfrm>
    </dsp:sp>
    <dsp:sp modelId="{418E9CD6-EB03-4235-A7C0-11C790828614}">
      <dsp:nvSpPr>
        <dsp:cNvPr id="0" name=""/>
        <dsp:cNvSpPr/>
      </dsp:nvSpPr>
      <dsp:spPr>
        <a:xfrm>
          <a:off x="3066156" y="972134"/>
          <a:ext cx="1702357" cy="6809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>
              <a:latin typeface="+mj-lt"/>
            </a:rPr>
            <a:t>Padding</a:t>
          </a:r>
        </a:p>
      </dsp:txBody>
      <dsp:txXfrm>
        <a:off x="3406627" y="972134"/>
        <a:ext cx="1021415" cy="680942"/>
      </dsp:txXfrm>
    </dsp:sp>
    <dsp:sp modelId="{9239D0BE-409E-4B05-A6D8-985F7094C4B3}">
      <dsp:nvSpPr>
        <dsp:cNvPr id="0" name=""/>
        <dsp:cNvSpPr/>
      </dsp:nvSpPr>
      <dsp:spPr>
        <a:xfrm>
          <a:off x="4598277" y="972134"/>
          <a:ext cx="1702357" cy="6809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>
              <a:latin typeface="+mj-lt"/>
            </a:rPr>
            <a:t>Encrypt</a:t>
          </a:r>
          <a:endParaRPr lang="de-DE" sz="2200" kern="1200" dirty="0">
            <a:latin typeface="+mj-lt"/>
          </a:endParaRPr>
        </a:p>
      </dsp:txBody>
      <dsp:txXfrm>
        <a:off x="4938748" y="972134"/>
        <a:ext cx="1021415" cy="680942"/>
      </dsp:txXfrm>
    </dsp:sp>
    <dsp:sp modelId="{8916C66A-307A-4C28-BB77-D18224DE4D7B}">
      <dsp:nvSpPr>
        <dsp:cNvPr id="0" name=""/>
        <dsp:cNvSpPr/>
      </dsp:nvSpPr>
      <dsp:spPr>
        <a:xfrm>
          <a:off x="6130399" y="972134"/>
          <a:ext cx="1702357" cy="6809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>
              <a:latin typeface="+mj-lt"/>
            </a:rPr>
            <a:t>MAC</a:t>
          </a:r>
        </a:p>
      </dsp:txBody>
      <dsp:txXfrm>
        <a:off x="6470870" y="972134"/>
        <a:ext cx="1021415" cy="680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7B98D-3798-4C8A-8199-EC955967EE11}" type="datetimeFigureOut">
              <a:rPr lang="de-DE" smtClean="0"/>
              <a:t>2024-06-13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FC953-B547-45E0-B1EC-9ADAABF586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56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443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85850" lvl="2" indent="-171450">
              <a:buFont typeface="Arial" panose="020B0604020202020204" pitchFamily="34" charset="0"/>
              <a:buChar char="•"/>
            </a:pPr>
            <a:endParaRPr lang="de-DE" sz="1800" b="0" i="0" u="none" strike="noStrike" baseline="0" dirty="0">
              <a:latin typeface="Times-Roman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800" b="1" i="0" u="none" strike="noStrike" baseline="0" dirty="0">
                <a:latin typeface="Times-Bold"/>
              </a:rPr>
              <a:t>Handshake Protokoll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Times-Bold"/>
              </a:rPr>
              <a:t>Für die Verschlüsselung werden auf beiden Seiten Schlüssel benötigt =&gt; Authentische Schlüsselvereinbarung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Times-Roman"/>
              </a:rPr>
              <a:t>dient zur Identifikation und Authentifizierung der Kommunikationspartner sowie zum Aushandeln kryptografischer Algorithmen, Schlüssel und Parameter, die im TLS/SSL </a:t>
            </a:r>
            <a:r>
              <a:rPr lang="de-DE" sz="1800" b="0" i="0" u="none" strike="noStrike" baseline="0" dirty="0" err="1">
                <a:latin typeface="Times-Roman"/>
              </a:rPr>
              <a:t>Record</a:t>
            </a:r>
            <a:r>
              <a:rPr lang="de-DE" sz="1800" b="0" i="0" u="none" strike="noStrike" baseline="0" dirty="0">
                <a:latin typeface="Times-Roman"/>
              </a:rPr>
              <a:t> Layer Protokoll verwendet werden und zum Austausch benötigter vertrauenswürdiger Informationen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sz="1800" b="0" i="0" u="none" strike="noStrike" baseline="0" dirty="0">
              <a:latin typeface="Times-Roman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800" b="1" i="0" u="none" strike="noStrike" baseline="0" dirty="0" err="1">
                <a:latin typeface="Times-Roman"/>
              </a:rPr>
              <a:t>ChangeCipherSpec</a:t>
            </a:r>
            <a:r>
              <a:rPr lang="de-DE" sz="1800" b="1" i="0" u="none" strike="noStrike" baseline="0" dirty="0">
                <a:latin typeface="Times-Roman"/>
              </a:rPr>
              <a:t> (CCS) Protokoll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Times-Roman"/>
              </a:rPr>
              <a:t>Änderung des kryptografischen Algorithmus beziehungsweise der Parameter genutzt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Times-Roman"/>
              </a:rPr>
              <a:t>Es enthält nur eine Meldung bestehend aus einem Byte mit dem Wert 1. CCS bewirkt, dass der Empfänger die während des Handshakes ausgehandelten Parameter für die aktive Sitzung übernimmt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Times-Roman"/>
              </a:rPr>
              <a:t>Umschalten des </a:t>
            </a:r>
            <a:r>
              <a:rPr lang="de-DE" sz="1800" b="0" i="0" u="none" strike="noStrike" baseline="0" dirty="0" err="1">
                <a:latin typeface="Times-Roman"/>
              </a:rPr>
              <a:t>Record</a:t>
            </a:r>
            <a:r>
              <a:rPr lang="de-DE" sz="1800" b="0" i="0" u="none" strike="noStrike" baseline="0" dirty="0">
                <a:latin typeface="Times-Roman"/>
              </a:rPr>
              <a:t> Layer =&gt; Von unverschlüsselt auf verschlüsselt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800" b="0" i="0" u="none" strike="noStrike" baseline="0" dirty="0">
              <a:latin typeface="Times-Roman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800" b="1" i="0" u="none" strike="noStrike" baseline="0" dirty="0">
                <a:latin typeface="Times-Bold"/>
              </a:rPr>
              <a:t>Alert Protokoll</a:t>
            </a:r>
            <a:endParaRPr lang="de-DE" sz="1800" b="0" i="0" u="none" strike="noStrike" baseline="0" dirty="0">
              <a:latin typeface="Times-Roman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Times-Roman"/>
              </a:rPr>
              <a:t>dient der Signalisierung von besonderen Zuständen beziehungsweise Problemen wie Fehler oder Verbindungsabbruch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Times-Roman"/>
              </a:rPr>
              <a:t>Wird der Wert „fatal“ übertragen, beendet TLS/SSL sofort die Verbindung. Andere Verbindungen aus der Session bleiben bestehen, aber es kann keine neue Verbindung erzeugt werden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10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87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Im TCP/IP Schichtenmodell: Zwischen Anwendungsschicht und Transportschicht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=&gt; Nutzt die Dienste von TCP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=&gt; Bietet sich für alle </a:t>
            </a:r>
            <a:r>
              <a:rPr lang="de-DE" dirty="0" err="1"/>
              <a:t>darüberfolgenden</a:t>
            </a:r>
            <a:r>
              <a:rPr lang="de-DE" dirty="0"/>
              <a:t> Dienste an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=&gt; Wichtigstes Protokoll im Internet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=&gt; TLS 1.3: Reduzierung der </a:t>
            </a:r>
            <a:r>
              <a:rPr lang="de-DE" dirty="0" err="1"/>
              <a:t>Ciphers</a:t>
            </a:r>
            <a:r>
              <a:rPr lang="de-DE" dirty="0"/>
              <a:t> von 37 auf 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Hauptaufgaben: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solidFill>
                  <a:srgbClr val="434343"/>
                </a:solidFill>
                <a:latin typeface="Times-Roman"/>
              </a:rPr>
              <a:t>Authentifikation der Kommunikationspartner unter Verwendung von asymmetrischen Verschlüsselungsverfahren und Zertifikaten,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solidFill>
                  <a:srgbClr val="434343"/>
                </a:solidFill>
                <a:latin typeface="Times-Roman"/>
              </a:rPr>
              <a:t>vertrauliche Ende-zu-Ende-Datenübertragung unter Nutzung eines gemeinsamen Sitzungsschlüssels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solidFill>
                  <a:srgbClr val="434343"/>
                </a:solidFill>
                <a:latin typeface="Times-Roman"/>
              </a:rPr>
              <a:t>Sicherstellung der Integrität der transportierten Nachrichten unter Nutzung von Message Authentication Codes (MAC)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800" b="0" i="0" u="none" strike="noStrike" baseline="0" dirty="0">
              <a:solidFill>
                <a:srgbClr val="434343"/>
              </a:solidFill>
              <a:latin typeface="Times-Roman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de-DE" sz="1800" b="0" i="0" u="none" strike="noStrike" baseline="0" dirty="0">
                <a:solidFill>
                  <a:srgbClr val="434343"/>
                </a:solidFill>
                <a:latin typeface="Times-Roman"/>
              </a:rPr>
              <a:t>Grenzen: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solidFill>
                  <a:srgbClr val="434343"/>
                </a:solidFill>
                <a:latin typeface="Times-Roman"/>
              </a:rPr>
              <a:t>TLS-Protokoll kann nicht ohne weiteres zusammen mit Applikationsfilter Firewalls betrieben werden.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solidFill>
                  <a:srgbClr val="434343"/>
                </a:solidFill>
                <a:latin typeface="Times-Roman"/>
              </a:rPr>
              <a:t>E2E Verschlüsselung wenn mehrere Server/Cloud </a:t>
            </a:r>
            <a:r>
              <a:rPr lang="de-DE" sz="1800" b="0" i="0" u="none" strike="noStrike" baseline="0" dirty="0" err="1">
                <a:solidFill>
                  <a:srgbClr val="434343"/>
                </a:solidFill>
                <a:latin typeface="Times-Roman"/>
              </a:rPr>
              <a:t>involiert</a:t>
            </a:r>
            <a:r>
              <a:rPr lang="de-DE" sz="1800" b="0" i="0" u="none" strike="noStrike" baseline="0" dirty="0">
                <a:solidFill>
                  <a:srgbClr val="434343"/>
                </a:solidFill>
                <a:latin typeface="Times-Roman"/>
              </a:rPr>
              <a:t> sind =&gt; nur gewisse daten pro </a:t>
            </a:r>
            <a:r>
              <a:rPr lang="de-DE" sz="1800" b="0" i="0" u="none" strike="noStrike" baseline="0" dirty="0" err="1">
                <a:solidFill>
                  <a:srgbClr val="434343"/>
                </a:solidFill>
                <a:latin typeface="Times-Roman"/>
              </a:rPr>
              <a:t>server</a:t>
            </a:r>
            <a:endParaRPr lang="de-DE" sz="1800" b="0" i="0" u="none" strike="noStrike" baseline="0" dirty="0">
              <a:solidFill>
                <a:srgbClr val="434343"/>
              </a:solidFill>
              <a:latin typeface="Times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TLS: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Symetrische</a:t>
            </a:r>
            <a:r>
              <a:rPr lang="de-DE" dirty="0"/>
              <a:t> Verschlüsselung =&gt; Kommunikationspartner haben beide den gleichen Schlüssel.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IETF: Internet Engineering Task Force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Authentifikation von Server und Client unter Verwendung von asymmetrischen Verschlüsselungsverfahren und elektronischen Zertifikaten.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Nutzung einer verschlüsselten und integritätsgesicherten Kommunikation zwischen Client und Server von besonderer Bedeutung (Passworteingabe, Kreditkarten-Informationen, …)</a:t>
            </a:r>
            <a:br>
              <a:rPr lang="de-DE" dirty="0"/>
            </a:br>
            <a:r>
              <a:rPr lang="de-DE" dirty="0"/>
              <a:t>	mithilfe symmetrischer Verschlüsselungsverfahren unter der Nutzung eines gemeinsamen Sitzungsschlüssels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Sicherstellung der Integrität der transportierten Daten unter Verwendung des HMAC-Verfahrens.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Anwendungen: Schutz des Web-Traffics, Mail </a:t>
            </a:r>
            <a:r>
              <a:rPr lang="de-DE" dirty="0" err="1"/>
              <a:t>transport</a:t>
            </a:r>
            <a:r>
              <a:rPr lang="de-DE" dirty="0"/>
              <a:t>, File </a:t>
            </a:r>
            <a:r>
              <a:rPr lang="de-DE" dirty="0" err="1"/>
              <a:t>transfer</a:t>
            </a:r>
            <a:r>
              <a:rPr lang="de-DE" dirty="0"/>
              <a:t>,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Nachteile: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Kommunikationspartner haben beide den gleichen Schlüssel =&gt;Muss gesichert zwischen Partnern ausgetauscht und gesichert werden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Schlüssel müssen regelmäßig geändert werden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N- </a:t>
            </a:r>
            <a:r>
              <a:rPr lang="de-DE" dirty="0" err="1"/>
              <a:t>Kommunikationspertner</a:t>
            </a:r>
            <a:r>
              <a:rPr lang="de-DE" dirty="0"/>
              <a:t> =&gt; N(N-1)/2 Schlüssel benötigt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Quellen: </a:t>
            </a:r>
          </a:p>
          <a:p>
            <a:r>
              <a:rPr lang="de-DE" dirty="0"/>
              <a:t>[1] </a:t>
            </a:r>
            <a:r>
              <a:rPr lang="en-US" sz="1200" i="1" dirty="0">
                <a:solidFill>
                  <a:srgbClr val="475871"/>
                </a:solidFill>
                <a:latin typeface="+mj-lt"/>
              </a:rPr>
              <a:t>Norbert </a:t>
            </a:r>
            <a:r>
              <a:rPr lang="en-US" sz="1200" i="1" dirty="0" err="1">
                <a:solidFill>
                  <a:srgbClr val="475871"/>
                </a:solidFill>
                <a:latin typeface="+mj-lt"/>
              </a:rPr>
              <a:t>Pohlmann</a:t>
            </a:r>
            <a:r>
              <a:rPr lang="en-US" sz="1200" i="1" dirty="0">
                <a:solidFill>
                  <a:srgbClr val="475871"/>
                </a:solidFill>
                <a:latin typeface="+mj-lt"/>
              </a:rPr>
              <a:t> | </a:t>
            </a:r>
            <a:r>
              <a:rPr lang="de-DE" sz="1200" i="1" dirty="0">
                <a:solidFill>
                  <a:srgbClr val="475871"/>
                </a:solidFill>
                <a:latin typeface="+mj-lt"/>
              </a:rPr>
              <a:t>Cyber-Sicherheit: Das Lehrbuch für Konzepte, Prinzipien, Mechanismen, Architekturen und  Eigenschaften von Cyber-Sicherheitssystemen in der Digitalisierung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i="0" dirty="0">
                <a:solidFill>
                  <a:srgbClr val="475871"/>
                </a:solidFill>
                <a:latin typeface="+mj-lt"/>
              </a:rPr>
              <a:t>[2]</a:t>
            </a:r>
            <a:r>
              <a:rPr lang="de-DE" sz="1200" i="1" dirty="0">
                <a:solidFill>
                  <a:srgbClr val="475871"/>
                </a:solidFill>
                <a:latin typeface="+mj-lt"/>
              </a:rPr>
              <a:t> Jörg Schwenk | Sicherheit und Kryptographie im Internet: Theorie und Praxis | Springer Vieweg | Auflage: 5 | 2020</a:t>
            </a:r>
          </a:p>
          <a:p>
            <a:endParaRPr lang="de-DE" sz="1200" i="1" dirty="0">
              <a:solidFill>
                <a:srgbClr val="475871"/>
              </a:solidFill>
              <a:latin typeface="+mj-lt"/>
            </a:endParaRPr>
          </a:p>
          <a:p>
            <a:endParaRPr lang="de-DE" sz="1200" i="1" dirty="0">
              <a:solidFill>
                <a:srgbClr val="475871"/>
              </a:solidFill>
              <a:latin typeface="+mj-lt"/>
            </a:endParaRPr>
          </a:p>
          <a:p>
            <a:endParaRPr lang="de-DE" sz="1200" i="1" dirty="0">
              <a:solidFill>
                <a:srgbClr val="475871"/>
              </a:solidFill>
              <a:latin typeface="+mj-lt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096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800" b="1" i="0" u="none" strike="noStrike" baseline="0" dirty="0" err="1">
                <a:latin typeface="Times-Roman"/>
              </a:rPr>
              <a:t>ChangeCipherSpec</a:t>
            </a:r>
            <a:r>
              <a:rPr lang="de-DE" sz="1800" b="1" i="0" u="none" strike="noStrike" baseline="0" dirty="0">
                <a:latin typeface="Times-Roman"/>
              </a:rPr>
              <a:t> (CCS) Protokoll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Times-Roman"/>
              </a:rPr>
              <a:t>Änderung des kryptografischen Algorithmus beziehungsweise der Parameter genutzt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Times-Roman"/>
              </a:rPr>
              <a:t>Es enthält nur eine Meldung bestehend aus einem Byte mit dem Wert 1. CCS bewirkt, dass der Empfänger die während des Handshakes ausgehandelten Parameter für die aktive Sitzung übernimmt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Times-Roman"/>
              </a:rPr>
              <a:t>Umschalten des </a:t>
            </a:r>
            <a:r>
              <a:rPr lang="de-DE" sz="1800" b="0" i="0" u="none" strike="noStrike" baseline="0" dirty="0" err="1">
                <a:latin typeface="Times-Roman"/>
              </a:rPr>
              <a:t>Record</a:t>
            </a:r>
            <a:r>
              <a:rPr lang="de-DE" sz="1800" b="0" i="0" u="none" strike="noStrike" baseline="0" dirty="0">
                <a:latin typeface="Times-Roman"/>
              </a:rPr>
              <a:t> Layer =&gt; Von unverschlüsselt auf verschlüsselt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800" b="0" i="0" u="none" strike="noStrike" baseline="0" dirty="0">
              <a:latin typeface="Times-Roman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800" b="1" i="0" u="none" strike="noStrike" baseline="0" dirty="0">
                <a:latin typeface="Times-Bold"/>
              </a:rPr>
              <a:t>Alert Protokoll</a:t>
            </a:r>
            <a:endParaRPr lang="de-DE" sz="1800" b="0" i="0" u="none" strike="noStrike" baseline="0" dirty="0">
              <a:latin typeface="Times-Roman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Times-Roman"/>
              </a:rPr>
              <a:t>dient der Signalisierung von besonderen Zuständen beziehungsweise Problemen wie Fehler oder Verbindungsabbruch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Times-Roman"/>
              </a:rPr>
              <a:t>Wird der Wert „fatal“ übertragen, beendet TLS/SSL sofort die Verbindung. Andere Verbindungen aus der Session bleiben bestehen, aber es kann keine neue Verbindung erzeugt werden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137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 err="1"/>
              <a:t>Record</a:t>
            </a:r>
            <a:r>
              <a:rPr lang="de-DE" b="1" dirty="0"/>
              <a:t> Layer Protokoll: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dirty="0"/>
              <a:t>Für die Verschlüsslung der Daten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dirty="0"/>
              <a:t>Für die Authentifikation der Daten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dirty="0"/>
              <a:t>Transparent für die Anwendungsprotokolle (z.B. HTTP) =&gt; diese merken somit nicht, ob TLS eingeschaltet ist oder nicht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Erzeugt sicheren Kanal =&gt; </a:t>
            </a:r>
            <a:r>
              <a:rPr lang="de-DE" sz="1800" b="0" i="0" u="none" strike="noStrike" baseline="0" dirty="0" err="1">
                <a:latin typeface="Times-Roman"/>
              </a:rPr>
              <a:t>Record</a:t>
            </a:r>
            <a:r>
              <a:rPr lang="de-DE" sz="1800" b="0" i="0" u="none" strike="noStrike" baseline="0" dirty="0">
                <a:latin typeface="Times-Roman"/>
              </a:rPr>
              <a:t> Layer Protokoll leitet die Klartext-Anwendungsdaten aus der Anwendungsschicht verschlüsselt an die Transportschicht weiter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Times-Roman"/>
              </a:rPr>
              <a:t>2 verschiedene </a:t>
            </a:r>
            <a:r>
              <a:rPr lang="de-DE" sz="1800" b="0" i="0" u="none" strike="noStrike" baseline="0" dirty="0" err="1">
                <a:latin typeface="Times-Roman"/>
              </a:rPr>
              <a:t>Cyber</a:t>
            </a:r>
            <a:r>
              <a:rPr lang="de-DE" sz="1800" b="0" i="0" u="none" strike="noStrike" baseline="0" dirty="0">
                <a:latin typeface="Times-Roman"/>
              </a:rPr>
              <a:t> Sicherheitsdienste: Client-</a:t>
            </a:r>
            <a:r>
              <a:rPr lang="de-DE" sz="1800" b="0" i="0" u="none" strike="noStrike" baseline="0" dirty="0" err="1">
                <a:latin typeface="Times-Roman"/>
              </a:rPr>
              <a:t>to</a:t>
            </a:r>
            <a:r>
              <a:rPr lang="de-DE" sz="1800" b="0" i="0" u="none" strike="noStrike" baseline="0" dirty="0">
                <a:latin typeface="Times-Roman"/>
              </a:rPr>
              <a:t>-Server-Verschlüsselung zwischen den beiden Transport-Endpunkten; Sicherung der Nachrichten-Integrität und –Authentizität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Times-Roman"/>
              </a:rPr>
              <a:t>Aufgaben: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Times-Roman"/>
              </a:rPr>
              <a:t>die Fragmentierung der Klartext-Anwendungsdaten der Anwendungsschicht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Times-Roman"/>
              </a:rPr>
              <a:t>Kompression der resultierenden Fragmente,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Times-Roman"/>
              </a:rPr>
              <a:t>Berechnung von HMACs über die (komprimierten)Fragmente =&gt; </a:t>
            </a:r>
            <a:r>
              <a:rPr lang="de-DE" sz="1800" b="0" i="0" u="none" strike="noStrike" baseline="0" dirty="0" err="1">
                <a:latin typeface="MyriadPro-Bold"/>
              </a:rPr>
              <a:t>Keyed-Hashing</a:t>
            </a:r>
            <a:r>
              <a:rPr lang="de-DE" sz="1800" b="0" i="0" u="none" strike="noStrike" baseline="0" dirty="0">
                <a:latin typeface="MyriadPro-Bold"/>
              </a:rPr>
              <a:t> </a:t>
            </a:r>
            <a:r>
              <a:rPr lang="de-DE" sz="1800" b="0" i="0" u="none" strike="noStrike" baseline="0" dirty="0" err="1">
                <a:latin typeface="MyriadPro-Bold"/>
              </a:rPr>
              <a:t>for</a:t>
            </a:r>
            <a:r>
              <a:rPr lang="de-DE" sz="1800" b="0" i="0" u="none" strike="noStrike" baseline="0" dirty="0">
                <a:latin typeface="MyriadPro-Bold"/>
              </a:rPr>
              <a:t> Message Authentication =&gt; Einweg Hash-Funktion</a:t>
            </a:r>
            <a:endParaRPr lang="de-DE" sz="1800" b="0" i="0" u="none" strike="noStrike" baseline="0" dirty="0">
              <a:latin typeface="Times-Roman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Times-Roman"/>
              </a:rPr>
              <a:t>Verschlüsselung der TLS/SSL-Records (komprimierte Fragment mit HMAC)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Times-Roman"/>
              </a:rPr>
              <a:t>Fragmentierung: </a:t>
            </a:r>
            <a:r>
              <a:rPr lang="de-DE" sz="1800" b="0" i="0" u="none" strike="noStrike" baseline="0" dirty="0" err="1">
                <a:latin typeface="Times-Roman"/>
              </a:rPr>
              <a:t>Bytestom</a:t>
            </a:r>
            <a:r>
              <a:rPr lang="de-DE" sz="1800" b="0" i="0" u="none" strike="noStrike" baseline="0" dirty="0">
                <a:latin typeface="Times-Roman"/>
              </a:rPr>
              <a:t> in Blöcke zerlegt (Records)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Times-Roman"/>
              </a:rPr>
              <a:t>Kompression: optional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Times-Roman"/>
              </a:rPr>
              <a:t>MAC:  Authentifizierung der Daten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Times-Roman"/>
              </a:rPr>
              <a:t>Padding: </a:t>
            </a:r>
            <a:r>
              <a:rPr lang="de-DE" sz="1800" b="0" i="0" u="none" strike="noStrike" baseline="0" dirty="0">
                <a:latin typeface="Times-Roman11"/>
              </a:rPr>
              <a:t>bei Verwendung einer Blockchiffre muss die Länge des Klartextes ein Vielfaches der Blocklänge der Chiffre sein =&gt; es können zusätzliche Bytes nötig sein (Padding-Bytes)</a:t>
            </a:r>
            <a:br>
              <a:rPr lang="de-DE" sz="1800" b="0" i="0" u="none" strike="noStrike" baseline="0" dirty="0">
                <a:latin typeface="Times-Roman11"/>
              </a:rPr>
            </a:br>
            <a:r>
              <a:rPr lang="de-DE" sz="1800" b="0" i="0" u="none" strike="noStrike" baseline="0" dirty="0">
                <a:latin typeface="Times-Roman11"/>
              </a:rPr>
              <a:t>	</a:t>
            </a:r>
            <a:r>
              <a:rPr lang="de-DE" sz="2800" b="0" i="0" dirty="0">
                <a:solidFill>
                  <a:srgbClr val="2E2F30"/>
                </a:solidFill>
                <a:effectLst/>
                <a:latin typeface="Inter"/>
              </a:rPr>
              <a:t>Länge des Klartextes zu randomisieren oder auf eine bestimmte Länge zu bringen =&gt; Länge des Klartext nicht erratbar</a:t>
            </a:r>
            <a:endParaRPr lang="de-DE" sz="1800" b="0" i="0" u="none" strike="noStrike" baseline="0" dirty="0">
              <a:latin typeface="Times-Roman11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 err="1">
                <a:latin typeface="Times-Roman11"/>
              </a:rPr>
              <a:t>Encrypt</a:t>
            </a:r>
            <a:r>
              <a:rPr lang="de-DE" sz="1800" b="0" i="0" u="none" strike="noStrike" baseline="0" dirty="0">
                <a:latin typeface="Times-Roman11"/>
              </a:rPr>
              <a:t>: Verschlüsselung des Records </a:t>
            </a:r>
            <a:endParaRPr lang="de-DE" sz="1800" b="0" i="0" u="none" strike="noStrike" baseline="0" dirty="0">
              <a:latin typeface="Times-Roman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de-DE" sz="1800" b="0" i="0" u="none" strike="noStrike" baseline="0" dirty="0">
              <a:latin typeface="Times-Roman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647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800" b="1" i="0" u="none" strike="noStrike" baseline="0" dirty="0">
                <a:latin typeface="Times-Bold"/>
              </a:rPr>
              <a:t>Handshake Protokoll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Times-Bold"/>
              </a:rPr>
              <a:t>Für die Verschlüsselung werden auf beiden Seiten Schlüssel benötigt =&gt; Authentische Schlüsselvereinbarung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Times-Roman"/>
              </a:rPr>
              <a:t>dient zur Identifikation und Authentifizierung der Kommunikationspartner sowie zum Aushandeln kryptografischer Algorithmen, Schlüssel und Parameter, die im TLS/SSL </a:t>
            </a:r>
            <a:r>
              <a:rPr lang="de-DE" sz="1800" b="0" i="0" u="none" strike="noStrike" baseline="0" dirty="0" err="1">
                <a:latin typeface="Times-Roman"/>
              </a:rPr>
              <a:t>Record</a:t>
            </a:r>
            <a:r>
              <a:rPr lang="de-DE" sz="1800" b="0" i="0" u="none" strike="noStrike" baseline="0" dirty="0">
                <a:latin typeface="Times-Roman"/>
              </a:rPr>
              <a:t> Layer Protokoll verwendet werden und zum Austausch benötigter vertrauenswürdiger Informationen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800" b="0" i="0" u="none" strike="noStrike" baseline="0" dirty="0">
              <a:latin typeface="Times-Roman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 err="1">
                <a:latin typeface="Times-Roman"/>
              </a:rPr>
              <a:t>ClientHello</a:t>
            </a:r>
            <a:r>
              <a:rPr lang="de-DE" sz="1800" b="0" i="0" u="none" strike="noStrike" baseline="0" dirty="0">
                <a:latin typeface="Times-Roman"/>
              </a:rPr>
              <a:t>: Erste Nachricht, (zu verwendete TLS Version), welche </a:t>
            </a:r>
            <a:r>
              <a:rPr lang="de-DE" sz="1800" b="0" i="0" u="none" strike="noStrike" baseline="0" dirty="0" err="1">
                <a:latin typeface="Times-Roman"/>
              </a:rPr>
              <a:t>CipherSuites</a:t>
            </a:r>
            <a:r>
              <a:rPr lang="de-DE" sz="1800" b="0" i="0" u="none" strike="noStrike" baseline="0" dirty="0">
                <a:latin typeface="Times-Roman"/>
              </a:rPr>
              <a:t> der Client unterstützt, 32Bit Zufallsvariable </a:t>
            </a:r>
            <a:r>
              <a:rPr lang="de-DE" sz="1800" b="0" i="0" u="none" strike="noStrike" baseline="0" dirty="0" err="1">
                <a:latin typeface="Times-Roman"/>
              </a:rPr>
              <a:t>r_C</a:t>
            </a:r>
            <a:endParaRPr lang="de-DE" sz="1800" b="0" i="0" u="none" strike="noStrike" baseline="0" dirty="0">
              <a:latin typeface="Times-Roman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 err="1">
                <a:latin typeface="Times-Roman"/>
              </a:rPr>
              <a:t>ClientKeyShare</a:t>
            </a:r>
            <a:r>
              <a:rPr lang="de-DE" sz="1800" b="0" i="0" u="none" strike="noStrike" baseline="0" dirty="0">
                <a:latin typeface="Times-Roman"/>
              </a:rPr>
              <a:t>:  Öffentlicher Schlüssel mittels DHE (</a:t>
            </a:r>
            <a:r>
              <a:rPr lang="de-DE" sz="1800" b="0" i="0" u="none" strike="noStrike" baseline="0" dirty="0" err="1">
                <a:latin typeface="Times-Roman"/>
              </a:rPr>
              <a:t>empheral</a:t>
            </a:r>
            <a:r>
              <a:rPr lang="de-DE" sz="1800" b="0" i="0" u="none" strike="noStrike" baseline="0" dirty="0">
                <a:latin typeface="Times-Roman"/>
              </a:rPr>
              <a:t> </a:t>
            </a:r>
            <a:r>
              <a:rPr lang="de-DE" sz="1800" b="0" i="0" u="none" strike="noStrike" baseline="0" dirty="0" err="1">
                <a:latin typeface="Times-Roman"/>
              </a:rPr>
              <a:t>Diffi</a:t>
            </a:r>
            <a:r>
              <a:rPr lang="de-DE" sz="1800" b="0" i="0" u="none" strike="noStrike" baseline="0" dirty="0">
                <a:latin typeface="Times-Roman"/>
              </a:rPr>
              <a:t>-Hellmann) Wert X,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 err="1">
                <a:latin typeface="Times-Roman"/>
              </a:rPr>
              <a:t>ServerHello</a:t>
            </a:r>
            <a:r>
              <a:rPr lang="de-DE" sz="1800" b="0" i="0" u="none" strike="noStrike" baseline="0" dirty="0">
                <a:latin typeface="Times-Roman"/>
              </a:rPr>
              <a:t>: Wählt eine </a:t>
            </a:r>
            <a:r>
              <a:rPr lang="de-DE" sz="1800" b="0" i="0" u="none" strike="noStrike" baseline="0" dirty="0" err="1">
                <a:latin typeface="Times-Roman"/>
              </a:rPr>
              <a:t>Ciphersuite</a:t>
            </a:r>
            <a:r>
              <a:rPr lang="de-DE" sz="1800" b="0" i="0" u="none" strike="noStrike" baseline="0" dirty="0">
                <a:latin typeface="Times-Roman"/>
              </a:rPr>
              <a:t> aus der Liste aus, sendet eine 32Bit Zufallsvariable </a:t>
            </a:r>
            <a:r>
              <a:rPr lang="de-DE" sz="1800" b="0" i="0" u="none" strike="noStrike" baseline="0" dirty="0" err="1">
                <a:latin typeface="Times-Roman"/>
              </a:rPr>
              <a:t>r_S</a:t>
            </a:r>
            <a:endParaRPr lang="de-DE" sz="1800" b="0" i="0" u="none" strike="noStrike" baseline="0" dirty="0">
              <a:latin typeface="Times-Roman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800" b="0" i="0" u="none" strike="noStrike" baseline="0" dirty="0" err="1">
                <a:latin typeface="Times-Roman"/>
              </a:rPr>
              <a:t>ServerKeyShare</a:t>
            </a:r>
            <a:r>
              <a:rPr lang="de-DE" sz="1800" b="0" i="0" u="none" strike="noStrike" baseline="0" dirty="0">
                <a:latin typeface="Times-Roman"/>
              </a:rPr>
              <a:t>: :  Öffentlicher Schlüssel mittels DHE (</a:t>
            </a:r>
            <a:r>
              <a:rPr lang="de-DE" sz="1800" b="0" i="0" u="none" strike="noStrike" baseline="0" dirty="0" err="1">
                <a:latin typeface="Times-Roman"/>
              </a:rPr>
              <a:t>empheral</a:t>
            </a:r>
            <a:r>
              <a:rPr lang="de-DE" sz="1800" b="0" i="0" u="none" strike="noStrike" baseline="0" dirty="0">
                <a:latin typeface="Times-Roman"/>
              </a:rPr>
              <a:t> </a:t>
            </a:r>
            <a:r>
              <a:rPr lang="de-DE" sz="1800" b="0" i="0" u="none" strike="noStrike" baseline="0" dirty="0" err="1">
                <a:latin typeface="Times-Roman"/>
              </a:rPr>
              <a:t>Diffi</a:t>
            </a:r>
            <a:r>
              <a:rPr lang="de-DE" sz="1800" b="0" i="0" u="none" strike="noStrike" baseline="0" dirty="0">
                <a:latin typeface="Times-Roman"/>
              </a:rPr>
              <a:t>-Hellmann) Wert 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800" b="0" i="0" u="none" strike="noStrike" baseline="0" dirty="0">
                <a:latin typeface="Times-Roman"/>
              </a:rPr>
              <a:t>Anschließend wird der DHE Schlüssel Z berechnet, welcher aus den Zahlen X und Y besteht und daraus ein </a:t>
            </a:r>
            <a:r>
              <a:rPr lang="de-DE" sz="1800" b="0" i="0" u="none" strike="noStrike" baseline="0" dirty="0" err="1">
                <a:latin typeface="Times-Roman"/>
              </a:rPr>
              <a:t>htc</a:t>
            </a:r>
            <a:r>
              <a:rPr lang="de-DE" sz="1800" b="0" i="0" u="none" strike="noStrike" baseline="0" dirty="0">
                <a:latin typeface="Times-Roman"/>
              </a:rPr>
              <a:t> (</a:t>
            </a:r>
            <a:r>
              <a:rPr lang="de-DE" sz="1800" b="0" i="0" u="none" strike="noStrike" baseline="0" dirty="0" err="1">
                <a:latin typeface="Times-Roman"/>
              </a:rPr>
              <a:t>handshake</a:t>
            </a:r>
            <a:r>
              <a:rPr lang="de-DE" sz="1800" b="0" i="0" u="none" strike="noStrike" baseline="0" dirty="0">
                <a:latin typeface="Times-Roman"/>
              </a:rPr>
              <a:t> </a:t>
            </a:r>
            <a:r>
              <a:rPr lang="de-DE" sz="1800" b="0" i="0" u="none" strike="noStrike" baseline="0" dirty="0" err="1">
                <a:latin typeface="Times-Roman"/>
              </a:rPr>
              <a:t>traffic</a:t>
            </a:r>
            <a:r>
              <a:rPr lang="de-DE" sz="1800" b="0" i="0" u="none" strike="noStrike" baseline="0" dirty="0">
                <a:latin typeface="Times-Roman"/>
              </a:rPr>
              <a:t> </a:t>
            </a:r>
            <a:r>
              <a:rPr lang="de-DE" sz="1800" b="0" i="0" u="none" strike="noStrike" baseline="0" dirty="0" err="1">
                <a:latin typeface="Times-Roman"/>
              </a:rPr>
              <a:t>secret</a:t>
            </a:r>
            <a:r>
              <a:rPr lang="de-DE" sz="1800" b="0" i="0" u="none" strike="noStrike" baseline="0" dirty="0">
                <a:latin typeface="Times-Roman"/>
              </a:rPr>
              <a:t>) abgeleitet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800" b="0" i="0" u="none" strike="noStrike" baseline="0" dirty="0">
                <a:latin typeface="Times-Roman"/>
              </a:rPr>
              <a:t>Alles nachfolgenden Nachrichten werden </a:t>
            </a:r>
            <a:r>
              <a:rPr lang="de-DE" sz="1800" b="0" i="0" u="none" strike="noStrike" baseline="0" dirty="0" err="1">
                <a:latin typeface="Times-Roman"/>
              </a:rPr>
              <a:t>verschüsselt</a:t>
            </a:r>
            <a:r>
              <a:rPr lang="de-DE" sz="1800" b="0" i="0" u="none" strike="noStrike" baseline="0" dirty="0">
                <a:latin typeface="Times-Roman"/>
              </a:rPr>
              <a:t> versendet.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800" b="0" i="0" u="none" strike="noStrike" baseline="0" dirty="0" err="1">
                <a:latin typeface="Times-Roman"/>
              </a:rPr>
              <a:t>Encrypted</a:t>
            </a:r>
            <a:r>
              <a:rPr lang="de-DE" sz="1800" b="0" i="0" u="none" strike="noStrike" baseline="0" dirty="0">
                <a:latin typeface="Times-Roman"/>
              </a:rPr>
              <a:t> Extension: Nachricht enthält alle Erweiterungen, die zur Bestimmung der kryptografischen Parameter nicht erforderlich sind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800" b="0" i="0" u="none" strike="noStrike" baseline="0" dirty="0">
                <a:latin typeface="Times-Roman"/>
              </a:rPr>
              <a:t>(optional) </a:t>
            </a:r>
            <a:r>
              <a:rPr lang="de-DE" sz="1800" b="0" i="0" u="none" strike="noStrike" baseline="0" dirty="0" err="1">
                <a:latin typeface="Times-Roman"/>
              </a:rPr>
              <a:t>Certificate</a:t>
            </a:r>
            <a:r>
              <a:rPr lang="de-DE" sz="1800" b="0" i="0" u="none" strike="noStrike" baseline="0" dirty="0">
                <a:latin typeface="Times-Roman"/>
              </a:rPr>
              <a:t> Request: Wenn der Client sich mit einem </a:t>
            </a:r>
            <a:r>
              <a:rPr lang="de-DE" sz="1800" b="0" i="0" u="none" strike="noStrike" baseline="0" dirty="0" err="1">
                <a:latin typeface="Times-Roman"/>
              </a:rPr>
              <a:t>Zertififikat</a:t>
            </a:r>
            <a:r>
              <a:rPr lang="de-DE" sz="1800" b="0" i="0" u="none" strike="noStrike" baseline="0" dirty="0">
                <a:latin typeface="Times-Roman"/>
              </a:rPr>
              <a:t> authentifizieren muss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800" b="0" i="0" u="none" strike="noStrike" baseline="0" dirty="0">
                <a:latin typeface="Times-Roman"/>
              </a:rPr>
              <a:t>(optional) </a:t>
            </a:r>
            <a:r>
              <a:rPr lang="de-DE" sz="1800" b="0" i="0" u="none" strike="noStrike" baseline="0" dirty="0" err="1">
                <a:latin typeface="Times-Roman"/>
              </a:rPr>
              <a:t>ServerCertificate</a:t>
            </a:r>
            <a:r>
              <a:rPr lang="de-DE" sz="1800" b="0" i="0" u="none" strike="noStrike" baseline="0" dirty="0">
                <a:latin typeface="Times-Roman"/>
              </a:rPr>
              <a:t>: Nachricht besteht aus dem eigentlichen Zertifikat des Servers, das zur Authentifizierung gegenüber dem Client verwendet wird</a:t>
            </a:r>
            <a:br>
              <a:rPr lang="de-DE" sz="1800" b="0" i="0" u="none" strike="noStrike" baseline="0" dirty="0">
                <a:latin typeface="Times-Roman"/>
              </a:rPr>
            </a:br>
            <a:r>
              <a:rPr lang="de-DE" sz="1800" b="0" i="0" u="none" strike="noStrike" baseline="0" dirty="0">
                <a:latin typeface="Times-Roman"/>
              </a:rPr>
              <a:t>	Serveridentität S und einen für das Signaturschema geeigneten öffentlichen Schlüssel </a:t>
            </a:r>
            <a:r>
              <a:rPr lang="de-DE" sz="1800" b="0" i="0" u="none" strike="noStrike" baseline="0" dirty="0" err="1">
                <a:latin typeface="Times-Roman"/>
              </a:rPr>
              <a:t>pkS</a:t>
            </a:r>
            <a:r>
              <a:rPr lang="de-DE" sz="1800" b="0" i="0" u="none" strike="noStrike" baseline="0" dirty="0">
                <a:latin typeface="Times-Roman"/>
              </a:rPr>
              <a:t> enthält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800" b="0" i="0" u="none" strike="noStrike" baseline="0" dirty="0">
                <a:latin typeface="Times-Roman"/>
              </a:rPr>
              <a:t>(optional) </a:t>
            </a:r>
            <a:r>
              <a:rPr lang="de-DE" sz="1800" b="0" i="0" u="none" strike="noStrike" baseline="0" dirty="0" err="1">
                <a:latin typeface="Times-Roman"/>
              </a:rPr>
              <a:t>ServerCertificateVerify</a:t>
            </a:r>
            <a:r>
              <a:rPr lang="de-DE" sz="1800" b="0" i="0" u="none" strike="noStrike" baseline="0" dirty="0">
                <a:latin typeface="Times-Roman"/>
              </a:rPr>
              <a:t>: „Beweis“  das der Server, der die die </a:t>
            </a:r>
            <a:r>
              <a:rPr lang="de-DE" sz="1800" b="0" i="0" u="none" strike="noStrike" baseline="0" dirty="0" err="1">
                <a:latin typeface="Times-Roman"/>
              </a:rPr>
              <a:t>ServerCertificate</a:t>
            </a:r>
            <a:r>
              <a:rPr lang="de-DE" sz="1800" b="0" i="0" u="none" strike="noStrike" baseline="0" dirty="0">
                <a:latin typeface="Times-Roman"/>
              </a:rPr>
              <a:t>-Nachricht sendet, tatsächlich im Besitz des privaten Schlüssel besitzt, der dem angekündigten 	öffentlichen Schlüssel entspricht =&gt; sendet eine Signatur durch einen Hash über alle bisher berechneten und empfangenen Nachrichten des Servers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800" b="0" i="0" u="none" strike="noStrike" baseline="0" dirty="0" err="1">
                <a:latin typeface="Times-Roman"/>
              </a:rPr>
              <a:t>ServerFinished</a:t>
            </a:r>
            <a:r>
              <a:rPr lang="de-DE" sz="1800" b="0" i="0" u="none" strike="noStrike" baseline="0" dirty="0">
                <a:latin typeface="Times-Roman"/>
              </a:rPr>
              <a:t>: Nachricht enthält einen HMAC über alle gesendeten Nachrichten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800" b="0" i="0" u="none" strike="noStrike" baseline="0" dirty="0">
                <a:latin typeface="Times-Roman"/>
              </a:rPr>
              <a:t>(optional) </a:t>
            </a:r>
            <a:r>
              <a:rPr lang="de-DE" sz="1800" b="0" i="0" u="none" strike="noStrike" baseline="0" dirty="0" err="1">
                <a:latin typeface="Times-Roman"/>
              </a:rPr>
              <a:t>ClientCertificate</a:t>
            </a:r>
            <a:r>
              <a:rPr lang="de-DE" sz="1800" b="0" i="0" u="none" strike="noStrike" baseline="0" dirty="0">
                <a:latin typeface="Times-Roman"/>
              </a:rPr>
              <a:t>: Wenn Request gestellt wurde, sendet der </a:t>
            </a:r>
            <a:r>
              <a:rPr lang="de-DE" sz="1800" b="0" i="0" u="none" strike="noStrike" baseline="0" dirty="0" err="1">
                <a:latin typeface="Times-Roman"/>
              </a:rPr>
              <a:t>Cilent</a:t>
            </a:r>
            <a:r>
              <a:rPr lang="de-DE" sz="1800" b="0" i="0" u="none" strike="noStrike" baseline="0" dirty="0">
                <a:latin typeface="Times-Roman"/>
              </a:rPr>
              <a:t> ein Zertifikat um Clientidentität C mit dem öffentlichen Schlüssel </a:t>
            </a:r>
            <a:r>
              <a:rPr lang="de-DE" sz="1800" b="0" i="0" u="none" strike="noStrike" baseline="0" dirty="0" err="1">
                <a:latin typeface="Times-Roman"/>
              </a:rPr>
              <a:t>pkc</a:t>
            </a:r>
            <a:r>
              <a:rPr lang="de-DE" sz="1800" b="0" i="0" u="none" strike="noStrike" baseline="0" dirty="0">
                <a:latin typeface="Times-Roman"/>
              </a:rPr>
              <a:t> zu bestätigen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800" b="0" i="0" u="none" strike="noStrike" baseline="0" dirty="0">
                <a:latin typeface="Times-Roman"/>
              </a:rPr>
              <a:t>(optional) </a:t>
            </a:r>
            <a:r>
              <a:rPr lang="de-DE" sz="1800" b="0" i="0" u="none" strike="noStrike" baseline="0" dirty="0" err="1">
                <a:latin typeface="Times-Roman"/>
              </a:rPr>
              <a:t>ClientCertificateVerify</a:t>
            </a:r>
            <a:r>
              <a:rPr lang="de-DE" sz="1800" b="0" i="0" u="none" strike="noStrike" baseline="0" dirty="0">
                <a:latin typeface="Times-Roman"/>
              </a:rPr>
              <a:t>: „Beweis“  das der Client, der die die </a:t>
            </a:r>
            <a:r>
              <a:rPr lang="de-DE" sz="1800" b="0" i="0" u="none" strike="noStrike" baseline="0" dirty="0" err="1">
                <a:latin typeface="Times-Roman"/>
              </a:rPr>
              <a:t>ClientCertificate</a:t>
            </a:r>
            <a:r>
              <a:rPr lang="de-DE" sz="1800" b="0" i="0" u="none" strike="noStrike" baseline="0" dirty="0">
                <a:latin typeface="Times-Roman"/>
              </a:rPr>
              <a:t>-Nachricht sendet, tatsächlich im Besitz des privaten Schlüssel besitzt, der dem angekündigten 	öffentlichen Schlüssel entspricht =&gt; sendet eine Signatur durch einen Hash über alle bisher berechneten und empfangenen Nachrichten des Client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800" b="0" i="0" u="none" strike="noStrike" baseline="0" dirty="0" err="1">
                <a:latin typeface="Times-Roman"/>
              </a:rPr>
              <a:t>ClientFinished</a:t>
            </a:r>
            <a:r>
              <a:rPr lang="de-DE" sz="1800" b="0" i="0" u="none" strike="noStrike" baseline="0" dirty="0">
                <a:latin typeface="Times-Roman"/>
              </a:rPr>
              <a:t>:  Nachricht enthält einen HMAC über alle gesendeten Nachrichten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800" b="0" i="0" u="none" strike="noStrike" baseline="0" dirty="0">
              <a:latin typeface="Times-Roman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800" b="0" i="0" u="none" strike="noStrike" baseline="0" dirty="0">
              <a:latin typeface="Times-Roman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de-DE" sz="1800" b="0" i="0" u="none" strike="noStrike" baseline="0" dirty="0">
              <a:latin typeface="Times-Roman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514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Aus den öffentlichen Schlüsseln des Client und Server kann ein privater Schlüssel abgeleitet werden, der für eine Sichere Kommunikation dient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791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260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sz="1800" b="1" i="0" u="none" strike="noStrike" baseline="0" dirty="0">
                <a:latin typeface="Times-Bold"/>
              </a:rPr>
              <a:t>Handshake Protokoll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Times-Bold"/>
              </a:rPr>
              <a:t>Für die Verschlüsselung werden auf beiden Seiten Schlüssel benötigt =&gt; Authentische Schlüsselvereinbarung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Times-Roman"/>
              </a:rPr>
              <a:t>dient zur Identifikation und Authentifizierung der Kommunikationspartner sowie zum Aushandeln kryptografischer Algorithmen, Schlüssel und Parameter, die im TLS/SSL </a:t>
            </a:r>
            <a:r>
              <a:rPr lang="de-DE" sz="1800" b="0" i="0" u="none" strike="noStrike" baseline="0" dirty="0" err="1">
                <a:latin typeface="Times-Roman"/>
              </a:rPr>
              <a:t>Record</a:t>
            </a:r>
            <a:r>
              <a:rPr lang="de-DE" sz="1800" b="0" i="0" u="none" strike="noStrike" baseline="0" dirty="0">
                <a:latin typeface="Times-Roman"/>
              </a:rPr>
              <a:t> Layer Protokoll verwendet werden und zum Austausch benötigter vertrauenswürdiger Informationen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15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1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0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sv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sv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QuickStyle" Target="../diagrams/quickStyle3.xml"/><Relationship Id="rId18" Type="http://schemas.openxmlformats.org/officeDocument/2006/relationships/diagramQuickStyle" Target="../diagrams/quickStyle4.xml"/><Relationship Id="rId26" Type="http://schemas.openxmlformats.org/officeDocument/2006/relationships/diagramData" Target="../diagrams/data6.xml"/><Relationship Id="rId3" Type="http://schemas.openxmlformats.org/officeDocument/2006/relationships/notesSlide" Target="../notesSlides/notesSlide3.xml"/><Relationship Id="rId21" Type="http://schemas.openxmlformats.org/officeDocument/2006/relationships/diagramData" Target="../diagrams/data5.xml"/><Relationship Id="rId7" Type="http://schemas.openxmlformats.org/officeDocument/2006/relationships/diagramLayout" Target="../diagrams/layout2.xml"/><Relationship Id="rId12" Type="http://schemas.openxmlformats.org/officeDocument/2006/relationships/diagramLayout" Target="../diagrams/layout3.xml"/><Relationship Id="rId17" Type="http://schemas.openxmlformats.org/officeDocument/2006/relationships/diagramLayout" Target="../diagrams/layout4.xml"/><Relationship Id="rId25" Type="http://schemas.microsoft.com/office/2007/relationships/diagramDrawing" Target="../diagrams/drawing5.xml"/><Relationship Id="rId2" Type="http://schemas.openxmlformats.org/officeDocument/2006/relationships/slideLayout" Target="../slideLayouts/slideLayout1.xml"/><Relationship Id="rId16" Type="http://schemas.openxmlformats.org/officeDocument/2006/relationships/diagramData" Target="../diagrams/data4.xml"/><Relationship Id="rId20" Type="http://schemas.microsoft.com/office/2007/relationships/diagramDrawing" Target="../diagrams/drawing4.xml"/><Relationship Id="rId29" Type="http://schemas.openxmlformats.org/officeDocument/2006/relationships/diagramColors" Target="../diagrams/colors6.xml"/><Relationship Id="rId1" Type="http://schemas.openxmlformats.org/officeDocument/2006/relationships/themeOverride" Target="../theme/themeOverride2.xml"/><Relationship Id="rId6" Type="http://schemas.openxmlformats.org/officeDocument/2006/relationships/diagramData" Target="../diagrams/data2.xml"/><Relationship Id="rId11" Type="http://schemas.openxmlformats.org/officeDocument/2006/relationships/diagramData" Target="../diagrams/data3.xml"/><Relationship Id="rId24" Type="http://schemas.openxmlformats.org/officeDocument/2006/relationships/diagramColors" Target="../diagrams/colors5.xml"/><Relationship Id="rId5" Type="http://schemas.openxmlformats.org/officeDocument/2006/relationships/image" Target="../media/image11.svg"/><Relationship Id="rId15" Type="http://schemas.microsoft.com/office/2007/relationships/diagramDrawing" Target="../diagrams/drawing3.xml"/><Relationship Id="rId23" Type="http://schemas.openxmlformats.org/officeDocument/2006/relationships/diagramQuickStyle" Target="../diagrams/quickStyle5.xml"/><Relationship Id="rId28" Type="http://schemas.openxmlformats.org/officeDocument/2006/relationships/diagramQuickStyle" Target="../diagrams/quickStyle6.xml"/><Relationship Id="rId10" Type="http://schemas.microsoft.com/office/2007/relationships/diagramDrawing" Target="../diagrams/drawing2.xml"/><Relationship Id="rId19" Type="http://schemas.openxmlformats.org/officeDocument/2006/relationships/diagramColors" Target="../diagrams/colors4.xml"/><Relationship Id="rId4" Type="http://schemas.openxmlformats.org/officeDocument/2006/relationships/image" Target="../media/image10.png"/><Relationship Id="rId9" Type="http://schemas.openxmlformats.org/officeDocument/2006/relationships/diagramColors" Target="../diagrams/colors2.xml"/><Relationship Id="rId14" Type="http://schemas.openxmlformats.org/officeDocument/2006/relationships/diagramColors" Target="../diagrams/colors3.xml"/><Relationship Id="rId22" Type="http://schemas.openxmlformats.org/officeDocument/2006/relationships/diagramLayout" Target="../diagrams/layout5.xml"/><Relationship Id="rId27" Type="http://schemas.openxmlformats.org/officeDocument/2006/relationships/diagramLayout" Target="../diagrams/layout6.xml"/><Relationship Id="rId30" Type="http://schemas.microsoft.com/office/2007/relationships/diagramDrawing" Target="../diagrams/drawin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4.png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30.png"/><Relationship Id="rId5" Type="http://schemas.openxmlformats.org/officeDocument/2006/relationships/image" Target="../media/image12.png"/><Relationship Id="rId10" Type="http://schemas.openxmlformats.org/officeDocument/2006/relationships/image" Target="../media/image29.png"/><Relationship Id="rId4" Type="http://schemas.openxmlformats.org/officeDocument/2006/relationships/image" Target="../media/image270.png"/><Relationship Id="rId9" Type="http://schemas.openxmlformats.org/officeDocument/2006/relationships/image" Target="../media/image280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844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1F57B0F3-A8E0-41BC-8EE0-80EDA7439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638A3D91-575E-286D-DA74-E04DB03B28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4">
            <a:extLst>
              <a:ext uri="{FF2B5EF4-FFF2-40B4-BE49-F238E27FC236}">
                <a16:creationId xmlns:a16="http://schemas.microsoft.com/office/drawing/2014/main" id="{042BD0CA-AB68-4EF2-9E2A-C4E24BD45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00" y="2057400"/>
            <a:ext cx="6781800" cy="27432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2A8ADB-823A-F9AC-5619-1641EC480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0900" y="2516094"/>
            <a:ext cx="5448300" cy="1057099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2"/>
                </a:solidFill>
              </a:rPr>
              <a:t>TLS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54326F-48E8-4F6B-FF8D-094B4F7ED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0900" y="3713871"/>
            <a:ext cx="5448300" cy="750554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Transport Layer Security </a:t>
            </a:r>
          </a:p>
        </p:txBody>
      </p:sp>
    </p:spTree>
    <p:extLst>
      <p:ext uri="{BB962C8B-B14F-4D97-AF65-F5344CB8AC3E}">
        <p14:creationId xmlns:p14="http://schemas.microsoft.com/office/powerpoint/2010/main" val="134988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B3659CB6-8604-855E-9803-A465EEF3053A}"/>
              </a:ext>
            </a:extLst>
          </p:cNvPr>
          <p:cNvSpPr/>
          <p:nvPr/>
        </p:nvSpPr>
        <p:spPr>
          <a:xfrm>
            <a:off x="4064570" y="4337059"/>
            <a:ext cx="5981758" cy="15719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rgbClr val="475871"/>
                </a:solidFill>
                <a:latin typeface="+mj-lt"/>
              </a:rPr>
              <a:t>Key </a:t>
            </a:r>
            <a:r>
              <a:rPr lang="de-DE" dirty="0" err="1">
                <a:solidFill>
                  <a:srgbClr val="475871"/>
                </a:solidFill>
                <a:latin typeface="+mj-lt"/>
              </a:rPr>
              <a:t>Confermation</a:t>
            </a:r>
            <a:r>
              <a:rPr lang="de-DE" dirty="0">
                <a:solidFill>
                  <a:srgbClr val="475871"/>
                </a:solidFill>
                <a:latin typeface="+mj-lt"/>
              </a:rPr>
              <a:t>/</a:t>
            </a:r>
            <a:br>
              <a:rPr lang="de-DE" dirty="0">
                <a:solidFill>
                  <a:srgbClr val="475871"/>
                </a:solidFill>
                <a:latin typeface="+mj-lt"/>
              </a:rPr>
            </a:br>
            <a:r>
              <a:rPr lang="de-DE" dirty="0" err="1">
                <a:solidFill>
                  <a:srgbClr val="475871"/>
                </a:solidFill>
                <a:latin typeface="+mj-lt"/>
              </a:rPr>
              <a:t>Authentification</a:t>
            </a:r>
            <a:endParaRPr lang="de-DE" dirty="0">
              <a:solidFill>
                <a:srgbClr val="475871"/>
              </a:solidFill>
              <a:latin typeface="+mj-lt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B855642-F173-18E8-BF5D-E410602B6D3F}"/>
              </a:ext>
            </a:extLst>
          </p:cNvPr>
          <p:cNvSpPr/>
          <p:nvPr/>
        </p:nvSpPr>
        <p:spPr>
          <a:xfrm>
            <a:off x="6360310" y="2071076"/>
            <a:ext cx="5831689" cy="22609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>
                <a:solidFill>
                  <a:srgbClr val="475871"/>
                </a:solidFill>
                <a:latin typeface="+mj-lt"/>
              </a:rPr>
              <a:t>Schlüsselaustausch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E470823-F954-02BE-57F2-0F9A5A311683}"/>
              </a:ext>
            </a:extLst>
          </p:cNvPr>
          <p:cNvSpPr/>
          <p:nvPr/>
        </p:nvSpPr>
        <p:spPr>
          <a:xfrm>
            <a:off x="4068660" y="869939"/>
            <a:ext cx="5959703" cy="11924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rgbClr val="475871"/>
                </a:solidFill>
                <a:latin typeface="+mj-lt"/>
              </a:rPr>
              <a:t>Negotioantion</a:t>
            </a:r>
            <a:endParaRPr lang="de-DE" dirty="0">
              <a:solidFill>
                <a:srgbClr val="475871"/>
              </a:solidFill>
              <a:latin typeface="+mj-lt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0E656CF-5823-8117-B766-5E56A62C9616}"/>
              </a:ext>
            </a:extLst>
          </p:cNvPr>
          <p:cNvSpPr/>
          <p:nvPr/>
        </p:nvSpPr>
        <p:spPr>
          <a:xfrm>
            <a:off x="0" y="0"/>
            <a:ext cx="4068660" cy="6858000"/>
          </a:xfrm>
          <a:prstGeom prst="rect">
            <a:avLst/>
          </a:prstGeom>
          <a:solidFill>
            <a:srgbClr val="4758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 descr="Datenbank mit einfarbiger Füllung">
            <a:extLst>
              <a:ext uri="{FF2B5EF4-FFF2-40B4-BE49-F238E27FC236}">
                <a16:creationId xmlns:a16="http://schemas.microsoft.com/office/drawing/2014/main" id="{EAB4554A-C60F-612B-152C-6D7CF04E4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1367" y="-58237"/>
            <a:ext cx="914400" cy="914400"/>
          </a:xfrm>
          <a:prstGeom prst="rect">
            <a:avLst/>
          </a:prstGeom>
        </p:spPr>
      </p:pic>
      <p:pic>
        <p:nvPicPr>
          <p:cNvPr id="7" name="Grafik 6" descr="Internet mit einfarbiger Füllung">
            <a:extLst>
              <a:ext uri="{FF2B5EF4-FFF2-40B4-BE49-F238E27FC236}">
                <a16:creationId xmlns:a16="http://schemas.microsoft.com/office/drawing/2014/main" id="{283F6816-E23A-A1CD-26F0-45218B5B9C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5613" y="-55646"/>
            <a:ext cx="914400" cy="914400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922FEC3-8D50-B62E-9FBF-34A19229E461}"/>
              </a:ext>
            </a:extLst>
          </p:cNvPr>
          <p:cNvCxnSpPr>
            <a:cxnSpLocks/>
          </p:cNvCxnSpPr>
          <p:nvPr/>
        </p:nvCxnSpPr>
        <p:spPr>
          <a:xfrm>
            <a:off x="6360738" y="1054100"/>
            <a:ext cx="0" cy="52261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2B459D2E-8C2E-9801-493A-AFCF7B6E84D4}"/>
              </a:ext>
            </a:extLst>
          </p:cNvPr>
          <p:cNvCxnSpPr>
            <a:cxnSpLocks/>
          </p:cNvCxnSpPr>
          <p:nvPr/>
        </p:nvCxnSpPr>
        <p:spPr>
          <a:xfrm>
            <a:off x="10039349" y="1054800"/>
            <a:ext cx="9218" cy="52254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73E9DD2-3899-B676-D414-7795CAD4AC42}"/>
              </a:ext>
            </a:extLst>
          </p:cNvPr>
          <p:cNvCxnSpPr>
            <a:cxnSpLocks/>
          </p:cNvCxnSpPr>
          <p:nvPr/>
        </p:nvCxnSpPr>
        <p:spPr>
          <a:xfrm flipH="1">
            <a:off x="6360738" y="1977356"/>
            <a:ext cx="3667625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45F563D-703E-61F6-10A0-4AC717A7E665}"/>
              </a:ext>
            </a:extLst>
          </p:cNvPr>
          <p:cNvCxnSpPr>
            <a:cxnSpLocks/>
          </p:cNvCxnSpPr>
          <p:nvPr/>
        </p:nvCxnSpPr>
        <p:spPr>
          <a:xfrm flipH="1">
            <a:off x="6360738" y="2363283"/>
            <a:ext cx="3667625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393E442D-A5EB-19D3-1518-64202CD1FEBB}"/>
              </a:ext>
            </a:extLst>
          </p:cNvPr>
          <p:cNvSpPr txBox="1"/>
          <p:nvPr/>
        </p:nvSpPr>
        <p:spPr>
          <a:xfrm>
            <a:off x="8131897" y="1992430"/>
            <a:ext cx="1948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475871"/>
                </a:solidFill>
                <a:latin typeface="+mj-lt"/>
              </a:rPr>
              <a:t>ServerKeyExchange</a:t>
            </a:r>
            <a:endParaRPr lang="de-DE" dirty="0">
              <a:solidFill>
                <a:srgbClr val="475871"/>
              </a:solidFill>
              <a:latin typeface="+mj-lt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F8C9BAF-253B-C3B3-5736-C4D8E2BF07CE}"/>
              </a:ext>
            </a:extLst>
          </p:cNvPr>
          <p:cNvCxnSpPr>
            <a:cxnSpLocks/>
          </p:cNvCxnSpPr>
          <p:nvPr/>
        </p:nvCxnSpPr>
        <p:spPr>
          <a:xfrm flipH="1">
            <a:off x="6360738" y="2731209"/>
            <a:ext cx="3667625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9AC75933-568C-51ED-90F2-6F9F40CF2C82}"/>
              </a:ext>
            </a:extLst>
          </p:cNvPr>
          <p:cNvSpPr txBox="1"/>
          <p:nvPr/>
        </p:nvSpPr>
        <p:spPr>
          <a:xfrm>
            <a:off x="8213650" y="2361877"/>
            <a:ext cx="168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solidFill>
                  <a:srgbClr val="475871"/>
                </a:solidFill>
                <a:latin typeface="+mj-lt"/>
              </a:rPr>
              <a:t>CertificateRequest</a:t>
            </a:r>
            <a:endParaRPr lang="de-DE" i="1" dirty="0">
              <a:solidFill>
                <a:srgbClr val="475871"/>
              </a:solidFill>
              <a:latin typeface="+mj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670E58A-1A77-31F4-4A2D-07F9FD49A5F7}"/>
              </a:ext>
            </a:extLst>
          </p:cNvPr>
          <p:cNvCxnSpPr>
            <a:cxnSpLocks/>
          </p:cNvCxnSpPr>
          <p:nvPr/>
        </p:nvCxnSpPr>
        <p:spPr>
          <a:xfrm flipH="1">
            <a:off x="6360738" y="3140126"/>
            <a:ext cx="3667625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4CDC4B8F-F4FC-524C-0C3E-12FA8DCB59E4}"/>
              </a:ext>
            </a:extLst>
          </p:cNvPr>
          <p:cNvSpPr txBox="1"/>
          <p:nvPr/>
        </p:nvSpPr>
        <p:spPr>
          <a:xfrm>
            <a:off x="8305854" y="2756409"/>
            <a:ext cx="17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475871"/>
                </a:solidFill>
                <a:latin typeface="+mj-lt"/>
              </a:rPr>
              <a:t>ServerHelloDone</a:t>
            </a:r>
            <a:endParaRPr lang="de-DE" dirty="0">
              <a:solidFill>
                <a:srgbClr val="475871"/>
              </a:solidFill>
              <a:latin typeface="+mj-lt"/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EEDAEA4-1FD2-CF96-32D3-C455F4805648}"/>
              </a:ext>
            </a:extLst>
          </p:cNvPr>
          <p:cNvCxnSpPr>
            <a:cxnSpLocks/>
          </p:cNvCxnSpPr>
          <p:nvPr/>
        </p:nvCxnSpPr>
        <p:spPr>
          <a:xfrm>
            <a:off x="6372813" y="3516582"/>
            <a:ext cx="3659496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5D6A33BF-EBA4-2AF4-F13A-CA19B694CCCD}"/>
              </a:ext>
            </a:extLst>
          </p:cNvPr>
          <p:cNvSpPr txBox="1"/>
          <p:nvPr/>
        </p:nvSpPr>
        <p:spPr>
          <a:xfrm>
            <a:off x="6400146" y="314474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solidFill>
                  <a:srgbClr val="475871"/>
                </a:solidFill>
                <a:latin typeface="+mj-lt"/>
              </a:rPr>
              <a:t>Certificate</a:t>
            </a:r>
            <a:endParaRPr lang="de-DE" i="1" dirty="0">
              <a:solidFill>
                <a:srgbClr val="475871"/>
              </a:solidFill>
              <a:latin typeface="+mj-lt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7D8A171-6252-15BF-C46D-1637813CD50D}"/>
              </a:ext>
            </a:extLst>
          </p:cNvPr>
          <p:cNvCxnSpPr>
            <a:cxnSpLocks/>
          </p:cNvCxnSpPr>
          <p:nvPr/>
        </p:nvCxnSpPr>
        <p:spPr>
          <a:xfrm>
            <a:off x="6372813" y="3899691"/>
            <a:ext cx="3659496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4523A16F-700D-BF07-8087-5F3AB416FEFD}"/>
              </a:ext>
            </a:extLst>
          </p:cNvPr>
          <p:cNvSpPr txBox="1"/>
          <p:nvPr/>
        </p:nvSpPr>
        <p:spPr>
          <a:xfrm>
            <a:off x="6392341" y="3530359"/>
            <a:ext cx="1953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475871"/>
                </a:solidFill>
                <a:latin typeface="+mj-lt"/>
              </a:rPr>
              <a:t>ClientKeyExchange</a:t>
            </a:r>
            <a:endParaRPr lang="de-DE" dirty="0">
              <a:solidFill>
                <a:srgbClr val="475871"/>
              </a:solidFill>
              <a:latin typeface="+mj-lt"/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F73A2D6-D02E-004C-456D-452F9B5D7009}"/>
              </a:ext>
            </a:extLst>
          </p:cNvPr>
          <p:cNvCxnSpPr>
            <a:cxnSpLocks/>
          </p:cNvCxnSpPr>
          <p:nvPr/>
        </p:nvCxnSpPr>
        <p:spPr>
          <a:xfrm>
            <a:off x="6372813" y="4277106"/>
            <a:ext cx="3659496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E4227FDA-EE4E-90D6-8CDB-2B1F0F79CF29}"/>
              </a:ext>
            </a:extLst>
          </p:cNvPr>
          <p:cNvSpPr txBox="1"/>
          <p:nvPr/>
        </p:nvSpPr>
        <p:spPr>
          <a:xfrm>
            <a:off x="6413379" y="3922337"/>
            <a:ext cx="153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solidFill>
                  <a:srgbClr val="475871"/>
                </a:solidFill>
                <a:latin typeface="+mj-lt"/>
              </a:rPr>
              <a:t>CertificateVerify</a:t>
            </a:r>
            <a:endParaRPr lang="de-DE" i="1" dirty="0">
              <a:solidFill>
                <a:srgbClr val="475871"/>
              </a:solidFill>
              <a:latin typeface="+mj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65541F45-0313-78C1-4EEF-E4CF7BC7E71B}"/>
              </a:ext>
            </a:extLst>
          </p:cNvPr>
          <p:cNvCxnSpPr>
            <a:cxnSpLocks/>
          </p:cNvCxnSpPr>
          <p:nvPr/>
        </p:nvCxnSpPr>
        <p:spPr>
          <a:xfrm>
            <a:off x="6372813" y="4655171"/>
            <a:ext cx="3659496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2A580B73-511A-7BD3-D0E0-C94D60E8130A}"/>
              </a:ext>
            </a:extLst>
          </p:cNvPr>
          <p:cNvSpPr txBox="1"/>
          <p:nvPr/>
        </p:nvSpPr>
        <p:spPr>
          <a:xfrm>
            <a:off x="6393996" y="4285839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75871"/>
                </a:solidFill>
                <a:latin typeface="+mj-lt"/>
              </a:rPr>
              <a:t>[</a:t>
            </a:r>
            <a:r>
              <a:rPr lang="de-DE" dirty="0" err="1">
                <a:solidFill>
                  <a:srgbClr val="475871"/>
                </a:solidFill>
                <a:latin typeface="+mj-lt"/>
              </a:rPr>
              <a:t>ChangeCipherSpec</a:t>
            </a:r>
            <a:r>
              <a:rPr lang="de-DE" dirty="0">
                <a:solidFill>
                  <a:srgbClr val="475871"/>
                </a:solidFill>
                <a:latin typeface="+mj-lt"/>
              </a:rPr>
              <a:t>]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D618920-3865-8713-B657-8CB01D0376BC}"/>
              </a:ext>
            </a:extLst>
          </p:cNvPr>
          <p:cNvCxnSpPr>
            <a:cxnSpLocks/>
          </p:cNvCxnSpPr>
          <p:nvPr/>
        </p:nvCxnSpPr>
        <p:spPr>
          <a:xfrm>
            <a:off x="6372813" y="5045038"/>
            <a:ext cx="3659496" cy="0"/>
          </a:xfrm>
          <a:prstGeom prst="straightConnector1">
            <a:avLst/>
          </a:prstGeom>
          <a:ln w="28575"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621DCB14-34FF-5C3B-E13C-12752461D6D8}"/>
              </a:ext>
            </a:extLst>
          </p:cNvPr>
          <p:cNvSpPr txBox="1"/>
          <p:nvPr/>
        </p:nvSpPr>
        <p:spPr>
          <a:xfrm>
            <a:off x="6401656" y="4675706"/>
            <a:ext cx="97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75871"/>
                </a:solidFill>
                <a:latin typeface="+mj-lt"/>
              </a:rPr>
              <a:t>Finished</a:t>
            </a:r>
            <a:endParaRPr lang="de-DE" dirty="0">
              <a:solidFill>
                <a:srgbClr val="475871"/>
              </a:solidFill>
              <a:latin typeface="+mj-lt"/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93BF230-14BE-F57C-510E-32186C0AE189}"/>
              </a:ext>
            </a:extLst>
          </p:cNvPr>
          <p:cNvCxnSpPr>
            <a:cxnSpLocks/>
          </p:cNvCxnSpPr>
          <p:nvPr/>
        </p:nvCxnSpPr>
        <p:spPr>
          <a:xfrm>
            <a:off x="6360738" y="1182137"/>
            <a:ext cx="3659496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FE198C7-7399-8A95-F173-20C4FE6BA1B2}"/>
              </a:ext>
            </a:extLst>
          </p:cNvPr>
          <p:cNvCxnSpPr>
            <a:cxnSpLocks/>
          </p:cNvCxnSpPr>
          <p:nvPr/>
        </p:nvCxnSpPr>
        <p:spPr>
          <a:xfrm flipH="1">
            <a:off x="6360738" y="1592592"/>
            <a:ext cx="3667625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5BD17447-0FC2-43BE-9504-5C063E6B44C4}"/>
              </a:ext>
            </a:extLst>
          </p:cNvPr>
          <p:cNvSpPr txBox="1"/>
          <p:nvPr/>
        </p:nvSpPr>
        <p:spPr>
          <a:xfrm>
            <a:off x="6392341" y="80829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475871"/>
                </a:solidFill>
                <a:latin typeface="+mj-lt"/>
              </a:rPr>
              <a:t>ClientHello</a:t>
            </a:r>
            <a:endParaRPr lang="de-DE" dirty="0">
              <a:solidFill>
                <a:srgbClr val="475871"/>
              </a:solidFill>
              <a:latin typeface="+mj-lt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C6694B5-EA11-EC84-60B3-5856402B94D6}"/>
              </a:ext>
            </a:extLst>
          </p:cNvPr>
          <p:cNvSpPr txBox="1"/>
          <p:nvPr/>
        </p:nvSpPr>
        <p:spPr>
          <a:xfrm>
            <a:off x="8817213" y="1209758"/>
            <a:ext cx="12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475871"/>
                </a:solidFill>
                <a:latin typeface="+mj-lt"/>
              </a:rPr>
              <a:t>ServerHello</a:t>
            </a:r>
            <a:endParaRPr lang="de-DE" dirty="0">
              <a:solidFill>
                <a:srgbClr val="475871"/>
              </a:solidFill>
              <a:latin typeface="+mj-lt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93873F3-DD98-B6F2-5255-12ED72B2794C}"/>
              </a:ext>
            </a:extLst>
          </p:cNvPr>
          <p:cNvSpPr txBox="1"/>
          <p:nvPr/>
        </p:nvSpPr>
        <p:spPr>
          <a:xfrm>
            <a:off x="8938143" y="1608024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475871"/>
                </a:solidFill>
                <a:latin typeface="+mj-lt"/>
              </a:rPr>
              <a:t>Certificate</a:t>
            </a:r>
            <a:endParaRPr lang="de-DE" dirty="0">
              <a:solidFill>
                <a:srgbClr val="475871"/>
              </a:solidFill>
              <a:latin typeface="+mj-lt"/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3CBD678-47CE-CB4E-670D-79BDB0869336}"/>
              </a:ext>
            </a:extLst>
          </p:cNvPr>
          <p:cNvCxnSpPr>
            <a:cxnSpLocks/>
          </p:cNvCxnSpPr>
          <p:nvPr/>
        </p:nvCxnSpPr>
        <p:spPr>
          <a:xfrm flipH="1">
            <a:off x="6372813" y="5424993"/>
            <a:ext cx="3667625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76564AEC-8D54-81BD-C153-E809C1D205E8}"/>
              </a:ext>
            </a:extLst>
          </p:cNvPr>
          <p:cNvSpPr txBox="1"/>
          <p:nvPr/>
        </p:nvSpPr>
        <p:spPr>
          <a:xfrm>
            <a:off x="8005644" y="5055661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75871"/>
                </a:solidFill>
                <a:latin typeface="+mj-lt"/>
              </a:rPr>
              <a:t>[</a:t>
            </a:r>
            <a:r>
              <a:rPr lang="de-DE" dirty="0" err="1">
                <a:solidFill>
                  <a:srgbClr val="475871"/>
                </a:solidFill>
                <a:latin typeface="+mj-lt"/>
              </a:rPr>
              <a:t>ChangeCipherSpec</a:t>
            </a:r>
            <a:r>
              <a:rPr lang="de-DE" dirty="0">
                <a:solidFill>
                  <a:srgbClr val="475871"/>
                </a:solidFill>
                <a:latin typeface="+mj-lt"/>
              </a:rPr>
              <a:t>]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A8E4EE57-CBED-36BC-81A1-77DA334BFF35}"/>
              </a:ext>
            </a:extLst>
          </p:cNvPr>
          <p:cNvCxnSpPr>
            <a:cxnSpLocks/>
          </p:cNvCxnSpPr>
          <p:nvPr/>
        </p:nvCxnSpPr>
        <p:spPr>
          <a:xfrm flipH="1">
            <a:off x="6372813" y="5833910"/>
            <a:ext cx="3667625" cy="0"/>
          </a:xfrm>
          <a:prstGeom prst="straightConnector1">
            <a:avLst/>
          </a:prstGeom>
          <a:ln w="28575"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4789E91C-4187-A9BF-7973-A468CDCD156E}"/>
              </a:ext>
            </a:extLst>
          </p:cNvPr>
          <p:cNvSpPr txBox="1"/>
          <p:nvPr/>
        </p:nvSpPr>
        <p:spPr>
          <a:xfrm>
            <a:off x="7461945" y="5910893"/>
            <a:ext cx="151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75871"/>
                </a:solidFill>
                <a:latin typeface="+mj-lt"/>
              </a:rPr>
              <a:t>Secure Session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0606F0DF-8673-83EB-4834-C0BADEA8983A}"/>
              </a:ext>
            </a:extLst>
          </p:cNvPr>
          <p:cNvCxnSpPr>
            <a:cxnSpLocks/>
          </p:cNvCxnSpPr>
          <p:nvPr/>
        </p:nvCxnSpPr>
        <p:spPr>
          <a:xfrm flipH="1">
            <a:off x="6372813" y="6280225"/>
            <a:ext cx="3667625" cy="0"/>
          </a:xfrm>
          <a:prstGeom prst="straightConnector1">
            <a:avLst/>
          </a:prstGeom>
          <a:ln w="47625"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0C624C33-F272-874E-183B-F91536A256A0}"/>
              </a:ext>
            </a:extLst>
          </p:cNvPr>
          <p:cNvSpPr txBox="1"/>
          <p:nvPr/>
        </p:nvSpPr>
        <p:spPr>
          <a:xfrm>
            <a:off x="9106908" y="5454848"/>
            <a:ext cx="97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75871"/>
                </a:solidFill>
                <a:latin typeface="+mj-lt"/>
              </a:rPr>
              <a:t>Finished</a:t>
            </a:r>
            <a:endParaRPr lang="de-DE" dirty="0">
              <a:solidFill>
                <a:srgbClr val="475871"/>
              </a:solidFill>
              <a:latin typeface="+mj-lt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44DFF2D-BF76-7320-6D1E-ABABBD133668}"/>
              </a:ext>
            </a:extLst>
          </p:cNvPr>
          <p:cNvSpPr txBox="1"/>
          <p:nvPr/>
        </p:nvSpPr>
        <p:spPr>
          <a:xfrm>
            <a:off x="10205173" y="6463373"/>
            <a:ext cx="767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475871"/>
                </a:solidFill>
                <a:latin typeface="+mj-lt"/>
              </a:rPr>
              <a:t>[3], [4]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F2B5FAE-67BF-6835-EBBA-7C0C069DB454}"/>
              </a:ext>
            </a:extLst>
          </p:cNvPr>
          <p:cNvSpPr txBox="1"/>
          <p:nvPr/>
        </p:nvSpPr>
        <p:spPr>
          <a:xfrm>
            <a:off x="84374" y="2151727"/>
            <a:ext cx="40529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Funktions-</a:t>
            </a:r>
            <a:b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weise</a:t>
            </a:r>
          </a:p>
          <a:p>
            <a:pPr algn="ctr"/>
            <a:endParaRPr lang="de-DE" sz="3200" cap="all" spc="3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-Handshake-</a:t>
            </a:r>
          </a:p>
        </p:txBody>
      </p:sp>
    </p:spTree>
    <p:extLst>
      <p:ext uri="{BB962C8B-B14F-4D97-AF65-F5344CB8AC3E}">
        <p14:creationId xmlns:p14="http://schemas.microsoft.com/office/powerpoint/2010/main" val="898629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E656CF-5823-8117-B766-5E56A62C9616}"/>
              </a:ext>
            </a:extLst>
          </p:cNvPr>
          <p:cNvSpPr/>
          <p:nvPr/>
        </p:nvSpPr>
        <p:spPr>
          <a:xfrm>
            <a:off x="0" y="0"/>
            <a:ext cx="4068660" cy="6858000"/>
          </a:xfrm>
          <a:prstGeom prst="rect">
            <a:avLst/>
          </a:prstGeom>
          <a:solidFill>
            <a:srgbClr val="4758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13741F-AD87-53C7-EF8F-74777CE3CAF9}"/>
              </a:ext>
            </a:extLst>
          </p:cNvPr>
          <p:cNvSpPr txBox="1"/>
          <p:nvPr/>
        </p:nvSpPr>
        <p:spPr>
          <a:xfrm>
            <a:off x="15701" y="709211"/>
            <a:ext cx="40529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Funktions-</a:t>
            </a:r>
            <a:b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weise</a:t>
            </a:r>
          </a:p>
          <a:p>
            <a:pPr algn="ctr"/>
            <a:endParaRPr lang="de-DE" sz="3200" cap="all" spc="3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de-DE" sz="3200" cap="all" spc="3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de-DE" sz="3200" cap="all" spc="3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-Handshake-</a:t>
            </a:r>
          </a:p>
        </p:txBody>
      </p:sp>
      <p:pic>
        <p:nvPicPr>
          <p:cNvPr id="5" name="Grafik 4" descr="Datenbank mit einfarbiger Füllung">
            <a:extLst>
              <a:ext uri="{FF2B5EF4-FFF2-40B4-BE49-F238E27FC236}">
                <a16:creationId xmlns:a16="http://schemas.microsoft.com/office/drawing/2014/main" id="{EAB4554A-C60F-612B-152C-6D7CF04E4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1367" y="56063"/>
            <a:ext cx="914400" cy="914400"/>
          </a:xfrm>
          <a:prstGeom prst="rect">
            <a:avLst/>
          </a:prstGeom>
        </p:spPr>
      </p:pic>
      <p:pic>
        <p:nvPicPr>
          <p:cNvPr id="7" name="Grafik 6" descr="Internet mit einfarbiger Füllung">
            <a:extLst>
              <a:ext uri="{FF2B5EF4-FFF2-40B4-BE49-F238E27FC236}">
                <a16:creationId xmlns:a16="http://schemas.microsoft.com/office/drawing/2014/main" id="{283F6816-E23A-A1CD-26F0-45218B5B9C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5613" y="-8021"/>
            <a:ext cx="914400" cy="914400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922FEC3-8D50-B62E-9FBF-34A19229E461}"/>
              </a:ext>
            </a:extLst>
          </p:cNvPr>
          <p:cNvCxnSpPr>
            <a:cxnSpLocks/>
          </p:cNvCxnSpPr>
          <p:nvPr/>
        </p:nvCxnSpPr>
        <p:spPr>
          <a:xfrm>
            <a:off x="6360738" y="1054100"/>
            <a:ext cx="0" cy="55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2B459D2E-8C2E-9801-493A-AFCF7B6E84D4}"/>
              </a:ext>
            </a:extLst>
          </p:cNvPr>
          <p:cNvCxnSpPr>
            <a:cxnSpLocks/>
          </p:cNvCxnSpPr>
          <p:nvPr/>
        </p:nvCxnSpPr>
        <p:spPr>
          <a:xfrm>
            <a:off x="10039349" y="1054800"/>
            <a:ext cx="0" cy="558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73E9DD2-3899-B676-D414-7795CAD4AC42}"/>
              </a:ext>
            </a:extLst>
          </p:cNvPr>
          <p:cNvCxnSpPr>
            <a:cxnSpLocks/>
          </p:cNvCxnSpPr>
          <p:nvPr/>
        </p:nvCxnSpPr>
        <p:spPr>
          <a:xfrm flipH="1">
            <a:off x="6360738" y="1977356"/>
            <a:ext cx="3667625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45F563D-703E-61F6-10A0-4AC717A7E665}"/>
              </a:ext>
            </a:extLst>
          </p:cNvPr>
          <p:cNvCxnSpPr>
            <a:cxnSpLocks/>
          </p:cNvCxnSpPr>
          <p:nvPr/>
        </p:nvCxnSpPr>
        <p:spPr>
          <a:xfrm flipH="1">
            <a:off x="6360738" y="2363283"/>
            <a:ext cx="3667625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393E442D-A5EB-19D3-1518-64202CD1FEBB}"/>
              </a:ext>
            </a:extLst>
          </p:cNvPr>
          <p:cNvSpPr txBox="1"/>
          <p:nvPr/>
        </p:nvSpPr>
        <p:spPr>
          <a:xfrm>
            <a:off x="8113666" y="1992430"/>
            <a:ext cx="1948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475871"/>
                </a:solidFill>
                <a:latin typeface="+mj-lt"/>
              </a:rPr>
              <a:t>ServerKeyExchange</a:t>
            </a:r>
            <a:endParaRPr lang="de-DE" dirty="0">
              <a:solidFill>
                <a:srgbClr val="475871"/>
              </a:solidFill>
              <a:latin typeface="+mj-lt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F8C9BAF-253B-C3B3-5736-C4D8E2BF07CE}"/>
              </a:ext>
            </a:extLst>
          </p:cNvPr>
          <p:cNvCxnSpPr>
            <a:cxnSpLocks/>
          </p:cNvCxnSpPr>
          <p:nvPr/>
        </p:nvCxnSpPr>
        <p:spPr>
          <a:xfrm flipH="1">
            <a:off x="6360738" y="2731209"/>
            <a:ext cx="3667625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9AC75933-568C-51ED-90F2-6F9F40CF2C82}"/>
              </a:ext>
            </a:extLst>
          </p:cNvPr>
          <p:cNvSpPr txBox="1"/>
          <p:nvPr/>
        </p:nvSpPr>
        <p:spPr>
          <a:xfrm>
            <a:off x="8194551" y="2361877"/>
            <a:ext cx="186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475871"/>
                </a:solidFill>
                <a:latin typeface="+mj-lt"/>
              </a:rPr>
              <a:t>CertificateRequest</a:t>
            </a:r>
            <a:endParaRPr lang="de-DE" dirty="0">
              <a:solidFill>
                <a:srgbClr val="475871"/>
              </a:solidFill>
              <a:latin typeface="+mj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670E58A-1A77-31F4-4A2D-07F9FD49A5F7}"/>
              </a:ext>
            </a:extLst>
          </p:cNvPr>
          <p:cNvCxnSpPr>
            <a:cxnSpLocks/>
          </p:cNvCxnSpPr>
          <p:nvPr/>
        </p:nvCxnSpPr>
        <p:spPr>
          <a:xfrm flipH="1">
            <a:off x="6360738" y="3140126"/>
            <a:ext cx="3667625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4CDC4B8F-F4FC-524C-0C3E-12FA8DCB59E4}"/>
              </a:ext>
            </a:extLst>
          </p:cNvPr>
          <p:cNvSpPr txBox="1"/>
          <p:nvPr/>
        </p:nvSpPr>
        <p:spPr>
          <a:xfrm>
            <a:off x="8257912" y="2756409"/>
            <a:ext cx="177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475871"/>
                </a:solidFill>
                <a:latin typeface="+mj-lt"/>
              </a:rPr>
              <a:t>ServerHelloDone</a:t>
            </a:r>
            <a:endParaRPr lang="de-DE" dirty="0">
              <a:solidFill>
                <a:srgbClr val="475871"/>
              </a:solidFill>
              <a:latin typeface="+mj-lt"/>
            </a:endParaRP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EEDAEA4-1FD2-CF96-32D3-C455F4805648}"/>
              </a:ext>
            </a:extLst>
          </p:cNvPr>
          <p:cNvCxnSpPr>
            <a:cxnSpLocks/>
          </p:cNvCxnSpPr>
          <p:nvPr/>
        </p:nvCxnSpPr>
        <p:spPr>
          <a:xfrm>
            <a:off x="6372813" y="3516582"/>
            <a:ext cx="3659496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5D6A33BF-EBA4-2AF4-F13A-CA19B694CCCD}"/>
              </a:ext>
            </a:extLst>
          </p:cNvPr>
          <p:cNvSpPr txBox="1"/>
          <p:nvPr/>
        </p:nvSpPr>
        <p:spPr>
          <a:xfrm>
            <a:off x="6400146" y="3144746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475871"/>
                </a:solidFill>
                <a:latin typeface="+mj-lt"/>
              </a:rPr>
              <a:t>Certificate</a:t>
            </a:r>
            <a:endParaRPr lang="de-DE" dirty="0">
              <a:solidFill>
                <a:srgbClr val="475871"/>
              </a:solidFill>
              <a:latin typeface="+mj-lt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7D8A171-6252-15BF-C46D-1637813CD50D}"/>
              </a:ext>
            </a:extLst>
          </p:cNvPr>
          <p:cNvCxnSpPr>
            <a:cxnSpLocks/>
          </p:cNvCxnSpPr>
          <p:nvPr/>
        </p:nvCxnSpPr>
        <p:spPr>
          <a:xfrm>
            <a:off x="6372813" y="3899691"/>
            <a:ext cx="3659496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4523A16F-700D-BF07-8087-5F3AB416FEFD}"/>
              </a:ext>
            </a:extLst>
          </p:cNvPr>
          <p:cNvSpPr txBox="1"/>
          <p:nvPr/>
        </p:nvSpPr>
        <p:spPr>
          <a:xfrm>
            <a:off x="6392341" y="3530359"/>
            <a:ext cx="1953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475871"/>
                </a:solidFill>
                <a:latin typeface="+mj-lt"/>
              </a:rPr>
              <a:t>ClientKeyExchange</a:t>
            </a:r>
            <a:endParaRPr lang="de-DE" dirty="0">
              <a:solidFill>
                <a:srgbClr val="475871"/>
              </a:solidFill>
              <a:latin typeface="+mj-lt"/>
            </a:endParaRP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F73A2D6-D02E-004C-456D-452F9B5D7009}"/>
              </a:ext>
            </a:extLst>
          </p:cNvPr>
          <p:cNvCxnSpPr>
            <a:cxnSpLocks/>
          </p:cNvCxnSpPr>
          <p:nvPr/>
        </p:nvCxnSpPr>
        <p:spPr>
          <a:xfrm>
            <a:off x="6372813" y="4277106"/>
            <a:ext cx="3659496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E4227FDA-EE4E-90D6-8CDB-2B1F0F79CF29}"/>
              </a:ext>
            </a:extLst>
          </p:cNvPr>
          <p:cNvSpPr txBox="1"/>
          <p:nvPr/>
        </p:nvSpPr>
        <p:spPr>
          <a:xfrm>
            <a:off x="6413379" y="3922337"/>
            <a:ext cx="167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475871"/>
                </a:solidFill>
                <a:latin typeface="+mj-lt"/>
              </a:rPr>
              <a:t>CertificateVerify</a:t>
            </a:r>
            <a:endParaRPr lang="de-DE" dirty="0">
              <a:solidFill>
                <a:srgbClr val="475871"/>
              </a:solidFill>
              <a:latin typeface="+mj-lt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E337A18-5C10-05C8-3438-8901222B00C1}"/>
              </a:ext>
            </a:extLst>
          </p:cNvPr>
          <p:cNvCxnSpPr>
            <a:cxnSpLocks/>
          </p:cNvCxnSpPr>
          <p:nvPr/>
        </p:nvCxnSpPr>
        <p:spPr>
          <a:xfrm>
            <a:off x="6372813" y="4664433"/>
            <a:ext cx="3659496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A4B0675F-4DD6-B18A-D6BD-0B45FEE23CF3}"/>
              </a:ext>
            </a:extLst>
          </p:cNvPr>
          <p:cNvSpPr txBox="1"/>
          <p:nvPr/>
        </p:nvSpPr>
        <p:spPr>
          <a:xfrm>
            <a:off x="6402105" y="4295101"/>
            <a:ext cx="167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475871"/>
                </a:solidFill>
                <a:latin typeface="+mj-lt"/>
              </a:rPr>
              <a:t>CertificateVerify</a:t>
            </a:r>
            <a:endParaRPr lang="de-DE" dirty="0">
              <a:solidFill>
                <a:srgbClr val="475871"/>
              </a:solidFill>
              <a:latin typeface="+mj-lt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65541F45-0313-78C1-4EEF-E4CF7BC7E71B}"/>
              </a:ext>
            </a:extLst>
          </p:cNvPr>
          <p:cNvCxnSpPr>
            <a:cxnSpLocks/>
          </p:cNvCxnSpPr>
          <p:nvPr/>
        </p:nvCxnSpPr>
        <p:spPr>
          <a:xfrm>
            <a:off x="6372813" y="5045696"/>
            <a:ext cx="3659496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2A580B73-511A-7BD3-D0E0-C94D60E8130A}"/>
              </a:ext>
            </a:extLst>
          </p:cNvPr>
          <p:cNvSpPr txBox="1"/>
          <p:nvPr/>
        </p:nvSpPr>
        <p:spPr>
          <a:xfrm>
            <a:off x="6393996" y="4676364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75871"/>
                </a:solidFill>
                <a:latin typeface="+mj-lt"/>
              </a:rPr>
              <a:t>[</a:t>
            </a:r>
            <a:r>
              <a:rPr lang="de-DE" dirty="0" err="1">
                <a:solidFill>
                  <a:srgbClr val="475871"/>
                </a:solidFill>
                <a:latin typeface="+mj-lt"/>
              </a:rPr>
              <a:t>ChangeCipherSpec</a:t>
            </a:r>
            <a:r>
              <a:rPr lang="de-DE" dirty="0">
                <a:solidFill>
                  <a:srgbClr val="475871"/>
                </a:solidFill>
                <a:latin typeface="+mj-lt"/>
              </a:rPr>
              <a:t>]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D618920-3865-8713-B657-8CB01D0376BC}"/>
              </a:ext>
            </a:extLst>
          </p:cNvPr>
          <p:cNvCxnSpPr>
            <a:cxnSpLocks/>
          </p:cNvCxnSpPr>
          <p:nvPr/>
        </p:nvCxnSpPr>
        <p:spPr>
          <a:xfrm>
            <a:off x="6372813" y="5435563"/>
            <a:ext cx="3659496" cy="0"/>
          </a:xfrm>
          <a:prstGeom prst="straightConnector1">
            <a:avLst/>
          </a:prstGeom>
          <a:ln w="28575"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621DCB14-34FF-5C3B-E13C-12752461D6D8}"/>
              </a:ext>
            </a:extLst>
          </p:cNvPr>
          <p:cNvSpPr txBox="1"/>
          <p:nvPr/>
        </p:nvSpPr>
        <p:spPr>
          <a:xfrm>
            <a:off x="6401656" y="5066231"/>
            <a:ext cx="97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75871"/>
                </a:solidFill>
                <a:latin typeface="+mj-lt"/>
              </a:rPr>
              <a:t>Finished</a:t>
            </a:r>
            <a:endParaRPr lang="de-DE" dirty="0">
              <a:solidFill>
                <a:srgbClr val="475871"/>
              </a:solidFill>
              <a:latin typeface="+mj-lt"/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93BF230-14BE-F57C-510E-32186C0AE189}"/>
              </a:ext>
            </a:extLst>
          </p:cNvPr>
          <p:cNvCxnSpPr>
            <a:cxnSpLocks/>
          </p:cNvCxnSpPr>
          <p:nvPr/>
        </p:nvCxnSpPr>
        <p:spPr>
          <a:xfrm>
            <a:off x="6360738" y="1182137"/>
            <a:ext cx="3659496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FE198C7-7399-8A95-F173-20C4FE6BA1B2}"/>
              </a:ext>
            </a:extLst>
          </p:cNvPr>
          <p:cNvCxnSpPr>
            <a:cxnSpLocks/>
          </p:cNvCxnSpPr>
          <p:nvPr/>
        </p:nvCxnSpPr>
        <p:spPr>
          <a:xfrm flipH="1">
            <a:off x="6360738" y="1592592"/>
            <a:ext cx="3667625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5BD17447-0FC2-43BE-9504-5C063E6B44C4}"/>
              </a:ext>
            </a:extLst>
          </p:cNvPr>
          <p:cNvSpPr txBox="1"/>
          <p:nvPr/>
        </p:nvSpPr>
        <p:spPr>
          <a:xfrm>
            <a:off x="6392341" y="80829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475871"/>
                </a:solidFill>
                <a:latin typeface="+mj-lt"/>
              </a:rPr>
              <a:t>ClientHello</a:t>
            </a:r>
            <a:endParaRPr lang="de-DE" dirty="0">
              <a:solidFill>
                <a:srgbClr val="475871"/>
              </a:solidFill>
              <a:latin typeface="+mj-lt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C6694B5-EA11-EC84-60B3-5856402B94D6}"/>
              </a:ext>
            </a:extLst>
          </p:cNvPr>
          <p:cNvSpPr txBox="1"/>
          <p:nvPr/>
        </p:nvSpPr>
        <p:spPr>
          <a:xfrm>
            <a:off x="8806211" y="1209758"/>
            <a:ext cx="12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475871"/>
                </a:solidFill>
                <a:latin typeface="+mj-lt"/>
              </a:rPr>
              <a:t>ServerHello</a:t>
            </a:r>
            <a:endParaRPr lang="de-DE" dirty="0">
              <a:solidFill>
                <a:srgbClr val="475871"/>
              </a:solidFill>
              <a:latin typeface="+mj-lt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93873F3-DD98-B6F2-5255-12ED72B2794C}"/>
              </a:ext>
            </a:extLst>
          </p:cNvPr>
          <p:cNvSpPr txBox="1"/>
          <p:nvPr/>
        </p:nvSpPr>
        <p:spPr>
          <a:xfrm>
            <a:off x="8922685" y="1608024"/>
            <a:ext cx="114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475871"/>
                </a:solidFill>
                <a:latin typeface="+mj-lt"/>
              </a:rPr>
              <a:t>Certificate</a:t>
            </a:r>
            <a:endParaRPr lang="de-DE" dirty="0">
              <a:solidFill>
                <a:srgbClr val="475871"/>
              </a:solidFill>
              <a:latin typeface="+mj-lt"/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3CBD678-47CE-CB4E-670D-79BDB0869336}"/>
              </a:ext>
            </a:extLst>
          </p:cNvPr>
          <p:cNvCxnSpPr>
            <a:cxnSpLocks/>
          </p:cNvCxnSpPr>
          <p:nvPr/>
        </p:nvCxnSpPr>
        <p:spPr>
          <a:xfrm flipH="1">
            <a:off x="6372813" y="5777418"/>
            <a:ext cx="3667625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76564AEC-8D54-81BD-C153-E809C1D205E8}"/>
              </a:ext>
            </a:extLst>
          </p:cNvPr>
          <p:cNvSpPr txBox="1"/>
          <p:nvPr/>
        </p:nvSpPr>
        <p:spPr>
          <a:xfrm>
            <a:off x="8005644" y="5408086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75871"/>
                </a:solidFill>
                <a:latin typeface="+mj-lt"/>
              </a:rPr>
              <a:t>[</a:t>
            </a:r>
            <a:r>
              <a:rPr lang="de-DE" dirty="0" err="1">
                <a:solidFill>
                  <a:srgbClr val="475871"/>
                </a:solidFill>
                <a:latin typeface="+mj-lt"/>
              </a:rPr>
              <a:t>ChangeCipherSpec</a:t>
            </a:r>
            <a:r>
              <a:rPr lang="de-DE" dirty="0">
                <a:solidFill>
                  <a:srgbClr val="475871"/>
                </a:solidFill>
                <a:latin typeface="+mj-lt"/>
              </a:rPr>
              <a:t>]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A8E4EE57-CBED-36BC-81A1-77DA334BFF35}"/>
              </a:ext>
            </a:extLst>
          </p:cNvPr>
          <p:cNvCxnSpPr>
            <a:cxnSpLocks/>
          </p:cNvCxnSpPr>
          <p:nvPr/>
        </p:nvCxnSpPr>
        <p:spPr>
          <a:xfrm flipH="1">
            <a:off x="6372813" y="6186335"/>
            <a:ext cx="3667625" cy="0"/>
          </a:xfrm>
          <a:prstGeom prst="straightConnector1">
            <a:avLst/>
          </a:prstGeom>
          <a:ln w="28575"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4789E91C-4187-A9BF-7973-A468CDCD156E}"/>
              </a:ext>
            </a:extLst>
          </p:cNvPr>
          <p:cNvSpPr txBox="1"/>
          <p:nvPr/>
        </p:nvSpPr>
        <p:spPr>
          <a:xfrm>
            <a:off x="7461524" y="6248932"/>
            <a:ext cx="151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75871"/>
                </a:solidFill>
                <a:latin typeface="+mj-lt"/>
              </a:rPr>
              <a:t>Secure Session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0606F0DF-8673-83EB-4834-C0BADEA8983A}"/>
              </a:ext>
            </a:extLst>
          </p:cNvPr>
          <p:cNvCxnSpPr>
            <a:cxnSpLocks/>
          </p:cNvCxnSpPr>
          <p:nvPr/>
        </p:nvCxnSpPr>
        <p:spPr>
          <a:xfrm flipH="1">
            <a:off x="6372813" y="6632650"/>
            <a:ext cx="3667625" cy="0"/>
          </a:xfrm>
          <a:prstGeom prst="straightConnector1">
            <a:avLst/>
          </a:prstGeom>
          <a:ln w="47625"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0C624C33-F272-874E-183B-F91536A256A0}"/>
              </a:ext>
            </a:extLst>
          </p:cNvPr>
          <p:cNvSpPr txBox="1"/>
          <p:nvPr/>
        </p:nvSpPr>
        <p:spPr>
          <a:xfrm>
            <a:off x="9094155" y="5807273"/>
            <a:ext cx="97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475871"/>
                </a:solidFill>
                <a:latin typeface="+mj-lt"/>
              </a:rPr>
              <a:t>Finished</a:t>
            </a:r>
            <a:endParaRPr lang="de-DE" dirty="0">
              <a:solidFill>
                <a:srgbClr val="475871"/>
              </a:solidFill>
              <a:latin typeface="+mj-lt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743A490-80A3-9A76-1141-F02E7AF6A397}"/>
              </a:ext>
            </a:extLst>
          </p:cNvPr>
          <p:cNvSpPr txBox="1"/>
          <p:nvPr/>
        </p:nvSpPr>
        <p:spPr>
          <a:xfrm>
            <a:off x="10205173" y="1807764"/>
            <a:ext cx="180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DH: </a:t>
            </a:r>
            <a:r>
              <a:rPr lang="de-DE" dirty="0" err="1">
                <a:latin typeface="+mj-lt"/>
              </a:rPr>
              <a:t>generate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key</a:t>
            </a:r>
            <a:endParaRPr lang="de-DE" dirty="0">
              <a:latin typeface="+mj-lt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8F87EFFF-1833-F62D-B080-B8FB1C0ECB31}"/>
              </a:ext>
            </a:extLst>
          </p:cNvPr>
          <p:cNvSpPr txBox="1"/>
          <p:nvPr/>
        </p:nvSpPr>
        <p:spPr>
          <a:xfrm>
            <a:off x="4150156" y="3586441"/>
            <a:ext cx="2224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DH: </a:t>
            </a:r>
            <a:r>
              <a:rPr lang="de-DE" dirty="0" err="1">
                <a:latin typeface="+mj-lt"/>
              </a:rPr>
              <a:t>generate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key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RSA: </a:t>
            </a:r>
            <a:r>
              <a:rPr lang="de-DE" dirty="0" err="1">
                <a:latin typeface="+mj-lt"/>
              </a:rPr>
              <a:t>Premaster</a:t>
            </a:r>
            <a:r>
              <a:rPr lang="de-DE" dirty="0">
                <a:latin typeface="+mj-lt"/>
              </a:rPr>
              <a:t> Secret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CF9A7230-D0FD-1383-AE10-45E0E42E8D6F}"/>
              </a:ext>
            </a:extLst>
          </p:cNvPr>
          <p:cNvSpPr txBox="1"/>
          <p:nvPr/>
        </p:nvSpPr>
        <p:spPr>
          <a:xfrm>
            <a:off x="10240353" y="4537864"/>
            <a:ext cx="1967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DH: </a:t>
            </a:r>
            <a:r>
              <a:rPr lang="de-DE" dirty="0" err="1">
                <a:latin typeface="+mj-lt"/>
              </a:rPr>
              <a:t>generate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secret</a:t>
            </a:r>
            <a:endParaRPr lang="de-DE" dirty="0">
              <a:latin typeface="+mj-lt"/>
            </a:endParaRPr>
          </a:p>
          <a:p>
            <a:r>
              <a:rPr lang="de-DE" dirty="0">
                <a:latin typeface="+mj-lt"/>
              </a:rPr>
              <a:t>RSA: </a:t>
            </a:r>
            <a:r>
              <a:rPr lang="de-DE" dirty="0" err="1">
                <a:latin typeface="+mj-lt"/>
              </a:rPr>
              <a:t>decrypt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pms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8310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E656CF-5823-8117-B766-5E56A62C9616}"/>
              </a:ext>
            </a:extLst>
          </p:cNvPr>
          <p:cNvSpPr/>
          <p:nvPr/>
        </p:nvSpPr>
        <p:spPr>
          <a:xfrm>
            <a:off x="0" y="0"/>
            <a:ext cx="4068660" cy="6858000"/>
          </a:xfrm>
          <a:prstGeom prst="rect">
            <a:avLst/>
          </a:prstGeom>
          <a:solidFill>
            <a:srgbClr val="4758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13741F-AD87-53C7-EF8F-74777CE3CAF9}"/>
              </a:ext>
            </a:extLst>
          </p:cNvPr>
          <p:cNvSpPr txBox="1"/>
          <p:nvPr/>
        </p:nvSpPr>
        <p:spPr>
          <a:xfrm>
            <a:off x="457199" y="3136612"/>
            <a:ext cx="315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D81A2D5-4B5F-7030-5FC2-FF872B0ABEC0}"/>
              </a:ext>
            </a:extLst>
          </p:cNvPr>
          <p:cNvSpPr/>
          <p:nvPr/>
        </p:nvSpPr>
        <p:spPr>
          <a:xfrm>
            <a:off x="4824968" y="709211"/>
            <a:ext cx="6596743" cy="5271796"/>
          </a:xfrm>
          <a:prstGeom prst="rect">
            <a:avLst/>
          </a:prstGeom>
          <a:solidFill>
            <a:srgbClr val="6C79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6" name="Textfeld 11">
            <a:extLst>
              <a:ext uri="{FF2B5EF4-FFF2-40B4-BE49-F238E27FC236}">
                <a16:creationId xmlns:a16="http://schemas.microsoft.com/office/drawing/2014/main" id="{EBAD565B-91B2-17C2-3127-E3BF95077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8886736"/>
              </p:ext>
            </p:extLst>
          </p:nvPr>
        </p:nvGraphicFramePr>
        <p:xfrm>
          <a:off x="5263506" y="1559709"/>
          <a:ext cx="5719665" cy="3570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44701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E656CF-5823-8117-B766-5E56A62C9616}"/>
              </a:ext>
            </a:extLst>
          </p:cNvPr>
          <p:cNvSpPr/>
          <p:nvPr/>
        </p:nvSpPr>
        <p:spPr>
          <a:xfrm>
            <a:off x="0" y="0"/>
            <a:ext cx="4068660" cy="6858000"/>
          </a:xfrm>
          <a:prstGeom prst="rect">
            <a:avLst/>
          </a:prstGeom>
          <a:solidFill>
            <a:srgbClr val="4758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13741F-AD87-53C7-EF8F-74777CE3CAF9}"/>
              </a:ext>
            </a:extLst>
          </p:cNvPr>
          <p:cNvSpPr txBox="1"/>
          <p:nvPr/>
        </p:nvSpPr>
        <p:spPr>
          <a:xfrm>
            <a:off x="457199" y="709211"/>
            <a:ext cx="315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Überblick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D81A2D5-4B5F-7030-5FC2-FF872B0ABEC0}"/>
              </a:ext>
            </a:extLst>
          </p:cNvPr>
          <p:cNvSpPr/>
          <p:nvPr/>
        </p:nvSpPr>
        <p:spPr>
          <a:xfrm>
            <a:off x="4824968" y="709211"/>
            <a:ext cx="6596743" cy="5271796"/>
          </a:xfrm>
          <a:prstGeom prst="rect">
            <a:avLst/>
          </a:prstGeom>
          <a:solidFill>
            <a:srgbClr val="6C79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IETF – Sicherheitsstandard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Nachfolger von SSL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Aktuelle Version: TLS 1.3 (seit 2018)</a:t>
            </a:r>
          </a:p>
          <a:p>
            <a:pPr lvl="1"/>
            <a:r>
              <a:rPr lang="de-DE" sz="2000" dirty="0">
                <a:latin typeface="+mj-lt"/>
              </a:rPr>
              <a:t>	Sicherer </a:t>
            </a:r>
          </a:p>
          <a:p>
            <a:pPr lvl="1"/>
            <a:r>
              <a:rPr lang="de-DE" sz="2000" dirty="0">
                <a:latin typeface="+mj-lt"/>
              </a:rPr>
              <a:t>	Schnellerer Schlüsselaustausch</a:t>
            </a:r>
          </a:p>
          <a:p>
            <a:endParaRPr lang="de-DE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Cyber-Sicherheitsprotokoll: </a:t>
            </a:r>
            <a:br>
              <a:rPr lang="de-DE" sz="2000" dirty="0">
                <a:latin typeface="+mj-lt"/>
              </a:rPr>
            </a:br>
            <a:r>
              <a:rPr lang="de-DE" sz="2000" dirty="0">
                <a:latin typeface="+mj-lt"/>
              </a:rPr>
              <a:t>	Authentifikation</a:t>
            </a:r>
            <a:br>
              <a:rPr lang="de-DE" sz="2000" dirty="0">
                <a:latin typeface="+mj-lt"/>
              </a:rPr>
            </a:br>
            <a:r>
              <a:rPr lang="de-DE" sz="2000" dirty="0">
                <a:latin typeface="+mj-lt"/>
              </a:rPr>
              <a:t>	Vertrauliche Client - Server Kommunikation</a:t>
            </a:r>
            <a:br>
              <a:rPr lang="de-DE" sz="2000" dirty="0">
                <a:latin typeface="+mj-lt"/>
              </a:rPr>
            </a:br>
            <a:r>
              <a:rPr lang="de-DE" sz="2000" dirty="0">
                <a:latin typeface="+mj-lt"/>
              </a:rPr>
              <a:t>	Sicherstellung Integrität der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Einfache Konfiguration und universelle Einsetzbarkeit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Sichere Verwaltung der privaten Schlüssel (Server)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Firewalls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+mj-lt"/>
              </a:rPr>
              <a:t>E2E Verschlüsselung bei Cloud-Computing</a:t>
            </a:r>
          </a:p>
        </p:txBody>
      </p:sp>
      <p:pic>
        <p:nvPicPr>
          <p:cNvPr id="3" name="Grafik 2" descr="Chevronpfeile mit einfarbiger Füllung">
            <a:extLst>
              <a:ext uri="{FF2B5EF4-FFF2-40B4-BE49-F238E27FC236}">
                <a16:creationId xmlns:a16="http://schemas.microsoft.com/office/drawing/2014/main" id="{F829BDF9-A891-D4A5-A2B6-4FDBD50D7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404" y="1779270"/>
            <a:ext cx="584775" cy="584775"/>
          </a:xfrm>
          <a:prstGeom prst="rect">
            <a:avLst/>
          </a:prstGeom>
        </p:spPr>
      </p:pic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E038E391-B78B-00A5-793B-BF4A3B141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7129643"/>
              </p:ext>
            </p:extLst>
          </p:nvPr>
        </p:nvGraphicFramePr>
        <p:xfrm>
          <a:off x="903755" y="1748492"/>
          <a:ext cx="286195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7" name="Grafik 6" descr="Chevronpfeile mit einfarbiger Füllung">
            <a:extLst>
              <a:ext uri="{FF2B5EF4-FFF2-40B4-BE49-F238E27FC236}">
                <a16:creationId xmlns:a16="http://schemas.microsoft.com/office/drawing/2014/main" id="{EC07CE2F-754A-5F75-5FFD-306E97431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404" y="2533596"/>
            <a:ext cx="584775" cy="584775"/>
          </a:xfrm>
          <a:prstGeom prst="rect">
            <a:avLst/>
          </a:prstGeom>
        </p:spPr>
      </p:pic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09E15F46-FB8F-80FC-3D75-B4D9EBA5CB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220850"/>
              </p:ext>
            </p:extLst>
          </p:nvPr>
        </p:nvGraphicFramePr>
        <p:xfrm>
          <a:off x="903755" y="2641317"/>
          <a:ext cx="286195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15" name="Grafik 14" descr="Chevronpfeile mit einfarbiger Füllung">
            <a:extLst>
              <a:ext uri="{FF2B5EF4-FFF2-40B4-BE49-F238E27FC236}">
                <a16:creationId xmlns:a16="http://schemas.microsoft.com/office/drawing/2014/main" id="{5B17ED31-5A17-CEDF-DD93-7C6A4EE19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9200" y="3130098"/>
            <a:ext cx="584775" cy="584775"/>
          </a:xfrm>
          <a:prstGeom prst="rect">
            <a:avLst/>
          </a:prstGeom>
        </p:spPr>
      </p:pic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4E9D6D87-A53F-5842-BC77-269E86441E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3895207"/>
              </p:ext>
            </p:extLst>
          </p:nvPr>
        </p:nvGraphicFramePr>
        <p:xfrm>
          <a:off x="898551" y="3099320"/>
          <a:ext cx="286195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18" name="Grafik 17" descr="Chevronpfeile mit einfarbiger Füllung">
            <a:extLst>
              <a:ext uri="{FF2B5EF4-FFF2-40B4-BE49-F238E27FC236}">
                <a16:creationId xmlns:a16="http://schemas.microsoft.com/office/drawing/2014/main" id="{2BFBFAA9-9FA7-8C4D-0800-6089AE6F2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9200" y="3744959"/>
            <a:ext cx="584775" cy="584775"/>
          </a:xfrm>
          <a:prstGeom prst="rect">
            <a:avLst/>
          </a:prstGeom>
        </p:spPr>
      </p:pic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9B43C304-08F0-1CC3-B02A-291FC08A87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8459782"/>
              </p:ext>
            </p:extLst>
          </p:nvPr>
        </p:nvGraphicFramePr>
        <p:xfrm>
          <a:off x="903755" y="3852680"/>
          <a:ext cx="286195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  <p:pic>
        <p:nvPicPr>
          <p:cNvPr id="20" name="Grafik 19" descr="Chevronpfeile mit einfarbiger Füllung">
            <a:extLst>
              <a:ext uri="{FF2B5EF4-FFF2-40B4-BE49-F238E27FC236}">
                <a16:creationId xmlns:a16="http://schemas.microsoft.com/office/drawing/2014/main" id="{15501BF5-620B-492D-A9F3-B64CC8A0C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404" y="4455970"/>
            <a:ext cx="584775" cy="584775"/>
          </a:xfrm>
          <a:prstGeom prst="rect">
            <a:avLst/>
          </a:prstGeom>
        </p:spPr>
      </p:pic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30D95CB4-C585-4012-D002-8C81A9A958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893230"/>
              </p:ext>
            </p:extLst>
          </p:nvPr>
        </p:nvGraphicFramePr>
        <p:xfrm>
          <a:off x="903755" y="4425192"/>
          <a:ext cx="286195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sp>
        <p:nvSpPr>
          <p:cNvPr id="22" name="Textfeld 21">
            <a:extLst>
              <a:ext uri="{FF2B5EF4-FFF2-40B4-BE49-F238E27FC236}">
                <a16:creationId xmlns:a16="http://schemas.microsoft.com/office/drawing/2014/main" id="{D9F55E6D-EB65-D97B-CC35-6D23B51CF5D5}"/>
              </a:ext>
            </a:extLst>
          </p:cNvPr>
          <p:cNvSpPr txBox="1"/>
          <p:nvPr/>
        </p:nvSpPr>
        <p:spPr>
          <a:xfrm>
            <a:off x="3525502" y="5102300"/>
            <a:ext cx="47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  <a:latin typeface="+mj-lt"/>
              </a:rPr>
              <a:t>[1]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23208F0-837B-EFA7-4359-A80CDE965791}"/>
              </a:ext>
            </a:extLst>
          </p:cNvPr>
          <p:cNvSpPr txBox="1"/>
          <p:nvPr/>
        </p:nvSpPr>
        <p:spPr>
          <a:xfrm>
            <a:off x="10058400" y="5642453"/>
            <a:ext cx="1363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  <a:latin typeface="+mj-lt"/>
              </a:rPr>
              <a:t>[1], [2], [5], [7]</a:t>
            </a:r>
          </a:p>
        </p:txBody>
      </p:sp>
    </p:spTree>
    <p:extLst>
      <p:ext uri="{BB962C8B-B14F-4D97-AF65-F5344CB8AC3E}">
        <p14:creationId xmlns:p14="http://schemas.microsoft.com/office/powerpoint/2010/main" val="1463226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E656CF-5823-8117-B766-5E56A62C9616}"/>
              </a:ext>
            </a:extLst>
          </p:cNvPr>
          <p:cNvSpPr/>
          <p:nvPr/>
        </p:nvSpPr>
        <p:spPr>
          <a:xfrm>
            <a:off x="0" y="0"/>
            <a:ext cx="12192000" cy="1786429"/>
          </a:xfrm>
          <a:prstGeom prst="rect">
            <a:avLst/>
          </a:prstGeom>
          <a:solidFill>
            <a:srgbClr val="4758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13741F-AD87-53C7-EF8F-74777CE3CAF9}"/>
              </a:ext>
            </a:extLst>
          </p:cNvPr>
          <p:cNvSpPr txBox="1"/>
          <p:nvPr/>
        </p:nvSpPr>
        <p:spPr>
          <a:xfrm>
            <a:off x="3925885" y="382421"/>
            <a:ext cx="4340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Funktionsweise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ABC5FCC-3DC3-84D2-0DD2-995FC9EBCD3B}"/>
              </a:ext>
            </a:extLst>
          </p:cNvPr>
          <p:cNvGrpSpPr/>
          <p:nvPr/>
        </p:nvGrpSpPr>
        <p:grpSpPr>
          <a:xfrm>
            <a:off x="3355549" y="2452796"/>
            <a:ext cx="5480899" cy="3039573"/>
            <a:chOff x="5382891" y="2510883"/>
            <a:chExt cx="5480899" cy="3039573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50C2036E-C256-E4BB-EBB7-A3B25DA50B0D}"/>
                </a:ext>
              </a:extLst>
            </p:cNvPr>
            <p:cNvGrpSpPr/>
            <p:nvPr/>
          </p:nvGrpSpPr>
          <p:grpSpPr>
            <a:xfrm>
              <a:off x="5382891" y="2510883"/>
              <a:ext cx="5480899" cy="1836233"/>
              <a:chOff x="5428526" y="1456550"/>
              <a:chExt cx="5480899" cy="1836233"/>
            </a:xfrm>
            <a:solidFill>
              <a:srgbClr val="6C798D"/>
            </a:solidFill>
          </p:grpSpPr>
          <p:sp>
            <p:nvSpPr>
              <p:cNvPr id="10" name="Rechteck: abgerundete Ecken 9">
                <a:extLst>
                  <a:ext uri="{FF2B5EF4-FFF2-40B4-BE49-F238E27FC236}">
                    <a16:creationId xmlns:a16="http://schemas.microsoft.com/office/drawing/2014/main" id="{5CF2308B-743C-5924-5318-355491ED444D}"/>
                  </a:ext>
                </a:extLst>
              </p:cNvPr>
              <p:cNvSpPr/>
              <p:nvPr/>
            </p:nvSpPr>
            <p:spPr>
              <a:xfrm>
                <a:off x="5428526" y="1456551"/>
                <a:ext cx="1284790" cy="65975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+mj-lt"/>
                  </a:rPr>
                  <a:t>Hand-</a:t>
                </a:r>
                <a:br>
                  <a:rPr lang="de-DE" dirty="0">
                    <a:latin typeface="+mj-lt"/>
                  </a:rPr>
                </a:br>
                <a:r>
                  <a:rPr lang="de-DE" dirty="0" err="1">
                    <a:latin typeface="+mj-lt"/>
                  </a:rPr>
                  <a:t>shake</a:t>
                </a:r>
                <a:endParaRPr lang="de-DE" dirty="0">
                  <a:latin typeface="+mj-lt"/>
                </a:endParaRPr>
              </a:p>
            </p:txBody>
          </p:sp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4B6E723E-AE2F-F3FF-1BAF-D291FFDC2428}"/>
                  </a:ext>
                </a:extLst>
              </p:cNvPr>
              <p:cNvSpPr/>
              <p:nvPr/>
            </p:nvSpPr>
            <p:spPr>
              <a:xfrm>
                <a:off x="6827229" y="1456550"/>
                <a:ext cx="1284790" cy="65975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+mj-lt"/>
                  </a:rPr>
                  <a:t>Change</a:t>
                </a:r>
                <a:br>
                  <a:rPr lang="de-DE" dirty="0">
                    <a:latin typeface="+mj-lt"/>
                  </a:rPr>
                </a:br>
                <a:r>
                  <a:rPr lang="de-DE" dirty="0" err="1">
                    <a:latin typeface="+mj-lt"/>
                  </a:rPr>
                  <a:t>Cipher</a:t>
                </a:r>
                <a:endParaRPr lang="de-DE" dirty="0">
                  <a:latin typeface="+mj-lt"/>
                </a:endParaRPr>
              </a:p>
            </p:txBody>
          </p: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132BC46D-EC6C-930C-2094-38C19E23021D}"/>
                  </a:ext>
                </a:extLst>
              </p:cNvPr>
              <p:cNvSpPr/>
              <p:nvPr/>
            </p:nvSpPr>
            <p:spPr>
              <a:xfrm>
                <a:off x="8225932" y="1456550"/>
                <a:ext cx="1284790" cy="65975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+mj-lt"/>
                  </a:rPr>
                  <a:t>Alert</a:t>
                </a:r>
              </a:p>
            </p:txBody>
          </p:sp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478FD34B-57EF-2949-A64F-15E30ABD6E04}"/>
                  </a:ext>
                </a:extLst>
              </p:cNvPr>
              <p:cNvSpPr/>
              <p:nvPr/>
            </p:nvSpPr>
            <p:spPr>
              <a:xfrm>
                <a:off x="9624635" y="1456550"/>
                <a:ext cx="1284790" cy="659757"/>
              </a:xfrm>
              <a:prstGeom prst="round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latin typeface="+mj-lt"/>
                  </a:rPr>
                  <a:t>HTTP,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IMAP, …</a:t>
                </a:r>
              </a:p>
            </p:txBody>
          </p:sp>
          <p:sp>
            <p:nvSpPr>
              <p:cNvPr id="19" name="Pfeil: nach unten 18">
                <a:extLst>
                  <a:ext uri="{FF2B5EF4-FFF2-40B4-BE49-F238E27FC236}">
                    <a16:creationId xmlns:a16="http://schemas.microsoft.com/office/drawing/2014/main" id="{D1545367-0FD8-6EBC-231B-6DD3E1B023DE}"/>
                  </a:ext>
                </a:extLst>
              </p:cNvPr>
              <p:cNvSpPr/>
              <p:nvPr/>
            </p:nvSpPr>
            <p:spPr>
              <a:xfrm>
                <a:off x="5870293" y="2152890"/>
                <a:ext cx="451413" cy="416689"/>
              </a:xfrm>
              <a:prstGeom prst="downArrow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Pfeil: nach unten 19">
                <a:extLst>
                  <a:ext uri="{FF2B5EF4-FFF2-40B4-BE49-F238E27FC236}">
                    <a16:creationId xmlns:a16="http://schemas.microsoft.com/office/drawing/2014/main" id="{68BDE402-48AC-BC57-771F-E6F3E77F1F13}"/>
                  </a:ext>
                </a:extLst>
              </p:cNvPr>
              <p:cNvSpPr/>
              <p:nvPr/>
            </p:nvSpPr>
            <p:spPr>
              <a:xfrm>
                <a:off x="7243917" y="2166322"/>
                <a:ext cx="451413" cy="416689"/>
              </a:xfrm>
              <a:prstGeom prst="downArrow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Pfeil: nach unten 20">
                <a:extLst>
                  <a:ext uri="{FF2B5EF4-FFF2-40B4-BE49-F238E27FC236}">
                    <a16:creationId xmlns:a16="http://schemas.microsoft.com/office/drawing/2014/main" id="{7A3CF8CF-602D-9D9D-DF5D-228869AEC533}"/>
                  </a:ext>
                </a:extLst>
              </p:cNvPr>
              <p:cNvSpPr/>
              <p:nvPr/>
            </p:nvSpPr>
            <p:spPr>
              <a:xfrm>
                <a:off x="8642620" y="2166322"/>
                <a:ext cx="451413" cy="416689"/>
              </a:xfrm>
              <a:prstGeom prst="downArrow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2" name="Pfeil: nach unten 21">
                <a:extLst>
                  <a:ext uri="{FF2B5EF4-FFF2-40B4-BE49-F238E27FC236}">
                    <a16:creationId xmlns:a16="http://schemas.microsoft.com/office/drawing/2014/main" id="{AF1EC261-6623-EA37-D639-F586F2B0187B}"/>
                  </a:ext>
                </a:extLst>
              </p:cNvPr>
              <p:cNvSpPr/>
              <p:nvPr/>
            </p:nvSpPr>
            <p:spPr>
              <a:xfrm>
                <a:off x="10041323" y="2166322"/>
                <a:ext cx="451413" cy="416689"/>
              </a:xfrm>
              <a:prstGeom prst="downArrow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Flussdiagramm: Alternativer Prozess 22">
                <a:extLst>
                  <a:ext uri="{FF2B5EF4-FFF2-40B4-BE49-F238E27FC236}">
                    <a16:creationId xmlns:a16="http://schemas.microsoft.com/office/drawing/2014/main" id="{0327A969-D7D8-D036-93EF-F8CC09324431}"/>
                  </a:ext>
                </a:extLst>
              </p:cNvPr>
              <p:cNvSpPr/>
              <p:nvPr/>
            </p:nvSpPr>
            <p:spPr>
              <a:xfrm>
                <a:off x="5428526" y="2633026"/>
                <a:ext cx="5480899" cy="659757"/>
              </a:xfrm>
              <a:prstGeom prst="flowChartAlternateProcess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>
                    <a:latin typeface="+mj-lt"/>
                  </a:rPr>
                  <a:t>Record</a:t>
                </a:r>
                <a:r>
                  <a:rPr lang="de-DE" dirty="0">
                    <a:latin typeface="+mj-lt"/>
                  </a:rPr>
                  <a:t> Layer</a:t>
                </a:r>
              </a:p>
            </p:txBody>
          </p:sp>
        </p:grpSp>
        <p:sp>
          <p:nvSpPr>
            <p:cNvPr id="7" name="Pfeil: nach unten 6">
              <a:extLst>
                <a:ext uri="{FF2B5EF4-FFF2-40B4-BE49-F238E27FC236}">
                  <a16:creationId xmlns:a16="http://schemas.microsoft.com/office/drawing/2014/main" id="{5D217E12-AE99-BD0C-F9A9-90FDF9195C23}"/>
                </a:ext>
              </a:extLst>
            </p:cNvPr>
            <p:cNvSpPr/>
            <p:nvPr/>
          </p:nvSpPr>
          <p:spPr>
            <a:xfrm>
              <a:off x="7897633" y="4410563"/>
              <a:ext cx="451413" cy="416689"/>
            </a:xfrm>
            <a:prstGeom prst="downArrow">
              <a:avLst/>
            </a:prstGeom>
            <a:solidFill>
              <a:srgbClr val="6C798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lussdiagramm: Alternativer Prozess 8">
              <a:extLst>
                <a:ext uri="{FF2B5EF4-FFF2-40B4-BE49-F238E27FC236}">
                  <a16:creationId xmlns:a16="http://schemas.microsoft.com/office/drawing/2014/main" id="{720B8BE0-49E8-7A57-21A4-7305E7832278}"/>
                </a:ext>
              </a:extLst>
            </p:cNvPr>
            <p:cNvSpPr/>
            <p:nvPr/>
          </p:nvSpPr>
          <p:spPr>
            <a:xfrm>
              <a:off x="5382891" y="4890699"/>
              <a:ext cx="5480899" cy="659757"/>
            </a:xfrm>
            <a:prstGeom prst="flowChartAlternateProcess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+mj-lt"/>
                </a:rPr>
                <a:t>TCP</a:t>
              </a:r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07F8313B-9E69-FF60-E5C2-D15ECE5F6423}"/>
              </a:ext>
            </a:extLst>
          </p:cNvPr>
          <p:cNvSpPr txBox="1"/>
          <p:nvPr/>
        </p:nvSpPr>
        <p:spPr>
          <a:xfrm>
            <a:off x="8601447" y="5555816"/>
            <a:ext cx="47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475871"/>
                </a:solidFill>
                <a:latin typeface="+mj-lt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316479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E656CF-5823-8117-B766-5E56A62C9616}"/>
              </a:ext>
            </a:extLst>
          </p:cNvPr>
          <p:cNvSpPr/>
          <p:nvPr/>
        </p:nvSpPr>
        <p:spPr>
          <a:xfrm>
            <a:off x="0" y="0"/>
            <a:ext cx="4068660" cy="6858000"/>
          </a:xfrm>
          <a:prstGeom prst="rect">
            <a:avLst/>
          </a:prstGeom>
          <a:solidFill>
            <a:srgbClr val="4758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Flussdiagramm: Alternativer Prozess 4">
            <a:extLst>
              <a:ext uri="{FF2B5EF4-FFF2-40B4-BE49-F238E27FC236}">
                <a16:creationId xmlns:a16="http://schemas.microsoft.com/office/drawing/2014/main" id="{D18FBB90-71E8-811C-C557-2E190D0F5AC2}"/>
              </a:ext>
            </a:extLst>
          </p:cNvPr>
          <p:cNvSpPr/>
          <p:nvPr/>
        </p:nvSpPr>
        <p:spPr>
          <a:xfrm>
            <a:off x="4721534" y="415201"/>
            <a:ext cx="6666270" cy="4206240"/>
          </a:xfrm>
          <a:prstGeom prst="flowChartAlternateProcess">
            <a:avLst/>
          </a:prstGeom>
          <a:solidFill>
            <a:srgbClr val="6C79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+mj-lt"/>
            </a:endParaRP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1C640731-0BCC-A900-AB8C-C0D8D5C939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414941"/>
              </p:ext>
            </p:extLst>
          </p:nvPr>
        </p:nvGraphicFramePr>
        <p:xfrm>
          <a:off x="4206006" y="4502048"/>
          <a:ext cx="7834670" cy="2625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B5B2D3CC-0AD4-0855-74D7-B150F79CEABE}"/>
              </a:ext>
            </a:extLst>
          </p:cNvPr>
          <p:cNvSpPr txBox="1"/>
          <p:nvPr/>
        </p:nvSpPr>
        <p:spPr>
          <a:xfrm>
            <a:off x="11570675" y="6245844"/>
            <a:ext cx="47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475871"/>
                </a:solidFill>
                <a:latin typeface="+mj-lt"/>
              </a:rPr>
              <a:t>[2]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3798061-7250-16EA-0E48-06ADD9C8BCFA}"/>
              </a:ext>
            </a:extLst>
          </p:cNvPr>
          <p:cNvSpPr txBox="1"/>
          <p:nvPr/>
        </p:nvSpPr>
        <p:spPr>
          <a:xfrm>
            <a:off x="84374" y="2151727"/>
            <a:ext cx="40529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Funktions-</a:t>
            </a:r>
            <a:b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weise</a:t>
            </a:r>
          </a:p>
          <a:p>
            <a:pPr algn="ctr"/>
            <a:endParaRPr lang="de-DE" sz="3200" cap="all" spc="3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-</a:t>
            </a:r>
            <a:r>
              <a:rPr lang="de-DE" sz="3200" cap="all" spc="3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Record</a:t>
            </a:r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Layer-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07F68F5-E1D1-5A1F-8F85-3018969C66C1}"/>
              </a:ext>
            </a:extLst>
          </p:cNvPr>
          <p:cNvSpPr/>
          <p:nvPr/>
        </p:nvSpPr>
        <p:spPr>
          <a:xfrm>
            <a:off x="4717143" y="391886"/>
            <a:ext cx="6734628" cy="4238171"/>
          </a:xfrm>
          <a:prstGeom prst="rect">
            <a:avLst/>
          </a:prstGeom>
          <a:solidFill>
            <a:srgbClr val="6C79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>
                <a:latin typeface="+mj-lt"/>
              </a:rPr>
              <a:t>Verschlüsselung und Authentifikation der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>
                <a:latin typeface="+mj-lt"/>
              </a:rPr>
              <a:t>Transparent für Anwendungsprotokolle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>
                <a:latin typeface="+mj-lt"/>
              </a:rPr>
              <a:t>Erzeugt sicheren Kanal </a:t>
            </a:r>
            <a:br>
              <a:rPr lang="de-DE" sz="2000">
                <a:latin typeface="+mj-lt"/>
              </a:rPr>
            </a:br>
            <a:r>
              <a:rPr lang="de-DE" sz="2000">
                <a:latin typeface="+mj-lt"/>
              </a:rPr>
              <a:t>Klartext aus Anwendungsschicht =&gt; verschlüsselt an Transportschicht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>
                <a:latin typeface="+mj-lt"/>
              </a:rPr>
              <a:t>TLS 1.2: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>
                <a:latin typeface="+mj-lt"/>
              </a:rPr>
              <a:t>MAC-then-PAD-then-Encrypt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>
                <a:latin typeface="+mj-lt"/>
              </a:rPr>
              <a:t>RSA, (EC) DH, (EC) DHE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>
                <a:latin typeface="+mj-lt"/>
              </a:rPr>
              <a:t>TLS 1.3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>
                <a:latin typeface="+mj-lt"/>
              </a:rPr>
              <a:t>PAD-then-Encypt-then-MAC- =&gt; 1.3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>
                <a:latin typeface="+mj-lt"/>
              </a:rPr>
              <a:t>(EC) DHE, jedoch kürzer</a:t>
            </a:r>
            <a:endParaRPr lang="de-DE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7381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E656CF-5823-8117-B766-5E56A62C9616}"/>
              </a:ext>
            </a:extLst>
          </p:cNvPr>
          <p:cNvSpPr/>
          <p:nvPr/>
        </p:nvSpPr>
        <p:spPr>
          <a:xfrm>
            <a:off x="0" y="0"/>
            <a:ext cx="4068660" cy="6858000"/>
          </a:xfrm>
          <a:prstGeom prst="rect">
            <a:avLst/>
          </a:prstGeom>
          <a:solidFill>
            <a:srgbClr val="4758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 descr="Datenbank mit einfarbiger Füllung">
            <a:extLst>
              <a:ext uri="{FF2B5EF4-FFF2-40B4-BE49-F238E27FC236}">
                <a16:creationId xmlns:a16="http://schemas.microsoft.com/office/drawing/2014/main" id="{EAB4554A-C60F-612B-152C-6D7CF04E4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1367" y="-58237"/>
            <a:ext cx="914400" cy="914400"/>
          </a:xfrm>
          <a:prstGeom prst="rect">
            <a:avLst/>
          </a:prstGeom>
        </p:spPr>
      </p:pic>
      <p:pic>
        <p:nvPicPr>
          <p:cNvPr id="7" name="Grafik 6" descr="Internet mit einfarbiger Füllung">
            <a:extLst>
              <a:ext uri="{FF2B5EF4-FFF2-40B4-BE49-F238E27FC236}">
                <a16:creationId xmlns:a16="http://schemas.microsoft.com/office/drawing/2014/main" id="{283F6816-E23A-A1CD-26F0-45218B5B9C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5613" y="-55646"/>
            <a:ext cx="914400" cy="914400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922FEC3-8D50-B62E-9FBF-34A19229E461}"/>
              </a:ext>
            </a:extLst>
          </p:cNvPr>
          <p:cNvCxnSpPr>
            <a:cxnSpLocks/>
          </p:cNvCxnSpPr>
          <p:nvPr/>
        </p:nvCxnSpPr>
        <p:spPr>
          <a:xfrm>
            <a:off x="6360738" y="1054100"/>
            <a:ext cx="0" cy="52261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2B459D2E-8C2E-9801-493A-AFCF7B6E84D4}"/>
              </a:ext>
            </a:extLst>
          </p:cNvPr>
          <p:cNvCxnSpPr>
            <a:cxnSpLocks/>
          </p:cNvCxnSpPr>
          <p:nvPr/>
        </p:nvCxnSpPr>
        <p:spPr>
          <a:xfrm>
            <a:off x="10039349" y="1054800"/>
            <a:ext cx="9218" cy="52254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73E9DD2-3899-B676-D414-7795CAD4AC42}"/>
              </a:ext>
            </a:extLst>
          </p:cNvPr>
          <p:cNvCxnSpPr>
            <a:cxnSpLocks/>
          </p:cNvCxnSpPr>
          <p:nvPr/>
        </p:nvCxnSpPr>
        <p:spPr>
          <a:xfrm flipH="1">
            <a:off x="6363296" y="2423690"/>
            <a:ext cx="3667625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45F563D-703E-61F6-10A0-4AC717A7E665}"/>
              </a:ext>
            </a:extLst>
          </p:cNvPr>
          <p:cNvCxnSpPr>
            <a:cxnSpLocks/>
          </p:cNvCxnSpPr>
          <p:nvPr/>
        </p:nvCxnSpPr>
        <p:spPr>
          <a:xfrm flipH="1">
            <a:off x="6363296" y="2839031"/>
            <a:ext cx="3667625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393E442D-A5EB-19D3-1518-64202CD1FEBB}"/>
              </a:ext>
            </a:extLst>
          </p:cNvPr>
          <p:cNvSpPr txBox="1"/>
          <p:nvPr/>
        </p:nvSpPr>
        <p:spPr>
          <a:xfrm>
            <a:off x="7929696" y="2468178"/>
            <a:ext cx="21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475871"/>
                </a:solidFill>
                <a:latin typeface="+mj-lt"/>
              </a:rPr>
              <a:t>EncrypetedExtension</a:t>
            </a:r>
            <a:endParaRPr lang="de-DE" dirty="0">
              <a:solidFill>
                <a:srgbClr val="475871"/>
              </a:solidFill>
              <a:latin typeface="+mj-lt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F8C9BAF-253B-C3B3-5736-C4D8E2BF07CE}"/>
              </a:ext>
            </a:extLst>
          </p:cNvPr>
          <p:cNvCxnSpPr>
            <a:cxnSpLocks/>
          </p:cNvCxnSpPr>
          <p:nvPr/>
        </p:nvCxnSpPr>
        <p:spPr>
          <a:xfrm flipH="1">
            <a:off x="6363296" y="3253307"/>
            <a:ext cx="3667625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9AC75933-568C-51ED-90F2-6F9F40CF2C82}"/>
              </a:ext>
            </a:extLst>
          </p:cNvPr>
          <p:cNvSpPr txBox="1"/>
          <p:nvPr/>
        </p:nvSpPr>
        <p:spPr>
          <a:xfrm>
            <a:off x="8364558" y="2883975"/>
            <a:ext cx="168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solidFill>
                  <a:srgbClr val="475871"/>
                </a:solidFill>
                <a:latin typeface="+mj-lt"/>
              </a:rPr>
              <a:t>CertificateRequest</a:t>
            </a:r>
            <a:endParaRPr lang="de-DE" i="1" dirty="0">
              <a:solidFill>
                <a:srgbClr val="475871"/>
              </a:solidFill>
              <a:latin typeface="+mj-lt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670E58A-1A77-31F4-4A2D-07F9FD49A5F7}"/>
              </a:ext>
            </a:extLst>
          </p:cNvPr>
          <p:cNvCxnSpPr>
            <a:cxnSpLocks/>
          </p:cNvCxnSpPr>
          <p:nvPr/>
        </p:nvCxnSpPr>
        <p:spPr>
          <a:xfrm flipH="1">
            <a:off x="6363296" y="3676608"/>
            <a:ext cx="3667625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4CDC4B8F-F4FC-524C-0C3E-12FA8DCB59E4}"/>
                  </a:ext>
                </a:extLst>
              </p:cNvPr>
              <p:cNvSpPr txBox="1"/>
              <p:nvPr/>
            </p:nvSpPr>
            <p:spPr>
              <a:xfrm>
                <a:off x="7819922" y="3292891"/>
                <a:ext cx="2231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>
                    <a:solidFill>
                      <a:srgbClr val="475871"/>
                    </a:solidFill>
                    <a:latin typeface="+mj-lt"/>
                  </a:rPr>
                  <a:t>ServerCertificate:</a:t>
                </a:r>
                <a:r>
                  <a:rPr lang="de-DE" dirty="0">
                    <a:solidFill>
                      <a:srgbClr val="47587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47587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solidFill>
                          <a:srgbClr val="47587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solidFill>
                              <a:srgbClr val="47587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475871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47587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de-DE" dirty="0">
                  <a:solidFill>
                    <a:srgbClr val="47587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4CDC4B8F-F4FC-524C-0C3E-12FA8DCB5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922" y="3292891"/>
                <a:ext cx="2231893" cy="369332"/>
              </a:xfrm>
              <a:prstGeom prst="rect">
                <a:avLst/>
              </a:prstGeom>
              <a:blipFill>
                <a:blip r:embed="rId8"/>
                <a:stretch>
                  <a:fillRect l="-2459" t="-9836" b="-229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EEDAEA4-1FD2-CF96-32D3-C455F4805648}"/>
              </a:ext>
            </a:extLst>
          </p:cNvPr>
          <p:cNvCxnSpPr>
            <a:cxnSpLocks/>
          </p:cNvCxnSpPr>
          <p:nvPr/>
        </p:nvCxnSpPr>
        <p:spPr>
          <a:xfrm>
            <a:off x="6371425" y="1586547"/>
            <a:ext cx="3659496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5D6A33BF-EBA4-2AF4-F13A-CA19B694CCCD}"/>
                  </a:ext>
                </a:extLst>
              </p:cNvPr>
              <p:cNvSpPr txBox="1"/>
              <p:nvPr/>
            </p:nvSpPr>
            <p:spPr>
              <a:xfrm>
                <a:off x="6392341" y="1214711"/>
                <a:ext cx="1871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475871"/>
                    </a:solidFill>
                    <a:latin typeface="+mj-lt"/>
                  </a:rPr>
                  <a:t>ClientKeyShare: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47587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DE" dirty="0">
                  <a:solidFill>
                    <a:srgbClr val="47587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5D6A33BF-EBA4-2AF4-F13A-CA19B694C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341" y="1214711"/>
                <a:ext cx="1871987" cy="369332"/>
              </a:xfrm>
              <a:prstGeom prst="rect">
                <a:avLst/>
              </a:prstGeom>
              <a:blipFill>
                <a:blip r:embed="rId9"/>
                <a:stretch>
                  <a:fillRect l="-2932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93BF230-14BE-F57C-510E-32186C0AE189}"/>
              </a:ext>
            </a:extLst>
          </p:cNvPr>
          <p:cNvCxnSpPr>
            <a:cxnSpLocks/>
          </p:cNvCxnSpPr>
          <p:nvPr/>
        </p:nvCxnSpPr>
        <p:spPr>
          <a:xfrm>
            <a:off x="6371425" y="1182137"/>
            <a:ext cx="3659496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FE198C7-7399-8A95-F173-20C4FE6BA1B2}"/>
              </a:ext>
            </a:extLst>
          </p:cNvPr>
          <p:cNvCxnSpPr>
            <a:cxnSpLocks/>
          </p:cNvCxnSpPr>
          <p:nvPr/>
        </p:nvCxnSpPr>
        <p:spPr>
          <a:xfrm flipH="1">
            <a:off x="6363296" y="2011870"/>
            <a:ext cx="3667625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BD17447-0FC2-43BE-9504-5C063E6B44C4}"/>
                  </a:ext>
                </a:extLst>
              </p:cNvPr>
              <p:cNvSpPr txBox="1"/>
              <p:nvPr/>
            </p:nvSpPr>
            <p:spPr>
              <a:xfrm>
                <a:off x="6392341" y="808299"/>
                <a:ext cx="1585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475871"/>
                    </a:solidFill>
                    <a:latin typeface="+mj-lt"/>
                  </a:rPr>
                  <a:t>ClientHello: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47587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47587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47587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de-DE" dirty="0">
                  <a:solidFill>
                    <a:srgbClr val="47587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BD17447-0FC2-43BE-9504-5C063E6B4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341" y="808299"/>
                <a:ext cx="1585242" cy="369332"/>
              </a:xfrm>
              <a:prstGeom prst="rect">
                <a:avLst/>
              </a:prstGeom>
              <a:blipFill>
                <a:blip r:embed="rId10"/>
                <a:stretch>
                  <a:fillRect l="-3462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DC6694B5-EA11-EC84-60B3-5856402B94D6}"/>
                  </a:ext>
                </a:extLst>
              </p:cNvPr>
              <p:cNvSpPr txBox="1"/>
              <p:nvPr/>
            </p:nvSpPr>
            <p:spPr>
              <a:xfrm>
                <a:off x="8492093" y="1629036"/>
                <a:ext cx="15597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475871"/>
                    </a:solidFill>
                    <a:latin typeface="+mj-lt"/>
                  </a:rPr>
                  <a:t>ServerHello: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47587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47587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47587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de-DE" dirty="0">
                  <a:solidFill>
                    <a:srgbClr val="47587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DC6694B5-EA11-EC84-60B3-5856402B9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093" y="1629036"/>
                <a:ext cx="1559722" cy="369332"/>
              </a:xfrm>
              <a:prstGeom prst="rect">
                <a:avLst/>
              </a:prstGeom>
              <a:blipFill>
                <a:blip r:embed="rId11"/>
                <a:stretch>
                  <a:fillRect l="-3125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993873F3-DD98-B6F2-5255-12ED72B2794C}"/>
                  </a:ext>
                </a:extLst>
              </p:cNvPr>
              <p:cNvSpPr txBox="1"/>
              <p:nvPr/>
            </p:nvSpPr>
            <p:spPr>
              <a:xfrm>
                <a:off x="8194704" y="2054358"/>
                <a:ext cx="18571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475871"/>
                    </a:solidFill>
                    <a:latin typeface="+mj-lt"/>
                  </a:rPr>
                  <a:t>ServerKeyShare: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47587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de-DE" b="0" dirty="0">
                  <a:solidFill>
                    <a:srgbClr val="47587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993873F3-DD98-B6F2-5255-12ED72B27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704" y="2054358"/>
                <a:ext cx="1857111" cy="369332"/>
              </a:xfrm>
              <a:prstGeom prst="rect">
                <a:avLst/>
              </a:prstGeom>
              <a:blipFill>
                <a:blip r:embed="rId12"/>
                <a:stretch>
                  <a:fillRect l="-2623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feld 58">
            <a:extLst>
              <a:ext uri="{FF2B5EF4-FFF2-40B4-BE49-F238E27FC236}">
                <a16:creationId xmlns:a16="http://schemas.microsoft.com/office/drawing/2014/main" id="{4789E91C-4187-A9BF-7973-A468CDCD156E}"/>
              </a:ext>
            </a:extLst>
          </p:cNvPr>
          <p:cNvSpPr txBox="1"/>
          <p:nvPr/>
        </p:nvSpPr>
        <p:spPr>
          <a:xfrm>
            <a:off x="7461945" y="5910893"/>
            <a:ext cx="151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475871"/>
                </a:solidFill>
                <a:latin typeface="+mj-lt"/>
              </a:rPr>
              <a:t>Secure Session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0606F0DF-8673-83EB-4834-C0BADEA8983A}"/>
              </a:ext>
            </a:extLst>
          </p:cNvPr>
          <p:cNvCxnSpPr>
            <a:cxnSpLocks/>
          </p:cNvCxnSpPr>
          <p:nvPr/>
        </p:nvCxnSpPr>
        <p:spPr>
          <a:xfrm flipH="1">
            <a:off x="6372813" y="6280225"/>
            <a:ext cx="3667625" cy="0"/>
          </a:xfrm>
          <a:prstGeom prst="straightConnector1">
            <a:avLst/>
          </a:prstGeom>
          <a:ln w="47625"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44DFF2D-BF76-7320-6D1E-ABABBD133668}"/>
              </a:ext>
            </a:extLst>
          </p:cNvPr>
          <p:cNvSpPr txBox="1"/>
          <p:nvPr/>
        </p:nvSpPr>
        <p:spPr>
          <a:xfrm>
            <a:off x="10205173" y="6463373"/>
            <a:ext cx="462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475871"/>
                </a:solidFill>
                <a:latin typeface="+mj-lt"/>
              </a:rPr>
              <a:t>[6]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F2B5FAE-67BF-6835-EBBA-7C0C069DB454}"/>
              </a:ext>
            </a:extLst>
          </p:cNvPr>
          <p:cNvSpPr txBox="1"/>
          <p:nvPr/>
        </p:nvSpPr>
        <p:spPr>
          <a:xfrm>
            <a:off x="84374" y="2151727"/>
            <a:ext cx="40529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Funktions-</a:t>
            </a:r>
            <a:b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weise</a:t>
            </a:r>
          </a:p>
          <a:p>
            <a:pPr algn="ctr"/>
            <a:endParaRPr lang="de-DE" sz="3200" cap="all" spc="3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-Handshake-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EC95238F-3F00-0A1B-8CB4-81735518303A}"/>
              </a:ext>
            </a:extLst>
          </p:cNvPr>
          <p:cNvCxnSpPr>
            <a:cxnSpLocks/>
          </p:cNvCxnSpPr>
          <p:nvPr/>
        </p:nvCxnSpPr>
        <p:spPr>
          <a:xfrm flipH="1">
            <a:off x="6363296" y="4105623"/>
            <a:ext cx="3667625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A6747D8C-BFA1-82B6-395C-8BB6C41F3B73}"/>
                  </a:ext>
                </a:extLst>
              </p:cNvPr>
              <p:cNvSpPr txBox="1"/>
              <p:nvPr/>
            </p:nvSpPr>
            <p:spPr>
              <a:xfrm>
                <a:off x="7696683" y="3721906"/>
                <a:ext cx="2355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>
                    <a:solidFill>
                      <a:srgbClr val="475871"/>
                    </a:solidFill>
                    <a:latin typeface="+mj-lt"/>
                  </a:rPr>
                  <a:t>ServerCertificateVerify</a:t>
                </a:r>
                <a:r>
                  <a:rPr lang="de-DE" dirty="0">
                    <a:solidFill>
                      <a:srgbClr val="475871"/>
                    </a:solidFill>
                    <a:latin typeface="+mj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47587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rgbClr val="47587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47587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de-DE" dirty="0">
                  <a:solidFill>
                    <a:srgbClr val="47587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A6747D8C-BFA1-82B6-395C-8BB6C41F3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683" y="3721906"/>
                <a:ext cx="2355132" cy="369332"/>
              </a:xfrm>
              <a:prstGeom prst="rect">
                <a:avLst/>
              </a:prstGeom>
              <a:blipFill>
                <a:blip r:embed="rId13"/>
                <a:stretch>
                  <a:fillRect l="-2332" t="-11667" b="-28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348C996-CAA6-124D-AAAA-5A6EF38F0E2A}"/>
              </a:ext>
            </a:extLst>
          </p:cNvPr>
          <p:cNvCxnSpPr>
            <a:cxnSpLocks/>
          </p:cNvCxnSpPr>
          <p:nvPr/>
        </p:nvCxnSpPr>
        <p:spPr>
          <a:xfrm flipH="1">
            <a:off x="6352530" y="4526713"/>
            <a:ext cx="3667625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F39F0751-0A1B-1D80-1351-FF4B82E9AAFF}"/>
                  </a:ext>
                </a:extLst>
              </p:cNvPr>
              <p:cNvSpPr txBox="1"/>
              <p:nvPr/>
            </p:nvSpPr>
            <p:spPr>
              <a:xfrm>
                <a:off x="7895968" y="4142996"/>
                <a:ext cx="21558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475871"/>
                    </a:solidFill>
                    <a:latin typeface="+mj-lt"/>
                  </a:rPr>
                  <a:t>ServerFinished: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47587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475871"/>
                            </a:solidFill>
                            <a:latin typeface="Cambria Math" panose="02040503050406030204" pitchFamily="18" charset="0"/>
                          </a:rPr>
                          <m:t>𝑓𝑖𝑛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47587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de-DE" dirty="0">
                  <a:solidFill>
                    <a:srgbClr val="47587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F39F0751-0A1B-1D80-1351-FF4B82E9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968" y="4142996"/>
                <a:ext cx="2155847" cy="369332"/>
              </a:xfrm>
              <a:prstGeom prst="rect">
                <a:avLst/>
              </a:prstGeom>
              <a:blipFill>
                <a:blip r:embed="rId14"/>
                <a:stretch>
                  <a:fillRect l="-2260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8E65C8C-BEDC-9F22-FB98-4A572599A077}"/>
              </a:ext>
            </a:extLst>
          </p:cNvPr>
          <p:cNvCxnSpPr>
            <a:cxnSpLocks/>
          </p:cNvCxnSpPr>
          <p:nvPr/>
        </p:nvCxnSpPr>
        <p:spPr>
          <a:xfrm>
            <a:off x="6371425" y="4938132"/>
            <a:ext cx="3659496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DED8D2B-C506-9205-30D2-D6FB6AFC6F2A}"/>
                  </a:ext>
                </a:extLst>
              </p:cNvPr>
              <p:cNvSpPr txBox="1"/>
              <p:nvPr/>
            </p:nvSpPr>
            <p:spPr>
              <a:xfrm>
                <a:off x="6392341" y="4566296"/>
                <a:ext cx="2293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>
                    <a:solidFill>
                      <a:srgbClr val="475871"/>
                    </a:solidFill>
                    <a:latin typeface="+mj-lt"/>
                  </a:rPr>
                  <a:t>ClientCertificate</a:t>
                </a:r>
                <a:r>
                  <a:rPr lang="de-DE" dirty="0">
                    <a:solidFill>
                      <a:srgbClr val="475871"/>
                    </a:solidFill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47587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solidFill>
                          <a:srgbClr val="47587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b="0" i="1" smtClean="0">
                            <a:solidFill>
                              <a:srgbClr val="47587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475871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47587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de-DE" dirty="0">
                  <a:solidFill>
                    <a:srgbClr val="47587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DED8D2B-C506-9205-30D2-D6FB6AFC6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341" y="4566296"/>
                <a:ext cx="2293898" cy="369332"/>
              </a:xfrm>
              <a:prstGeom prst="rect">
                <a:avLst/>
              </a:prstGeom>
              <a:blipFill>
                <a:blip r:embed="rId15"/>
                <a:stretch>
                  <a:fillRect l="-2394" t="-9836" b="-262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701A9A3-F1C7-3449-927F-53393406CC3B}"/>
              </a:ext>
            </a:extLst>
          </p:cNvPr>
          <p:cNvCxnSpPr>
            <a:cxnSpLocks/>
          </p:cNvCxnSpPr>
          <p:nvPr/>
        </p:nvCxnSpPr>
        <p:spPr>
          <a:xfrm>
            <a:off x="6371425" y="5347046"/>
            <a:ext cx="3659496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6034EF74-48F9-DF04-B8A4-BD1B4F908DFC}"/>
                  </a:ext>
                </a:extLst>
              </p:cNvPr>
              <p:cNvSpPr txBox="1"/>
              <p:nvPr/>
            </p:nvSpPr>
            <p:spPr>
              <a:xfrm>
                <a:off x="6392341" y="4975210"/>
                <a:ext cx="2402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 err="1">
                    <a:solidFill>
                      <a:srgbClr val="475871"/>
                    </a:solidFill>
                    <a:latin typeface="+mj-lt"/>
                  </a:rPr>
                  <a:t>ClientCertificateVerify</a:t>
                </a:r>
                <a:r>
                  <a:rPr lang="de-DE" dirty="0">
                    <a:solidFill>
                      <a:srgbClr val="475871"/>
                    </a:solidFill>
                    <a:latin typeface="+mj-lt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47587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solidFill>
                              <a:srgbClr val="47587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47587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de-DE" dirty="0">
                  <a:solidFill>
                    <a:srgbClr val="47587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6034EF74-48F9-DF04-B8A4-BD1B4F90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341" y="4975210"/>
                <a:ext cx="2402004" cy="369332"/>
              </a:xfrm>
              <a:prstGeom prst="rect">
                <a:avLst/>
              </a:prstGeom>
              <a:blipFill>
                <a:blip r:embed="rId16"/>
                <a:stretch>
                  <a:fillRect l="-2284" t="-9836" b="-262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F65E6C5-FE4F-DF17-F067-DD765FF2B77B}"/>
              </a:ext>
            </a:extLst>
          </p:cNvPr>
          <p:cNvCxnSpPr>
            <a:cxnSpLocks/>
          </p:cNvCxnSpPr>
          <p:nvPr/>
        </p:nvCxnSpPr>
        <p:spPr>
          <a:xfrm>
            <a:off x="6371425" y="5754043"/>
            <a:ext cx="3659496" cy="0"/>
          </a:xfrm>
          <a:prstGeom prst="straightConnector1">
            <a:avLst/>
          </a:prstGeom>
          <a:ln w="28575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58B458CA-BD36-8E3E-BF0F-D89A58513204}"/>
                  </a:ext>
                </a:extLst>
              </p:cNvPr>
              <p:cNvSpPr txBox="1"/>
              <p:nvPr/>
            </p:nvSpPr>
            <p:spPr>
              <a:xfrm>
                <a:off x="6392341" y="5382207"/>
                <a:ext cx="2161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475871"/>
                    </a:solidFill>
                    <a:latin typeface="+mj-lt"/>
                  </a:rPr>
                  <a:t>ClientFinished: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rgbClr val="47587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475871"/>
                            </a:solidFill>
                            <a:latin typeface="Cambria Math" panose="02040503050406030204" pitchFamily="18" charset="0"/>
                          </a:rPr>
                          <m:t>𝑓𝑖𝑛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47587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de-DE" dirty="0">
                  <a:solidFill>
                    <a:srgbClr val="47587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58B458CA-BD36-8E3E-BF0F-D89A58513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341" y="5382207"/>
                <a:ext cx="2161104" cy="369332"/>
              </a:xfrm>
              <a:prstGeom prst="rect">
                <a:avLst/>
              </a:prstGeom>
              <a:blipFill>
                <a:blip r:embed="rId17"/>
                <a:stretch>
                  <a:fillRect l="-2542" t="-10000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C8E08E9B-04A7-11F2-1D74-3655FF2FDD8C}"/>
                  </a:ext>
                </a:extLst>
              </p:cNvPr>
              <p:cNvSpPr txBox="1"/>
              <p:nvPr/>
            </p:nvSpPr>
            <p:spPr>
              <a:xfrm>
                <a:off x="4689358" y="214297"/>
                <a:ext cx="1172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C8E08E9B-04A7-11F2-1D74-3655FF2FD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358" y="214297"/>
                <a:ext cx="1172309" cy="369332"/>
              </a:xfrm>
              <a:prstGeom prst="rect">
                <a:avLst/>
              </a:prstGeom>
              <a:blipFill>
                <a:blip r:embed="rId18"/>
                <a:stretch>
                  <a:fillRect l="-1554" t="-8197" r="-4145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53E8144-0CFD-7194-0A1D-2E63279495C9}"/>
                  </a:ext>
                </a:extLst>
              </p:cNvPr>
              <p:cNvSpPr txBox="1"/>
              <p:nvPr/>
            </p:nvSpPr>
            <p:spPr>
              <a:xfrm>
                <a:off x="10431312" y="214297"/>
                <a:ext cx="1149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53E8144-0CFD-7194-0A1D-2E6327949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312" y="214297"/>
                <a:ext cx="1149545" cy="369332"/>
              </a:xfrm>
              <a:prstGeom prst="rect">
                <a:avLst/>
              </a:prstGeom>
              <a:blipFill>
                <a:blip r:embed="rId19"/>
                <a:stretch>
                  <a:fillRect l="-1587" t="-8197" r="-3704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806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Algorithmen: Diffie-Hellman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0B501A51-7732-22E8-03CE-B22A47557B10}"/>
                  </a:ext>
                </a:extLst>
              </p:cNvPr>
              <p:cNvSpPr/>
              <p:nvPr/>
            </p:nvSpPr>
            <p:spPr>
              <a:xfrm>
                <a:off x="348343" y="2206171"/>
                <a:ext cx="5747657" cy="4238172"/>
              </a:xfrm>
              <a:prstGeom prst="rect">
                <a:avLst/>
              </a:prstGeom>
              <a:solidFill>
                <a:srgbClr val="6C798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+mj-lt"/>
                  </a:rPr>
                  <a:t>Asymetrische Schlüsselvereinbarung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=&gt; Public-Key-Kryptographie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=&gt; über unsicheren Kanal, sicheren Schlüssel austauschen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dirty="0">
                    <a:latin typeface="+mj-lt"/>
                  </a:rPr>
                  <a:t> Lange Primzahl,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e-DE" dirty="0">
                    <a:latin typeface="+mj-lt"/>
                  </a:rPr>
                  <a:t> teilerfremde Zufallszahl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latin typeface="+mj-lt"/>
                  </a:rPr>
                  <a:t>Nachteil: Keine Authentifizierung der Kommunikationspartner</a:t>
                </a:r>
                <a:br>
                  <a:rPr lang="de-DE" dirty="0">
                    <a:latin typeface="+mj-lt"/>
                  </a:rPr>
                </a:br>
                <a:r>
                  <a:rPr lang="de-DE" dirty="0">
                    <a:latin typeface="+mj-lt"/>
                  </a:rPr>
                  <a:t>=&gt; Man-in-</a:t>
                </a:r>
                <a:r>
                  <a:rPr lang="de-DE" dirty="0" err="1">
                    <a:latin typeface="+mj-lt"/>
                  </a:rPr>
                  <a:t>the</a:t>
                </a:r>
                <a:r>
                  <a:rPr lang="de-DE" dirty="0">
                    <a:latin typeface="+mj-lt"/>
                  </a:rPr>
                  <a:t>-</a:t>
                </a:r>
                <a:r>
                  <a:rPr lang="de-DE" dirty="0" err="1">
                    <a:latin typeface="+mj-lt"/>
                  </a:rPr>
                  <a:t>middle</a:t>
                </a:r>
                <a:r>
                  <a:rPr lang="de-DE" dirty="0">
                    <a:latin typeface="+mj-lt"/>
                  </a:rPr>
                  <a:t>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</p:txBody>
          </p:sp>
        </mc:Choice>
        <mc:Fallback xmlns="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0B501A51-7732-22E8-03CE-B22A47557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3" y="2206171"/>
                <a:ext cx="5747657" cy="4238172"/>
              </a:xfrm>
              <a:prstGeom prst="rect">
                <a:avLst/>
              </a:prstGeom>
              <a:blipFill>
                <a:blip r:embed="rId3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A7BEAE5D-2B4E-7D62-1A54-67881B476BEB}"/>
                  </a:ext>
                </a:extLst>
              </p:cNvPr>
              <p:cNvSpPr/>
              <p:nvPr/>
            </p:nvSpPr>
            <p:spPr>
              <a:xfrm>
                <a:off x="8289459" y="2206171"/>
                <a:ext cx="1812201" cy="6798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Public: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A7BEAE5D-2B4E-7D62-1A54-67881B476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459" y="2206171"/>
                <a:ext cx="1812201" cy="679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 descr="Datenbank mit einfarbiger Füllung">
            <a:extLst>
              <a:ext uri="{FF2B5EF4-FFF2-40B4-BE49-F238E27FC236}">
                <a16:creationId xmlns:a16="http://schemas.microsoft.com/office/drawing/2014/main" id="{F4D67961-7E18-F1EA-8392-35D28151FF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9257" y="2023519"/>
            <a:ext cx="914400" cy="914400"/>
          </a:xfrm>
          <a:prstGeom prst="rect">
            <a:avLst/>
          </a:prstGeom>
        </p:spPr>
      </p:pic>
      <p:pic>
        <p:nvPicPr>
          <p:cNvPr id="6" name="Grafik 5" descr="Internet mit einfarbiger Füllung">
            <a:extLst>
              <a:ext uri="{FF2B5EF4-FFF2-40B4-BE49-F238E27FC236}">
                <a16:creationId xmlns:a16="http://schemas.microsoft.com/office/drawing/2014/main" id="{3A09C0C6-9418-9B09-3349-0AC3FC74AA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7463" y="208891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1D6B47EB-53CF-C83A-A94D-AA611C2FAED7}"/>
                  </a:ext>
                </a:extLst>
              </p:cNvPr>
              <p:cNvSpPr/>
              <p:nvPr/>
            </p:nvSpPr>
            <p:spPr>
              <a:xfrm>
                <a:off x="6838287" y="3125043"/>
                <a:ext cx="1160347" cy="6798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1D6B47EB-53CF-C83A-A94D-AA611C2FA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287" y="3125043"/>
                <a:ext cx="1160347" cy="6798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7520A1A2-2A0A-2DB4-9917-8CA441F9B3CD}"/>
                  </a:ext>
                </a:extLst>
              </p:cNvPr>
              <p:cNvSpPr/>
              <p:nvPr/>
            </p:nvSpPr>
            <p:spPr>
              <a:xfrm>
                <a:off x="10345640" y="3120595"/>
                <a:ext cx="1160347" cy="6798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7520A1A2-2A0A-2DB4-9917-8CA441F9B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640" y="3120595"/>
                <a:ext cx="1160347" cy="6798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B6B4C94-58ED-3E26-B1DC-ABCE4B9FE255}"/>
                  </a:ext>
                </a:extLst>
              </p:cNvPr>
              <p:cNvSpPr/>
              <p:nvPr/>
            </p:nvSpPr>
            <p:spPr>
              <a:xfrm>
                <a:off x="6547464" y="4189562"/>
                <a:ext cx="1741996" cy="6798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de-DE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5B6B4C94-58ED-3E26-B1DC-ABCE4B9FE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464" y="4189562"/>
                <a:ext cx="1741996" cy="679897"/>
              </a:xfrm>
              <a:prstGeom prst="rect">
                <a:avLst/>
              </a:prstGeom>
              <a:blipFill>
                <a:blip r:embed="rId11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A422BF6-5AEC-3CB2-6512-0FB9BA5EA943}"/>
                  </a:ext>
                </a:extLst>
              </p:cNvPr>
              <p:cNvSpPr/>
              <p:nvPr/>
            </p:nvSpPr>
            <p:spPr>
              <a:xfrm>
                <a:off x="10101660" y="4189562"/>
                <a:ext cx="1648309" cy="6798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de-DE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A422BF6-5AEC-3CB2-6512-0FB9BA5EA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660" y="4189562"/>
                <a:ext cx="1648309" cy="679897"/>
              </a:xfrm>
              <a:prstGeom prst="rect">
                <a:avLst/>
              </a:prstGeom>
              <a:blipFill>
                <a:blip r:embed="rId12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70F7C97A-2F19-7DB2-5B4F-59317734C08A}"/>
                  </a:ext>
                </a:extLst>
              </p:cNvPr>
              <p:cNvSpPr/>
              <p:nvPr/>
            </p:nvSpPr>
            <p:spPr>
              <a:xfrm>
                <a:off x="6547463" y="5722185"/>
                <a:ext cx="1741996" cy="6798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de-DE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70F7C97A-2F19-7DB2-5B4F-59317734C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463" y="5722185"/>
                <a:ext cx="1741996" cy="679897"/>
              </a:xfrm>
              <a:prstGeom prst="rect">
                <a:avLst/>
              </a:prstGeom>
              <a:blipFill>
                <a:blip r:embed="rId13"/>
                <a:stretch>
                  <a:fillRect l="-694" b="-70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A99B84D-9330-EBBC-3B52-07B0AF820963}"/>
                  </a:ext>
                </a:extLst>
              </p:cNvPr>
              <p:cNvSpPr/>
              <p:nvPr/>
            </p:nvSpPr>
            <p:spPr>
              <a:xfrm>
                <a:off x="10101660" y="5720380"/>
                <a:ext cx="1648309" cy="6798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de-DE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EA99B84D-9330-EBBC-3B52-07B0AF820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660" y="5720380"/>
                <a:ext cx="1648309" cy="679897"/>
              </a:xfrm>
              <a:prstGeom prst="rect">
                <a:avLst/>
              </a:prstGeom>
              <a:blipFill>
                <a:blip r:embed="rId14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E8D1B9B-A5EE-C691-E769-DC73F659D48C}"/>
              </a:ext>
            </a:extLst>
          </p:cNvPr>
          <p:cNvCxnSpPr/>
          <p:nvPr/>
        </p:nvCxnSpPr>
        <p:spPr>
          <a:xfrm>
            <a:off x="8289459" y="4869459"/>
            <a:ext cx="1812201" cy="850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D8B0752-B447-189B-44E4-852732FA86B9}"/>
              </a:ext>
            </a:extLst>
          </p:cNvPr>
          <p:cNvCxnSpPr/>
          <p:nvPr/>
        </p:nvCxnSpPr>
        <p:spPr>
          <a:xfrm flipH="1">
            <a:off x="8289459" y="4869459"/>
            <a:ext cx="1812201" cy="8509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350F1FE-BE22-C906-3221-43E946FCAD2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7418461" y="3804940"/>
            <a:ext cx="1" cy="384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93C4B7D-AC71-6AFF-6345-B9E72B8AE235}"/>
              </a:ext>
            </a:extLst>
          </p:cNvPr>
          <p:cNvCxnSpPr>
            <a:cxnSpLocks/>
          </p:cNvCxnSpPr>
          <p:nvPr/>
        </p:nvCxnSpPr>
        <p:spPr>
          <a:xfrm>
            <a:off x="10925813" y="3804940"/>
            <a:ext cx="1" cy="384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91FD144-5564-3499-BFF8-B868AE1932CC}"/>
              </a:ext>
            </a:extLst>
          </p:cNvPr>
          <p:cNvSpPr txBox="1"/>
          <p:nvPr/>
        </p:nvSpPr>
        <p:spPr>
          <a:xfrm>
            <a:off x="11723292" y="6506957"/>
            <a:ext cx="462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475871"/>
                </a:solidFill>
                <a:latin typeface="+mj-lt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85615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E656CF-5823-8117-B766-5E56A62C9616}"/>
              </a:ext>
            </a:extLst>
          </p:cNvPr>
          <p:cNvSpPr/>
          <p:nvPr/>
        </p:nvSpPr>
        <p:spPr>
          <a:xfrm>
            <a:off x="0" y="0"/>
            <a:ext cx="4068660" cy="6858000"/>
          </a:xfrm>
          <a:prstGeom prst="rect">
            <a:avLst/>
          </a:prstGeom>
          <a:solidFill>
            <a:srgbClr val="4758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13741F-AD87-53C7-EF8F-74777CE3CAF9}"/>
              </a:ext>
            </a:extLst>
          </p:cNvPr>
          <p:cNvSpPr txBox="1"/>
          <p:nvPr/>
        </p:nvSpPr>
        <p:spPr>
          <a:xfrm>
            <a:off x="457199" y="3136612"/>
            <a:ext cx="31542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Zusammen-fassung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D81A2D5-4B5F-7030-5FC2-FF872B0ABEC0}"/>
              </a:ext>
            </a:extLst>
          </p:cNvPr>
          <p:cNvSpPr/>
          <p:nvPr/>
        </p:nvSpPr>
        <p:spPr>
          <a:xfrm>
            <a:off x="4824968" y="709211"/>
            <a:ext cx="6596743" cy="5271796"/>
          </a:xfrm>
          <a:prstGeom prst="rect">
            <a:avLst/>
          </a:prstGeom>
          <a:solidFill>
            <a:srgbClr val="6C79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IETF Standard Sicherheitsprotokoll</a:t>
            </a:r>
          </a:p>
          <a:p>
            <a:pPr marL="342900" indent="-3429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Authentifizierung, E2E, Integrität</a:t>
            </a:r>
          </a:p>
          <a:p>
            <a:pPr marL="342900" indent="-3429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Record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-Layer und Handshake</a:t>
            </a:r>
          </a:p>
          <a:p>
            <a:pPr marL="342900" indent="-3429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DHE-Schlüsselaustausch, HMAC</a:t>
            </a:r>
          </a:p>
        </p:txBody>
      </p:sp>
    </p:spTree>
    <p:extLst>
      <p:ext uri="{BB962C8B-B14F-4D97-AF65-F5344CB8AC3E}">
        <p14:creationId xmlns:p14="http://schemas.microsoft.com/office/powerpoint/2010/main" val="4263611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Literaturverzeichnis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62AABD-6674-5359-0115-9D70DA89CBB2}"/>
              </a:ext>
            </a:extLst>
          </p:cNvPr>
          <p:cNvSpPr txBox="1"/>
          <p:nvPr/>
        </p:nvSpPr>
        <p:spPr>
          <a:xfrm>
            <a:off x="0" y="2321170"/>
            <a:ext cx="10101943" cy="3861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[1] 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Norbert </a:t>
            </a:r>
            <a:r>
              <a:rPr lang="en-US" sz="1600" i="1" dirty="0" err="1">
                <a:solidFill>
                  <a:srgbClr val="475871"/>
                </a:solidFill>
                <a:latin typeface="+mj-lt"/>
              </a:rPr>
              <a:t>Pohlmann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 | 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Cyber-Sicherheit: Das Lehrbuch für Konzepte, Prinzipien, Mechanismen, Architekturen und  Eigenschaften von Cyber-Sicherheitssystemen in der Digitalisierung 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| Springer </a:t>
            </a:r>
            <a:r>
              <a:rPr lang="en-US" sz="1600" i="1" dirty="0" err="1">
                <a:solidFill>
                  <a:srgbClr val="475871"/>
                </a:solidFill>
                <a:latin typeface="+mj-lt"/>
              </a:rPr>
              <a:t>Vieweg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 | Auflage: 1 | 2019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[2] Jörg Schwenk | Sicherheit und Kryptographie im Internet: Theorie und Praxis | Springer Vieweg | Auflage: 5 | 2020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[3] Colin Boyd, Anisha </a:t>
            </a:r>
            <a:r>
              <a:rPr lang="de-DE" sz="1600" i="1" dirty="0" err="1">
                <a:solidFill>
                  <a:srgbClr val="475871"/>
                </a:solidFill>
                <a:latin typeface="+mj-lt"/>
              </a:rPr>
              <a:t>Mathuria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, </a:t>
            </a:r>
            <a:r>
              <a:rPr lang="de-DE" sz="1600" i="1" dirty="0" err="1">
                <a:solidFill>
                  <a:srgbClr val="475871"/>
                </a:solidFill>
                <a:latin typeface="+mj-lt"/>
              </a:rPr>
              <a:t>Doglas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 </a:t>
            </a:r>
            <a:r>
              <a:rPr lang="de-DE" sz="1600" i="1" dirty="0" err="1">
                <a:solidFill>
                  <a:srgbClr val="475871"/>
                </a:solidFill>
                <a:latin typeface="+mj-lt"/>
              </a:rPr>
              <a:t>Steblia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| </a:t>
            </a:r>
            <a:r>
              <a:rPr lang="de-DE" sz="1600" i="1" dirty="0" err="1">
                <a:solidFill>
                  <a:srgbClr val="475871"/>
                </a:solidFill>
                <a:latin typeface="+mj-lt"/>
              </a:rPr>
              <a:t>Protocols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 </a:t>
            </a:r>
            <a:r>
              <a:rPr lang="de-DE" sz="1600" i="1" dirty="0" err="1">
                <a:solidFill>
                  <a:srgbClr val="475871"/>
                </a:solidFill>
                <a:latin typeface="+mj-lt"/>
              </a:rPr>
              <a:t>for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 </a:t>
            </a:r>
            <a:r>
              <a:rPr lang="de-DE" sz="1600" i="1" dirty="0" err="1">
                <a:solidFill>
                  <a:srgbClr val="475871"/>
                </a:solidFill>
                <a:latin typeface="+mj-lt"/>
              </a:rPr>
              <a:t>Authentification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 and Key Establishment | Springer | Auflage: 2 | 2020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[4] </a:t>
            </a:r>
            <a:r>
              <a:rPr lang="de-DE" sz="1600" i="1" dirty="0">
                <a:solidFill>
                  <a:srgbClr val="475871"/>
                </a:solidFill>
                <a:latin typeface="+mj-lt"/>
                <a:hlinkClick r:id="rId3"/>
              </a:rPr>
              <a:t>https://datatracker.ietf.org/doc/html/rfc8446</a:t>
            </a:r>
            <a:endParaRPr lang="de-DE" sz="1600" i="1" dirty="0">
              <a:solidFill>
                <a:srgbClr val="47587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[5] Dowling, </a:t>
            </a:r>
            <a:r>
              <a:rPr lang="de-DE" sz="1600" i="1" dirty="0" err="1">
                <a:solidFill>
                  <a:srgbClr val="475871"/>
                </a:solidFill>
                <a:latin typeface="+mj-lt"/>
              </a:rPr>
              <a:t>Fischlin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, Günther, </a:t>
            </a:r>
            <a:r>
              <a:rPr lang="de-DE" sz="1600" i="1" dirty="0" err="1">
                <a:solidFill>
                  <a:srgbClr val="475871"/>
                </a:solidFill>
                <a:latin typeface="+mj-lt"/>
              </a:rPr>
              <a:t>Stebila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 | 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A Cryptographic Analysis of the TLS 1.3 Handshake Protocol | </a:t>
            </a:r>
            <a:r>
              <a:rPr lang="en-US" sz="1600" i="1" dirty="0" err="1">
                <a:solidFill>
                  <a:srgbClr val="475871"/>
                </a:solidFill>
                <a:latin typeface="+mj-lt"/>
              </a:rPr>
              <a:t>Jornal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 of Cryptology |2021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475871"/>
                </a:solidFill>
                <a:latin typeface="+mj-lt"/>
              </a:rPr>
              <a:t>[6] Denis </a:t>
            </a:r>
            <a:r>
              <a:rPr lang="en-US" sz="1600" i="1" dirty="0" err="1">
                <a:solidFill>
                  <a:srgbClr val="475871"/>
                </a:solidFill>
                <a:latin typeface="+mj-lt"/>
              </a:rPr>
              <a:t>Diemert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, Tibor Jager | On the Tight Security of TLS 1.3: Theoretically Sound Cryptographic Parameters for Real-World Deployments |  </a:t>
            </a:r>
            <a:r>
              <a:rPr lang="en-US" sz="1600" i="1" dirty="0" err="1">
                <a:solidFill>
                  <a:srgbClr val="475871"/>
                </a:solidFill>
                <a:latin typeface="+mj-lt"/>
              </a:rPr>
              <a:t>Jornal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 of Cryptology |2021</a:t>
            </a:r>
            <a:endParaRPr lang="de-DE" sz="1600" i="1" dirty="0">
              <a:solidFill>
                <a:srgbClr val="47587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475871"/>
                </a:solidFill>
                <a:latin typeface="+mj-lt"/>
              </a:rPr>
              <a:t>[7] Claudia Eckert | IT-</a:t>
            </a:r>
            <a:r>
              <a:rPr lang="en-US" sz="1600" i="1" dirty="0" err="1">
                <a:solidFill>
                  <a:srgbClr val="475871"/>
                </a:solidFill>
                <a:latin typeface="+mj-lt"/>
              </a:rPr>
              <a:t>Sicherheit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: </a:t>
            </a:r>
            <a:r>
              <a:rPr lang="en-US" sz="1600" i="1" dirty="0" err="1">
                <a:solidFill>
                  <a:srgbClr val="475871"/>
                </a:solidFill>
                <a:latin typeface="+mj-lt"/>
              </a:rPr>
              <a:t>Konzepte-Verfahren-Protokolle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| </a:t>
            </a:r>
            <a:r>
              <a:rPr lang="en-US" sz="1600" i="1" dirty="0" err="1">
                <a:solidFill>
                  <a:srgbClr val="475871"/>
                </a:solidFill>
                <a:latin typeface="+mj-lt"/>
              </a:rPr>
              <a:t>DeGruyter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 |</a:t>
            </a:r>
            <a:r>
              <a:rPr lang="en-US" sz="1600" i="1" dirty="0" err="1">
                <a:solidFill>
                  <a:srgbClr val="475871"/>
                </a:solidFill>
                <a:latin typeface="+mj-lt"/>
              </a:rPr>
              <a:t>Auflage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: 10 | 2018</a:t>
            </a:r>
            <a:endParaRPr lang="de-DE" sz="1600" i="1" dirty="0">
              <a:solidFill>
                <a:srgbClr val="47587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355615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D242E"/>
    </a:dk2>
    <a:lt2>
      <a:srgbClr val="F2F1F1"/>
    </a:lt2>
    <a:accent1>
      <a:srgbClr val="4472C4"/>
    </a:accent1>
    <a:accent2>
      <a:srgbClr val="ED7D31"/>
    </a:accent2>
    <a:accent3>
      <a:srgbClr val="A3A3A3"/>
    </a:accent3>
    <a:accent4>
      <a:srgbClr val="CF9B00"/>
    </a:accent4>
    <a:accent5>
      <a:srgbClr val="5B9BD5"/>
    </a:accent5>
    <a:accent6>
      <a:srgbClr val="70AD47"/>
    </a:accent6>
    <a:hlink>
      <a:srgbClr val="D26012"/>
    </a:hlink>
    <a:folHlink>
      <a:srgbClr val="9A5879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D242E"/>
    </a:dk2>
    <a:lt2>
      <a:srgbClr val="F2F1F1"/>
    </a:lt2>
    <a:accent1>
      <a:srgbClr val="4472C4"/>
    </a:accent1>
    <a:accent2>
      <a:srgbClr val="ED7D31"/>
    </a:accent2>
    <a:accent3>
      <a:srgbClr val="A3A3A3"/>
    </a:accent3>
    <a:accent4>
      <a:srgbClr val="CF9B00"/>
    </a:accent4>
    <a:accent5>
      <a:srgbClr val="5B9BD5"/>
    </a:accent5>
    <a:accent6>
      <a:srgbClr val="70AD47"/>
    </a:accent6>
    <a:hlink>
      <a:srgbClr val="D26012"/>
    </a:hlink>
    <a:folHlink>
      <a:srgbClr val="9A5879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D242E"/>
    </a:dk2>
    <a:lt2>
      <a:srgbClr val="F2F1F1"/>
    </a:lt2>
    <a:accent1>
      <a:srgbClr val="4472C4"/>
    </a:accent1>
    <a:accent2>
      <a:srgbClr val="ED7D31"/>
    </a:accent2>
    <a:accent3>
      <a:srgbClr val="A3A3A3"/>
    </a:accent3>
    <a:accent4>
      <a:srgbClr val="CF9B00"/>
    </a:accent4>
    <a:accent5>
      <a:srgbClr val="5B9BD5"/>
    </a:accent5>
    <a:accent6>
      <a:srgbClr val="70AD47"/>
    </a:accent6>
    <a:hlink>
      <a:srgbClr val="D26012"/>
    </a:hlink>
    <a:folHlink>
      <a:srgbClr val="9A5879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D242E"/>
    </a:dk2>
    <a:lt2>
      <a:srgbClr val="F2F1F1"/>
    </a:lt2>
    <a:accent1>
      <a:srgbClr val="4472C4"/>
    </a:accent1>
    <a:accent2>
      <a:srgbClr val="ED7D31"/>
    </a:accent2>
    <a:accent3>
      <a:srgbClr val="A3A3A3"/>
    </a:accent3>
    <a:accent4>
      <a:srgbClr val="CF9B00"/>
    </a:accent4>
    <a:accent5>
      <a:srgbClr val="5B9BD5"/>
    </a:accent5>
    <a:accent6>
      <a:srgbClr val="70AD47"/>
    </a:accent6>
    <a:hlink>
      <a:srgbClr val="D26012"/>
    </a:hlink>
    <a:folHlink>
      <a:srgbClr val="9A5879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D242E"/>
    </a:dk2>
    <a:lt2>
      <a:srgbClr val="F2F1F1"/>
    </a:lt2>
    <a:accent1>
      <a:srgbClr val="4472C4"/>
    </a:accent1>
    <a:accent2>
      <a:srgbClr val="ED7D31"/>
    </a:accent2>
    <a:accent3>
      <a:srgbClr val="A3A3A3"/>
    </a:accent3>
    <a:accent4>
      <a:srgbClr val="CF9B00"/>
    </a:accent4>
    <a:accent5>
      <a:srgbClr val="5B9BD5"/>
    </a:accent5>
    <a:accent6>
      <a:srgbClr val="70AD47"/>
    </a:accent6>
    <a:hlink>
      <a:srgbClr val="D26012"/>
    </a:hlink>
    <a:folHlink>
      <a:srgbClr val="9A5879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D242E"/>
    </a:dk2>
    <a:lt2>
      <a:srgbClr val="F2F1F1"/>
    </a:lt2>
    <a:accent1>
      <a:srgbClr val="4472C4"/>
    </a:accent1>
    <a:accent2>
      <a:srgbClr val="ED7D31"/>
    </a:accent2>
    <a:accent3>
      <a:srgbClr val="A3A3A3"/>
    </a:accent3>
    <a:accent4>
      <a:srgbClr val="CF9B00"/>
    </a:accent4>
    <a:accent5>
      <a:srgbClr val="5B9BD5"/>
    </a:accent5>
    <a:accent6>
      <a:srgbClr val="70AD47"/>
    </a:accent6>
    <a:hlink>
      <a:srgbClr val="D26012"/>
    </a:hlink>
    <a:folHlink>
      <a:srgbClr val="9A5879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D242E"/>
    </a:dk2>
    <a:lt2>
      <a:srgbClr val="F2F1F1"/>
    </a:lt2>
    <a:accent1>
      <a:srgbClr val="4472C4"/>
    </a:accent1>
    <a:accent2>
      <a:srgbClr val="ED7D31"/>
    </a:accent2>
    <a:accent3>
      <a:srgbClr val="A3A3A3"/>
    </a:accent3>
    <a:accent4>
      <a:srgbClr val="CF9B00"/>
    </a:accent4>
    <a:accent5>
      <a:srgbClr val="5B9BD5"/>
    </a:accent5>
    <a:accent6>
      <a:srgbClr val="70AD47"/>
    </a:accent6>
    <a:hlink>
      <a:srgbClr val="D26012"/>
    </a:hlink>
    <a:folHlink>
      <a:srgbClr val="9A5879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D242E"/>
    </a:dk2>
    <a:lt2>
      <a:srgbClr val="F2F1F1"/>
    </a:lt2>
    <a:accent1>
      <a:srgbClr val="4472C4"/>
    </a:accent1>
    <a:accent2>
      <a:srgbClr val="ED7D31"/>
    </a:accent2>
    <a:accent3>
      <a:srgbClr val="A3A3A3"/>
    </a:accent3>
    <a:accent4>
      <a:srgbClr val="CF9B00"/>
    </a:accent4>
    <a:accent5>
      <a:srgbClr val="5B9BD5"/>
    </a:accent5>
    <a:accent6>
      <a:srgbClr val="70AD47"/>
    </a:accent6>
    <a:hlink>
      <a:srgbClr val="D26012"/>
    </a:hlink>
    <a:folHlink>
      <a:srgbClr val="9A587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1728</Words>
  <Application>Microsoft Office PowerPoint</Application>
  <PresentationFormat>Breitbild</PresentationFormat>
  <Paragraphs>251</Paragraphs>
  <Slides>11</Slides>
  <Notes>10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Gill Sans MT</vt:lpstr>
      <vt:lpstr>Goudy Old Style</vt:lpstr>
      <vt:lpstr>Inter</vt:lpstr>
      <vt:lpstr>MyriadPro-Bold</vt:lpstr>
      <vt:lpstr>Times-Bold</vt:lpstr>
      <vt:lpstr>Times-Roman</vt:lpstr>
      <vt:lpstr>Times-Roman11</vt:lpstr>
      <vt:lpstr>ClassicFrameVTI</vt:lpstr>
      <vt:lpstr>TLS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Voith Group of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 @  Fresh Corner</dc:title>
  <dc:creator>Willkens, Tim</dc:creator>
  <cp:lastModifiedBy>Willkens, Tim</cp:lastModifiedBy>
  <cp:revision>51</cp:revision>
  <dcterms:created xsi:type="dcterms:W3CDTF">2024-05-13T07:18:42Z</dcterms:created>
  <dcterms:modified xsi:type="dcterms:W3CDTF">2024-06-13T14:10:39Z</dcterms:modified>
</cp:coreProperties>
</file>