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871"/>
    <a:srgbClr val="4472C4"/>
    <a:srgbClr val="6C7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8" autoAdjust="0"/>
  </p:normalViewPr>
  <p:slideViewPr>
    <p:cSldViewPr snapToGrid="0">
      <p:cViewPr>
        <p:scale>
          <a:sx n="82" d="100"/>
          <a:sy n="82" d="100"/>
        </p:scale>
        <p:origin x="9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67CCE-4062-48EF-AE91-2D7227D947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940F-86D5-404E-A6CA-C2928D9602FD}">
      <dgm:prSet custT="1"/>
      <dgm:spPr/>
      <dgm:t>
        <a:bodyPr/>
        <a:lstStyle/>
        <a:p>
          <a:pPr marL="0" algn="l" defTabSz="914400" rtl="0" eaLnBrk="1" latinLnBrk="0" hangingPunct="1">
            <a:lnSpc>
              <a:spcPct val="100000"/>
            </a:lnSpc>
          </a:pPr>
          <a:r>
            <a:rPr lang="de-DE" sz="2000" kern="1200" cap="all" spc="300" dirty="0">
              <a:solidFill>
                <a:srgbClr val="475871"/>
              </a:solidFill>
              <a:latin typeface="+mj-lt"/>
              <a:ea typeface="+mj-ea"/>
              <a:cs typeface="+mj-cs"/>
            </a:rPr>
            <a:t>Architektur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gm:t>
    </dgm:pt>
    <dgm:pt modelId="{0712D249-2952-48A2-92B6-0F82D57C5A37}" type="parTrans" cxnId="{977D1028-8A03-45C9-8521-DDE74FF61CE6}">
      <dgm:prSet/>
      <dgm:spPr/>
      <dgm:t>
        <a:bodyPr/>
        <a:lstStyle/>
        <a:p>
          <a:endParaRPr lang="en-US"/>
        </a:p>
      </dgm:t>
    </dgm:pt>
    <dgm:pt modelId="{BB8748CB-F28B-4AEE-8CAD-AC55E36D8519}" type="sibTrans" cxnId="{977D1028-8A03-45C9-8521-DDE74FF61CE6}">
      <dgm:prSet/>
      <dgm:spPr/>
      <dgm:t>
        <a:bodyPr/>
        <a:lstStyle/>
        <a:p>
          <a:endParaRPr lang="en-US"/>
        </a:p>
      </dgm:t>
    </dgm:pt>
    <dgm:pt modelId="{25FD39BD-D37F-4045-AD6D-251CDAB51621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DevOps</a:t>
          </a:r>
          <a:r>
            <a:rPr lang="de-DE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 Und </a:t>
          </a:r>
          <a:r>
            <a:rPr lang="de-DE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DataOps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393464DF-8CFB-428B-8545-8962EE09D4DF}" type="parTrans" cxnId="{91CADF53-93E1-4DF2-80D7-6DB7C1038D3F}">
      <dgm:prSet/>
      <dgm:spPr/>
      <dgm:t>
        <a:bodyPr/>
        <a:lstStyle/>
        <a:p>
          <a:endParaRPr lang="en-US"/>
        </a:p>
      </dgm:t>
    </dgm:pt>
    <dgm:pt modelId="{C91EBDE2-9083-41BC-9A88-9F9A64E654BD}" type="sibTrans" cxnId="{91CADF53-93E1-4DF2-80D7-6DB7C1038D3F}">
      <dgm:prSet/>
      <dgm:spPr/>
      <dgm:t>
        <a:bodyPr/>
        <a:lstStyle/>
        <a:p>
          <a:endParaRPr lang="en-US"/>
        </a:p>
      </dgm:t>
    </dgm:pt>
    <dgm:pt modelId="{51C3CAFF-4042-418E-A1EB-533626B14EBA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Tools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DEC63273-B6F6-4B82-8196-B854A12BF044}" type="parTrans" cxnId="{B01EF366-D60C-476B-9F9E-B50B3C040F38}">
      <dgm:prSet/>
      <dgm:spPr/>
      <dgm:t>
        <a:bodyPr/>
        <a:lstStyle/>
        <a:p>
          <a:endParaRPr lang="en-US"/>
        </a:p>
      </dgm:t>
    </dgm:pt>
    <dgm:pt modelId="{B1F48D2A-2260-4400-957F-02A143311808}" type="sibTrans" cxnId="{B01EF366-D60C-476B-9F9E-B50B3C040F38}">
      <dgm:prSet/>
      <dgm:spPr/>
      <dgm:t>
        <a:bodyPr/>
        <a:lstStyle/>
        <a:p>
          <a:endParaRPr lang="en-US"/>
        </a:p>
      </dgm:t>
    </dgm:pt>
    <dgm:pt modelId="{C2A5DBE1-2FBF-478B-8E7F-438BE5C3BFB7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Zusammenfassung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A526D059-8F46-4619-9863-AF3372A65781}" type="parTrans" cxnId="{DF29F494-E737-4523-8261-ECB5B18EA74F}">
      <dgm:prSet/>
      <dgm:spPr/>
      <dgm:t>
        <a:bodyPr/>
        <a:lstStyle/>
        <a:p>
          <a:endParaRPr lang="en-US"/>
        </a:p>
      </dgm:t>
    </dgm:pt>
    <dgm:pt modelId="{91F616FD-DE89-452A-94B4-19B32394D58A}" type="sibTrans" cxnId="{DF29F494-E737-4523-8261-ECB5B18EA74F}">
      <dgm:prSet/>
      <dgm:spPr/>
      <dgm:t>
        <a:bodyPr/>
        <a:lstStyle/>
        <a:p>
          <a:endParaRPr lang="en-US"/>
        </a:p>
      </dgm:t>
    </dgm:pt>
    <dgm:pt modelId="{FAE34490-9C0C-4ACD-A2A4-1C1BA8FAF44D}" type="pres">
      <dgm:prSet presAssocID="{8BC67CCE-4062-48EF-AE91-2D7227D94749}" presName="root" presStyleCnt="0">
        <dgm:presLayoutVars>
          <dgm:dir/>
          <dgm:resizeHandles val="exact"/>
        </dgm:presLayoutVars>
      </dgm:prSet>
      <dgm:spPr/>
    </dgm:pt>
    <dgm:pt modelId="{AA8EE00D-E614-4896-8DB9-C0704E77456C}" type="pres">
      <dgm:prSet presAssocID="{C7FF940F-86D5-404E-A6CA-C2928D9602FD}" presName="compNode" presStyleCnt="0"/>
      <dgm:spPr/>
    </dgm:pt>
    <dgm:pt modelId="{CCC5B770-C8E6-4F2A-8C65-83BEAD2F5D8F}" type="pres">
      <dgm:prSet presAssocID="{C7FF940F-86D5-404E-A6CA-C2928D9602FD}" presName="bgRect" presStyleLbl="bgShp" presStyleIdx="0" presStyleCnt="4"/>
      <dgm:spPr>
        <a:solidFill>
          <a:schemeClr val="bg1"/>
        </a:solidFill>
      </dgm:spPr>
    </dgm:pt>
    <dgm:pt modelId="{366D1A9B-04DA-4234-A7B8-745238EEC559}" type="pres">
      <dgm:prSet presAssocID="{C7FF940F-86D5-404E-A6CA-C2928D9602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upause mit einfarbiger Füllung"/>
        </a:ext>
      </dgm:extLst>
    </dgm:pt>
    <dgm:pt modelId="{1DB1472D-00AB-42F3-82E7-634DE0F533D0}" type="pres">
      <dgm:prSet presAssocID="{C7FF940F-86D5-404E-A6CA-C2928D9602FD}" presName="spaceRect" presStyleCnt="0"/>
      <dgm:spPr/>
    </dgm:pt>
    <dgm:pt modelId="{6C0A6F11-C452-41C4-A53B-85D99BBB1AEE}" type="pres">
      <dgm:prSet presAssocID="{C7FF940F-86D5-404E-A6CA-C2928D9602FD}" presName="parTx" presStyleLbl="revTx" presStyleIdx="0" presStyleCnt="4">
        <dgm:presLayoutVars>
          <dgm:chMax val="0"/>
          <dgm:chPref val="0"/>
        </dgm:presLayoutVars>
      </dgm:prSet>
      <dgm:spPr/>
    </dgm:pt>
    <dgm:pt modelId="{3787E783-A8C6-4005-B776-198A304CB5E8}" type="pres">
      <dgm:prSet presAssocID="{BB8748CB-F28B-4AEE-8CAD-AC55E36D8519}" presName="sibTrans" presStyleCnt="0"/>
      <dgm:spPr/>
    </dgm:pt>
    <dgm:pt modelId="{A738FB5E-3D05-409F-8F2E-DFCD0676B68F}" type="pres">
      <dgm:prSet presAssocID="{25FD39BD-D37F-4045-AD6D-251CDAB51621}" presName="compNode" presStyleCnt="0"/>
      <dgm:spPr/>
    </dgm:pt>
    <dgm:pt modelId="{70E3A26D-3538-430A-A3AF-7A54B9747F01}" type="pres">
      <dgm:prSet presAssocID="{25FD39BD-D37F-4045-AD6D-251CDAB51621}" presName="bgRect" presStyleLbl="bgShp" presStyleIdx="1" presStyleCnt="4"/>
      <dgm:spPr>
        <a:solidFill>
          <a:schemeClr val="bg1"/>
        </a:solidFill>
      </dgm:spPr>
    </dgm:pt>
    <dgm:pt modelId="{36A77935-4E4F-490B-9F09-1D4A89D78FDE}" type="pres">
      <dgm:prSet presAssocID="{25FD39BD-D37F-4045-AD6D-251CDAB516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A551E051-9C77-45EB-AEAA-540E1A527F2E}" type="pres">
      <dgm:prSet presAssocID="{25FD39BD-D37F-4045-AD6D-251CDAB51621}" presName="spaceRect" presStyleCnt="0"/>
      <dgm:spPr/>
    </dgm:pt>
    <dgm:pt modelId="{B402B223-5C4A-4AEB-A007-21FCDA918BA0}" type="pres">
      <dgm:prSet presAssocID="{25FD39BD-D37F-4045-AD6D-251CDAB51621}" presName="parTx" presStyleLbl="revTx" presStyleIdx="1" presStyleCnt="4">
        <dgm:presLayoutVars>
          <dgm:chMax val="0"/>
          <dgm:chPref val="0"/>
        </dgm:presLayoutVars>
      </dgm:prSet>
      <dgm:spPr/>
    </dgm:pt>
    <dgm:pt modelId="{CD962A05-C0C7-467A-B686-7E8609579FE8}" type="pres">
      <dgm:prSet presAssocID="{C91EBDE2-9083-41BC-9A88-9F9A64E654BD}" presName="sibTrans" presStyleCnt="0"/>
      <dgm:spPr/>
    </dgm:pt>
    <dgm:pt modelId="{A35A8B9A-AE88-4CF3-9207-AA9CFDC742A0}" type="pres">
      <dgm:prSet presAssocID="{51C3CAFF-4042-418E-A1EB-533626B14EBA}" presName="compNode" presStyleCnt="0"/>
      <dgm:spPr/>
    </dgm:pt>
    <dgm:pt modelId="{993E8162-0B13-4463-B73D-A0FD9551C3A0}" type="pres">
      <dgm:prSet presAssocID="{51C3CAFF-4042-418E-A1EB-533626B14EBA}" presName="bgRect" presStyleLbl="bgShp" presStyleIdx="2" presStyleCnt="4"/>
      <dgm:spPr>
        <a:solidFill>
          <a:schemeClr val="bg1"/>
        </a:solidFill>
      </dgm:spPr>
    </dgm:pt>
    <dgm:pt modelId="{11105A24-71C1-430B-AB3D-D2669D1EFA2C}" type="pres">
      <dgm:prSet presAssocID="{51C3CAFF-4042-418E-A1EB-533626B14E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981F3A-E1B8-4E6B-9865-A7DC0637B300}" type="pres">
      <dgm:prSet presAssocID="{51C3CAFF-4042-418E-A1EB-533626B14EBA}" presName="spaceRect" presStyleCnt="0"/>
      <dgm:spPr/>
    </dgm:pt>
    <dgm:pt modelId="{70F8AAE4-F830-44B6-AFB1-2984C47C9A8C}" type="pres">
      <dgm:prSet presAssocID="{51C3CAFF-4042-418E-A1EB-533626B14EBA}" presName="parTx" presStyleLbl="revTx" presStyleIdx="2" presStyleCnt="4">
        <dgm:presLayoutVars>
          <dgm:chMax val="0"/>
          <dgm:chPref val="0"/>
        </dgm:presLayoutVars>
      </dgm:prSet>
      <dgm:spPr/>
    </dgm:pt>
    <dgm:pt modelId="{5C2DE33C-1706-4A3E-A55D-A8FFF8F9DCF0}" type="pres">
      <dgm:prSet presAssocID="{B1F48D2A-2260-4400-957F-02A143311808}" presName="sibTrans" presStyleCnt="0"/>
      <dgm:spPr/>
    </dgm:pt>
    <dgm:pt modelId="{26132452-5488-4E91-B40E-845B5252A808}" type="pres">
      <dgm:prSet presAssocID="{C2A5DBE1-2FBF-478B-8E7F-438BE5C3BFB7}" presName="compNode" presStyleCnt="0"/>
      <dgm:spPr/>
    </dgm:pt>
    <dgm:pt modelId="{7B4F8C5A-603B-4930-B5B0-E221B94E91E8}" type="pres">
      <dgm:prSet presAssocID="{C2A5DBE1-2FBF-478B-8E7F-438BE5C3BFB7}" presName="bgRect" presStyleLbl="bgShp" presStyleIdx="3" presStyleCnt="4"/>
      <dgm:spPr>
        <a:solidFill>
          <a:schemeClr val="bg1"/>
        </a:solidFill>
      </dgm:spPr>
    </dgm:pt>
    <dgm:pt modelId="{05BD7CDC-A1F5-4D1A-A3FF-876DEEDD8374}" type="pres">
      <dgm:prSet presAssocID="{C2A5DBE1-2FBF-478B-8E7F-438BE5C3BF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4EC53AC-AFF0-4AA6-8CB3-3E0F73E03E0D}" type="pres">
      <dgm:prSet presAssocID="{C2A5DBE1-2FBF-478B-8E7F-438BE5C3BFB7}" presName="spaceRect" presStyleCnt="0"/>
      <dgm:spPr/>
    </dgm:pt>
    <dgm:pt modelId="{3AEC8B38-1325-455B-9692-7708281084AC}" type="pres">
      <dgm:prSet presAssocID="{C2A5DBE1-2FBF-478B-8E7F-438BE5C3BF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7D1028-8A03-45C9-8521-DDE74FF61CE6}" srcId="{8BC67CCE-4062-48EF-AE91-2D7227D94749}" destId="{C7FF940F-86D5-404E-A6CA-C2928D9602FD}" srcOrd="0" destOrd="0" parTransId="{0712D249-2952-48A2-92B6-0F82D57C5A37}" sibTransId="{BB8748CB-F28B-4AEE-8CAD-AC55E36D8519}"/>
    <dgm:cxn modelId="{B01EF366-D60C-476B-9F9E-B50B3C040F38}" srcId="{8BC67CCE-4062-48EF-AE91-2D7227D94749}" destId="{51C3CAFF-4042-418E-A1EB-533626B14EBA}" srcOrd="2" destOrd="0" parTransId="{DEC63273-B6F6-4B82-8196-B854A12BF044}" sibTransId="{B1F48D2A-2260-4400-957F-02A143311808}"/>
    <dgm:cxn modelId="{359C1948-8AF7-4282-8718-F778EE5C9165}" type="presOf" srcId="{C2A5DBE1-2FBF-478B-8E7F-438BE5C3BFB7}" destId="{3AEC8B38-1325-455B-9692-7708281084AC}" srcOrd="0" destOrd="0" presId="urn:microsoft.com/office/officeart/2018/2/layout/IconVerticalSolidList"/>
    <dgm:cxn modelId="{3E0E136C-6B3A-487E-B20D-8F693063E08F}" type="presOf" srcId="{25FD39BD-D37F-4045-AD6D-251CDAB51621}" destId="{B402B223-5C4A-4AEB-A007-21FCDA918BA0}" srcOrd="0" destOrd="0" presId="urn:microsoft.com/office/officeart/2018/2/layout/IconVerticalSolidList"/>
    <dgm:cxn modelId="{91CADF53-93E1-4DF2-80D7-6DB7C1038D3F}" srcId="{8BC67CCE-4062-48EF-AE91-2D7227D94749}" destId="{25FD39BD-D37F-4045-AD6D-251CDAB51621}" srcOrd="1" destOrd="0" parTransId="{393464DF-8CFB-428B-8545-8962EE09D4DF}" sibTransId="{C91EBDE2-9083-41BC-9A88-9F9A64E654BD}"/>
    <dgm:cxn modelId="{697FB97E-DB7D-4B34-817A-0A56501A3D87}" type="presOf" srcId="{8BC67CCE-4062-48EF-AE91-2D7227D94749}" destId="{FAE34490-9C0C-4ACD-A2A4-1C1BA8FAF44D}" srcOrd="0" destOrd="0" presId="urn:microsoft.com/office/officeart/2018/2/layout/IconVerticalSolidList"/>
    <dgm:cxn modelId="{DF29F494-E737-4523-8261-ECB5B18EA74F}" srcId="{8BC67CCE-4062-48EF-AE91-2D7227D94749}" destId="{C2A5DBE1-2FBF-478B-8E7F-438BE5C3BFB7}" srcOrd="3" destOrd="0" parTransId="{A526D059-8F46-4619-9863-AF3372A65781}" sibTransId="{91F616FD-DE89-452A-94B4-19B32394D58A}"/>
    <dgm:cxn modelId="{CBFCB295-EC99-4D4A-8DB0-98172F75B5F9}" type="presOf" srcId="{C7FF940F-86D5-404E-A6CA-C2928D9602FD}" destId="{6C0A6F11-C452-41C4-A53B-85D99BBB1AEE}" srcOrd="0" destOrd="0" presId="urn:microsoft.com/office/officeart/2018/2/layout/IconVerticalSolidList"/>
    <dgm:cxn modelId="{44BE2BF8-D461-470B-BDDF-AA3AF1479122}" type="presOf" srcId="{51C3CAFF-4042-418E-A1EB-533626B14EBA}" destId="{70F8AAE4-F830-44B6-AFB1-2984C47C9A8C}" srcOrd="0" destOrd="0" presId="urn:microsoft.com/office/officeart/2018/2/layout/IconVerticalSolidList"/>
    <dgm:cxn modelId="{00A22ED5-63AF-441D-BB95-688B17240C00}" type="presParOf" srcId="{FAE34490-9C0C-4ACD-A2A4-1C1BA8FAF44D}" destId="{AA8EE00D-E614-4896-8DB9-C0704E77456C}" srcOrd="0" destOrd="0" presId="urn:microsoft.com/office/officeart/2018/2/layout/IconVerticalSolidList"/>
    <dgm:cxn modelId="{048C4A7B-29AD-4D38-AE5F-FE90ECB82BA3}" type="presParOf" srcId="{AA8EE00D-E614-4896-8DB9-C0704E77456C}" destId="{CCC5B770-C8E6-4F2A-8C65-83BEAD2F5D8F}" srcOrd="0" destOrd="0" presId="urn:microsoft.com/office/officeart/2018/2/layout/IconVerticalSolidList"/>
    <dgm:cxn modelId="{524446B8-34E6-4665-A729-77C5918F816A}" type="presParOf" srcId="{AA8EE00D-E614-4896-8DB9-C0704E77456C}" destId="{366D1A9B-04DA-4234-A7B8-745238EEC559}" srcOrd="1" destOrd="0" presId="urn:microsoft.com/office/officeart/2018/2/layout/IconVerticalSolidList"/>
    <dgm:cxn modelId="{3D41F655-3860-44CC-A91C-5390A6F936C3}" type="presParOf" srcId="{AA8EE00D-E614-4896-8DB9-C0704E77456C}" destId="{1DB1472D-00AB-42F3-82E7-634DE0F533D0}" srcOrd="2" destOrd="0" presId="urn:microsoft.com/office/officeart/2018/2/layout/IconVerticalSolidList"/>
    <dgm:cxn modelId="{7A6A7BCD-0FE2-47DD-91CD-B7426A7B4EA1}" type="presParOf" srcId="{AA8EE00D-E614-4896-8DB9-C0704E77456C}" destId="{6C0A6F11-C452-41C4-A53B-85D99BBB1AEE}" srcOrd="3" destOrd="0" presId="urn:microsoft.com/office/officeart/2018/2/layout/IconVerticalSolidList"/>
    <dgm:cxn modelId="{F0A846A8-F0A5-4080-99AD-DA88C4211330}" type="presParOf" srcId="{FAE34490-9C0C-4ACD-A2A4-1C1BA8FAF44D}" destId="{3787E783-A8C6-4005-B776-198A304CB5E8}" srcOrd="1" destOrd="0" presId="urn:microsoft.com/office/officeart/2018/2/layout/IconVerticalSolidList"/>
    <dgm:cxn modelId="{57D19BE0-2BBC-463F-ACA7-929B706E226F}" type="presParOf" srcId="{FAE34490-9C0C-4ACD-A2A4-1C1BA8FAF44D}" destId="{A738FB5E-3D05-409F-8F2E-DFCD0676B68F}" srcOrd="2" destOrd="0" presId="urn:microsoft.com/office/officeart/2018/2/layout/IconVerticalSolidList"/>
    <dgm:cxn modelId="{B2A9317C-E2B4-4E2E-AD89-CC02D301AD5D}" type="presParOf" srcId="{A738FB5E-3D05-409F-8F2E-DFCD0676B68F}" destId="{70E3A26D-3538-430A-A3AF-7A54B9747F01}" srcOrd="0" destOrd="0" presId="urn:microsoft.com/office/officeart/2018/2/layout/IconVerticalSolidList"/>
    <dgm:cxn modelId="{F4CA8040-6BFA-4889-8D01-7808D021EAC3}" type="presParOf" srcId="{A738FB5E-3D05-409F-8F2E-DFCD0676B68F}" destId="{36A77935-4E4F-490B-9F09-1D4A89D78FDE}" srcOrd="1" destOrd="0" presId="urn:microsoft.com/office/officeart/2018/2/layout/IconVerticalSolidList"/>
    <dgm:cxn modelId="{115990C8-64B0-44B1-8901-4789470EEF69}" type="presParOf" srcId="{A738FB5E-3D05-409F-8F2E-DFCD0676B68F}" destId="{A551E051-9C77-45EB-AEAA-540E1A527F2E}" srcOrd="2" destOrd="0" presId="urn:microsoft.com/office/officeart/2018/2/layout/IconVerticalSolidList"/>
    <dgm:cxn modelId="{0E05F3DE-1436-44A7-8E5D-3AA9272E0414}" type="presParOf" srcId="{A738FB5E-3D05-409F-8F2E-DFCD0676B68F}" destId="{B402B223-5C4A-4AEB-A007-21FCDA918BA0}" srcOrd="3" destOrd="0" presId="urn:microsoft.com/office/officeart/2018/2/layout/IconVerticalSolidList"/>
    <dgm:cxn modelId="{C5D594BB-72A2-4A8A-81B6-09ED87CDA250}" type="presParOf" srcId="{FAE34490-9C0C-4ACD-A2A4-1C1BA8FAF44D}" destId="{CD962A05-C0C7-467A-B686-7E8609579FE8}" srcOrd="3" destOrd="0" presId="urn:microsoft.com/office/officeart/2018/2/layout/IconVerticalSolidList"/>
    <dgm:cxn modelId="{09BAF24A-C6E5-4008-AEC2-001922AEA585}" type="presParOf" srcId="{FAE34490-9C0C-4ACD-A2A4-1C1BA8FAF44D}" destId="{A35A8B9A-AE88-4CF3-9207-AA9CFDC742A0}" srcOrd="4" destOrd="0" presId="urn:microsoft.com/office/officeart/2018/2/layout/IconVerticalSolidList"/>
    <dgm:cxn modelId="{CF62A122-F313-4A65-9BDA-031C030DA199}" type="presParOf" srcId="{A35A8B9A-AE88-4CF3-9207-AA9CFDC742A0}" destId="{993E8162-0B13-4463-B73D-A0FD9551C3A0}" srcOrd="0" destOrd="0" presId="urn:microsoft.com/office/officeart/2018/2/layout/IconVerticalSolidList"/>
    <dgm:cxn modelId="{F37A9C23-8DA9-44AA-9E02-747E0197B757}" type="presParOf" srcId="{A35A8B9A-AE88-4CF3-9207-AA9CFDC742A0}" destId="{11105A24-71C1-430B-AB3D-D2669D1EFA2C}" srcOrd="1" destOrd="0" presId="urn:microsoft.com/office/officeart/2018/2/layout/IconVerticalSolidList"/>
    <dgm:cxn modelId="{5C4A6D20-2610-41CB-909C-D7943435E221}" type="presParOf" srcId="{A35A8B9A-AE88-4CF3-9207-AA9CFDC742A0}" destId="{66981F3A-E1B8-4E6B-9865-A7DC0637B300}" srcOrd="2" destOrd="0" presId="urn:microsoft.com/office/officeart/2018/2/layout/IconVerticalSolidList"/>
    <dgm:cxn modelId="{ABA6DC92-1901-426C-8D37-73E531EEEC3B}" type="presParOf" srcId="{A35A8B9A-AE88-4CF3-9207-AA9CFDC742A0}" destId="{70F8AAE4-F830-44B6-AFB1-2984C47C9A8C}" srcOrd="3" destOrd="0" presId="urn:microsoft.com/office/officeart/2018/2/layout/IconVerticalSolidList"/>
    <dgm:cxn modelId="{52DC56D6-D6ED-4474-87A2-9EEA40A1393E}" type="presParOf" srcId="{FAE34490-9C0C-4ACD-A2A4-1C1BA8FAF44D}" destId="{5C2DE33C-1706-4A3E-A55D-A8FFF8F9DCF0}" srcOrd="5" destOrd="0" presId="urn:microsoft.com/office/officeart/2018/2/layout/IconVerticalSolidList"/>
    <dgm:cxn modelId="{CDEB9729-BEFB-4409-8F9D-1318D47AA09D}" type="presParOf" srcId="{FAE34490-9C0C-4ACD-A2A4-1C1BA8FAF44D}" destId="{26132452-5488-4E91-B40E-845B5252A808}" srcOrd="6" destOrd="0" presId="urn:microsoft.com/office/officeart/2018/2/layout/IconVerticalSolidList"/>
    <dgm:cxn modelId="{8FB7F52C-B01F-4001-B736-90C887B8A458}" type="presParOf" srcId="{26132452-5488-4E91-B40E-845B5252A808}" destId="{7B4F8C5A-603B-4930-B5B0-E221B94E91E8}" srcOrd="0" destOrd="0" presId="urn:microsoft.com/office/officeart/2018/2/layout/IconVerticalSolidList"/>
    <dgm:cxn modelId="{0E4D3612-9BFE-4478-A08B-65E8ABAE410D}" type="presParOf" srcId="{26132452-5488-4E91-B40E-845B5252A808}" destId="{05BD7CDC-A1F5-4D1A-A3FF-876DEEDD8374}" srcOrd="1" destOrd="0" presId="urn:microsoft.com/office/officeart/2018/2/layout/IconVerticalSolidList"/>
    <dgm:cxn modelId="{03026CDE-1A69-4638-B81A-A31DD71CE466}" type="presParOf" srcId="{26132452-5488-4E91-B40E-845B5252A808}" destId="{B4EC53AC-AFF0-4AA6-8CB3-3E0F73E03E0D}" srcOrd="2" destOrd="0" presId="urn:microsoft.com/office/officeart/2018/2/layout/IconVerticalSolidList"/>
    <dgm:cxn modelId="{B5154487-6311-4D31-A331-5B1D7FE6D779}" type="presParOf" srcId="{26132452-5488-4E91-B40E-845B5252A808}" destId="{3AEC8B38-1325-455B-9692-7708281084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5B770-C8E6-4F2A-8C65-83BEAD2F5D8F}">
      <dsp:nvSpPr>
        <dsp:cNvPr id="0" name=""/>
        <dsp:cNvSpPr/>
      </dsp:nvSpPr>
      <dsp:spPr>
        <a:xfrm>
          <a:off x="0" y="1482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1A9B-04DA-4234-A7B8-745238EEC559}">
      <dsp:nvSpPr>
        <dsp:cNvPr id="0" name=""/>
        <dsp:cNvSpPr/>
      </dsp:nvSpPr>
      <dsp:spPr>
        <a:xfrm>
          <a:off x="227214" y="170484"/>
          <a:ext cx="413117" cy="41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6F11-C452-41C4-A53B-85D99BBB1AEE}">
      <dsp:nvSpPr>
        <dsp:cNvPr id="0" name=""/>
        <dsp:cNvSpPr/>
      </dsp:nvSpPr>
      <dsp:spPr>
        <a:xfrm>
          <a:off x="867547" y="1482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>
              <a:solidFill>
                <a:srgbClr val="475871"/>
              </a:solidFill>
              <a:latin typeface="+mj-lt"/>
              <a:ea typeface="+mj-ea"/>
              <a:cs typeface="+mj-cs"/>
            </a:rPr>
            <a:t>Architektur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sp:txBody>
      <dsp:txXfrm>
        <a:off x="867547" y="1482"/>
        <a:ext cx="4852117" cy="751123"/>
      </dsp:txXfrm>
    </dsp:sp>
    <dsp:sp modelId="{70E3A26D-3538-430A-A3AF-7A54B9747F01}">
      <dsp:nvSpPr>
        <dsp:cNvPr id="0" name=""/>
        <dsp:cNvSpPr/>
      </dsp:nvSpPr>
      <dsp:spPr>
        <a:xfrm>
          <a:off x="0" y="940385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77935-4E4F-490B-9F09-1D4A89D78FDE}">
      <dsp:nvSpPr>
        <dsp:cNvPr id="0" name=""/>
        <dsp:cNvSpPr/>
      </dsp:nvSpPr>
      <dsp:spPr>
        <a:xfrm>
          <a:off x="227214" y="1109388"/>
          <a:ext cx="413117" cy="41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2B223-5C4A-4AEB-A007-21FCDA918BA0}">
      <dsp:nvSpPr>
        <dsp:cNvPr id="0" name=""/>
        <dsp:cNvSpPr/>
      </dsp:nvSpPr>
      <dsp:spPr>
        <a:xfrm>
          <a:off x="867547" y="940385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DevOps</a:t>
          </a:r>
          <a:r>
            <a:rPr lang="de-DE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 Und </a:t>
          </a:r>
          <a:r>
            <a:rPr lang="de-DE" sz="2000" kern="1200" cap="all" spc="300" dirty="0" err="1">
              <a:solidFill>
                <a:srgbClr val="475871"/>
              </a:solidFill>
              <a:latin typeface="Goudy Old Style"/>
              <a:ea typeface="+mn-ea"/>
              <a:cs typeface="+mn-cs"/>
            </a:rPr>
            <a:t>DataOps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940385"/>
        <a:ext cx="4852117" cy="751123"/>
      </dsp:txXfrm>
    </dsp:sp>
    <dsp:sp modelId="{993E8162-0B13-4463-B73D-A0FD9551C3A0}">
      <dsp:nvSpPr>
        <dsp:cNvPr id="0" name=""/>
        <dsp:cNvSpPr/>
      </dsp:nvSpPr>
      <dsp:spPr>
        <a:xfrm>
          <a:off x="0" y="1879289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05A24-71C1-430B-AB3D-D2669D1EFA2C}">
      <dsp:nvSpPr>
        <dsp:cNvPr id="0" name=""/>
        <dsp:cNvSpPr/>
      </dsp:nvSpPr>
      <dsp:spPr>
        <a:xfrm>
          <a:off x="227214" y="2048292"/>
          <a:ext cx="413117" cy="41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8AAE4-F830-44B6-AFB1-2984C47C9A8C}">
      <dsp:nvSpPr>
        <dsp:cNvPr id="0" name=""/>
        <dsp:cNvSpPr/>
      </dsp:nvSpPr>
      <dsp:spPr>
        <a:xfrm>
          <a:off x="867547" y="1879289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Tools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1879289"/>
        <a:ext cx="4852117" cy="751123"/>
      </dsp:txXfrm>
    </dsp:sp>
    <dsp:sp modelId="{7B4F8C5A-603B-4930-B5B0-E221B94E91E8}">
      <dsp:nvSpPr>
        <dsp:cNvPr id="0" name=""/>
        <dsp:cNvSpPr/>
      </dsp:nvSpPr>
      <dsp:spPr>
        <a:xfrm>
          <a:off x="0" y="2818193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D7CDC-A1F5-4D1A-A3FF-876DEEDD8374}">
      <dsp:nvSpPr>
        <dsp:cNvPr id="0" name=""/>
        <dsp:cNvSpPr/>
      </dsp:nvSpPr>
      <dsp:spPr>
        <a:xfrm>
          <a:off x="227214" y="2987196"/>
          <a:ext cx="413117" cy="413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C8B38-1325-455B-9692-7708281084AC}">
      <dsp:nvSpPr>
        <dsp:cNvPr id="0" name=""/>
        <dsp:cNvSpPr/>
      </dsp:nvSpPr>
      <dsp:spPr>
        <a:xfrm>
          <a:off x="867547" y="2818193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Zusammenfassung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2818193"/>
        <a:ext cx="4852117" cy="751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B98D-3798-4C8A-8199-EC955967EE11}" type="datetimeFigureOut">
              <a:rPr lang="de-DE" smtClean="0"/>
              <a:t>2024-05-13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FC953-B547-45E0-B1EC-9ADAABF586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Lambda-Architektur:</a:t>
            </a:r>
          </a:p>
          <a:p>
            <a:r>
              <a:rPr lang="de-DE" b="0" i="0" u="sng" dirty="0"/>
              <a:t>Vorteile: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/>
              <a:t>Echtzeit und Batchverarbeitung: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Lambda-Architektur ermöglicht schnelle und umfassende Analysen durch die parallele Verarbeitung von Echtzeit- und Batchdaten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Skalierbarkeit: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Sie ist hoch skalierbar und kann große Datenmengen verarbeiten, was sie für Big-Data-Anwendungen besonders geeignet macht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Fehlerresistenz: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Architektur bietet eine hohe Ausfallsicherheit und minimiert Datenverluste durch die Kombination von Batch- und Streaming-Verarbeitung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Flexibilität: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Durch die Verwendung verschiedener Technologien und Tools kann die Lambda-Architektur an spezifische Anforderungen angepasst werden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u="sng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Komplexität: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Implementierung und Wartung der Lambda-Architektur kann aufgrund der verschiedenen Verarbeitungsmethoden und -schichten komplex sein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Aufwand: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Berechnungen müssen sowohl im Batch- als auch im Echtzeit-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Verarbeitungslayer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implementiert werden, was zu doppeltem Aufwand führen kann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Latenz: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Trotz der Echtzeitverarbeitung kann es zu Latenz kommen, insbesondere wenn die Batch-Verarbeitung in regelmäßigen Intervallen erfolgt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Datenkonsistenz: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Kombination von Daten aus beiden Verarbeitungspfaden kann Herausforderungen bei der Sicherstellung der Konsistenz mit sich bringen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Wartungsaufwand: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Wartung und Aktualisierung der Architektur erfordert sorgfältige Planung und Implementierung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u="none" dirty="0">
                <a:solidFill>
                  <a:srgbClr val="2E2F30"/>
                </a:solidFill>
                <a:effectLst/>
                <a:latin typeface="Inter"/>
              </a:rPr>
              <a:t>Komplexität des Datenmodells: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Das Datenmodell kann komplex zu berechnen sein, da es verschiedene Zeitebenen und Auflösungen vereint</a:t>
            </a:r>
            <a:endParaRPr lang="de-DE" b="0" i="1" u="none" dirty="0"/>
          </a:p>
          <a:p>
            <a:endParaRPr lang="de-DE" b="1" dirty="0"/>
          </a:p>
          <a:p>
            <a:r>
              <a:rPr lang="de-DE" b="1" dirty="0"/>
              <a:t>Batch-Verarbeitung:</a:t>
            </a:r>
          </a:p>
          <a:p>
            <a:r>
              <a:rPr lang="de-DE" b="0" u="sng" dirty="0"/>
              <a:t>Vorteile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/>
              <a:t>Effizienz: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Batch-Verarbeitung ist besonders effizient bei der Verarbeitung großer Datenmengen, da sie die Daten in großen Mengen verarbeitet, was die Gesamtverarbeitungszeit reduzieren kann</a:t>
            </a: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Einfachheit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Sie ist oft einfacher zu implementieren und zu verwalten, da sie weniger kontinuierliche Überwachung erfordert und für Szenarien geeignet ist, in denen Daten nicht zeitkritisch sind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Ressourcenoptimierung: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Batch-Verarbeitung kann komplexe Transformationen und Validierungen der Daten durchführen, da es mehr Zeit und Ressourcen für die Verarbeitung der Daten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Hoher Durchsatz: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Sie kann eine hohe Durchsatzrate gewährleisten, da sie große Datenmengen auf einmal verarbeiten kann </a:t>
            </a:r>
            <a:endParaRPr lang="de-DE" b="0" i="1" dirty="0">
              <a:solidFill>
                <a:srgbClr val="2E2F30"/>
              </a:solidFill>
              <a:effectLst/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u="sng" dirty="0"/>
              <a:t>Nachteile: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/>
              <a:t>Verzögerung</a:t>
            </a:r>
            <a:r>
              <a:rPr lang="de-DE" b="0" u="none" dirty="0"/>
              <a:t>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Es kann zu Verzögerungen in der Datenverarbeitung kommen, da die Daten gesammelt und dann verarbeitet werden, was zu Latenz und Inkonsistenz in den Daten führen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Echtzeit-Verarbeitung</a:t>
            </a:r>
            <a:r>
              <a:rPr lang="de-DE" sz="1400" b="0" i="1" u="none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Batch-Verarbeitung ist nicht ideal für Anwendungen, die Echtzeit-Datenverarbeitung erfordern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Ressourcenintensität: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Verarbeitung großer Datenmengen kann erhebliche Rechenressourcen erfordern, was zu potenziellen Engpässen führen kann</a:t>
            </a:r>
            <a:r>
              <a:rPr lang="de-DE" b="0" u="non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i="0" dirty="0"/>
              <a:t>Streaming-Verarbeitung: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u="sng" dirty="0"/>
              <a:t>Vorteile: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/>
              <a:t>Echtzeit-Verarbeitung: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 ermöglicht die Echtzeit-Verarbeitung von Daten, was ideal für Anwendungen ist, die sofortige Datenverarbeitung erfordern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Minimale-Verzögerung: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Da die Daten sofort verarbeitet werden, sobald sie verfügbar sind, gibt es minimale Verzögerungen in der Datenverarbeitung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Flexibilität und Anpassungsfähigkeit: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 ist flexibler und anpassungsfähiger, da es einfacher ist, auf Basis der sich ändernden Datenanforderungen zu modifizieren, zu stoppen oder hoch- und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herunterzuskalieren</a:t>
            </a: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u="sng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Komplexität: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 kann komplexer zu implementieren und zu verwalten sein, da es eine kontinuierliche Überwachung und Verarbeitung der Daten erfordert </a:t>
            </a:r>
            <a:endParaRPr lang="de-DE" b="0" i="1" u="sng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Ressourcenintensiv: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Es kann ressourcenintensiver sein, da die Daten kontinuierlich verarbeitet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Fehlertoleranz: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Streaming-Data-Systeme müssen fehlertolerant sein, da Daten in Echtzeit verarbeitet werden. Wenn ein Fehler auftritt, kann dies zu Datenverlust führen</a:t>
            </a:r>
            <a:endParaRPr lang="de-DE" b="0" i="1" u="non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[1] </a:t>
            </a:r>
            <a:r>
              <a:rPr lang="en-US" b="0" i="0" dirty="0">
                <a:solidFill>
                  <a:srgbClr val="555555"/>
                </a:solidFill>
                <a:effectLst/>
                <a:latin typeface="robotolight"/>
              </a:rPr>
              <a:t>Nathan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obotolight"/>
              </a:rPr>
              <a:t>Marz</a:t>
            </a:r>
            <a:r>
              <a:rPr lang="en-US" b="0" i="0" dirty="0">
                <a:solidFill>
                  <a:srgbClr val="555555"/>
                </a:solidFill>
                <a:effectLst/>
                <a:latin typeface="robotolight"/>
              </a:rPr>
              <a:t> and James Warren | </a:t>
            </a:r>
            <a:r>
              <a:rPr lang="de-DE" b="0" i="0" dirty="0">
                <a:solidFill>
                  <a:srgbClr val="5759A5"/>
                </a:solidFill>
                <a:effectLst/>
                <a:latin typeface="robotolight"/>
              </a:rPr>
              <a:t>Big Data : Entwicklung und Programmierung von Systemen für große Datenmengen und Einsatz der Lambda-Architektur </a:t>
            </a:r>
            <a:r>
              <a:rPr lang="en-US" b="0" i="0" dirty="0">
                <a:solidFill>
                  <a:srgbClr val="555555"/>
                </a:solidFill>
                <a:effectLst/>
                <a:latin typeface="robotolight"/>
              </a:rPr>
              <a:t>| </a:t>
            </a:r>
            <a:r>
              <a:rPr lang="de-DE" b="0" i="0" dirty="0" err="1">
                <a:solidFill>
                  <a:srgbClr val="555555"/>
                </a:solidFill>
                <a:effectLst/>
                <a:latin typeface="robotoregular"/>
              </a:rPr>
              <a:t>mitp</a:t>
            </a: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 | Auflage: 1 | 2016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[2] https://www.confluent.io/de-de/learn/batch-vs-real-time-data-processing/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[3] https://atlan.com/batch-processing-vs-stream-processing/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[4] https://www.kobold.ai/batch-vs-event-streams/</a:t>
            </a:r>
            <a:endParaRPr lang="de-DE" b="0" i="0" dirty="0">
              <a:solidFill>
                <a:srgbClr val="5759A5"/>
              </a:solidFill>
              <a:effectLst/>
              <a:latin typeface="robotoligh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791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26" Type="http://schemas.openxmlformats.org/officeDocument/2006/relationships/image" Target="../media/image33.sv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24" Type="http://schemas.openxmlformats.org/officeDocument/2006/relationships/image" Target="../media/image31.sv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svg"/><Relationship Id="rId9" Type="http://schemas.openxmlformats.org/officeDocument/2006/relationships/image" Target="../media/image16.png"/><Relationship Id="rId14" Type="http://schemas.openxmlformats.org/officeDocument/2006/relationships/image" Target="../media/image21.svg"/><Relationship Id="rId22" Type="http://schemas.openxmlformats.org/officeDocument/2006/relationships/image" Target="../media/image2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luent.io/de-de/learn/batch-vs-real-time-data-process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obold.ai/batch-vs-event-streams/" TargetMode="External"/><Relationship Id="rId4" Type="http://schemas.openxmlformats.org/officeDocument/2006/relationships/hyperlink" Target="https://atlan.com/batch-processing-vs-stream-process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638A3D91-575E-286D-DA74-E04DB03B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8ADB-823A-F9AC-5619-1641EC48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516094"/>
            <a:ext cx="5448300" cy="1057099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2"/>
                </a:solidFill>
              </a:rPr>
              <a:t>Optima @ </a:t>
            </a:r>
            <a:br>
              <a:rPr lang="de-DE" sz="3200" dirty="0">
                <a:solidFill>
                  <a:schemeClr val="bg2"/>
                </a:solidFill>
              </a:rPr>
            </a:br>
            <a:r>
              <a:rPr lang="de-DE" sz="3200" dirty="0">
                <a:solidFill>
                  <a:schemeClr val="bg2"/>
                </a:solidFill>
              </a:rPr>
              <a:t>Fresh Corner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4326F-48E8-4F6B-FF8D-094B4F7ED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900" y="3713871"/>
            <a:ext cx="5448300" cy="750554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Datensystem-Architektur </a:t>
            </a:r>
          </a:p>
        </p:txBody>
      </p:sp>
    </p:spTree>
    <p:extLst>
      <p:ext uri="{BB962C8B-B14F-4D97-AF65-F5344CB8AC3E}">
        <p14:creationId xmlns:p14="http://schemas.microsoft.com/office/powerpoint/2010/main" val="134988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extfeld 11">
            <a:extLst>
              <a:ext uri="{FF2B5EF4-FFF2-40B4-BE49-F238E27FC236}">
                <a16:creationId xmlns:a16="http://schemas.microsoft.com/office/drawing/2014/main" id="{EBAD565B-91B2-17C2-3127-E3BF95077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985130"/>
              </p:ext>
            </p:extLst>
          </p:nvPr>
        </p:nvGraphicFramePr>
        <p:xfrm>
          <a:off x="5263506" y="1559709"/>
          <a:ext cx="5719665" cy="357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470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A6119DB-0BDB-6FB1-21D1-CC58F2B41BA8}"/>
              </a:ext>
            </a:extLst>
          </p:cNvPr>
          <p:cNvGrpSpPr/>
          <p:nvPr/>
        </p:nvGrpSpPr>
        <p:grpSpPr>
          <a:xfrm>
            <a:off x="1331639" y="2309800"/>
            <a:ext cx="9528721" cy="3266988"/>
            <a:chOff x="1910137" y="2216016"/>
            <a:chExt cx="9528721" cy="326698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A7E9E03E-D88D-0E2B-21B6-92C00BAB6A08}"/>
                </a:ext>
              </a:extLst>
            </p:cNvPr>
            <p:cNvSpPr/>
            <p:nvPr/>
          </p:nvSpPr>
          <p:spPr>
            <a:xfrm>
              <a:off x="3191875" y="2472153"/>
              <a:ext cx="3103832" cy="2478638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Grafik 85" descr="Registrierkasse mit einfarbiger Füllung">
              <a:extLst>
                <a:ext uri="{FF2B5EF4-FFF2-40B4-BE49-F238E27FC236}">
                  <a16:creationId xmlns:a16="http://schemas.microsoft.com/office/drawing/2014/main" id="{5027AF8A-5ADE-35B3-F791-1BFCB9208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2799" y="3823855"/>
              <a:ext cx="451607" cy="451607"/>
            </a:xfrm>
            <a:prstGeom prst="rect">
              <a:avLst/>
            </a:prstGeom>
          </p:spPr>
        </p:pic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90F47A0-CAF1-D75E-A5DD-B82155E9B15A}"/>
                </a:ext>
              </a:extLst>
            </p:cNvPr>
            <p:cNvSpPr txBox="1"/>
            <p:nvPr/>
          </p:nvSpPr>
          <p:spPr>
            <a:xfrm>
              <a:off x="5357297" y="4567348"/>
              <a:ext cx="95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Lambda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41495E23-71B0-667F-29BA-9CC1F950C1E9}"/>
                </a:ext>
              </a:extLst>
            </p:cNvPr>
            <p:cNvSpPr/>
            <p:nvPr/>
          </p:nvSpPr>
          <p:spPr>
            <a:xfrm>
              <a:off x="2179204" y="2472153"/>
              <a:ext cx="758799" cy="2478638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AED56116-5E34-4501-06BF-B687EAC803B9}"/>
                </a:ext>
              </a:extLst>
            </p:cNvPr>
            <p:cNvSpPr txBox="1"/>
            <p:nvPr/>
          </p:nvSpPr>
          <p:spPr>
            <a:xfrm>
              <a:off x="2149834" y="4533379"/>
              <a:ext cx="782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Source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DFDA1000-E033-6B23-1955-76C94C3684C6}"/>
                </a:ext>
              </a:extLst>
            </p:cNvPr>
            <p:cNvSpPr/>
            <p:nvPr/>
          </p:nvSpPr>
          <p:spPr>
            <a:xfrm>
              <a:off x="3378558" y="2846027"/>
              <a:ext cx="1205205" cy="751123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>
              <a:solidFill>
                <a:srgbClr val="47587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9332A6DC-CA15-01D4-682C-0C508936DB02}"/>
                </a:ext>
              </a:extLst>
            </p:cNvPr>
            <p:cNvSpPr txBox="1"/>
            <p:nvPr/>
          </p:nvSpPr>
          <p:spPr>
            <a:xfrm>
              <a:off x="3635635" y="3229374"/>
              <a:ext cx="742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Batch</a:t>
              </a:r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5B93CD21-95F3-3988-4A9D-7A7445285D3B}"/>
                </a:ext>
              </a:extLst>
            </p:cNvPr>
            <p:cNvSpPr/>
            <p:nvPr/>
          </p:nvSpPr>
          <p:spPr>
            <a:xfrm>
              <a:off x="3360213" y="3875477"/>
              <a:ext cx="1205205" cy="751123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>
              <a:solidFill>
                <a:srgbClr val="47587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9488C5D-5669-24D5-CC00-5A9943C8474C}"/>
                </a:ext>
              </a:extLst>
            </p:cNvPr>
            <p:cNvSpPr txBox="1"/>
            <p:nvPr/>
          </p:nvSpPr>
          <p:spPr>
            <a:xfrm>
              <a:off x="3589590" y="4199668"/>
              <a:ext cx="742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Speed</a:t>
              </a:r>
            </a:p>
          </p:txBody>
        </p: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89726276-0F86-3313-FBA1-1B2A8FCB5FA1}"/>
                </a:ext>
              </a:extLst>
            </p:cNvPr>
            <p:cNvSpPr/>
            <p:nvPr/>
          </p:nvSpPr>
          <p:spPr>
            <a:xfrm>
              <a:off x="4915193" y="2846027"/>
              <a:ext cx="1205205" cy="751123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>
              <a:solidFill>
                <a:srgbClr val="47587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39AD17F7-9C3E-721F-B6D7-85A8C229561F}"/>
                </a:ext>
              </a:extLst>
            </p:cNvPr>
            <p:cNvSpPr txBox="1"/>
            <p:nvPr/>
          </p:nvSpPr>
          <p:spPr>
            <a:xfrm>
              <a:off x="5076535" y="3221588"/>
              <a:ext cx="883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 err="1">
                  <a:solidFill>
                    <a:srgbClr val="475871"/>
                  </a:solidFill>
                  <a:latin typeface="+mj-lt"/>
                </a:rPr>
                <a:t>Serving</a:t>
              </a:r>
              <a:endParaRPr lang="de-DE" sz="2000" i="1" dirty="0">
                <a:solidFill>
                  <a:srgbClr val="475871"/>
                </a:solidFill>
                <a:latin typeface="+mj-lt"/>
              </a:endParaRPr>
            </a:p>
          </p:txBody>
        </p:sp>
        <p:pic>
          <p:nvPicPr>
            <p:cNvPr id="96" name="Grafik 95" descr="Datenbank mit einfarbiger Füllung">
              <a:extLst>
                <a:ext uri="{FF2B5EF4-FFF2-40B4-BE49-F238E27FC236}">
                  <a16:creationId xmlns:a16="http://schemas.microsoft.com/office/drawing/2014/main" id="{CA3A5DD3-EC39-3B15-62F4-E568ACCD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58027" y="2880785"/>
              <a:ext cx="457200" cy="457200"/>
            </a:xfrm>
            <a:prstGeom prst="rect">
              <a:avLst/>
            </a:prstGeom>
          </p:spPr>
        </p:pic>
        <p:pic>
          <p:nvPicPr>
            <p:cNvPr id="97" name="Grafik 96" descr="Zahnrad mit einfarbiger Füllung">
              <a:extLst>
                <a:ext uri="{FF2B5EF4-FFF2-40B4-BE49-F238E27FC236}">
                  <a16:creationId xmlns:a16="http://schemas.microsoft.com/office/drawing/2014/main" id="{299F6A0B-16B5-4CBF-27DC-A203955DA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8906" y="2845282"/>
              <a:ext cx="457200" cy="457200"/>
            </a:xfrm>
            <a:prstGeom prst="rect">
              <a:avLst/>
            </a:prstGeom>
          </p:spPr>
        </p:pic>
        <p:pic>
          <p:nvPicPr>
            <p:cNvPr id="98" name="Grafik 97" descr="Blitz mit einfarbiger Füllung">
              <a:extLst>
                <a:ext uri="{FF2B5EF4-FFF2-40B4-BE49-F238E27FC236}">
                  <a16:creationId xmlns:a16="http://schemas.microsoft.com/office/drawing/2014/main" id="{D0E49FF3-7E52-F9F6-655C-BB4D72102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58027" y="3897443"/>
              <a:ext cx="457200" cy="457200"/>
            </a:xfrm>
            <a:prstGeom prst="rect">
              <a:avLst/>
            </a:prstGeom>
          </p:spPr>
        </p:pic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3FA1C4B1-737C-DDDD-162C-25B1A234A575}"/>
                </a:ext>
              </a:extLst>
            </p:cNvPr>
            <p:cNvSpPr txBox="1"/>
            <p:nvPr/>
          </p:nvSpPr>
          <p:spPr>
            <a:xfrm>
              <a:off x="6093693" y="4950791"/>
              <a:ext cx="3172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475871"/>
                  </a:solidFill>
                  <a:latin typeface="+mj-lt"/>
                </a:rPr>
                <a:t>[1]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0BB5F20-1602-8730-ADFE-6C29FB4D51F4}"/>
                </a:ext>
              </a:extLst>
            </p:cNvPr>
            <p:cNvSpPr txBox="1"/>
            <p:nvPr/>
          </p:nvSpPr>
          <p:spPr>
            <a:xfrm>
              <a:off x="2357719" y="4199668"/>
              <a:ext cx="451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…</a:t>
              </a:r>
            </a:p>
          </p:txBody>
        </p:sp>
        <p:pic>
          <p:nvPicPr>
            <p:cNvPr id="101" name="Grafik 100" descr="Lager mit einfarbiger Füllung">
              <a:extLst>
                <a:ext uri="{FF2B5EF4-FFF2-40B4-BE49-F238E27FC236}">
                  <a16:creationId xmlns:a16="http://schemas.microsoft.com/office/drawing/2014/main" id="{C9BAE8B7-E2B5-7DDE-6DF5-7D6148772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11222" y="2750147"/>
              <a:ext cx="457200" cy="457200"/>
            </a:xfrm>
            <a:prstGeom prst="rect">
              <a:avLst/>
            </a:prstGeom>
          </p:spPr>
        </p:pic>
        <p:pic>
          <p:nvPicPr>
            <p:cNvPr id="102" name="Grafik 101" descr="Fahrrad mit Personen mit einfarbiger Füllung">
              <a:extLst>
                <a:ext uri="{FF2B5EF4-FFF2-40B4-BE49-F238E27FC236}">
                  <a16:creationId xmlns:a16="http://schemas.microsoft.com/office/drawing/2014/main" id="{266449B7-A63E-AA47-D59E-9B4B733B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305494" y="3309875"/>
              <a:ext cx="457200" cy="457200"/>
            </a:xfrm>
            <a:prstGeom prst="rect">
              <a:avLst/>
            </a:prstGeom>
          </p:spPr>
        </p:pic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404ABC68-CA4D-2AE5-E78D-DE3E5123EB3E}"/>
                </a:ext>
              </a:extLst>
            </p:cNvPr>
            <p:cNvCxnSpPr>
              <a:cxnSpLocks/>
              <a:stCxn id="88" idx="3"/>
              <a:endCxn id="92" idx="1"/>
            </p:cNvCxnSpPr>
            <p:nvPr/>
          </p:nvCxnSpPr>
          <p:spPr>
            <a:xfrm>
              <a:off x="2938003" y="3711472"/>
              <a:ext cx="422210" cy="539567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59C17CC0-2FAE-011E-C56D-ED23E57EB7A3}"/>
                </a:ext>
              </a:extLst>
            </p:cNvPr>
            <p:cNvCxnSpPr>
              <a:cxnSpLocks/>
              <a:stCxn id="88" idx="3"/>
              <a:endCxn id="90" idx="1"/>
            </p:cNvCxnSpPr>
            <p:nvPr/>
          </p:nvCxnSpPr>
          <p:spPr>
            <a:xfrm flipV="1">
              <a:off x="2938003" y="3221589"/>
              <a:ext cx="440555" cy="489883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9CB88258-E60B-658D-A158-95C1D408FA2B}"/>
                </a:ext>
              </a:extLst>
            </p:cNvPr>
            <p:cNvSpPr txBox="1"/>
            <p:nvPr/>
          </p:nvSpPr>
          <p:spPr>
            <a:xfrm>
              <a:off x="6566305" y="4560192"/>
              <a:ext cx="71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HMI</a:t>
              </a:r>
            </a:p>
          </p:txBody>
        </p:sp>
        <p:pic>
          <p:nvPicPr>
            <p:cNvPr id="106" name="Grafik 105" descr="Klemmbrett mit einfarbiger Füllung">
              <a:extLst>
                <a:ext uri="{FF2B5EF4-FFF2-40B4-BE49-F238E27FC236}">
                  <a16:creationId xmlns:a16="http://schemas.microsoft.com/office/drawing/2014/main" id="{C272D512-4A6E-CDEC-B09E-CF585577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05735" y="4026975"/>
              <a:ext cx="572945" cy="572945"/>
            </a:xfrm>
            <a:prstGeom prst="rect">
              <a:avLst/>
            </a:prstGeom>
          </p:spPr>
        </p:pic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8786C68-95D9-92BF-8BA5-BF052E30F336}"/>
                </a:ext>
              </a:extLst>
            </p:cNvPr>
            <p:cNvSpPr/>
            <p:nvPr/>
          </p:nvSpPr>
          <p:spPr>
            <a:xfrm>
              <a:off x="6543966" y="3856248"/>
              <a:ext cx="758799" cy="1088314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8DA5D9EE-C74D-3432-9FB7-27EAA79438AB}"/>
                </a:ext>
              </a:extLst>
            </p:cNvPr>
            <p:cNvCxnSpPr>
              <a:cxnSpLocks/>
            </p:cNvCxnSpPr>
            <p:nvPr/>
          </p:nvCxnSpPr>
          <p:spPr>
            <a:xfrm>
              <a:off x="4554000" y="4251038"/>
              <a:ext cx="1989174" cy="0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013E92C5-FB65-611F-3B60-C0677DCC2E08}"/>
                </a:ext>
              </a:extLst>
            </p:cNvPr>
            <p:cNvCxnSpPr>
              <a:cxnSpLocks/>
            </p:cNvCxnSpPr>
            <p:nvPr/>
          </p:nvCxnSpPr>
          <p:spPr>
            <a:xfrm>
              <a:off x="6128619" y="3221588"/>
              <a:ext cx="414549" cy="653889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9F6F6BA9-4500-9B9B-B3CA-46D7A472DD8E}"/>
                </a:ext>
              </a:extLst>
            </p:cNvPr>
            <p:cNvSpPr/>
            <p:nvPr/>
          </p:nvSpPr>
          <p:spPr>
            <a:xfrm>
              <a:off x="6543174" y="2472153"/>
              <a:ext cx="758799" cy="1088314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297C245-9B66-7A7D-B2DA-41E4C6161672}"/>
                </a:ext>
              </a:extLst>
            </p:cNvPr>
            <p:cNvSpPr txBox="1"/>
            <p:nvPr/>
          </p:nvSpPr>
          <p:spPr>
            <a:xfrm>
              <a:off x="6642974" y="3152691"/>
              <a:ext cx="559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ML</a:t>
              </a:r>
            </a:p>
          </p:txBody>
        </p: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9FC2C0D2-A041-CF55-F530-4AC40C0D72CE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6120398" y="3221589"/>
              <a:ext cx="422776" cy="7785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Grafik 112" descr="Gute Idee mit einfarbiger Füllung">
              <a:extLst>
                <a:ext uri="{FF2B5EF4-FFF2-40B4-BE49-F238E27FC236}">
                  <a16:creationId xmlns:a16="http://schemas.microsoft.com/office/drawing/2014/main" id="{C5DFF879-5460-AE84-4075-1E26BD8B3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696200" y="2621137"/>
              <a:ext cx="452745" cy="452745"/>
            </a:xfrm>
            <a:prstGeom prst="rect">
              <a:avLst/>
            </a:prstGeom>
          </p:spPr>
        </p:pic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D5BC4D0C-EC04-A1D2-DD27-B2CC9B0472BF}"/>
                </a:ext>
              </a:extLst>
            </p:cNvPr>
            <p:cNvCxnSpPr>
              <a:cxnSpLocks/>
              <a:stCxn id="90" idx="3"/>
              <a:endCxn id="94" idx="1"/>
            </p:cNvCxnSpPr>
            <p:nvPr/>
          </p:nvCxnSpPr>
          <p:spPr>
            <a:xfrm>
              <a:off x="4583763" y="3221589"/>
              <a:ext cx="331430" cy="0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73683048-3934-8441-8FB3-2BB984CBF08F}"/>
                </a:ext>
              </a:extLst>
            </p:cNvPr>
            <p:cNvSpPr/>
            <p:nvPr/>
          </p:nvSpPr>
          <p:spPr>
            <a:xfrm>
              <a:off x="1910137" y="2216016"/>
              <a:ext cx="6383046" cy="3231471"/>
            </a:xfrm>
            <a:prstGeom prst="rect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A902409D-93BA-7172-1FDF-F113A0111040}"/>
                </a:ext>
              </a:extLst>
            </p:cNvPr>
            <p:cNvSpPr txBox="1"/>
            <p:nvPr/>
          </p:nvSpPr>
          <p:spPr>
            <a:xfrm>
              <a:off x="7137633" y="5041839"/>
              <a:ext cx="1204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 err="1">
                  <a:solidFill>
                    <a:srgbClr val="475871"/>
                  </a:solidFill>
                  <a:latin typeface="+mj-lt"/>
                </a:rPr>
                <a:t>Local</a:t>
              </a:r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 Store </a:t>
              </a:r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B8EFAFD5-FA33-FFD3-6B49-815397849A30}"/>
                </a:ext>
              </a:extLst>
            </p:cNvPr>
            <p:cNvSpPr/>
            <p:nvPr/>
          </p:nvSpPr>
          <p:spPr>
            <a:xfrm>
              <a:off x="10237089" y="2245556"/>
              <a:ext cx="1201769" cy="3225933"/>
            </a:xfrm>
            <a:prstGeom prst="rect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E68F6C44-60D6-D7CF-6E94-AC2731E4B84D}"/>
                </a:ext>
              </a:extLst>
            </p:cNvPr>
            <p:cNvSpPr txBox="1"/>
            <p:nvPr/>
          </p:nvSpPr>
          <p:spPr>
            <a:xfrm>
              <a:off x="10338837" y="5082894"/>
              <a:ext cx="962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 </a:t>
              </a:r>
            </a:p>
          </p:txBody>
        </p:sp>
        <p:sp>
          <p:nvSpPr>
            <p:cNvPr id="125" name="Pfeil: nach links und rechts 124">
              <a:extLst>
                <a:ext uri="{FF2B5EF4-FFF2-40B4-BE49-F238E27FC236}">
                  <a16:creationId xmlns:a16="http://schemas.microsoft.com/office/drawing/2014/main" id="{21BF8CF0-2165-6FE0-B0DD-59E2DD031490}"/>
                </a:ext>
              </a:extLst>
            </p:cNvPr>
            <p:cNvSpPr/>
            <p:nvPr/>
          </p:nvSpPr>
          <p:spPr>
            <a:xfrm>
              <a:off x="8293182" y="3669078"/>
              <a:ext cx="1951874" cy="325032"/>
            </a:xfrm>
            <a:prstGeom prst="leftRightArrow">
              <a:avLst/>
            </a:prstGeom>
            <a:solidFill>
              <a:srgbClr val="4758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84DE67BF-A278-DCDE-5DF0-CC7B9DBCDF0A}"/>
                </a:ext>
              </a:extLst>
            </p:cNvPr>
            <p:cNvSpPr txBox="1"/>
            <p:nvPr/>
          </p:nvSpPr>
          <p:spPr>
            <a:xfrm>
              <a:off x="10431842" y="5071379"/>
              <a:ext cx="81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Cloud </a:t>
              </a:r>
            </a:p>
          </p:txBody>
        </p:sp>
        <p:pic>
          <p:nvPicPr>
            <p:cNvPr id="131" name="Grafik 130" descr="Gedankenblase Silhouette">
              <a:extLst>
                <a:ext uri="{FF2B5EF4-FFF2-40B4-BE49-F238E27FC236}">
                  <a16:creationId xmlns:a16="http://schemas.microsoft.com/office/drawing/2014/main" id="{E5661604-07AA-A97E-E036-8CEC3B3D3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390321" y="3374394"/>
              <a:ext cx="914400" cy="914400"/>
            </a:xfrm>
            <a:prstGeom prst="rect">
              <a:avLst/>
            </a:prstGeom>
          </p:spPr>
        </p:pic>
        <p:pic>
          <p:nvPicPr>
            <p:cNvPr id="123" name="Grafik 122" descr="Schild mit einfarbiger Füllung">
              <a:extLst>
                <a:ext uri="{FF2B5EF4-FFF2-40B4-BE49-F238E27FC236}">
                  <a16:creationId xmlns:a16="http://schemas.microsoft.com/office/drawing/2014/main" id="{827EC5DE-F56B-33D5-9A80-3F59DF95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36473" y="3336638"/>
              <a:ext cx="914400" cy="914400"/>
            </a:xfrm>
            <a:prstGeom prst="rect">
              <a:avLst/>
            </a:prstGeom>
          </p:spPr>
        </p:pic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47967245-EBE7-088B-E237-20C2368FF62F}"/>
                </a:ext>
              </a:extLst>
            </p:cNvPr>
            <p:cNvSpPr txBox="1"/>
            <p:nvPr/>
          </p:nvSpPr>
          <p:spPr>
            <a:xfrm>
              <a:off x="8771497" y="4215363"/>
              <a:ext cx="11318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Firewall / VPN </a:t>
              </a:r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Architektur</a:t>
            </a:r>
          </a:p>
        </p:txBody>
      </p:sp>
      <p:pic>
        <p:nvPicPr>
          <p:cNvPr id="143" name="Grafik 142" descr="Sperren Silhouette">
            <a:extLst>
              <a:ext uri="{FF2B5EF4-FFF2-40B4-BE49-F238E27FC236}">
                <a16:creationId xmlns:a16="http://schemas.microsoft.com/office/drawing/2014/main" id="{218F4162-FC57-294A-261B-E6DBCC7CB2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95784" y="3545642"/>
            <a:ext cx="630433" cy="630433"/>
          </a:xfrm>
          <a:prstGeom prst="rect">
            <a:avLst/>
          </a:prstGeom>
        </p:spPr>
      </p:pic>
      <p:sp>
        <p:nvSpPr>
          <p:cNvPr id="144" name="Rechteck 143">
            <a:extLst>
              <a:ext uri="{FF2B5EF4-FFF2-40B4-BE49-F238E27FC236}">
                <a16:creationId xmlns:a16="http://schemas.microsoft.com/office/drawing/2014/main" id="{22E71ABA-F8B0-BB32-4347-F28D877405C1}"/>
              </a:ext>
            </a:extLst>
          </p:cNvPr>
          <p:cNvSpPr/>
          <p:nvPr/>
        </p:nvSpPr>
        <p:spPr>
          <a:xfrm>
            <a:off x="5147608" y="5674239"/>
            <a:ext cx="2567076" cy="1091663"/>
          </a:xfrm>
          <a:prstGeom prst="rect">
            <a:avLst/>
          </a:prstGeom>
          <a:noFill/>
          <a:ln w="25400"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6" name="Grafik 145" descr="Bücher mit einfarbiger Füllung">
            <a:extLst>
              <a:ext uri="{FF2B5EF4-FFF2-40B4-BE49-F238E27FC236}">
                <a16:creationId xmlns:a16="http://schemas.microsoft.com/office/drawing/2014/main" id="{0C3A77F0-0515-7823-4FBD-F87F2F1E5E6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07401" y="5794011"/>
            <a:ext cx="914400" cy="914400"/>
          </a:xfrm>
          <a:prstGeom prst="rect">
            <a:avLst/>
          </a:prstGeom>
        </p:spPr>
      </p:pic>
      <p:sp>
        <p:nvSpPr>
          <p:cNvPr id="147" name="Textfeld 146">
            <a:extLst>
              <a:ext uri="{FF2B5EF4-FFF2-40B4-BE49-F238E27FC236}">
                <a16:creationId xmlns:a16="http://schemas.microsoft.com/office/drawing/2014/main" id="{95051C16-0D05-E05B-190F-9594EE2446AF}"/>
              </a:ext>
            </a:extLst>
          </p:cNvPr>
          <p:cNvSpPr txBox="1"/>
          <p:nvPr/>
        </p:nvSpPr>
        <p:spPr>
          <a:xfrm>
            <a:off x="6312016" y="6058016"/>
            <a:ext cx="1402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rgbClr val="475871"/>
                </a:solidFill>
                <a:latin typeface="+mj-lt"/>
              </a:rPr>
              <a:t>Fresh Corner Repository </a:t>
            </a:r>
          </a:p>
        </p:txBody>
      </p:sp>
      <p:cxnSp>
        <p:nvCxnSpPr>
          <p:cNvPr id="149" name="Verbinder: gewinkelt 148">
            <a:extLst>
              <a:ext uri="{FF2B5EF4-FFF2-40B4-BE49-F238E27FC236}">
                <a16:creationId xmlns:a16="http://schemas.microsoft.com/office/drawing/2014/main" id="{C0253CF9-52A8-1FC6-6D96-7647EBAA6A45}"/>
              </a:ext>
            </a:extLst>
          </p:cNvPr>
          <p:cNvCxnSpPr>
            <a:cxnSpLocks/>
            <a:stCxn id="144" idx="3"/>
            <a:endCxn id="127" idx="2"/>
          </p:cNvCxnSpPr>
          <p:nvPr/>
        </p:nvCxnSpPr>
        <p:spPr>
          <a:xfrm flipV="1">
            <a:off x="7714684" y="5565273"/>
            <a:ext cx="2544791" cy="654798"/>
          </a:xfrm>
          <a:prstGeom prst="bentConnector2">
            <a:avLst/>
          </a:prstGeom>
          <a:ln w="28575">
            <a:solidFill>
              <a:srgbClr val="47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5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Zusammen-</a:t>
            </a:r>
            <a:b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Fassung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Lambda-Architektur</a:t>
            </a: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Batch - und Streaming - Verarbeitung</a:t>
            </a: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Software nach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DevOps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und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DataOps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Standard</a:t>
            </a: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Microservices,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Infrasturcure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as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Code, CI/CD, …</a:t>
            </a: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Tools</a:t>
            </a:r>
          </a:p>
          <a:p>
            <a:pPr marL="0" lvl="1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Docker,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Kubernetes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Git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Jenkins, Terraform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6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Literaturverzeichnis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62AABD-6674-5359-0115-9D70DA89CBB2}"/>
              </a:ext>
            </a:extLst>
          </p:cNvPr>
          <p:cNvSpPr txBox="1"/>
          <p:nvPr/>
        </p:nvSpPr>
        <p:spPr>
          <a:xfrm>
            <a:off x="0" y="2321170"/>
            <a:ext cx="9496702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[1]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Nathan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Marz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and James Warren | 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Big Data : Entwicklung und Programmierung von Systemen für große Datenmengen </a:t>
            </a:r>
            <a:br>
              <a:rPr lang="de-DE" sz="1600" i="1" dirty="0">
                <a:solidFill>
                  <a:srgbClr val="475871"/>
                </a:solidFill>
                <a:latin typeface="+mj-lt"/>
              </a:rPr>
            </a:br>
            <a:r>
              <a:rPr lang="de-DE" sz="1600" i="1" dirty="0">
                <a:solidFill>
                  <a:srgbClr val="475871"/>
                </a:solidFill>
                <a:latin typeface="+mj-lt"/>
              </a:rPr>
              <a:t>und Einsatz der Lambda-Architektur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|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mitp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Auflage: 1 | 2016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https://www.confluent.io/de-de/learn/batch-vs-real-time-data-processing/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https://atlan.com/batch-processing-vs-stream-processing/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5"/>
              </a:rPr>
              <a:t>https://www.kobold.ai/batch-vs-event-streams/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900" b="0" i="0" dirty="0">
              <a:solidFill>
                <a:srgbClr val="555555"/>
              </a:solidFill>
              <a:effectLst/>
              <a:latin typeface="roboto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100" b="0" i="0" dirty="0">
              <a:solidFill>
                <a:srgbClr val="555555"/>
              </a:solidFill>
              <a:effectLst/>
              <a:latin typeface="roboto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44723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704</Words>
  <Application>Microsoft Office PowerPoint</Application>
  <PresentationFormat>Breitbild</PresentationFormat>
  <Paragraphs>81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 MT</vt:lpstr>
      <vt:lpstr>Goudy Old Style</vt:lpstr>
      <vt:lpstr>Inter</vt:lpstr>
      <vt:lpstr>robotolight</vt:lpstr>
      <vt:lpstr>robotoregular</vt:lpstr>
      <vt:lpstr>ClassicFrameVTI</vt:lpstr>
      <vt:lpstr>Optima @  Fresh Corner</vt:lpstr>
      <vt:lpstr>PowerPoint-Präsentation</vt:lpstr>
      <vt:lpstr>PowerPoint-Präsentation</vt:lpstr>
      <vt:lpstr>PowerPoint-Präsentation</vt:lpstr>
      <vt:lpstr>PowerPoint-Präsentation</vt:lpstr>
    </vt:vector>
  </TitlesOfParts>
  <Company>Voith Group of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 @  Fresh Corner</dc:title>
  <dc:creator>Willkens, Tim</dc:creator>
  <cp:lastModifiedBy>Willkens, Tim</cp:lastModifiedBy>
  <cp:revision>3</cp:revision>
  <dcterms:created xsi:type="dcterms:W3CDTF">2024-05-13T07:18:42Z</dcterms:created>
  <dcterms:modified xsi:type="dcterms:W3CDTF">2024-05-14T06:02:27Z</dcterms:modified>
</cp:coreProperties>
</file>