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9"/>
  </p:notesMasterIdLst>
  <p:sldIdLst>
    <p:sldId id="256" r:id="rId2"/>
    <p:sldId id="258" r:id="rId3"/>
    <p:sldId id="262" r:id="rId4"/>
    <p:sldId id="263" r:id="rId5"/>
    <p:sldId id="264" r:id="rId6"/>
    <p:sldId id="260" r:id="rId7"/>
    <p:sldId id="265"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871"/>
    <a:srgbClr val="4472C4"/>
    <a:srgbClr val="6C79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035" autoAdjust="0"/>
  </p:normalViewPr>
  <p:slideViewPr>
    <p:cSldViewPr snapToGrid="0">
      <p:cViewPr varScale="1">
        <p:scale>
          <a:sx n="45" d="100"/>
          <a:sy n="45" d="100"/>
        </p:scale>
        <p:origin x="2006" y="43"/>
      </p:cViewPr>
      <p:guideLst>
        <p:guide orient="horz" pos="2160"/>
        <p:guide pos="379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67CCE-4062-48EF-AE91-2D7227D9474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FF940F-86D5-404E-A6CA-C2928D9602FD}">
      <dgm:prSet custT="1"/>
      <dgm:spPr/>
      <dgm:t>
        <a:bodyPr/>
        <a:lstStyle/>
        <a:p>
          <a:pPr marL="0" algn="l" defTabSz="914400" rtl="0" eaLnBrk="1" latinLnBrk="0" hangingPunct="1">
            <a:lnSpc>
              <a:spcPct val="100000"/>
            </a:lnSpc>
          </a:pPr>
          <a:r>
            <a:rPr lang="en-US" sz="2000" kern="1200" cap="all" spc="300" dirty="0">
              <a:solidFill>
                <a:srgbClr val="475871"/>
              </a:solidFill>
              <a:latin typeface="+mj-lt"/>
              <a:ea typeface="+mj-ea"/>
              <a:cs typeface="+mj-cs"/>
            </a:rPr>
            <a:t>Lifecycle-management</a:t>
          </a:r>
        </a:p>
      </dgm:t>
    </dgm:pt>
    <dgm:pt modelId="{0712D249-2952-48A2-92B6-0F82D57C5A37}" type="parTrans" cxnId="{977D1028-8A03-45C9-8521-DDE74FF61CE6}">
      <dgm:prSet/>
      <dgm:spPr/>
      <dgm:t>
        <a:bodyPr/>
        <a:lstStyle/>
        <a:p>
          <a:endParaRPr lang="en-US"/>
        </a:p>
      </dgm:t>
    </dgm:pt>
    <dgm:pt modelId="{BB8748CB-F28B-4AEE-8CAD-AC55E36D8519}" type="sibTrans" cxnId="{977D1028-8A03-45C9-8521-DDE74FF61CE6}">
      <dgm:prSet/>
      <dgm:spPr/>
      <dgm:t>
        <a:bodyPr/>
        <a:lstStyle/>
        <a:p>
          <a:endParaRPr lang="en-US"/>
        </a:p>
      </dgm:t>
    </dgm:pt>
    <dgm:pt modelId="{25FD39BD-D37F-4045-AD6D-251CDAB51621}">
      <dgm:prSet custT="1"/>
      <dgm:spPr/>
      <dgm: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mj-lt"/>
              <a:ea typeface="+mj-ea"/>
              <a:cs typeface="+mj-cs"/>
            </a:rPr>
            <a:t>Architecture</a:t>
          </a:r>
          <a:endParaRPr lang="en-US" sz="2000" kern="1200" cap="all" spc="300" dirty="0">
            <a:solidFill>
              <a:srgbClr val="475871"/>
            </a:solidFill>
            <a:latin typeface="Goudy Old Style"/>
            <a:ea typeface="+mn-ea"/>
            <a:cs typeface="+mn-cs"/>
          </a:endParaRPr>
        </a:p>
      </dgm:t>
    </dgm:pt>
    <dgm:pt modelId="{393464DF-8CFB-428B-8545-8962EE09D4DF}" type="parTrans" cxnId="{91CADF53-93E1-4DF2-80D7-6DB7C1038D3F}">
      <dgm:prSet/>
      <dgm:spPr/>
      <dgm:t>
        <a:bodyPr/>
        <a:lstStyle/>
        <a:p>
          <a:endParaRPr lang="en-US"/>
        </a:p>
      </dgm:t>
    </dgm:pt>
    <dgm:pt modelId="{C91EBDE2-9083-41BC-9A88-9F9A64E654BD}" type="sibTrans" cxnId="{91CADF53-93E1-4DF2-80D7-6DB7C1038D3F}">
      <dgm:prSet/>
      <dgm:spPr/>
      <dgm:t>
        <a:bodyPr/>
        <a:lstStyle/>
        <a:p>
          <a:endParaRPr lang="en-US"/>
        </a:p>
      </dgm:t>
    </dgm:pt>
    <dgm:pt modelId="{51C3CAFF-4042-418E-A1EB-533626B14EBA}">
      <dgm:prSet custT="1"/>
      <dgm:spPr/>
      <dgm: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Goudy Old Style"/>
              <a:ea typeface="+mn-ea"/>
              <a:cs typeface="+mn-cs"/>
            </a:rPr>
            <a:t>Toolkit</a:t>
          </a:r>
          <a:endParaRPr lang="en-US" sz="2000" kern="1200" cap="all" spc="300" dirty="0">
            <a:solidFill>
              <a:srgbClr val="475871"/>
            </a:solidFill>
            <a:latin typeface="Goudy Old Style"/>
            <a:ea typeface="+mn-ea"/>
            <a:cs typeface="+mn-cs"/>
          </a:endParaRPr>
        </a:p>
      </dgm:t>
    </dgm:pt>
    <dgm:pt modelId="{DEC63273-B6F6-4B82-8196-B854A12BF044}" type="parTrans" cxnId="{B01EF366-D60C-476B-9F9E-B50B3C040F38}">
      <dgm:prSet/>
      <dgm:spPr/>
      <dgm:t>
        <a:bodyPr/>
        <a:lstStyle/>
        <a:p>
          <a:endParaRPr lang="en-US"/>
        </a:p>
      </dgm:t>
    </dgm:pt>
    <dgm:pt modelId="{B1F48D2A-2260-4400-957F-02A143311808}" type="sibTrans" cxnId="{B01EF366-D60C-476B-9F9E-B50B3C040F38}">
      <dgm:prSet/>
      <dgm:spPr/>
      <dgm:t>
        <a:bodyPr/>
        <a:lstStyle/>
        <a:p>
          <a:endParaRPr lang="en-US"/>
        </a:p>
      </dgm:t>
    </dgm:pt>
    <dgm:pt modelId="{C2A5DBE1-2FBF-478B-8E7F-438BE5C3BFB7}">
      <dgm:prSet custT="1"/>
      <dgm:spPr/>
      <dgm:t>
        <a:bodyPr/>
        <a:lstStyle/>
        <a:p>
          <a:pPr marL="0" lvl="0" indent="0" algn="l" defTabSz="914400" rtl="0" eaLnBrk="1" latinLnBrk="0" hangingPunct="1">
            <a:lnSpc>
              <a:spcPct val="100000"/>
            </a:lnSpc>
            <a:spcBef>
              <a:spcPct val="0"/>
            </a:spcBef>
            <a:spcAft>
              <a:spcPct val="35000"/>
            </a:spcAft>
            <a:buNone/>
          </a:pPr>
          <a:r>
            <a:rPr lang="en-US" sz="2000" kern="1200" cap="all" spc="300" dirty="0">
              <a:solidFill>
                <a:srgbClr val="475871"/>
              </a:solidFill>
              <a:latin typeface="Goudy Old Style"/>
              <a:ea typeface="+mn-ea"/>
              <a:cs typeface="+mn-cs"/>
            </a:rPr>
            <a:t>Summary</a:t>
          </a:r>
        </a:p>
      </dgm:t>
    </dgm:pt>
    <dgm:pt modelId="{A526D059-8F46-4619-9863-AF3372A65781}" type="parTrans" cxnId="{DF29F494-E737-4523-8261-ECB5B18EA74F}">
      <dgm:prSet/>
      <dgm:spPr/>
      <dgm:t>
        <a:bodyPr/>
        <a:lstStyle/>
        <a:p>
          <a:endParaRPr lang="en-US"/>
        </a:p>
      </dgm:t>
    </dgm:pt>
    <dgm:pt modelId="{91F616FD-DE89-452A-94B4-19B32394D58A}" type="sibTrans" cxnId="{DF29F494-E737-4523-8261-ECB5B18EA74F}">
      <dgm:prSet/>
      <dgm:spPr/>
      <dgm:t>
        <a:bodyPr/>
        <a:lstStyle/>
        <a:p>
          <a:endParaRPr lang="en-US"/>
        </a:p>
      </dgm:t>
    </dgm:pt>
    <dgm:pt modelId="{FAE34490-9C0C-4ACD-A2A4-1C1BA8FAF44D}" type="pres">
      <dgm:prSet presAssocID="{8BC67CCE-4062-48EF-AE91-2D7227D94749}" presName="root" presStyleCnt="0">
        <dgm:presLayoutVars>
          <dgm:dir/>
          <dgm:resizeHandles val="exact"/>
        </dgm:presLayoutVars>
      </dgm:prSet>
      <dgm:spPr/>
    </dgm:pt>
    <dgm:pt modelId="{AA8EE00D-E614-4896-8DB9-C0704E77456C}" type="pres">
      <dgm:prSet presAssocID="{C7FF940F-86D5-404E-A6CA-C2928D9602FD}" presName="compNode" presStyleCnt="0"/>
      <dgm:spPr/>
    </dgm:pt>
    <dgm:pt modelId="{CCC5B770-C8E6-4F2A-8C65-83BEAD2F5D8F}" type="pres">
      <dgm:prSet presAssocID="{C7FF940F-86D5-404E-A6CA-C2928D9602FD}" presName="bgRect" presStyleLbl="bgShp" presStyleIdx="0" presStyleCnt="4"/>
      <dgm:spPr>
        <a:solidFill>
          <a:schemeClr val="bg1"/>
        </a:solidFill>
      </dgm:spPr>
    </dgm:pt>
    <dgm:pt modelId="{366D1A9B-04DA-4234-A7B8-745238EEC559}" type="pres">
      <dgm:prSet presAssocID="{C7FF940F-86D5-404E-A6CA-C2928D9602FD}"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Kreise mit Pfeilen mit einfarbiger Füllung"/>
        </a:ext>
      </dgm:extLst>
    </dgm:pt>
    <dgm:pt modelId="{1DB1472D-00AB-42F3-82E7-634DE0F533D0}" type="pres">
      <dgm:prSet presAssocID="{C7FF940F-86D5-404E-A6CA-C2928D9602FD}" presName="spaceRect" presStyleCnt="0"/>
      <dgm:spPr/>
    </dgm:pt>
    <dgm:pt modelId="{6C0A6F11-C452-41C4-A53B-85D99BBB1AEE}" type="pres">
      <dgm:prSet presAssocID="{C7FF940F-86D5-404E-A6CA-C2928D9602FD}" presName="parTx" presStyleLbl="revTx" presStyleIdx="0" presStyleCnt="4">
        <dgm:presLayoutVars>
          <dgm:chMax val="0"/>
          <dgm:chPref val="0"/>
        </dgm:presLayoutVars>
      </dgm:prSet>
      <dgm:spPr/>
    </dgm:pt>
    <dgm:pt modelId="{3787E783-A8C6-4005-B776-198A304CB5E8}" type="pres">
      <dgm:prSet presAssocID="{BB8748CB-F28B-4AEE-8CAD-AC55E36D8519}" presName="sibTrans" presStyleCnt="0"/>
      <dgm:spPr/>
    </dgm:pt>
    <dgm:pt modelId="{A738FB5E-3D05-409F-8F2E-DFCD0676B68F}" type="pres">
      <dgm:prSet presAssocID="{25FD39BD-D37F-4045-AD6D-251CDAB51621}" presName="compNode" presStyleCnt="0"/>
      <dgm:spPr/>
    </dgm:pt>
    <dgm:pt modelId="{70E3A26D-3538-430A-A3AF-7A54B9747F01}" type="pres">
      <dgm:prSet presAssocID="{25FD39BD-D37F-4045-AD6D-251CDAB51621}" presName="bgRect" presStyleLbl="bgShp" presStyleIdx="1" presStyleCnt="4"/>
      <dgm:spPr>
        <a:solidFill>
          <a:schemeClr val="bg1"/>
        </a:solidFill>
      </dgm:spPr>
    </dgm:pt>
    <dgm:pt modelId="{36A77935-4E4F-490B-9F09-1D4A89D78FDE}" type="pres">
      <dgm:prSet presAssocID="{25FD39BD-D37F-4045-AD6D-251CDAB5162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aupause mit einfarbiger Füllung"/>
        </a:ext>
      </dgm:extLst>
    </dgm:pt>
    <dgm:pt modelId="{A551E051-9C77-45EB-AEAA-540E1A527F2E}" type="pres">
      <dgm:prSet presAssocID="{25FD39BD-D37F-4045-AD6D-251CDAB51621}" presName="spaceRect" presStyleCnt="0"/>
      <dgm:spPr/>
    </dgm:pt>
    <dgm:pt modelId="{B402B223-5C4A-4AEB-A007-21FCDA918BA0}" type="pres">
      <dgm:prSet presAssocID="{25FD39BD-D37F-4045-AD6D-251CDAB51621}" presName="parTx" presStyleLbl="revTx" presStyleIdx="1" presStyleCnt="4">
        <dgm:presLayoutVars>
          <dgm:chMax val="0"/>
          <dgm:chPref val="0"/>
        </dgm:presLayoutVars>
      </dgm:prSet>
      <dgm:spPr/>
    </dgm:pt>
    <dgm:pt modelId="{CD962A05-C0C7-467A-B686-7E8609579FE8}" type="pres">
      <dgm:prSet presAssocID="{C91EBDE2-9083-41BC-9A88-9F9A64E654BD}" presName="sibTrans" presStyleCnt="0"/>
      <dgm:spPr/>
    </dgm:pt>
    <dgm:pt modelId="{A35A8B9A-AE88-4CF3-9207-AA9CFDC742A0}" type="pres">
      <dgm:prSet presAssocID="{51C3CAFF-4042-418E-A1EB-533626B14EBA}" presName="compNode" presStyleCnt="0"/>
      <dgm:spPr/>
    </dgm:pt>
    <dgm:pt modelId="{993E8162-0B13-4463-B73D-A0FD9551C3A0}" type="pres">
      <dgm:prSet presAssocID="{51C3CAFF-4042-418E-A1EB-533626B14EBA}" presName="bgRect" presStyleLbl="bgShp" presStyleIdx="2" presStyleCnt="4"/>
      <dgm:spPr>
        <a:solidFill>
          <a:schemeClr val="bg1"/>
        </a:solidFill>
      </dgm:spPr>
    </dgm:pt>
    <dgm:pt modelId="{11105A24-71C1-430B-AB3D-D2669D1EFA2C}" type="pres">
      <dgm:prSet presAssocID="{51C3CAFF-4042-418E-A1EB-533626B14E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66981F3A-E1B8-4E6B-9865-A7DC0637B300}" type="pres">
      <dgm:prSet presAssocID="{51C3CAFF-4042-418E-A1EB-533626B14EBA}" presName="spaceRect" presStyleCnt="0"/>
      <dgm:spPr/>
    </dgm:pt>
    <dgm:pt modelId="{70F8AAE4-F830-44B6-AFB1-2984C47C9A8C}" type="pres">
      <dgm:prSet presAssocID="{51C3CAFF-4042-418E-A1EB-533626B14EBA}" presName="parTx" presStyleLbl="revTx" presStyleIdx="2" presStyleCnt="4">
        <dgm:presLayoutVars>
          <dgm:chMax val="0"/>
          <dgm:chPref val="0"/>
        </dgm:presLayoutVars>
      </dgm:prSet>
      <dgm:spPr/>
    </dgm:pt>
    <dgm:pt modelId="{5C2DE33C-1706-4A3E-A55D-A8FFF8F9DCF0}" type="pres">
      <dgm:prSet presAssocID="{B1F48D2A-2260-4400-957F-02A143311808}" presName="sibTrans" presStyleCnt="0"/>
      <dgm:spPr/>
    </dgm:pt>
    <dgm:pt modelId="{26132452-5488-4E91-B40E-845B5252A808}" type="pres">
      <dgm:prSet presAssocID="{C2A5DBE1-2FBF-478B-8E7F-438BE5C3BFB7}" presName="compNode" presStyleCnt="0"/>
      <dgm:spPr/>
    </dgm:pt>
    <dgm:pt modelId="{7B4F8C5A-603B-4930-B5B0-E221B94E91E8}" type="pres">
      <dgm:prSet presAssocID="{C2A5DBE1-2FBF-478B-8E7F-438BE5C3BFB7}" presName="bgRect" presStyleLbl="bgShp" presStyleIdx="3" presStyleCnt="4"/>
      <dgm:spPr>
        <a:solidFill>
          <a:schemeClr val="bg1"/>
        </a:solidFill>
      </dgm:spPr>
    </dgm:pt>
    <dgm:pt modelId="{05BD7CDC-A1F5-4D1A-A3FF-876DEEDD8374}" type="pres">
      <dgm:prSet presAssocID="{C2A5DBE1-2FBF-478B-8E7F-438BE5C3BF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äkchen"/>
        </a:ext>
      </dgm:extLst>
    </dgm:pt>
    <dgm:pt modelId="{B4EC53AC-AFF0-4AA6-8CB3-3E0F73E03E0D}" type="pres">
      <dgm:prSet presAssocID="{C2A5DBE1-2FBF-478B-8E7F-438BE5C3BFB7}" presName="spaceRect" presStyleCnt="0"/>
      <dgm:spPr/>
    </dgm:pt>
    <dgm:pt modelId="{3AEC8B38-1325-455B-9692-7708281084AC}" type="pres">
      <dgm:prSet presAssocID="{C2A5DBE1-2FBF-478B-8E7F-438BE5C3BFB7}" presName="parTx" presStyleLbl="revTx" presStyleIdx="3" presStyleCnt="4">
        <dgm:presLayoutVars>
          <dgm:chMax val="0"/>
          <dgm:chPref val="0"/>
        </dgm:presLayoutVars>
      </dgm:prSet>
      <dgm:spPr/>
    </dgm:pt>
  </dgm:ptLst>
  <dgm:cxnLst>
    <dgm:cxn modelId="{977D1028-8A03-45C9-8521-DDE74FF61CE6}" srcId="{8BC67CCE-4062-48EF-AE91-2D7227D94749}" destId="{C7FF940F-86D5-404E-A6CA-C2928D9602FD}" srcOrd="0" destOrd="0" parTransId="{0712D249-2952-48A2-92B6-0F82D57C5A37}" sibTransId="{BB8748CB-F28B-4AEE-8CAD-AC55E36D8519}"/>
    <dgm:cxn modelId="{B01EF366-D60C-476B-9F9E-B50B3C040F38}" srcId="{8BC67CCE-4062-48EF-AE91-2D7227D94749}" destId="{51C3CAFF-4042-418E-A1EB-533626B14EBA}" srcOrd="2" destOrd="0" parTransId="{DEC63273-B6F6-4B82-8196-B854A12BF044}" sibTransId="{B1F48D2A-2260-4400-957F-02A143311808}"/>
    <dgm:cxn modelId="{359C1948-8AF7-4282-8718-F778EE5C9165}" type="presOf" srcId="{C2A5DBE1-2FBF-478B-8E7F-438BE5C3BFB7}" destId="{3AEC8B38-1325-455B-9692-7708281084AC}" srcOrd="0" destOrd="0" presId="urn:microsoft.com/office/officeart/2018/2/layout/IconVerticalSolidList"/>
    <dgm:cxn modelId="{3E0E136C-6B3A-487E-B20D-8F693063E08F}" type="presOf" srcId="{25FD39BD-D37F-4045-AD6D-251CDAB51621}" destId="{B402B223-5C4A-4AEB-A007-21FCDA918BA0}" srcOrd="0" destOrd="0" presId="urn:microsoft.com/office/officeart/2018/2/layout/IconVerticalSolidList"/>
    <dgm:cxn modelId="{91CADF53-93E1-4DF2-80D7-6DB7C1038D3F}" srcId="{8BC67CCE-4062-48EF-AE91-2D7227D94749}" destId="{25FD39BD-D37F-4045-AD6D-251CDAB51621}" srcOrd="1" destOrd="0" parTransId="{393464DF-8CFB-428B-8545-8962EE09D4DF}" sibTransId="{C91EBDE2-9083-41BC-9A88-9F9A64E654BD}"/>
    <dgm:cxn modelId="{697FB97E-DB7D-4B34-817A-0A56501A3D87}" type="presOf" srcId="{8BC67CCE-4062-48EF-AE91-2D7227D94749}" destId="{FAE34490-9C0C-4ACD-A2A4-1C1BA8FAF44D}" srcOrd="0" destOrd="0" presId="urn:microsoft.com/office/officeart/2018/2/layout/IconVerticalSolidList"/>
    <dgm:cxn modelId="{DF29F494-E737-4523-8261-ECB5B18EA74F}" srcId="{8BC67CCE-4062-48EF-AE91-2D7227D94749}" destId="{C2A5DBE1-2FBF-478B-8E7F-438BE5C3BFB7}" srcOrd="3" destOrd="0" parTransId="{A526D059-8F46-4619-9863-AF3372A65781}" sibTransId="{91F616FD-DE89-452A-94B4-19B32394D58A}"/>
    <dgm:cxn modelId="{CBFCB295-EC99-4D4A-8DB0-98172F75B5F9}" type="presOf" srcId="{C7FF940F-86D5-404E-A6CA-C2928D9602FD}" destId="{6C0A6F11-C452-41C4-A53B-85D99BBB1AEE}" srcOrd="0" destOrd="0" presId="urn:microsoft.com/office/officeart/2018/2/layout/IconVerticalSolidList"/>
    <dgm:cxn modelId="{44BE2BF8-D461-470B-BDDF-AA3AF1479122}" type="presOf" srcId="{51C3CAFF-4042-418E-A1EB-533626B14EBA}" destId="{70F8AAE4-F830-44B6-AFB1-2984C47C9A8C}" srcOrd="0" destOrd="0" presId="urn:microsoft.com/office/officeart/2018/2/layout/IconVerticalSolidList"/>
    <dgm:cxn modelId="{00A22ED5-63AF-441D-BB95-688B17240C00}" type="presParOf" srcId="{FAE34490-9C0C-4ACD-A2A4-1C1BA8FAF44D}" destId="{AA8EE00D-E614-4896-8DB9-C0704E77456C}" srcOrd="0" destOrd="0" presId="urn:microsoft.com/office/officeart/2018/2/layout/IconVerticalSolidList"/>
    <dgm:cxn modelId="{048C4A7B-29AD-4D38-AE5F-FE90ECB82BA3}" type="presParOf" srcId="{AA8EE00D-E614-4896-8DB9-C0704E77456C}" destId="{CCC5B770-C8E6-4F2A-8C65-83BEAD2F5D8F}" srcOrd="0" destOrd="0" presId="urn:microsoft.com/office/officeart/2018/2/layout/IconVerticalSolidList"/>
    <dgm:cxn modelId="{524446B8-34E6-4665-A729-77C5918F816A}" type="presParOf" srcId="{AA8EE00D-E614-4896-8DB9-C0704E77456C}" destId="{366D1A9B-04DA-4234-A7B8-745238EEC559}" srcOrd="1" destOrd="0" presId="urn:microsoft.com/office/officeart/2018/2/layout/IconVerticalSolidList"/>
    <dgm:cxn modelId="{3D41F655-3860-44CC-A91C-5390A6F936C3}" type="presParOf" srcId="{AA8EE00D-E614-4896-8DB9-C0704E77456C}" destId="{1DB1472D-00AB-42F3-82E7-634DE0F533D0}" srcOrd="2" destOrd="0" presId="urn:microsoft.com/office/officeart/2018/2/layout/IconVerticalSolidList"/>
    <dgm:cxn modelId="{7A6A7BCD-0FE2-47DD-91CD-B7426A7B4EA1}" type="presParOf" srcId="{AA8EE00D-E614-4896-8DB9-C0704E77456C}" destId="{6C0A6F11-C452-41C4-A53B-85D99BBB1AEE}" srcOrd="3" destOrd="0" presId="urn:microsoft.com/office/officeart/2018/2/layout/IconVerticalSolidList"/>
    <dgm:cxn modelId="{F0A846A8-F0A5-4080-99AD-DA88C4211330}" type="presParOf" srcId="{FAE34490-9C0C-4ACD-A2A4-1C1BA8FAF44D}" destId="{3787E783-A8C6-4005-B776-198A304CB5E8}" srcOrd="1" destOrd="0" presId="urn:microsoft.com/office/officeart/2018/2/layout/IconVerticalSolidList"/>
    <dgm:cxn modelId="{57D19BE0-2BBC-463F-ACA7-929B706E226F}" type="presParOf" srcId="{FAE34490-9C0C-4ACD-A2A4-1C1BA8FAF44D}" destId="{A738FB5E-3D05-409F-8F2E-DFCD0676B68F}" srcOrd="2" destOrd="0" presId="urn:microsoft.com/office/officeart/2018/2/layout/IconVerticalSolidList"/>
    <dgm:cxn modelId="{B2A9317C-E2B4-4E2E-AD89-CC02D301AD5D}" type="presParOf" srcId="{A738FB5E-3D05-409F-8F2E-DFCD0676B68F}" destId="{70E3A26D-3538-430A-A3AF-7A54B9747F01}" srcOrd="0" destOrd="0" presId="urn:microsoft.com/office/officeart/2018/2/layout/IconVerticalSolidList"/>
    <dgm:cxn modelId="{F4CA8040-6BFA-4889-8D01-7808D021EAC3}" type="presParOf" srcId="{A738FB5E-3D05-409F-8F2E-DFCD0676B68F}" destId="{36A77935-4E4F-490B-9F09-1D4A89D78FDE}" srcOrd="1" destOrd="0" presId="urn:microsoft.com/office/officeart/2018/2/layout/IconVerticalSolidList"/>
    <dgm:cxn modelId="{115990C8-64B0-44B1-8901-4789470EEF69}" type="presParOf" srcId="{A738FB5E-3D05-409F-8F2E-DFCD0676B68F}" destId="{A551E051-9C77-45EB-AEAA-540E1A527F2E}" srcOrd="2" destOrd="0" presId="urn:microsoft.com/office/officeart/2018/2/layout/IconVerticalSolidList"/>
    <dgm:cxn modelId="{0E05F3DE-1436-44A7-8E5D-3AA9272E0414}" type="presParOf" srcId="{A738FB5E-3D05-409F-8F2E-DFCD0676B68F}" destId="{B402B223-5C4A-4AEB-A007-21FCDA918BA0}" srcOrd="3" destOrd="0" presId="urn:microsoft.com/office/officeart/2018/2/layout/IconVerticalSolidList"/>
    <dgm:cxn modelId="{C5D594BB-72A2-4A8A-81B6-09ED87CDA250}" type="presParOf" srcId="{FAE34490-9C0C-4ACD-A2A4-1C1BA8FAF44D}" destId="{CD962A05-C0C7-467A-B686-7E8609579FE8}" srcOrd="3" destOrd="0" presId="urn:microsoft.com/office/officeart/2018/2/layout/IconVerticalSolidList"/>
    <dgm:cxn modelId="{09BAF24A-C6E5-4008-AEC2-001922AEA585}" type="presParOf" srcId="{FAE34490-9C0C-4ACD-A2A4-1C1BA8FAF44D}" destId="{A35A8B9A-AE88-4CF3-9207-AA9CFDC742A0}" srcOrd="4" destOrd="0" presId="urn:microsoft.com/office/officeart/2018/2/layout/IconVerticalSolidList"/>
    <dgm:cxn modelId="{CF62A122-F313-4A65-9BDA-031C030DA199}" type="presParOf" srcId="{A35A8B9A-AE88-4CF3-9207-AA9CFDC742A0}" destId="{993E8162-0B13-4463-B73D-A0FD9551C3A0}" srcOrd="0" destOrd="0" presId="urn:microsoft.com/office/officeart/2018/2/layout/IconVerticalSolidList"/>
    <dgm:cxn modelId="{F37A9C23-8DA9-44AA-9E02-747E0197B757}" type="presParOf" srcId="{A35A8B9A-AE88-4CF3-9207-AA9CFDC742A0}" destId="{11105A24-71C1-430B-AB3D-D2669D1EFA2C}" srcOrd="1" destOrd="0" presId="urn:microsoft.com/office/officeart/2018/2/layout/IconVerticalSolidList"/>
    <dgm:cxn modelId="{5C4A6D20-2610-41CB-909C-D7943435E221}" type="presParOf" srcId="{A35A8B9A-AE88-4CF3-9207-AA9CFDC742A0}" destId="{66981F3A-E1B8-4E6B-9865-A7DC0637B300}" srcOrd="2" destOrd="0" presId="urn:microsoft.com/office/officeart/2018/2/layout/IconVerticalSolidList"/>
    <dgm:cxn modelId="{ABA6DC92-1901-426C-8D37-73E531EEEC3B}" type="presParOf" srcId="{A35A8B9A-AE88-4CF3-9207-AA9CFDC742A0}" destId="{70F8AAE4-F830-44B6-AFB1-2984C47C9A8C}" srcOrd="3" destOrd="0" presId="urn:microsoft.com/office/officeart/2018/2/layout/IconVerticalSolidList"/>
    <dgm:cxn modelId="{52DC56D6-D6ED-4474-87A2-9EEA40A1393E}" type="presParOf" srcId="{FAE34490-9C0C-4ACD-A2A4-1C1BA8FAF44D}" destId="{5C2DE33C-1706-4A3E-A55D-A8FFF8F9DCF0}" srcOrd="5" destOrd="0" presId="urn:microsoft.com/office/officeart/2018/2/layout/IconVerticalSolidList"/>
    <dgm:cxn modelId="{CDEB9729-BEFB-4409-8F9D-1318D47AA09D}" type="presParOf" srcId="{FAE34490-9C0C-4ACD-A2A4-1C1BA8FAF44D}" destId="{26132452-5488-4E91-B40E-845B5252A808}" srcOrd="6" destOrd="0" presId="urn:microsoft.com/office/officeart/2018/2/layout/IconVerticalSolidList"/>
    <dgm:cxn modelId="{8FB7F52C-B01F-4001-B736-90C887B8A458}" type="presParOf" srcId="{26132452-5488-4E91-B40E-845B5252A808}" destId="{7B4F8C5A-603B-4930-B5B0-E221B94E91E8}" srcOrd="0" destOrd="0" presId="urn:microsoft.com/office/officeart/2018/2/layout/IconVerticalSolidList"/>
    <dgm:cxn modelId="{0E4D3612-9BFE-4478-A08B-65E8ABAE410D}" type="presParOf" srcId="{26132452-5488-4E91-B40E-845B5252A808}" destId="{05BD7CDC-A1F5-4D1A-A3FF-876DEEDD8374}" srcOrd="1" destOrd="0" presId="urn:microsoft.com/office/officeart/2018/2/layout/IconVerticalSolidList"/>
    <dgm:cxn modelId="{03026CDE-1A69-4638-B81A-A31DD71CE466}" type="presParOf" srcId="{26132452-5488-4E91-B40E-845B5252A808}" destId="{B4EC53AC-AFF0-4AA6-8CB3-3E0F73E03E0D}" srcOrd="2" destOrd="0" presId="urn:microsoft.com/office/officeart/2018/2/layout/IconVerticalSolidList"/>
    <dgm:cxn modelId="{B5154487-6311-4D31-A331-5B1D7FE6D779}" type="presParOf" srcId="{26132452-5488-4E91-B40E-845B5252A808}" destId="{3AEC8B38-1325-455B-9692-7708281084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5B770-C8E6-4F2A-8C65-83BEAD2F5D8F}">
      <dsp:nvSpPr>
        <dsp:cNvPr id="0" name=""/>
        <dsp:cNvSpPr/>
      </dsp:nvSpPr>
      <dsp:spPr>
        <a:xfrm>
          <a:off x="0" y="1482"/>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366D1A9B-04DA-4234-A7B8-745238EEC559}">
      <dsp:nvSpPr>
        <dsp:cNvPr id="0" name=""/>
        <dsp:cNvSpPr/>
      </dsp:nvSpPr>
      <dsp:spPr>
        <a:xfrm>
          <a:off x="227214" y="170484"/>
          <a:ext cx="413117" cy="41311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A6F11-C452-41C4-A53B-85D99BBB1AEE}">
      <dsp:nvSpPr>
        <dsp:cNvPr id="0" name=""/>
        <dsp:cNvSpPr/>
      </dsp:nvSpPr>
      <dsp:spPr>
        <a:xfrm>
          <a:off x="867547" y="1482"/>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en-US" sz="2000" kern="1200" cap="all" spc="300" dirty="0">
              <a:solidFill>
                <a:srgbClr val="475871"/>
              </a:solidFill>
              <a:latin typeface="+mj-lt"/>
              <a:ea typeface="+mj-ea"/>
              <a:cs typeface="+mj-cs"/>
            </a:rPr>
            <a:t>Lifecycle-management</a:t>
          </a:r>
        </a:p>
      </dsp:txBody>
      <dsp:txXfrm>
        <a:off x="867547" y="1482"/>
        <a:ext cx="4852117" cy="751123"/>
      </dsp:txXfrm>
    </dsp:sp>
    <dsp:sp modelId="{70E3A26D-3538-430A-A3AF-7A54B9747F01}">
      <dsp:nvSpPr>
        <dsp:cNvPr id="0" name=""/>
        <dsp:cNvSpPr/>
      </dsp:nvSpPr>
      <dsp:spPr>
        <a:xfrm>
          <a:off x="0" y="940385"/>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36A77935-4E4F-490B-9F09-1D4A89D78FDE}">
      <dsp:nvSpPr>
        <dsp:cNvPr id="0" name=""/>
        <dsp:cNvSpPr/>
      </dsp:nvSpPr>
      <dsp:spPr>
        <a:xfrm>
          <a:off x="227214" y="1109388"/>
          <a:ext cx="413117" cy="4131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2B223-5C4A-4AEB-A007-21FCDA918BA0}">
      <dsp:nvSpPr>
        <dsp:cNvPr id="0" name=""/>
        <dsp:cNvSpPr/>
      </dsp:nvSpPr>
      <dsp:spPr>
        <a:xfrm>
          <a:off x="867547" y="940385"/>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mj-lt"/>
              <a:ea typeface="+mj-ea"/>
              <a:cs typeface="+mj-cs"/>
            </a:rPr>
            <a:t>Architecture</a:t>
          </a:r>
          <a:endParaRPr lang="en-US" sz="2000" kern="1200" cap="all" spc="300" dirty="0">
            <a:solidFill>
              <a:srgbClr val="475871"/>
            </a:solidFill>
            <a:latin typeface="Goudy Old Style"/>
            <a:ea typeface="+mn-ea"/>
            <a:cs typeface="+mn-cs"/>
          </a:endParaRPr>
        </a:p>
      </dsp:txBody>
      <dsp:txXfrm>
        <a:off x="867547" y="940385"/>
        <a:ext cx="4852117" cy="751123"/>
      </dsp:txXfrm>
    </dsp:sp>
    <dsp:sp modelId="{993E8162-0B13-4463-B73D-A0FD9551C3A0}">
      <dsp:nvSpPr>
        <dsp:cNvPr id="0" name=""/>
        <dsp:cNvSpPr/>
      </dsp:nvSpPr>
      <dsp:spPr>
        <a:xfrm>
          <a:off x="0" y="1879289"/>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11105A24-71C1-430B-AB3D-D2669D1EFA2C}">
      <dsp:nvSpPr>
        <dsp:cNvPr id="0" name=""/>
        <dsp:cNvSpPr/>
      </dsp:nvSpPr>
      <dsp:spPr>
        <a:xfrm>
          <a:off x="227214" y="2048292"/>
          <a:ext cx="413117" cy="413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8AAE4-F830-44B6-AFB1-2984C47C9A8C}">
      <dsp:nvSpPr>
        <dsp:cNvPr id="0" name=""/>
        <dsp:cNvSpPr/>
      </dsp:nvSpPr>
      <dsp:spPr>
        <a:xfrm>
          <a:off x="867547" y="1879289"/>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Goudy Old Style"/>
              <a:ea typeface="+mn-ea"/>
              <a:cs typeface="+mn-cs"/>
            </a:rPr>
            <a:t>Toolkit</a:t>
          </a:r>
          <a:endParaRPr lang="en-US" sz="2000" kern="1200" cap="all" spc="300" dirty="0">
            <a:solidFill>
              <a:srgbClr val="475871"/>
            </a:solidFill>
            <a:latin typeface="Goudy Old Style"/>
            <a:ea typeface="+mn-ea"/>
            <a:cs typeface="+mn-cs"/>
          </a:endParaRPr>
        </a:p>
      </dsp:txBody>
      <dsp:txXfrm>
        <a:off x="867547" y="1879289"/>
        <a:ext cx="4852117" cy="751123"/>
      </dsp:txXfrm>
    </dsp:sp>
    <dsp:sp modelId="{7B4F8C5A-603B-4930-B5B0-E221B94E91E8}">
      <dsp:nvSpPr>
        <dsp:cNvPr id="0" name=""/>
        <dsp:cNvSpPr/>
      </dsp:nvSpPr>
      <dsp:spPr>
        <a:xfrm>
          <a:off x="0" y="2818193"/>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05BD7CDC-A1F5-4D1A-A3FF-876DEEDD8374}">
      <dsp:nvSpPr>
        <dsp:cNvPr id="0" name=""/>
        <dsp:cNvSpPr/>
      </dsp:nvSpPr>
      <dsp:spPr>
        <a:xfrm>
          <a:off x="227214" y="2987196"/>
          <a:ext cx="413117" cy="4131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C8B38-1325-455B-9692-7708281084AC}">
      <dsp:nvSpPr>
        <dsp:cNvPr id="0" name=""/>
        <dsp:cNvSpPr/>
      </dsp:nvSpPr>
      <dsp:spPr>
        <a:xfrm>
          <a:off x="867547" y="2818193"/>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en-US" sz="2000" kern="1200" cap="all" spc="300" dirty="0">
              <a:solidFill>
                <a:srgbClr val="475871"/>
              </a:solidFill>
              <a:latin typeface="Goudy Old Style"/>
              <a:ea typeface="+mn-ea"/>
              <a:cs typeface="+mn-cs"/>
            </a:rPr>
            <a:t>Summary</a:t>
          </a:r>
        </a:p>
      </dsp:txBody>
      <dsp:txXfrm>
        <a:off x="867547" y="2818193"/>
        <a:ext cx="4852117" cy="7511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7B98D-3798-4C8A-8199-EC955967EE11}" type="datetimeFigureOut">
              <a:rPr lang="de-DE" smtClean="0"/>
              <a:t>2024-07-29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FC953-B547-45E0-B1EC-9ADAABF586C7}" type="slidenum">
              <a:rPr lang="de-DE" smtClean="0"/>
              <a:t>‹Nr.›</a:t>
            </a:fld>
            <a:endParaRPr lang="de-DE"/>
          </a:p>
        </p:txBody>
      </p:sp>
    </p:spTree>
    <p:extLst>
      <p:ext uri="{BB962C8B-B14F-4D97-AF65-F5344CB8AC3E}">
        <p14:creationId xmlns:p14="http://schemas.microsoft.com/office/powerpoint/2010/main" val="278756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5BFC953-B547-45E0-B1EC-9ADAABF586C7}" type="slidenum">
              <a:rPr lang="de-DE" smtClean="0"/>
              <a:t>2</a:t>
            </a:fld>
            <a:endParaRPr lang="de-DE"/>
          </a:p>
        </p:txBody>
      </p:sp>
    </p:spTree>
    <p:extLst>
      <p:ext uri="{BB962C8B-B14F-4D97-AF65-F5344CB8AC3E}">
        <p14:creationId xmlns:p14="http://schemas.microsoft.com/office/powerpoint/2010/main" val="269242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i="0" dirty="0">
                <a:solidFill>
                  <a:srgbClr val="2E2F30"/>
                </a:solidFill>
                <a:effectLst/>
                <a:latin typeface="Inter"/>
              </a:rPr>
              <a:t>Traditionelles Software Lifecycle Management:</a:t>
            </a:r>
            <a:br>
              <a:rPr lang="de-DE" b="1" i="0" dirty="0">
                <a:solidFill>
                  <a:srgbClr val="2E2F30"/>
                </a:solidFill>
                <a:effectLst/>
                <a:latin typeface="Inter"/>
              </a:rPr>
            </a:br>
            <a:r>
              <a:rPr lang="de-DE" b="0" i="0" dirty="0">
                <a:solidFill>
                  <a:srgbClr val="2E2F30"/>
                </a:solidFill>
                <a:effectLst/>
                <a:latin typeface="Inter"/>
              </a:rPr>
              <a:t>Strukturierter und </a:t>
            </a:r>
            <a:r>
              <a:rPr lang="de-DE" b="0" i="0" dirty="0" err="1">
                <a:solidFill>
                  <a:srgbClr val="2E2F30"/>
                </a:solidFill>
                <a:effectLst/>
                <a:latin typeface="Inter"/>
              </a:rPr>
              <a:t>sequeltieller</a:t>
            </a:r>
            <a:r>
              <a:rPr lang="de-DE" b="0" i="0" dirty="0">
                <a:solidFill>
                  <a:srgbClr val="2E2F30"/>
                </a:solidFill>
                <a:effectLst/>
                <a:latin typeface="Inter"/>
              </a:rPr>
              <a:t> Prozess</a:t>
            </a:r>
            <a:br>
              <a:rPr lang="de-DE" b="0" i="0" dirty="0">
                <a:solidFill>
                  <a:srgbClr val="2E2F30"/>
                </a:solidFill>
                <a:effectLst/>
                <a:latin typeface="Inter"/>
              </a:rPr>
            </a:br>
            <a:r>
              <a:rPr lang="de-DE" b="0" i="0" dirty="0" err="1">
                <a:solidFill>
                  <a:srgbClr val="2E2F30"/>
                </a:solidFill>
                <a:effectLst/>
                <a:latin typeface="Inter"/>
              </a:rPr>
              <a:t>Dev</a:t>
            </a:r>
            <a:r>
              <a:rPr lang="de-DE" b="0" i="0" dirty="0">
                <a:solidFill>
                  <a:srgbClr val="2E2F30"/>
                </a:solidFill>
                <a:effectLst/>
                <a:latin typeface="Inter"/>
              </a:rPr>
              <a:t> (Entwicklung: verantwortlich für </a:t>
            </a:r>
            <a:r>
              <a:rPr lang="de-DE" b="0" i="0" dirty="0" err="1">
                <a:solidFill>
                  <a:srgbClr val="2E2F30"/>
                </a:solidFill>
                <a:effectLst/>
                <a:latin typeface="Inter"/>
              </a:rPr>
              <a:t>Inavation</a:t>
            </a:r>
            <a:r>
              <a:rPr lang="de-DE" b="0" i="0" dirty="0">
                <a:solidFill>
                  <a:srgbClr val="2E2F30"/>
                </a:solidFill>
                <a:effectLst/>
                <a:latin typeface="Inter"/>
              </a:rPr>
              <a:t> und Änderungen) und </a:t>
            </a:r>
            <a:r>
              <a:rPr lang="de-DE" b="0" i="0" dirty="0" err="1">
                <a:solidFill>
                  <a:srgbClr val="2E2F30"/>
                </a:solidFill>
                <a:effectLst/>
                <a:latin typeface="Inter"/>
              </a:rPr>
              <a:t>Ops</a:t>
            </a:r>
            <a:r>
              <a:rPr lang="de-DE" b="0" i="0" dirty="0">
                <a:solidFill>
                  <a:srgbClr val="2E2F30"/>
                </a:solidFill>
                <a:effectLst/>
                <a:latin typeface="Inter"/>
              </a:rPr>
              <a:t> (IT-Betrieb: Änderungen im laufenden IT-</a:t>
            </a:r>
            <a:r>
              <a:rPr lang="de-DE" b="0" i="0" dirty="0" err="1">
                <a:solidFill>
                  <a:srgbClr val="2E2F30"/>
                </a:solidFill>
                <a:effectLst/>
                <a:latin typeface="Inter"/>
              </a:rPr>
              <a:t>Berieb</a:t>
            </a:r>
            <a:r>
              <a:rPr lang="de-DE" b="0" i="0" dirty="0">
                <a:solidFill>
                  <a:srgbClr val="2E2F30"/>
                </a:solidFill>
                <a:effectLst/>
                <a:latin typeface="Inter"/>
              </a:rPr>
              <a:t> hinderlich) getrennt voneinander</a:t>
            </a:r>
          </a:p>
          <a:p>
            <a:pPr marL="171450" indent="-171450">
              <a:buFont typeface="Arial" panose="020B0604020202020204" pitchFamily="34" charset="0"/>
              <a:buChar char="•"/>
            </a:pPr>
            <a:endParaRPr lang="de-DE" b="0" i="0" dirty="0">
              <a:solidFill>
                <a:srgbClr val="2E2F30"/>
              </a:solidFill>
              <a:effectLst/>
              <a:latin typeface="Inter"/>
            </a:endParaRPr>
          </a:p>
          <a:p>
            <a:pPr marL="171450" indent="-171450">
              <a:buFont typeface="Arial" panose="020B0604020202020204" pitchFamily="34" charset="0"/>
              <a:buChar char="•"/>
            </a:pPr>
            <a:r>
              <a:rPr lang="de-DE" b="1" i="0" dirty="0" err="1">
                <a:solidFill>
                  <a:srgbClr val="2E2F30"/>
                </a:solidFill>
                <a:effectLst/>
                <a:latin typeface="Inter"/>
              </a:rPr>
              <a:t>DevOps</a:t>
            </a:r>
            <a:r>
              <a:rPr lang="de-DE" b="1" i="0" dirty="0">
                <a:solidFill>
                  <a:srgbClr val="2E2F30"/>
                </a:solidFill>
                <a:effectLst/>
                <a:latin typeface="Inter"/>
              </a:rPr>
              <a:t>:</a:t>
            </a:r>
            <a:br>
              <a:rPr lang="de-DE" b="1" i="0" dirty="0">
                <a:solidFill>
                  <a:srgbClr val="2E2F30"/>
                </a:solidFill>
                <a:effectLst/>
                <a:latin typeface="Inter"/>
              </a:rPr>
            </a:br>
            <a:r>
              <a:rPr lang="de-DE" b="0" i="0" dirty="0">
                <a:solidFill>
                  <a:srgbClr val="2E2F30"/>
                </a:solidFill>
                <a:effectLst/>
                <a:latin typeface="Inter"/>
              </a:rPr>
              <a:t>Im Gegensatz dazu ist </a:t>
            </a:r>
            <a:r>
              <a:rPr lang="de-DE" b="0" i="0" dirty="0" err="1">
                <a:solidFill>
                  <a:srgbClr val="2E2F30"/>
                </a:solidFill>
                <a:effectLst/>
                <a:latin typeface="Inter"/>
              </a:rPr>
              <a:t>DevOps</a:t>
            </a:r>
            <a:r>
              <a:rPr lang="de-DE" b="0" i="0" dirty="0">
                <a:solidFill>
                  <a:srgbClr val="2E2F30"/>
                </a:solidFill>
                <a:effectLst/>
                <a:latin typeface="Inter"/>
              </a:rPr>
              <a:t> ein Ansatz, der die Prozesse zwischen Softwareentwicklung und Betriebsteams automatisiert und optimiert, um Software schneller und zuverlässiger zu erstellen, zu testen und freizugeben.</a:t>
            </a:r>
            <a:br>
              <a:rPr lang="de-DE" b="0" i="0" dirty="0">
                <a:solidFill>
                  <a:srgbClr val="2E2F30"/>
                </a:solidFill>
                <a:effectLst/>
                <a:latin typeface="Inter"/>
              </a:rPr>
            </a:br>
            <a:r>
              <a:rPr lang="de-DE" b="0" i="0" dirty="0" err="1">
                <a:solidFill>
                  <a:srgbClr val="2E2F30"/>
                </a:solidFill>
                <a:effectLst/>
                <a:latin typeface="Inter"/>
              </a:rPr>
              <a:t>DevOps</a:t>
            </a:r>
            <a:r>
              <a:rPr lang="de-DE" b="0" i="0" dirty="0">
                <a:solidFill>
                  <a:srgbClr val="2E2F30"/>
                </a:solidFill>
                <a:effectLst/>
                <a:latin typeface="Inter"/>
              </a:rPr>
              <a:t> zielt darauf ab, die Barrieren zwischen traditionell isolierten Entwicklungs- und Betriebsteams zu beseitigen und fördert die Zusammenarbeit über den gesamten Anwendungslebenszyklus hinweg.</a:t>
            </a:r>
            <a:endParaRPr lang="de-DE" b="1" i="0" dirty="0">
              <a:solidFill>
                <a:srgbClr val="2E2F30"/>
              </a:solidFill>
              <a:effectLst/>
              <a:latin typeface="Inter"/>
            </a:endParaRPr>
          </a:p>
          <a:p>
            <a:pPr marL="171450" indent="-171450">
              <a:buFont typeface="Arial" panose="020B0604020202020204" pitchFamily="34" charset="0"/>
              <a:buChar char="•"/>
            </a:pPr>
            <a:endParaRPr lang="de-DE" b="1" i="0" dirty="0">
              <a:solidFill>
                <a:srgbClr val="2E2F30"/>
              </a:solidFill>
              <a:effectLst/>
              <a:latin typeface="Inter"/>
            </a:endParaRPr>
          </a:p>
          <a:p>
            <a:pPr marL="171450" indent="-171450">
              <a:buFont typeface="Arial" panose="020B0604020202020204" pitchFamily="34" charset="0"/>
              <a:buChar char="•"/>
            </a:pPr>
            <a:endParaRPr lang="de-DE" b="1" i="0" dirty="0">
              <a:solidFill>
                <a:srgbClr val="2E2F30"/>
              </a:solidFill>
              <a:effectLst/>
              <a:latin typeface="Inter"/>
            </a:endParaRPr>
          </a:p>
          <a:p>
            <a:pPr marL="171450" indent="-171450">
              <a:buFont typeface="Arial" panose="020B0604020202020204" pitchFamily="34" charset="0"/>
              <a:buChar char="•"/>
            </a:pPr>
            <a:endParaRPr lang="de-DE" b="1" i="0" dirty="0">
              <a:solidFill>
                <a:srgbClr val="2E2F30"/>
              </a:solidFill>
              <a:effectLst/>
              <a:latin typeface="Inter"/>
            </a:endParaRPr>
          </a:p>
          <a:p>
            <a:pPr marL="171450" indent="-171450">
              <a:buFont typeface="Arial" panose="020B0604020202020204" pitchFamily="34" charset="0"/>
              <a:buChar char="•"/>
            </a:pPr>
            <a:r>
              <a:rPr lang="de-DE" b="1" i="0" dirty="0">
                <a:solidFill>
                  <a:srgbClr val="2E2F30"/>
                </a:solidFill>
                <a:effectLst/>
                <a:latin typeface="Inter"/>
              </a:rPr>
              <a:t>Teamstruktur</a:t>
            </a:r>
            <a:r>
              <a:rPr lang="de-DE" b="0" i="0" dirty="0">
                <a:solidFill>
                  <a:srgbClr val="2E2F30"/>
                </a:solidFill>
                <a:effectLst/>
                <a:latin typeface="Inter"/>
              </a:rPr>
              <a:t>: </a:t>
            </a:r>
            <a:br>
              <a:rPr lang="de-DE" b="0" i="0" dirty="0">
                <a:solidFill>
                  <a:srgbClr val="2E2F30"/>
                </a:solidFill>
                <a:effectLst/>
                <a:latin typeface="Inter"/>
              </a:rPr>
            </a:br>
            <a:r>
              <a:rPr lang="de-DE" b="0" i="0" dirty="0">
                <a:solidFill>
                  <a:srgbClr val="2E2F30"/>
                </a:solidFill>
                <a:effectLst/>
                <a:latin typeface="Inter"/>
              </a:rPr>
              <a:t>Im traditionellen Software-Lifecycle-Management gibt es oft separate Teams für Entwicklung (</a:t>
            </a:r>
            <a:r>
              <a:rPr lang="de-DE" b="0" i="0" dirty="0" err="1">
                <a:solidFill>
                  <a:srgbClr val="2E2F30"/>
                </a:solidFill>
                <a:effectLst/>
                <a:latin typeface="Inter"/>
              </a:rPr>
              <a:t>Dev</a:t>
            </a:r>
            <a:r>
              <a:rPr lang="de-DE" b="0" i="0" dirty="0">
                <a:solidFill>
                  <a:srgbClr val="2E2F30"/>
                </a:solidFill>
                <a:effectLst/>
                <a:latin typeface="Inter"/>
              </a:rPr>
              <a:t>) und Betrieb (</a:t>
            </a:r>
            <a:r>
              <a:rPr lang="de-DE" b="0" i="0" dirty="0" err="1">
                <a:solidFill>
                  <a:srgbClr val="2E2F30"/>
                </a:solidFill>
                <a:effectLst/>
                <a:latin typeface="Inter"/>
              </a:rPr>
              <a:t>Ops</a:t>
            </a:r>
            <a:r>
              <a:rPr lang="de-DE" b="0" i="0" dirty="0">
                <a:solidFill>
                  <a:srgbClr val="2E2F30"/>
                </a:solidFill>
                <a:effectLst/>
                <a:latin typeface="Inter"/>
              </a:rPr>
              <a:t>). Diese Teams arbeiten isoliert voneinander und haben unterschiedliche Ziele. Das </a:t>
            </a:r>
            <a:r>
              <a:rPr lang="de-DE" b="0" i="0" dirty="0" err="1">
                <a:solidFill>
                  <a:srgbClr val="2E2F30"/>
                </a:solidFill>
                <a:effectLst/>
                <a:latin typeface="Inter"/>
              </a:rPr>
              <a:t>Dev</a:t>
            </a:r>
            <a:r>
              <a:rPr lang="de-DE" b="0" i="0" dirty="0">
                <a:solidFill>
                  <a:srgbClr val="2E2F30"/>
                </a:solidFill>
                <a:effectLst/>
                <a:latin typeface="Inter"/>
              </a:rPr>
              <a:t>-Team konzentriert sich auf die schnelle Entwicklung von Software, während das </a:t>
            </a:r>
            <a:r>
              <a:rPr lang="de-DE" b="0" i="0" dirty="0" err="1">
                <a:solidFill>
                  <a:srgbClr val="2E2F30"/>
                </a:solidFill>
                <a:effectLst/>
                <a:latin typeface="Inter"/>
              </a:rPr>
              <a:t>Ops</a:t>
            </a:r>
            <a:r>
              <a:rPr lang="de-DE" b="0" i="0" dirty="0">
                <a:solidFill>
                  <a:srgbClr val="2E2F30"/>
                </a:solidFill>
                <a:effectLst/>
                <a:latin typeface="Inter"/>
              </a:rPr>
              <a:t>-Team auf Stabilität und Betrieb ausgerichtet ist. Im </a:t>
            </a:r>
            <a:r>
              <a:rPr lang="de-DE" b="0" i="0" dirty="0" err="1">
                <a:solidFill>
                  <a:srgbClr val="2E2F30"/>
                </a:solidFill>
                <a:effectLst/>
                <a:latin typeface="Inter"/>
              </a:rPr>
              <a:t>DevOps</a:t>
            </a:r>
            <a:r>
              <a:rPr lang="de-DE" b="0" i="0" dirty="0">
                <a:solidFill>
                  <a:srgbClr val="2E2F30"/>
                </a:solidFill>
                <a:effectLst/>
                <a:latin typeface="Inter"/>
              </a:rPr>
              <a:t>-Ansatz hingegen arbeiten Entwicklungs- und Betriebsteams eng zusammen und bilden ein gemeinsames Team. Dies fördert die Zusammenarbeit und den Austausch von Wissen und Fähigkeiten zwischen den Teams</a:t>
            </a:r>
            <a:br>
              <a:rPr lang="de-DE" b="0" i="0" dirty="0">
                <a:solidFill>
                  <a:srgbClr val="2E2F30"/>
                </a:solidFill>
                <a:effectLst/>
                <a:latin typeface="Inter"/>
              </a:rPr>
            </a:br>
            <a:r>
              <a:rPr lang="de-DE" b="0" i="0" dirty="0">
                <a:solidFill>
                  <a:srgbClr val="2E2F30"/>
                </a:solidFill>
                <a:effectLst/>
                <a:latin typeface="Inter"/>
              </a:rPr>
              <a:t>=&gt; </a:t>
            </a:r>
            <a:br>
              <a:rPr lang="de-DE" b="0" i="0" dirty="0">
                <a:solidFill>
                  <a:srgbClr val="2E2F30"/>
                </a:solidFill>
                <a:effectLst/>
                <a:latin typeface="Inter"/>
              </a:rPr>
            </a:br>
            <a:endParaRPr lang="de-DE" dirty="0"/>
          </a:p>
          <a:p>
            <a:pPr marL="171450" indent="-171450">
              <a:buFont typeface="Arial" panose="020B0604020202020204" pitchFamily="34" charset="0"/>
              <a:buChar char="•"/>
            </a:pPr>
            <a:r>
              <a:rPr lang="de-DE" b="1" i="0" dirty="0">
                <a:solidFill>
                  <a:srgbClr val="2E2F30"/>
                </a:solidFill>
                <a:effectLst/>
                <a:latin typeface="Inter"/>
              </a:rPr>
              <a:t>Kommunikation und Zusammenarbeit</a:t>
            </a:r>
            <a:r>
              <a:rPr lang="de-DE" b="0" i="0" dirty="0">
                <a:solidFill>
                  <a:srgbClr val="2E2F30"/>
                </a:solidFill>
                <a:effectLst/>
                <a:latin typeface="Inter"/>
              </a:rPr>
              <a:t>: </a:t>
            </a:r>
            <a:br>
              <a:rPr lang="de-DE" b="0" i="0" dirty="0">
                <a:solidFill>
                  <a:srgbClr val="2E2F30"/>
                </a:solidFill>
                <a:effectLst/>
                <a:latin typeface="Inter"/>
              </a:rPr>
            </a:br>
            <a:r>
              <a:rPr lang="de-DE" b="0" i="0" dirty="0">
                <a:solidFill>
                  <a:srgbClr val="2E2F30"/>
                </a:solidFill>
                <a:effectLst/>
                <a:latin typeface="Inter"/>
              </a:rPr>
              <a:t>Im traditionellen Ansatz gibt es oft Kommunikationsbarrieren zwischen den </a:t>
            </a:r>
            <a:r>
              <a:rPr lang="de-DE" b="0" i="0" dirty="0" err="1">
                <a:solidFill>
                  <a:srgbClr val="2E2F30"/>
                </a:solidFill>
                <a:effectLst/>
                <a:latin typeface="Inter"/>
              </a:rPr>
              <a:t>Dev</a:t>
            </a:r>
            <a:r>
              <a:rPr lang="de-DE" b="0" i="0" dirty="0">
                <a:solidFill>
                  <a:srgbClr val="2E2F30"/>
                </a:solidFill>
                <a:effectLst/>
                <a:latin typeface="Inter"/>
              </a:rPr>
              <a:t>- und </a:t>
            </a:r>
            <a:r>
              <a:rPr lang="de-DE" b="0" i="0" dirty="0" err="1">
                <a:solidFill>
                  <a:srgbClr val="2E2F30"/>
                </a:solidFill>
                <a:effectLst/>
                <a:latin typeface="Inter"/>
              </a:rPr>
              <a:t>Ops</a:t>
            </a:r>
            <a:r>
              <a:rPr lang="de-DE" b="0" i="0" dirty="0">
                <a:solidFill>
                  <a:srgbClr val="2E2F30"/>
                </a:solidFill>
                <a:effectLst/>
                <a:latin typeface="Inter"/>
              </a:rPr>
              <a:t>-Teams. Die Zusammenarbeit zwischen den Teams ist begrenzt und es gibt wenig Austausch von Informationen und Erfahrungen. Im </a:t>
            </a:r>
            <a:r>
              <a:rPr lang="de-DE" b="0" i="0" dirty="0" err="1">
                <a:solidFill>
                  <a:srgbClr val="2E2F30"/>
                </a:solidFill>
                <a:effectLst/>
                <a:latin typeface="Inter"/>
              </a:rPr>
              <a:t>DevOps</a:t>
            </a:r>
            <a:r>
              <a:rPr lang="de-DE" b="0" i="0" dirty="0">
                <a:solidFill>
                  <a:srgbClr val="2E2F30"/>
                </a:solidFill>
                <a:effectLst/>
                <a:latin typeface="Inter"/>
              </a:rPr>
              <a:t>-Ansatz hingegen wird die Kommunikation und Zusammenarbeit zwischen den Teams gefördert. Durch den Einsatz von gemeinsamen Tools und Methoden arbeiten die Teams über den gesamten Anwendungslebenszyklus hinweg zusammen und teilen ihr Wissen und ihre Verantwortung</a:t>
            </a:r>
          </a:p>
          <a:p>
            <a:pPr marL="171450" indent="-171450">
              <a:buFont typeface="Arial" panose="020B0604020202020204" pitchFamily="34" charset="0"/>
              <a:buChar char="•"/>
            </a:pPr>
            <a:r>
              <a:rPr lang="de-DE" b="1" i="0" dirty="0">
                <a:solidFill>
                  <a:srgbClr val="2E2F30"/>
                </a:solidFill>
                <a:effectLst/>
                <a:latin typeface="Inter"/>
              </a:rPr>
              <a:t>Automatisierung</a:t>
            </a:r>
            <a:r>
              <a:rPr lang="de-DE" b="0" i="0" dirty="0">
                <a:solidFill>
                  <a:srgbClr val="2E2F30"/>
                </a:solidFill>
                <a:effectLst/>
                <a:latin typeface="Inter"/>
              </a:rPr>
              <a:t>:</a:t>
            </a:r>
            <a:br>
              <a:rPr lang="de-DE" b="0" i="0" dirty="0">
                <a:solidFill>
                  <a:srgbClr val="2E2F30"/>
                </a:solidFill>
                <a:effectLst/>
                <a:latin typeface="Inter"/>
              </a:rPr>
            </a:br>
            <a:r>
              <a:rPr lang="de-DE" b="0" i="0" dirty="0">
                <a:solidFill>
                  <a:srgbClr val="2E2F30"/>
                </a:solidFill>
                <a:effectLst/>
                <a:latin typeface="Inter"/>
              </a:rPr>
              <a:t>Im traditionellen Ansatz werden viele Prozesse manuell durchgeführt, was zu längeren Entwicklungs- und Bereitstellungszeiten führen kann. Im </a:t>
            </a:r>
            <a:r>
              <a:rPr lang="de-DE" b="0" i="0" dirty="0" err="1">
                <a:solidFill>
                  <a:srgbClr val="2E2F30"/>
                </a:solidFill>
                <a:effectLst/>
                <a:latin typeface="Inter"/>
              </a:rPr>
              <a:t>DevOps</a:t>
            </a:r>
            <a:r>
              <a:rPr lang="de-DE" b="0" i="0" dirty="0">
                <a:solidFill>
                  <a:srgbClr val="2E2F30"/>
                </a:solidFill>
                <a:effectLst/>
                <a:latin typeface="Inter"/>
              </a:rPr>
              <a:t>-Ansatz hingegen wird auf Automatisierung gesetzt, um die Effizienz und Geschwindigkeit der Softwareentwicklung und -bereitstellung zu erhöhen. Durch die Automatisierung von Tests, </a:t>
            </a:r>
            <a:r>
              <a:rPr lang="de-DE" b="0" i="0" dirty="0" err="1">
                <a:solidFill>
                  <a:srgbClr val="2E2F30"/>
                </a:solidFill>
                <a:effectLst/>
                <a:latin typeface="Inter"/>
              </a:rPr>
              <a:t>Builds</a:t>
            </a:r>
            <a:r>
              <a:rPr lang="de-DE" b="0" i="0" dirty="0">
                <a:solidFill>
                  <a:srgbClr val="2E2F30"/>
                </a:solidFill>
                <a:effectLst/>
                <a:latin typeface="Inter"/>
              </a:rPr>
              <a:t> und Bereitstellungen können Entwickler und Betriebsteams schneller und zuverlässiger arbeiten </a:t>
            </a:r>
          </a:p>
          <a:p>
            <a:pPr marL="171450" indent="-171450">
              <a:buFont typeface="Arial" panose="020B0604020202020204" pitchFamily="34" charset="0"/>
              <a:buChar char="•"/>
            </a:pPr>
            <a:r>
              <a:rPr lang="de-DE" b="1" i="0" dirty="0">
                <a:solidFill>
                  <a:srgbClr val="2E2F30"/>
                </a:solidFill>
                <a:effectLst/>
                <a:latin typeface="Inter"/>
              </a:rPr>
              <a:t>Kontinuierliche Integration und Bereitstellung</a:t>
            </a:r>
            <a:r>
              <a:rPr lang="de-DE" b="0" i="0" dirty="0">
                <a:solidFill>
                  <a:srgbClr val="2E2F30"/>
                </a:solidFill>
                <a:effectLst/>
                <a:latin typeface="Inter"/>
              </a:rPr>
              <a:t>: </a:t>
            </a:r>
            <a:br>
              <a:rPr lang="de-DE" b="0" i="0" dirty="0">
                <a:solidFill>
                  <a:srgbClr val="2E2F30"/>
                </a:solidFill>
                <a:effectLst/>
                <a:latin typeface="Inter"/>
              </a:rPr>
            </a:br>
            <a:r>
              <a:rPr lang="de-DE" b="0" i="0" dirty="0">
                <a:solidFill>
                  <a:srgbClr val="2E2F30"/>
                </a:solidFill>
                <a:effectLst/>
                <a:latin typeface="Inter"/>
              </a:rPr>
              <a:t>Im traditionellen Ansatz werden Softwareänderungen oft in großen, periodischen Releases bereitgestellt. Im </a:t>
            </a:r>
            <a:r>
              <a:rPr lang="de-DE" b="0" i="0" dirty="0" err="1">
                <a:solidFill>
                  <a:srgbClr val="2E2F30"/>
                </a:solidFill>
                <a:effectLst/>
                <a:latin typeface="Inter"/>
              </a:rPr>
              <a:t>DevOps</a:t>
            </a:r>
            <a:r>
              <a:rPr lang="de-DE" b="0" i="0" dirty="0">
                <a:solidFill>
                  <a:srgbClr val="2E2F30"/>
                </a:solidFill>
                <a:effectLst/>
                <a:latin typeface="Inter"/>
              </a:rPr>
              <a:t>-Ansatz hingegen wird auf kontinuierliche Integration und Bereitstellung (</a:t>
            </a:r>
            <a:r>
              <a:rPr lang="de-DE" b="0" i="0" dirty="0" err="1">
                <a:solidFill>
                  <a:srgbClr val="2E2F30"/>
                </a:solidFill>
                <a:effectLst/>
                <a:latin typeface="Inter"/>
              </a:rPr>
              <a:t>Continuous</a:t>
            </a:r>
            <a:r>
              <a:rPr lang="de-DE" b="0" i="0" dirty="0">
                <a:solidFill>
                  <a:srgbClr val="2E2F30"/>
                </a:solidFill>
                <a:effectLst/>
                <a:latin typeface="Inter"/>
              </a:rPr>
              <a:t> Integration and </a:t>
            </a:r>
            <a:r>
              <a:rPr lang="de-DE" b="0" i="0" dirty="0" err="1">
                <a:solidFill>
                  <a:srgbClr val="2E2F30"/>
                </a:solidFill>
                <a:effectLst/>
                <a:latin typeface="Inter"/>
              </a:rPr>
              <a:t>Deployment</a:t>
            </a:r>
            <a:r>
              <a:rPr lang="de-DE" b="0" i="0" dirty="0">
                <a:solidFill>
                  <a:srgbClr val="2E2F30"/>
                </a:solidFill>
                <a:effectLst/>
                <a:latin typeface="Inter"/>
              </a:rPr>
              <a:t>) gesetzt. Das bedeutet, dass Softwareänderungen regelmäßig und in kleinen inkrementellen Schritten bereitgestellt werden. Dadurch können Fehler schneller erkannt und behoben werden, und die Software kann schneller den Benutzern zur Verfügung gestellt werden</a:t>
            </a:r>
            <a:endParaRPr lang="de-DE" dirty="0"/>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dirty="0">
                <a:solidFill>
                  <a:srgbClr val="2E2F30"/>
                </a:solidFill>
                <a:effectLst/>
                <a:latin typeface="Inter"/>
              </a:rPr>
              <a:t>Auswirkungen auf die Teamstruktur:</a:t>
            </a:r>
            <a:endParaRPr lang="de-DE" dirty="0"/>
          </a:p>
          <a:p>
            <a:pPr marL="171450" indent="-171450">
              <a:buFont typeface="Arial" panose="020B0604020202020204" pitchFamily="34" charset="0"/>
              <a:buChar char="•"/>
            </a:pPr>
            <a:r>
              <a:rPr lang="de-DE" b="0" i="0" dirty="0">
                <a:solidFill>
                  <a:srgbClr val="2E2F30"/>
                </a:solidFill>
                <a:effectLst/>
                <a:latin typeface="Inter"/>
              </a:rPr>
              <a:t>Im </a:t>
            </a:r>
            <a:r>
              <a:rPr lang="de-DE" b="0" i="0" dirty="0" err="1">
                <a:solidFill>
                  <a:srgbClr val="2E2F30"/>
                </a:solidFill>
                <a:effectLst/>
                <a:latin typeface="Inter"/>
              </a:rPr>
              <a:t>DevOps</a:t>
            </a:r>
            <a:r>
              <a:rPr lang="de-DE" b="0" i="0" dirty="0">
                <a:solidFill>
                  <a:srgbClr val="2E2F30"/>
                </a:solidFill>
                <a:effectLst/>
                <a:latin typeface="Inter"/>
              </a:rPr>
              <a:t>-Ansatz gibt es oft ein </a:t>
            </a:r>
            <a:r>
              <a:rPr lang="de-DE" b="0" i="0" dirty="0" err="1">
                <a:solidFill>
                  <a:srgbClr val="2E2F30"/>
                </a:solidFill>
                <a:effectLst/>
                <a:latin typeface="Inter"/>
              </a:rPr>
              <a:t>DevOps</a:t>
            </a:r>
            <a:r>
              <a:rPr lang="de-DE" b="0" i="0" dirty="0">
                <a:solidFill>
                  <a:srgbClr val="2E2F30"/>
                </a:solidFill>
                <a:effectLst/>
                <a:latin typeface="Inter"/>
              </a:rPr>
              <a:t>-Team, das als Vermittler zwischen den </a:t>
            </a:r>
            <a:r>
              <a:rPr lang="de-DE" b="0" i="0" dirty="0" err="1">
                <a:solidFill>
                  <a:srgbClr val="2E2F30"/>
                </a:solidFill>
                <a:effectLst/>
                <a:latin typeface="Inter"/>
              </a:rPr>
              <a:t>Dev</a:t>
            </a:r>
            <a:r>
              <a:rPr lang="de-DE" b="0" i="0" dirty="0">
                <a:solidFill>
                  <a:srgbClr val="2E2F30"/>
                </a:solidFill>
                <a:effectLst/>
                <a:latin typeface="Inter"/>
              </a:rPr>
              <a:t>- und </a:t>
            </a:r>
            <a:r>
              <a:rPr lang="de-DE" b="0" i="0" dirty="0" err="1">
                <a:solidFill>
                  <a:srgbClr val="2E2F30"/>
                </a:solidFill>
                <a:effectLst/>
                <a:latin typeface="Inter"/>
              </a:rPr>
              <a:t>Ops</a:t>
            </a:r>
            <a:r>
              <a:rPr lang="de-DE" b="0" i="0" dirty="0">
                <a:solidFill>
                  <a:srgbClr val="2E2F30"/>
                </a:solidFill>
                <a:effectLst/>
                <a:latin typeface="Inter"/>
              </a:rPr>
              <a:t>-Teams fungiert. Dieses Team verbindet die beiden Seiten und fördert die Zusammenarbeit und den Austausch von Wissen und Erfahrungen</a:t>
            </a:r>
          </a:p>
          <a:p>
            <a:pPr marL="171450" indent="-171450">
              <a:buFont typeface="Arial" panose="020B0604020202020204" pitchFamily="34" charset="0"/>
              <a:buChar char="•"/>
            </a:pPr>
            <a:r>
              <a:rPr lang="de-DE" b="0" i="0" dirty="0">
                <a:solidFill>
                  <a:srgbClr val="2E2F30"/>
                </a:solidFill>
                <a:effectLst/>
                <a:latin typeface="Inter"/>
              </a:rPr>
              <a:t>Die Teamstruktur kann je nach Unternehmen und Kontext unterschiedlich sein. Es gibt keine einheitliche Teamstruktur für </a:t>
            </a:r>
            <a:r>
              <a:rPr lang="de-DE" b="0" i="0" dirty="0" err="1">
                <a:solidFill>
                  <a:srgbClr val="2E2F30"/>
                </a:solidFill>
                <a:effectLst/>
                <a:latin typeface="Inter"/>
              </a:rPr>
              <a:t>DevOps</a:t>
            </a:r>
            <a:r>
              <a:rPr lang="de-DE" b="0" i="0" dirty="0">
                <a:solidFill>
                  <a:srgbClr val="2E2F30"/>
                </a:solidFill>
                <a:effectLst/>
                <a:latin typeface="Inter"/>
              </a:rPr>
              <a:t>. Die Struktur sollte jedoch so gestaltet sein, dass sie die Zusammenarbeit und den Austausch zwischen den Teams fördert</a:t>
            </a:r>
          </a:p>
          <a:p>
            <a:pPr marL="171450" indent="-171450">
              <a:buFont typeface="Arial" panose="020B0604020202020204" pitchFamily="34" charset="0"/>
              <a:buChar char="•"/>
            </a:pPr>
            <a:r>
              <a:rPr lang="de-DE" b="0" i="0" dirty="0">
                <a:solidFill>
                  <a:srgbClr val="2E2F30"/>
                </a:solidFill>
                <a:effectLst/>
                <a:latin typeface="Inter"/>
              </a:rPr>
              <a:t>Die Teammitglieder in einem </a:t>
            </a:r>
            <a:r>
              <a:rPr lang="de-DE" b="0" i="0" dirty="0" err="1">
                <a:solidFill>
                  <a:srgbClr val="2E2F30"/>
                </a:solidFill>
                <a:effectLst/>
                <a:latin typeface="Inter"/>
              </a:rPr>
              <a:t>DevOps</a:t>
            </a:r>
            <a:r>
              <a:rPr lang="de-DE" b="0" i="0" dirty="0">
                <a:solidFill>
                  <a:srgbClr val="2E2F30"/>
                </a:solidFill>
                <a:effectLst/>
                <a:latin typeface="Inter"/>
              </a:rPr>
              <a:t>-Team sollten über multidisziplinäre Fähigkeiten verfügen und über den gesamten Anwendungslebenszyklus hinweg arbeiten können. Dies ermöglicht eine nahtlose Zusammenarbeit und einen effizienten Austausch von Informationen und Verantwortlichkeiten</a:t>
            </a:r>
          </a:p>
          <a:p>
            <a:endParaRPr lang="de-DE" dirty="0"/>
          </a:p>
          <a:p>
            <a:r>
              <a:rPr lang="de-DE" b="0" i="0" dirty="0">
                <a:solidFill>
                  <a:srgbClr val="2E2F30"/>
                </a:solidFill>
                <a:effectLst/>
                <a:latin typeface="Inter"/>
              </a:rPr>
              <a:t>Es ist wichtig zu beachten, dass die Umstellung auf den </a:t>
            </a:r>
            <a:r>
              <a:rPr lang="de-DE" b="0" i="0" dirty="0" err="1">
                <a:solidFill>
                  <a:srgbClr val="2E2F30"/>
                </a:solidFill>
                <a:effectLst/>
                <a:latin typeface="Inter"/>
              </a:rPr>
              <a:t>DevOps</a:t>
            </a:r>
            <a:r>
              <a:rPr lang="de-DE" b="0" i="0" dirty="0">
                <a:solidFill>
                  <a:srgbClr val="2E2F30"/>
                </a:solidFill>
                <a:effectLst/>
                <a:latin typeface="Inter"/>
              </a:rPr>
              <a:t>-Ansatz eine kulturelle Veränderung erfordert und nicht nur eine Änderung der Teamstruktur. Es erfordert eine offene Kommunikation, Zusammenarbeit und kontinuierliche Verbesserung, um die Vorteile des </a:t>
            </a:r>
            <a:r>
              <a:rPr lang="de-DE" b="0" i="0" dirty="0" err="1">
                <a:solidFill>
                  <a:srgbClr val="2E2F30"/>
                </a:solidFill>
                <a:effectLst/>
                <a:latin typeface="Inter"/>
              </a:rPr>
              <a:t>DevOps</a:t>
            </a:r>
            <a:r>
              <a:rPr lang="de-DE" b="0" i="0" dirty="0">
                <a:solidFill>
                  <a:srgbClr val="2E2F30"/>
                </a:solidFill>
                <a:effectLst/>
                <a:latin typeface="Inter"/>
              </a:rPr>
              <a:t>-Ansatzes voll auszuschöpfen</a:t>
            </a:r>
          </a:p>
          <a:p>
            <a:endParaRPr lang="de-DE" dirty="0"/>
          </a:p>
          <a:p>
            <a:r>
              <a:rPr lang="de-DE" dirty="0"/>
              <a:t>Quellen:</a:t>
            </a:r>
          </a:p>
          <a:p>
            <a:pPr marL="171450" indent="-171450">
              <a:buFont typeface="Arial" panose="020B0604020202020204" pitchFamily="34" charset="0"/>
              <a:buChar char="•"/>
            </a:pPr>
            <a:r>
              <a:rPr lang="de-DE" dirty="0"/>
              <a:t>[2] https://geekflare.com/de/config-management-tools/</a:t>
            </a:r>
          </a:p>
        </p:txBody>
      </p:sp>
      <p:sp>
        <p:nvSpPr>
          <p:cNvPr id="4" name="Foliennummernplatzhalter 3"/>
          <p:cNvSpPr>
            <a:spLocks noGrp="1"/>
          </p:cNvSpPr>
          <p:nvPr>
            <p:ph type="sldNum" sz="quarter" idx="5"/>
          </p:nvPr>
        </p:nvSpPr>
        <p:spPr/>
        <p:txBody>
          <a:bodyPr/>
          <a:lstStyle/>
          <a:p>
            <a:fld id="{E5BFC953-B547-45E0-B1EC-9ADAABF586C7}" type="slidenum">
              <a:rPr lang="de-DE" smtClean="0"/>
              <a:t>3</a:t>
            </a:fld>
            <a:endParaRPr lang="de-DE"/>
          </a:p>
        </p:txBody>
      </p:sp>
    </p:spTree>
    <p:extLst>
      <p:ext uri="{BB962C8B-B14F-4D97-AF65-F5344CB8AC3E}">
        <p14:creationId xmlns:p14="http://schemas.microsoft.com/office/powerpoint/2010/main" val="4976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de-DE" dirty="0"/>
              <a:t>Traditionelles Life-Cycle-Management:</a:t>
            </a:r>
          </a:p>
          <a:p>
            <a:pPr marL="628650" lvl="1" indent="-171450">
              <a:buFont typeface="Arial" panose="020B0604020202020204" pitchFamily="34" charset="0"/>
              <a:buChar char="•"/>
            </a:pPr>
            <a:r>
              <a:rPr lang="de-DE" dirty="0"/>
              <a:t>Pro:</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2E2F30"/>
                </a:solidFill>
                <a:effectLst/>
                <a:latin typeface="Inter"/>
              </a:rPr>
              <a:t>Strukturierte Vorgehensweise: Das traditionelle Software-Lifecycle-Management bietet eine strukturierte Methode zur Entwicklung und Verwaltung von Softwareanwendungen. Es definiert klare Phasen und Aktivitäten, die den Entwicklungsprozess steuern.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2E2F30"/>
                </a:solidFill>
                <a:effectLst/>
                <a:latin typeface="Inter"/>
              </a:rPr>
              <a:t>Risikominderung: Durch die Verwendung eines traditionellen Software-Lifecycle-Management-Ansatzes können potenzielle Risiken und Probleme frühzeitig erkannt und behoben werden. Dies trägt zur Verbesserung der Qualität und Stabilität der Software bei.</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2E2F30"/>
                </a:solidFill>
                <a:effectLst/>
                <a:latin typeface="Inter"/>
              </a:rPr>
              <a:t>Dokumentation: Das traditionelle Software-Lifecycle-Management legt Wert auf die Dokumentation aller Phasen des Softwareentwicklungsprozesses. Dies ermöglicht eine bessere Nachvollziehbarkeit und erleichtert die Wartung und Weiterentwicklung der Software.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err="1">
                <a:solidFill>
                  <a:srgbClr val="2E2F30"/>
                </a:solidFill>
                <a:effectLst/>
                <a:latin typeface="Inter"/>
              </a:rPr>
              <a:t>Cons</a:t>
            </a:r>
            <a:r>
              <a:rPr lang="de-DE" b="0" i="0" dirty="0">
                <a:solidFill>
                  <a:srgbClr val="2E2F30"/>
                </a:solidFill>
                <a:effectLst/>
                <a:latin typeface="Inter"/>
              </a:rPr>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2E2F30"/>
                </a:solidFill>
                <a:effectLst/>
                <a:latin typeface="Inter"/>
              </a:rPr>
              <a:t>Langsame Reaktionsfähigkeit: Das traditionelle Software-Lifecycle-Management kann aufgrund seiner sequenziellen Natur langsam sein, insbesondere wenn Änderungen oder Anpassungen während des Entwicklungsprozesses erforderlich sind. Dies kann zu Verzögerungen führen und die Agilität des Teams beeinträchtigen.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2E2F30"/>
                </a:solidFill>
                <a:effectLst/>
                <a:latin typeface="Inter"/>
              </a:rPr>
              <a:t>Starre Planung: Das traditionelle Software-Lifecycle-Management erfordert eine detaillierte Planung im Voraus, was zu einer starren und unflexiblen Herangehensweise führen kann. Wenn sich Anforderungen oder Prioritäten ändern, kann dies zu Schwierigkeiten führen und Anpassungen erfordern.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2E2F30"/>
                </a:solidFill>
                <a:effectLst/>
                <a:latin typeface="Inter"/>
              </a:rPr>
              <a:t>Begrenzte Kundenbeteiligung: In traditionellen Software-Lifecycle-Management-Modellen ist die Kundenbeteiligung oft begrenzt. Dies kann dazu führen, dass die entwickelte Software nicht vollständig den Bedürfnissen und Erwartungen der Kunden entspricht.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err="1">
                <a:solidFill>
                  <a:srgbClr val="2E2F30"/>
                </a:solidFill>
                <a:effectLst/>
                <a:latin typeface="Inter"/>
              </a:rPr>
              <a:t>DevOps</a:t>
            </a:r>
            <a:r>
              <a:rPr lang="de-DE" b="0" i="0" dirty="0">
                <a:solidFill>
                  <a:srgbClr val="2E2F30"/>
                </a:solidFill>
                <a:effectLst/>
                <a:latin typeface="Inter"/>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a:solidFill>
                  <a:srgbClr val="2E2F30"/>
                </a:solidFill>
                <a:effectLst/>
                <a:latin typeface="Inter"/>
              </a:rPr>
              <a:t>Pros: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2E2F30"/>
                </a:solidFill>
                <a:effectLst/>
                <a:latin typeface="Inter"/>
              </a:rPr>
              <a:t>Schnellere Markteinführung:</a:t>
            </a:r>
            <a:r>
              <a:rPr lang="de-DE" b="0" i="0" dirty="0">
                <a:solidFill>
                  <a:srgbClr val="2E2F30"/>
                </a:solidFill>
                <a:effectLst/>
                <a:latin typeface="Inter"/>
              </a:rPr>
              <a:t> </a:t>
            </a:r>
            <a:r>
              <a:rPr lang="de-DE" b="0" i="0" dirty="0" err="1">
                <a:solidFill>
                  <a:srgbClr val="2E2F30"/>
                </a:solidFill>
                <a:effectLst/>
                <a:latin typeface="Inter"/>
              </a:rPr>
              <a:t>DevOps</a:t>
            </a:r>
            <a:r>
              <a:rPr lang="de-DE" b="0" i="0" dirty="0">
                <a:solidFill>
                  <a:srgbClr val="2E2F30"/>
                </a:solidFill>
                <a:effectLst/>
                <a:latin typeface="Inter"/>
              </a:rPr>
              <a:t> ermöglicht es Unternehmen, Software schneller auf den Markt zu bringen als bei herkömmlichen Entwicklungsmethoden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2E2F30"/>
                </a:solidFill>
                <a:effectLst/>
                <a:latin typeface="Inter"/>
              </a:rPr>
              <a:t>Agilität:</a:t>
            </a:r>
            <a:r>
              <a:rPr lang="de-DE" b="0" i="0" dirty="0">
                <a:solidFill>
                  <a:srgbClr val="2E2F30"/>
                </a:solidFill>
                <a:effectLst/>
                <a:latin typeface="Inter"/>
              </a:rPr>
              <a:t> </a:t>
            </a:r>
            <a:r>
              <a:rPr lang="de-DE" b="0" i="0" dirty="0" err="1">
                <a:solidFill>
                  <a:srgbClr val="2E2F30"/>
                </a:solidFill>
                <a:effectLst/>
                <a:latin typeface="Inter"/>
              </a:rPr>
              <a:t>DevOps</a:t>
            </a:r>
            <a:r>
              <a:rPr lang="de-DE" b="0" i="0" dirty="0">
                <a:solidFill>
                  <a:srgbClr val="2E2F30"/>
                </a:solidFill>
                <a:effectLst/>
                <a:latin typeface="Inter"/>
              </a:rPr>
              <a:t> fördert eine agile Arbeitsweise, die es Unternehmen ermöglicht, schnell auf Kundenbedürfnisse und Marktveränderungen zu reagieren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2E2F30"/>
                </a:solidFill>
                <a:effectLst/>
                <a:latin typeface="Inter"/>
              </a:rPr>
              <a:t>Bessere Zusammenarbeit:</a:t>
            </a:r>
            <a:r>
              <a:rPr lang="de-DE" b="0" i="0" dirty="0">
                <a:solidFill>
                  <a:srgbClr val="2E2F30"/>
                </a:solidFill>
                <a:effectLst/>
                <a:latin typeface="Inter"/>
              </a:rPr>
              <a:t> Durch die Zusammenarbeit zwischen Entwicklung und Betrieb werden Silos aufgebrochen und die Kommunikation und Zusammenarbeit verbessert.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2E2F30"/>
                </a:solidFill>
                <a:effectLst/>
                <a:latin typeface="Inter"/>
              </a:rPr>
              <a:t>Höhere Effizienz:</a:t>
            </a:r>
            <a:r>
              <a:rPr lang="de-DE" b="0" i="0" dirty="0">
                <a:solidFill>
                  <a:srgbClr val="2E2F30"/>
                </a:solidFill>
                <a:effectLst/>
                <a:latin typeface="Inter"/>
              </a:rPr>
              <a:t> Automatisierung von Prozessen und kontinuierliche Integration/</a:t>
            </a:r>
            <a:r>
              <a:rPr lang="de-DE" b="0" i="0" dirty="0" err="1">
                <a:solidFill>
                  <a:srgbClr val="2E2F30"/>
                </a:solidFill>
                <a:effectLst/>
                <a:latin typeface="Inter"/>
              </a:rPr>
              <a:t>Continuous</a:t>
            </a:r>
            <a:r>
              <a:rPr lang="de-DE" b="0" i="0" dirty="0">
                <a:solidFill>
                  <a:srgbClr val="2E2F30"/>
                </a:solidFill>
                <a:effectLst/>
                <a:latin typeface="Inter"/>
              </a:rPr>
              <a:t> </a:t>
            </a:r>
            <a:r>
              <a:rPr lang="de-DE" b="0" i="0" dirty="0" err="1">
                <a:solidFill>
                  <a:srgbClr val="2E2F30"/>
                </a:solidFill>
                <a:effectLst/>
                <a:latin typeface="Inter"/>
              </a:rPr>
              <a:t>Deployment</a:t>
            </a:r>
            <a:r>
              <a:rPr lang="de-DE" b="0" i="0" dirty="0">
                <a:solidFill>
                  <a:srgbClr val="2E2F30"/>
                </a:solidFill>
                <a:effectLst/>
                <a:latin typeface="Inter"/>
              </a:rPr>
              <a:t> (CI/CD) ermöglichen eine effizientere Entwicklung und Bereitstellung von Software.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0" i="0" dirty="0" err="1">
                <a:solidFill>
                  <a:srgbClr val="2E2F30"/>
                </a:solidFill>
                <a:effectLst/>
                <a:latin typeface="Inter"/>
              </a:rPr>
              <a:t>Cons</a:t>
            </a:r>
            <a:r>
              <a:rPr lang="de-DE" b="0" i="0" dirty="0">
                <a:solidFill>
                  <a:srgbClr val="2E2F30"/>
                </a:solidFill>
                <a:effectLst/>
                <a:latin typeface="Inter"/>
              </a:rPr>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2E2F30"/>
                </a:solidFill>
                <a:effectLst/>
                <a:latin typeface="Inter"/>
              </a:rPr>
              <a:t>Nicht für jeden Betrieb geeignet:</a:t>
            </a:r>
            <a:r>
              <a:rPr lang="de-DE" b="0" i="0" dirty="0">
                <a:solidFill>
                  <a:srgbClr val="2E2F30"/>
                </a:solidFill>
                <a:effectLst/>
                <a:latin typeface="Inter"/>
              </a:rPr>
              <a:t> </a:t>
            </a:r>
            <a:r>
              <a:rPr lang="de-DE" b="0" i="0" dirty="0" err="1">
                <a:solidFill>
                  <a:srgbClr val="2E2F30"/>
                </a:solidFill>
                <a:effectLst/>
                <a:latin typeface="Inter"/>
              </a:rPr>
              <a:t>DevOps</a:t>
            </a:r>
            <a:r>
              <a:rPr lang="de-DE" b="0" i="0" dirty="0">
                <a:solidFill>
                  <a:srgbClr val="2E2F30"/>
                </a:solidFill>
                <a:effectLst/>
                <a:latin typeface="Inter"/>
              </a:rPr>
              <a:t> ist möglicherweise nicht für alle Unternehmen geeignet und erfordert eine sorgfältige Planung und Umsetzung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2E2F30"/>
                </a:solidFill>
                <a:effectLst/>
                <a:latin typeface="Inter"/>
              </a:rPr>
              <a:t>Kulturelle Veränderungen:</a:t>
            </a:r>
            <a:r>
              <a:rPr lang="de-DE" b="0" i="0" dirty="0">
                <a:solidFill>
                  <a:srgbClr val="2E2F30"/>
                </a:solidFill>
                <a:effectLst/>
                <a:latin typeface="Inter"/>
              </a:rPr>
              <a:t> Die Einführung von </a:t>
            </a:r>
            <a:r>
              <a:rPr lang="de-DE" b="0" i="0" dirty="0" err="1">
                <a:solidFill>
                  <a:srgbClr val="2E2F30"/>
                </a:solidFill>
                <a:effectLst/>
                <a:latin typeface="Inter"/>
              </a:rPr>
              <a:t>DevOps</a:t>
            </a:r>
            <a:r>
              <a:rPr lang="de-DE" b="0" i="0" dirty="0">
                <a:solidFill>
                  <a:srgbClr val="2E2F30"/>
                </a:solidFill>
                <a:effectLst/>
                <a:latin typeface="Inter"/>
              </a:rPr>
              <a:t> erfordert oft kulturelle Veränderungen in der Organisation, um eine erfolgreiche Zusammenarbeit zwischen Entwicklung und Betrieb zu ermöglichen.</a:t>
            </a:r>
          </a:p>
          <a:p>
            <a:pPr marL="1085850" lvl="2" indent="-171450" algn="l" fontAlgn="t">
              <a:buFont typeface="Arial" panose="020B0604020202020204" pitchFamily="34" charset="0"/>
              <a:buChar char="•"/>
            </a:pPr>
            <a:r>
              <a:rPr lang="de-DE" b="1" i="0" dirty="0">
                <a:solidFill>
                  <a:srgbClr val="2E2F30"/>
                </a:solidFill>
                <a:effectLst/>
                <a:latin typeface="Inter"/>
              </a:rPr>
              <a:t>Komplexität:</a:t>
            </a:r>
            <a:r>
              <a:rPr lang="de-DE" b="0" i="0" dirty="0">
                <a:solidFill>
                  <a:srgbClr val="2E2F30"/>
                </a:solidFill>
                <a:effectLst/>
                <a:latin typeface="Inter"/>
              </a:rPr>
              <a:t> Die Implementierung von </a:t>
            </a:r>
            <a:r>
              <a:rPr lang="de-DE" b="0" i="0" dirty="0" err="1">
                <a:solidFill>
                  <a:srgbClr val="2E2F30"/>
                </a:solidFill>
                <a:effectLst/>
                <a:latin typeface="Inter"/>
              </a:rPr>
              <a:t>DevOps</a:t>
            </a:r>
            <a:r>
              <a:rPr lang="de-DE" b="0" i="0" dirty="0">
                <a:solidFill>
                  <a:srgbClr val="2E2F30"/>
                </a:solidFill>
                <a:effectLst/>
                <a:latin typeface="Inter"/>
              </a:rPr>
              <a:t> kann komplex sein und erfordert möglicherweise zusätzliche Ressourcen und Schulungen.</a:t>
            </a:r>
          </a:p>
          <a:p>
            <a:pPr marL="1085850" marR="0" lvl="2"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2E2F30"/>
                </a:solidFill>
                <a:effectLst/>
                <a:latin typeface="Inter"/>
              </a:rPr>
              <a:t>Abhängigkeit von Automatisierung:</a:t>
            </a:r>
            <a:r>
              <a:rPr lang="de-DE" b="0" i="0" dirty="0">
                <a:solidFill>
                  <a:srgbClr val="2E2F30"/>
                </a:solidFill>
                <a:effectLst/>
                <a:latin typeface="Inter"/>
              </a:rPr>
              <a:t> </a:t>
            </a:r>
            <a:r>
              <a:rPr lang="de-DE" b="0" i="0" dirty="0" err="1">
                <a:solidFill>
                  <a:srgbClr val="2E2F30"/>
                </a:solidFill>
                <a:effectLst/>
                <a:latin typeface="Inter"/>
              </a:rPr>
              <a:t>DevOps</a:t>
            </a:r>
            <a:r>
              <a:rPr lang="de-DE" b="0" i="0" dirty="0">
                <a:solidFill>
                  <a:srgbClr val="2E2F30"/>
                </a:solidFill>
                <a:effectLst/>
                <a:latin typeface="Inter"/>
              </a:rPr>
              <a:t> basiert auf der Automatisierung von Prozessen, was bedeutet, dass Unternehmen in Automatisierungstools und -technologien investieren müssen.</a:t>
            </a:r>
          </a:p>
          <a:p>
            <a:pPr marL="1085850" lvl="2" indent="-171450" algn="l" fontAlgn="t">
              <a:buFont typeface="Arial" panose="020B0604020202020204" pitchFamily="34" charset="0"/>
              <a:buChar char="•"/>
            </a:pPr>
            <a:endParaRPr lang="de-DE" b="0" i="0" dirty="0">
              <a:solidFill>
                <a:srgbClr val="2E2F30"/>
              </a:solidFill>
              <a:effectLst/>
              <a:latin typeface="Inter"/>
            </a:endParaRPr>
          </a:p>
          <a:p>
            <a:br>
              <a:rPr lang="de-DE" dirty="0"/>
            </a:br>
            <a:endParaRPr lang="de-DE" b="0" i="0" dirty="0">
              <a:solidFill>
                <a:srgbClr val="2E2F30"/>
              </a:solidFill>
              <a:effectLst/>
              <a:latin typeface="Inter"/>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b="0" i="0" dirty="0">
              <a:solidFill>
                <a:srgbClr val="2E2F30"/>
              </a:solidFill>
              <a:effectLst/>
              <a:latin typeface="Inter"/>
            </a:endParaRPr>
          </a:p>
          <a:p>
            <a:pPr marL="628650" lvl="1"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E5BFC953-B547-45E0-B1EC-9ADAABF586C7}" type="slidenum">
              <a:rPr lang="de-DE" smtClean="0"/>
              <a:t>4</a:t>
            </a:fld>
            <a:endParaRPr lang="de-DE"/>
          </a:p>
        </p:txBody>
      </p:sp>
    </p:spTree>
    <p:extLst>
      <p:ext uri="{BB962C8B-B14F-4D97-AF65-F5344CB8AC3E}">
        <p14:creationId xmlns:p14="http://schemas.microsoft.com/office/powerpoint/2010/main" val="288426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de-DE" dirty="0"/>
              <a:t>Docker:</a:t>
            </a:r>
          </a:p>
          <a:p>
            <a:pPr marL="628650" lvl="1" indent="-171450">
              <a:buFont typeface="Arial" panose="020B0604020202020204" pitchFamily="34" charset="0"/>
              <a:buChar char="•"/>
            </a:pPr>
            <a:r>
              <a:rPr lang="de-DE" dirty="0"/>
              <a:t>Vorteile: </a:t>
            </a:r>
            <a:br>
              <a:rPr lang="de-DE" dirty="0"/>
            </a:br>
            <a:r>
              <a:rPr lang="de-DE" b="1" i="0" dirty="0">
                <a:solidFill>
                  <a:srgbClr val="2E2F30"/>
                </a:solidFill>
                <a:effectLst/>
                <a:latin typeface="Inter"/>
              </a:rPr>
              <a:t>Portabilität</a:t>
            </a:r>
            <a:r>
              <a:rPr lang="de-DE" b="0" i="0" dirty="0">
                <a:solidFill>
                  <a:srgbClr val="2E2F30"/>
                </a:solidFill>
                <a:effectLst/>
                <a:latin typeface="Inter"/>
              </a:rPr>
              <a:t>: Docker-Container können konsistent auf verschiedenen Plattformen und Cloud-Anbietern ausgeführt werden, was die Anwendungskonsistenz sicherstellen</a:t>
            </a:r>
            <a:br>
              <a:rPr lang="de-DE" b="0" i="0" dirty="0">
                <a:solidFill>
                  <a:srgbClr val="2E2F30"/>
                </a:solidFill>
                <a:effectLst/>
                <a:latin typeface="Inter"/>
              </a:rPr>
            </a:br>
            <a:r>
              <a:rPr lang="de-DE" b="1" i="0" dirty="0">
                <a:solidFill>
                  <a:srgbClr val="2E2F30"/>
                </a:solidFill>
                <a:effectLst/>
                <a:latin typeface="Inter"/>
              </a:rPr>
              <a:t>Effizienz</a:t>
            </a:r>
            <a:r>
              <a:rPr lang="de-DE" b="0" i="0" dirty="0">
                <a:solidFill>
                  <a:srgbClr val="2E2F30"/>
                </a:solidFill>
                <a:effectLst/>
                <a:latin typeface="Inter"/>
              </a:rPr>
              <a:t>: Container teilen sich den Kernel des Host-Betriebssystems, was zu einer effizienten Ressourcennutzung führt</a:t>
            </a:r>
            <a:br>
              <a:rPr lang="de-DE" b="0" i="0" dirty="0">
                <a:solidFill>
                  <a:srgbClr val="2E2F30"/>
                </a:solidFill>
                <a:effectLst/>
                <a:latin typeface="Inter"/>
              </a:rPr>
            </a:br>
            <a:r>
              <a:rPr lang="de-DE" b="1" i="0" dirty="0">
                <a:solidFill>
                  <a:srgbClr val="2E2F30"/>
                </a:solidFill>
                <a:effectLst/>
                <a:latin typeface="Inter"/>
              </a:rPr>
              <a:t>Schnelles Skalieren</a:t>
            </a:r>
            <a:r>
              <a:rPr lang="de-DE" b="0" i="0" dirty="0">
                <a:solidFill>
                  <a:srgbClr val="2E2F30"/>
                </a:solidFill>
                <a:effectLst/>
                <a:latin typeface="Inter"/>
              </a:rPr>
              <a:t>: Container können schnell hoch- oder heruntergefahren werden, was eine schnelle Skalierung der Anwendung ermöglicht</a:t>
            </a:r>
            <a:br>
              <a:rPr lang="de-DE" b="0" i="0" dirty="0">
                <a:solidFill>
                  <a:srgbClr val="2E2F30"/>
                </a:solidFill>
                <a:effectLst/>
                <a:latin typeface="Inter"/>
              </a:rPr>
            </a:br>
            <a:r>
              <a:rPr lang="de-DE" b="1" i="0" dirty="0">
                <a:solidFill>
                  <a:srgbClr val="2E2F30"/>
                </a:solidFill>
                <a:effectLst/>
                <a:latin typeface="Inter"/>
              </a:rPr>
              <a:t>Ökosystem: </a:t>
            </a:r>
            <a:r>
              <a:rPr lang="de-DE" b="0" i="0" dirty="0" err="1">
                <a:solidFill>
                  <a:srgbClr val="2E2F30"/>
                </a:solidFill>
                <a:effectLst/>
                <a:latin typeface="Inter"/>
              </a:rPr>
              <a:t>vielzahl</a:t>
            </a:r>
            <a:r>
              <a:rPr lang="de-DE" b="0" i="0" dirty="0">
                <a:solidFill>
                  <a:srgbClr val="2E2F30"/>
                </a:solidFill>
                <a:effectLst/>
                <a:latin typeface="Inter"/>
              </a:rPr>
              <a:t> an vorgefertigten</a:t>
            </a:r>
          </a:p>
          <a:p>
            <a:pPr marL="628650" lvl="1" indent="-171450">
              <a:buFont typeface="Arial" panose="020B0604020202020204" pitchFamily="34" charset="0"/>
              <a:buChar char="•"/>
            </a:pPr>
            <a:r>
              <a:rPr lang="de-DE" b="0" i="0" dirty="0">
                <a:solidFill>
                  <a:srgbClr val="2E2F30"/>
                </a:solidFill>
                <a:effectLst/>
                <a:latin typeface="Inter"/>
              </a:rPr>
              <a:t>Nachteile:</a:t>
            </a:r>
            <a:br>
              <a:rPr lang="de-DE" b="0" i="0" dirty="0">
                <a:solidFill>
                  <a:srgbClr val="2E2F30"/>
                </a:solidFill>
                <a:effectLst/>
                <a:latin typeface="Inter"/>
              </a:rPr>
            </a:br>
            <a:r>
              <a:rPr lang="de-DE" b="1" i="0" dirty="0">
                <a:solidFill>
                  <a:srgbClr val="2E2F30"/>
                </a:solidFill>
                <a:effectLst/>
                <a:latin typeface="Inter"/>
              </a:rPr>
              <a:t>Begrenzte Orchestrierung</a:t>
            </a:r>
            <a:r>
              <a:rPr lang="de-DE" b="0" i="0" dirty="0">
                <a:solidFill>
                  <a:srgbClr val="2E2F30"/>
                </a:solidFill>
                <a:effectLst/>
                <a:latin typeface="Inter"/>
              </a:rPr>
              <a:t>: Docker Swarm, bietet grundlegende Orchestrierungsfähigkeiten, aber es fehlen die fortgeschrittenen Funktionen von </a:t>
            </a:r>
            <a:r>
              <a:rPr lang="de-DE" b="0" i="0" dirty="0" err="1">
                <a:solidFill>
                  <a:srgbClr val="2E2F30"/>
                </a:solidFill>
                <a:effectLst/>
                <a:latin typeface="Inter"/>
              </a:rPr>
              <a:t>Kubernetes</a:t>
            </a:r>
            <a:br>
              <a:rPr lang="de-DE" b="0" i="0" dirty="0">
                <a:solidFill>
                  <a:srgbClr val="2E2F30"/>
                </a:solidFill>
                <a:effectLst/>
                <a:latin typeface="Inter"/>
              </a:rPr>
            </a:br>
            <a:r>
              <a:rPr lang="de-DE" b="1" i="0" dirty="0">
                <a:solidFill>
                  <a:srgbClr val="2E2F30"/>
                </a:solidFill>
                <a:effectLst/>
                <a:latin typeface="Inter"/>
              </a:rPr>
              <a:t>Skalierbarkeit</a:t>
            </a:r>
            <a:r>
              <a:rPr lang="de-DE" b="0" i="0" dirty="0">
                <a:solidFill>
                  <a:srgbClr val="2E2F30"/>
                </a:solidFill>
                <a:effectLst/>
                <a:latin typeface="Inter"/>
              </a:rPr>
              <a:t>: Docker stößt bei der Skalierung für große Anwendungen auf Komplexität und unterstützt zwar manuelles Skalieren, ist aber nicht so dynamisch wie </a:t>
            </a:r>
            <a:r>
              <a:rPr lang="de-DE" b="0" i="0" dirty="0" err="1">
                <a:solidFill>
                  <a:srgbClr val="2E2F30"/>
                </a:solidFill>
                <a:effectLst/>
                <a:latin typeface="Inter"/>
              </a:rPr>
              <a:t>Kubernete</a:t>
            </a:r>
            <a:br>
              <a:rPr lang="de-DE" b="0" i="0" dirty="0">
                <a:solidFill>
                  <a:srgbClr val="2E2F30"/>
                </a:solidFill>
                <a:effectLst/>
                <a:latin typeface="Inter"/>
              </a:rPr>
            </a:br>
            <a:r>
              <a:rPr lang="de-DE" b="1" i="0" dirty="0">
                <a:solidFill>
                  <a:srgbClr val="2E2F30"/>
                </a:solidFill>
                <a:effectLst/>
                <a:latin typeface="Inter"/>
              </a:rPr>
              <a:t>Sicherheit: </a:t>
            </a:r>
            <a:r>
              <a:rPr lang="de-DE" b="0" i="0" dirty="0">
                <a:solidFill>
                  <a:srgbClr val="2E2F30"/>
                </a:solidFill>
                <a:effectLst/>
                <a:latin typeface="Inter"/>
              </a:rPr>
              <a:t>Gemeinsam benutzter Kernel =&gt; Übergriff auf andere Applikationen möglich</a:t>
            </a:r>
          </a:p>
          <a:p>
            <a:pPr marL="171450" lvl="0" indent="-171450">
              <a:buFont typeface="Arial" panose="020B0604020202020204" pitchFamily="34" charset="0"/>
              <a:buChar char="•"/>
            </a:pPr>
            <a:r>
              <a:rPr lang="de-DE" b="0" i="0" dirty="0" err="1">
                <a:solidFill>
                  <a:srgbClr val="2E2F30"/>
                </a:solidFill>
                <a:effectLst/>
                <a:latin typeface="Inter"/>
              </a:rPr>
              <a:t>Kubernetes</a:t>
            </a:r>
            <a:r>
              <a:rPr lang="de-DE" b="0" i="0" dirty="0">
                <a:solidFill>
                  <a:srgbClr val="2E2F30"/>
                </a:solidFill>
                <a:effectLst/>
                <a:latin typeface="Inter"/>
              </a:rPr>
              <a:t>:</a:t>
            </a:r>
          </a:p>
          <a:p>
            <a:pPr marL="628650" lvl="1" indent="-171450">
              <a:buFont typeface="Arial" panose="020B0604020202020204" pitchFamily="34" charset="0"/>
              <a:buChar char="•"/>
            </a:pPr>
            <a:r>
              <a:rPr lang="de-DE" b="0" i="0" dirty="0">
                <a:solidFill>
                  <a:srgbClr val="2E2F30"/>
                </a:solidFill>
                <a:effectLst/>
                <a:latin typeface="Inter"/>
              </a:rPr>
              <a:t>Vorteile: </a:t>
            </a:r>
            <a:br>
              <a:rPr lang="de-DE" b="0" i="0" dirty="0">
                <a:solidFill>
                  <a:srgbClr val="2E2F30"/>
                </a:solidFill>
                <a:effectLst/>
                <a:latin typeface="Inter"/>
              </a:rPr>
            </a:br>
            <a:r>
              <a:rPr lang="de-DE" b="1" i="0" dirty="0">
                <a:solidFill>
                  <a:srgbClr val="2E2F30"/>
                </a:solidFill>
                <a:effectLst/>
                <a:latin typeface="Inter"/>
              </a:rPr>
              <a:t>Orchestrierung</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ist eine leistungsstarke Plattform zur Container-Orchestrierung, die die Bereitstellung, Skalierung und Verwaltung von containerisierten Anwendungen automatisiert</a:t>
            </a:r>
            <a:br>
              <a:rPr lang="de-DE" b="0" i="0" dirty="0">
                <a:solidFill>
                  <a:srgbClr val="2E2F30"/>
                </a:solidFill>
                <a:effectLst/>
                <a:latin typeface="Inter"/>
              </a:rPr>
            </a:br>
            <a:r>
              <a:rPr lang="de-DE" b="1" i="0" dirty="0">
                <a:solidFill>
                  <a:srgbClr val="2E2F30"/>
                </a:solidFill>
                <a:effectLst/>
                <a:latin typeface="Inter"/>
              </a:rPr>
              <a:t>Skalierbarkeit</a:t>
            </a:r>
            <a:r>
              <a:rPr lang="de-DE" b="0" i="0" dirty="0">
                <a:solidFill>
                  <a:srgbClr val="2E2F30"/>
                </a:solidFill>
                <a:effectLst/>
                <a:latin typeface="Inter"/>
              </a:rPr>
              <a:t>: Es zeichnet sich durch Skalierbarkeit aus und ermöglicht es Anwendungen, horizontal und vertikal basierend auf Ressourcennutzung und Benutzeranforderungen skaliert zu werden</a:t>
            </a:r>
            <a:br>
              <a:rPr lang="de-DE" b="0" i="0" dirty="0">
                <a:solidFill>
                  <a:srgbClr val="2E2F30"/>
                </a:solidFill>
                <a:effectLst/>
                <a:latin typeface="Inter"/>
              </a:rPr>
            </a:br>
            <a:r>
              <a:rPr lang="de-DE" b="1" i="0" dirty="0">
                <a:solidFill>
                  <a:srgbClr val="2E2F30"/>
                </a:solidFill>
                <a:effectLst/>
                <a:latin typeface="Inter"/>
              </a:rPr>
              <a:t>Hohe Verfügbarkeit</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gewährleistet eine hohe Verfügbarkeit und Fehlertoleranz für Anwendungen</a:t>
            </a:r>
            <a:br>
              <a:rPr lang="de-DE" b="0" i="0" dirty="0">
                <a:solidFill>
                  <a:srgbClr val="2E2F30"/>
                </a:solidFill>
                <a:effectLst/>
                <a:latin typeface="Inter"/>
              </a:rPr>
            </a:br>
            <a:r>
              <a:rPr lang="de-DE" b="1" i="0" dirty="0">
                <a:solidFill>
                  <a:srgbClr val="2E2F30"/>
                </a:solidFill>
                <a:effectLst/>
                <a:latin typeface="Inter"/>
              </a:rPr>
              <a:t>Fortgeschrittene Funktionen</a:t>
            </a:r>
            <a:r>
              <a:rPr lang="de-DE" b="0" i="0" dirty="0">
                <a:solidFill>
                  <a:srgbClr val="2E2F30"/>
                </a:solidFill>
                <a:effectLst/>
                <a:latin typeface="Inter"/>
              </a:rPr>
              <a:t>: Es bietet fortgeschrittene Funktionen wie Lastausgleich, automatische Skalierung, Service-Entdeckung, Selbstheilung, rollende Updates und Rollback</a:t>
            </a:r>
            <a:br>
              <a:rPr lang="de-DE" b="0" i="0" dirty="0">
                <a:solidFill>
                  <a:srgbClr val="2E2F30"/>
                </a:solidFill>
                <a:effectLst/>
                <a:latin typeface="Inter"/>
              </a:rPr>
            </a:br>
            <a:r>
              <a:rPr lang="de-DE" b="1" i="0" dirty="0">
                <a:solidFill>
                  <a:srgbClr val="2E2F30"/>
                </a:solidFill>
                <a:effectLst/>
                <a:latin typeface="Inter"/>
              </a:rPr>
              <a:t>Ressourcenmanagement</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bietet robuste Ressourcenmanagement- und Planungsfähigkeiten</a:t>
            </a:r>
            <a:br>
              <a:rPr lang="de-DE" b="0" i="0" dirty="0">
                <a:solidFill>
                  <a:srgbClr val="2E2F30"/>
                </a:solidFill>
                <a:effectLst/>
                <a:latin typeface="Inter"/>
              </a:rPr>
            </a:br>
            <a:r>
              <a:rPr lang="de-DE" b="1" i="0" dirty="0">
                <a:solidFill>
                  <a:srgbClr val="2E2F30"/>
                </a:solidFill>
                <a:effectLst/>
                <a:latin typeface="Inter"/>
              </a:rPr>
              <a:t>Cloud-Agnostisch</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kann auf einer Vielzahl von Cloud-Plattformen bereitgestellt werden und ist </a:t>
            </a:r>
            <a:r>
              <a:rPr lang="de-DE" b="0" i="0" dirty="0" err="1">
                <a:solidFill>
                  <a:srgbClr val="2E2F30"/>
                </a:solidFill>
                <a:effectLst/>
                <a:latin typeface="Inter"/>
              </a:rPr>
              <a:t>cloud</a:t>
            </a:r>
            <a:r>
              <a:rPr lang="de-DE" b="0" i="0" dirty="0">
                <a:solidFill>
                  <a:srgbClr val="2E2F30"/>
                </a:solidFill>
                <a:effectLst/>
                <a:latin typeface="Inter"/>
              </a:rPr>
              <a:t>-agnostisch, was die Bereitstellung über verschiedene Cloud-Anbieter hinweg ermöglicht</a:t>
            </a:r>
          </a:p>
          <a:p>
            <a:pPr marL="628650" lvl="1" indent="-171450">
              <a:buFont typeface="Arial" panose="020B0604020202020204" pitchFamily="34" charset="0"/>
              <a:buChar char="•"/>
            </a:pPr>
            <a:r>
              <a:rPr lang="de-DE" b="0" i="0" dirty="0">
                <a:solidFill>
                  <a:srgbClr val="2E2F30"/>
                </a:solidFill>
                <a:effectLst/>
                <a:latin typeface="Inter"/>
              </a:rPr>
              <a:t>Nachteile:</a:t>
            </a:r>
            <a:br>
              <a:rPr lang="de-DE" b="0" i="0" dirty="0">
                <a:solidFill>
                  <a:srgbClr val="2E2F30"/>
                </a:solidFill>
                <a:effectLst/>
                <a:latin typeface="Inter"/>
              </a:rPr>
            </a:br>
            <a:r>
              <a:rPr lang="de-DE" b="1" i="0" dirty="0">
                <a:solidFill>
                  <a:srgbClr val="2E2F30"/>
                </a:solidFill>
                <a:effectLst/>
                <a:latin typeface="Inter"/>
              </a:rPr>
              <a:t>Lernkurve</a:t>
            </a:r>
            <a:r>
              <a:rPr lang="de-DE" b="0" i="0" dirty="0">
                <a:solidFill>
                  <a:srgbClr val="2E2F30"/>
                </a:solidFill>
                <a:effectLst/>
                <a:latin typeface="Inter"/>
              </a:rPr>
              <a:t>: Die Lernkurve für </a:t>
            </a:r>
            <a:r>
              <a:rPr lang="de-DE" b="0" i="0" dirty="0" err="1">
                <a:solidFill>
                  <a:srgbClr val="2E2F30"/>
                </a:solidFill>
                <a:effectLst/>
                <a:latin typeface="Inter"/>
              </a:rPr>
              <a:t>Kubernetes</a:t>
            </a:r>
            <a:r>
              <a:rPr lang="de-DE" b="0" i="0" dirty="0">
                <a:solidFill>
                  <a:srgbClr val="2E2F30"/>
                </a:solidFill>
                <a:effectLst/>
                <a:latin typeface="Inter"/>
              </a:rPr>
              <a:t> kann steil sein, insbesondere für Neulinge in der Containerisierung und verteilten Systeme</a:t>
            </a:r>
            <a:br>
              <a:rPr lang="de-DE" b="0" i="0" dirty="0">
                <a:solidFill>
                  <a:srgbClr val="2E2F30"/>
                </a:solidFill>
                <a:effectLst/>
                <a:latin typeface="Inter"/>
              </a:rPr>
            </a:br>
            <a:r>
              <a:rPr lang="de-DE" b="1" i="0" dirty="0">
                <a:solidFill>
                  <a:srgbClr val="2E2F30"/>
                </a:solidFill>
                <a:effectLst/>
                <a:latin typeface="Inter"/>
              </a:rPr>
              <a:t>Komplexe Einrichtung</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kann komplex in der Einrichtung und Verwaltung sein, mit einem manuellen und komplexen Cluster-</a:t>
            </a:r>
            <a:r>
              <a:rPr lang="de-DE" b="0" i="0" dirty="0" err="1">
                <a:solidFill>
                  <a:srgbClr val="2E2F30"/>
                </a:solidFill>
                <a:effectLst/>
                <a:latin typeface="Inter"/>
              </a:rPr>
              <a:t>Bereitstellungsprozes</a:t>
            </a:r>
            <a:br>
              <a:rPr lang="de-DE" b="0" i="0" dirty="0">
                <a:solidFill>
                  <a:srgbClr val="2E2F30"/>
                </a:solidFill>
                <a:effectLst/>
                <a:latin typeface="Inter"/>
              </a:rPr>
            </a:br>
            <a:r>
              <a:rPr lang="de-DE" b="1" i="0" dirty="0">
                <a:solidFill>
                  <a:srgbClr val="2E2F30"/>
                </a:solidFill>
                <a:effectLst/>
                <a:latin typeface="Inter"/>
              </a:rPr>
              <a:t>Überdimensioniert für kleine Arbeitslasten</a:t>
            </a:r>
            <a:r>
              <a:rPr lang="de-DE" b="0" i="0" dirty="0">
                <a:solidFill>
                  <a:srgbClr val="2E2F30"/>
                </a:solidFill>
                <a:effectLst/>
                <a:latin typeface="Inter"/>
              </a:rPr>
              <a:t>: Es kann für einfache Anwendungen oder Dienste unnötig sein und ist für kleine Arbeitslasten überdimensioniert</a:t>
            </a:r>
            <a:br>
              <a:rPr lang="de-DE" b="0" i="0" dirty="0">
                <a:solidFill>
                  <a:srgbClr val="2E2F30"/>
                </a:solidFill>
                <a:effectLst/>
                <a:latin typeface="Inter"/>
              </a:rPr>
            </a:br>
            <a:r>
              <a:rPr lang="de-DE" b="1" i="0" dirty="0">
                <a:solidFill>
                  <a:srgbClr val="2E2F30"/>
                </a:solidFill>
                <a:effectLst/>
                <a:latin typeface="Inter"/>
              </a:rPr>
              <a:t>Ressourcenintensiv</a:t>
            </a:r>
            <a:r>
              <a:rPr lang="de-DE" b="0" i="0" dirty="0">
                <a:solidFill>
                  <a:srgbClr val="2E2F30"/>
                </a:solidFill>
                <a:effectLst/>
                <a:latin typeface="Inter"/>
              </a:rPr>
              <a:t>: Es erfordert zusätzliche Ressourcen und ein engagiertes Team, um die Infrastruktur in großem Maßstab zu verwalten und zu warten</a:t>
            </a: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endParaRPr lang="de-DE" b="0" i="0" dirty="0">
              <a:solidFill>
                <a:srgbClr val="2E2F30"/>
              </a:solidFill>
              <a:effectLst/>
              <a:latin typeface="Inter"/>
            </a:endParaRPr>
          </a:p>
        </p:txBody>
      </p:sp>
      <p:sp>
        <p:nvSpPr>
          <p:cNvPr id="4" name="Foliennummernplatzhalter 3"/>
          <p:cNvSpPr>
            <a:spLocks noGrp="1"/>
          </p:cNvSpPr>
          <p:nvPr>
            <p:ph type="sldNum" sz="quarter" idx="5"/>
          </p:nvPr>
        </p:nvSpPr>
        <p:spPr/>
        <p:txBody>
          <a:bodyPr/>
          <a:lstStyle/>
          <a:p>
            <a:fld id="{E5BFC953-B547-45E0-B1EC-9ADAABF586C7}" type="slidenum">
              <a:rPr lang="de-DE" smtClean="0"/>
              <a:t>5</a:t>
            </a:fld>
            <a:endParaRPr lang="de-DE"/>
          </a:p>
        </p:txBody>
      </p:sp>
    </p:spTree>
    <p:extLst>
      <p:ext uri="{BB962C8B-B14F-4D97-AF65-F5344CB8AC3E}">
        <p14:creationId xmlns:p14="http://schemas.microsoft.com/office/powerpoint/2010/main" val="86759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5BFC953-B547-45E0-B1EC-9ADAABF586C7}" type="slidenum">
              <a:rPr lang="de-DE" smtClean="0"/>
              <a:t>7</a:t>
            </a:fld>
            <a:endParaRPr lang="de-DE"/>
          </a:p>
        </p:txBody>
      </p:sp>
    </p:spTree>
    <p:extLst>
      <p:ext uri="{BB962C8B-B14F-4D97-AF65-F5344CB8AC3E}">
        <p14:creationId xmlns:p14="http://schemas.microsoft.com/office/powerpoint/2010/main" val="235226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7/29/2024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‹Nr.›</a:t>
            </a:fld>
            <a:endParaRPr lang="en-US" dirty="0"/>
          </a:p>
        </p:txBody>
      </p:sp>
    </p:spTree>
    <p:extLst>
      <p:ext uri="{BB962C8B-B14F-4D97-AF65-F5344CB8AC3E}">
        <p14:creationId xmlns:p14="http://schemas.microsoft.com/office/powerpoint/2010/main" val="218911364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7/29/2024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‹Nr.›</a:t>
            </a:fld>
            <a:endParaRPr lang="en-US"/>
          </a:p>
        </p:txBody>
      </p:sp>
    </p:spTree>
    <p:extLst>
      <p:ext uri="{BB962C8B-B14F-4D97-AF65-F5344CB8AC3E}">
        <p14:creationId xmlns:p14="http://schemas.microsoft.com/office/powerpoint/2010/main" val="567406265"/>
      </p:ext>
    </p:extLst>
  </p:cSld>
  <p:clrMap bg1="lt1" tx1="dk1" bg2="lt2" tx2="dk2" accent1="accent1" accent2="accent2" accent3="accent3" accent4="accent4" accent5="accent5" accent6="accent6" hlink="hlink" folHlink="folHlink"/>
  <p:sldLayoutIdLst>
    <p:sldLayoutId id="2147483713" r:id="rId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de/microservic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1F57B0F3-A8E0-41BC-8EE0-80EDA7439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e Netzwerkverbindung vor weißem Hintergrund">
            <a:extLst>
              <a:ext uri="{FF2B5EF4-FFF2-40B4-BE49-F238E27FC236}">
                <a16:creationId xmlns:a16="http://schemas.microsoft.com/office/drawing/2014/main" id="{638A3D91-575E-286D-DA74-E04DB03B281A}"/>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8" name="Rectangle 24">
            <a:extLst>
              <a:ext uri="{FF2B5EF4-FFF2-40B4-BE49-F238E27FC236}">
                <a16:creationId xmlns:a16="http://schemas.microsoft.com/office/drawing/2014/main" id="{042BD0CA-AB68-4EF2-9E2A-C4E24BD45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2057400"/>
            <a:ext cx="6781800" cy="27432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2A8ADB-823A-F9AC-5619-1641EC48031B}"/>
              </a:ext>
            </a:extLst>
          </p:cNvPr>
          <p:cNvSpPr>
            <a:spLocks noGrp="1"/>
          </p:cNvSpPr>
          <p:nvPr>
            <p:ph type="ctrTitle"/>
          </p:nvPr>
        </p:nvSpPr>
        <p:spPr>
          <a:xfrm>
            <a:off x="3409950" y="2656772"/>
            <a:ext cx="5448300" cy="1057099"/>
          </a:xfrm>
        </p:spPr>
        <p:txBody>
          <a:bodyPr>
            <a:normAutofit/>
          </a:bodyPr>
          <a:lstStyle/>
          <a:p>
            <a:r>
              <a:rPr lang="de-DE" sz="3200" dirty="0">
                <a:solidFill>
                  <a:schemeClr val="bg2"/>
                </a:solidFill>
              </a:rPr>
              <a:t>Nexus-</a:t>
            </a:r>
            <a:r>
              <a:rPr lang="de-DE" sz="3200" dirty="0" err="1">
                <a:solidFill>
                  <a:schemeClr val="bg2"/>
                </a:solidFill>
              </a:rPr>
              <a:t>One</a:t>
            </a:r>
            <a:endParaRPr lang="de-DE" sz="3200" dirty="0">
              <a:solidFill>
                <a:schemeClr val="bg2"/>
              </a:solidFill>
            </a:endParaRPr>
          </a:p>
        </p:txBody>
      </p:sp>
      <p:sp>
        <p:nvSpPr>
          <p:cNvPr id="3" name="Untertitel 2">
            <a:extLst>
              <a:ext uri="{FF2B5EF4-FFF2-40B4-BE49-F238E27FC236}">
                <a16:creationId xmlns:a16="http://schemas.microsoft.com/office/drawing/2014/main" id="{6A54326F-48E8-4F6B-FF8D-094B4F7ED2B9}"/>
              </a:ext>
            </a:extLst>
          </p:cNvPr>
          <p:cNvSpPr>
            <a:spLocks noGrp="1"/>
          </p:cNvSpPr>
          <p:nvPr>
            <p:ph type="subTitle" idx="1"/>
          </p:nvPr>
        </p:nvSpPr>
        <p:spPr>
          <a:xfrm>
            <a:off x="3390900" y="3713871"/>
            <a:ext cx="5448300" cy="750554"/>
          </a:xfrm>
        </p:spPr>
        <p:txBody>
          <a:bodyPr>
            <a:normAutofit/>
          </a:bodyPr>
          <a:lstStyle/>
          <a:p>
            <a:r>
              <a:rPr lang="de-DE" sz="2000" dirty="0">
                <a:solidFill>
                  <a:schemeClr val="bg1"/>
                </a:solidFill>
              </a:rPr>
              <a:t> </a:t>
            </a:r>
          </a:p>
        </p:txBody>
      </p:sp>
    </p:spTree>
    <p:extLst>
      <p:ext uri="{BB962C8B-B14F-4D97-AF65-F5344CB8AC3E}">
        <p14:creationId xmlns:p14="http://schemas.microsoft.com/office/powerpoint/2010/main" val="13498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60E656CF-5823-8117-B766-5E56A62C9616}"/>
              </a:ext>
            </a:extLst>
          </p:cNvPr>
          <p:cNvSpPr/>
          <p:nvPr/>
        </p:nvSpPr>
        <p:spPr>
          <a:xfrm>
            <a:off x="0" y="0"/>
            <a:ext cx="4068660" cy="6858000"/>
          </a:xfrm>
          <a:prstGeom prst="rect">
            <a:avLst/>
          </a:prstGeom>
          <a:solidFill>
            <a:srgbClr val="4758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8113741F-AD87-53C7-EF8F-74777CE3CAF9}"/>
              </a:ext>
            </a:extLst>
          </p:cNvPr>
          <p:cNvSpPr txBox="1"/>
          <p:nvPr/>
        </p:nvSpPr>
        <p:spPr>
          <a:xfrm>
            <a:off x="457199" y="3136612"/>
            <a:ext cx="3154261" cy="584775"/>
          </a:xfrm>
          <a:prstGeom prst="rect">
            <a:avLst/>
          </a:prstGeom>
          <a:noFill/>
        </p:spPr>
        <p:txBody>
          <a:bodyPr wrap="square" rtlCol="0">
            <a:spAutoFit/>
          </a:bodyPr>
          <a:lstStyle/>
          <a:p>
            <a:pPr algn="ctr"/>
            <a:r>
              <a:rPr lang="de-DE" sz="3200" cap="all" spc="300" dirty="0">
                <a:solidFill>
                  <a:schemeClr val="bg2"/>
                </a:solidFill>
                <a:latin typeface="+mj-lt"/>
                <a:ea typeface="+mj-ea"/>
                <a:cs typeface="+mj-cs"/>
              </a:rPr>
              <a:t>AGENDA</a:t>
            </a:r>
          </a:p>
        </p:txBody>
      </p:sp>
      <p:sp>
        <p:nvSpPr>
          <p:cNvPr id="9" name="Rechteck 8">
            <a:extLst>
              <a:ext uri="{FF2B5EF4-FFF2-40B4-BE49-F238E27FC236}">
                <a16:creationId xmlns:a16="http://schemas.microsoft.com/office/drawing/2014/main" id="{0D81A2D5-4B5F-7030-5FC2-FF872B0ABEC0}"/>
              </a:ext>
            </a:extLst>
          </p:cNvPr>
          <p:cNvSpPr/>
          <p:nvPr/>
        </p:nvSpPr>
        <p:spPr>
          <a:xfrm>
            <a:off x="4824968" y="709211"/>
            <a:ext cx="6596743" cy="5271796"/>
          </a:xfrm>
          <a:prstGeom prst="rect">
            <a:avLst/>
          </a:prstGeom>
          <a:solidFill>
            <a:srgbClr val="6C798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6" name="Textfeld 11">
            <a:extLst>
              <a:ext uri="{FF2B5EF4-FFF2-40B4-BE49-F238E27FC236}">
                <a16:creationId xmlns:a16="http://schemas.microsoft.com/office/drawing/2014/main" id="{EBAD565B-91B2-17C2-3127-E3BF95077842}"/>
              </a:ext>
            </a:extLst>
          </p:cNvPr>
          <p:cNvGraphicFramePr/>
          <p:nvPr>
            <p:extLst>
              <p:ext uri="{D42A27DB-BD31-4B8C-83A1-F6EECF244321}">
                <p14:modId xmlns:p14="http://schemas.microsoft.com/office/powerpoint/2010/main" val="509576046"/>
              </p:ext>
            </p:extLst>
          </p:nvPr>
        </p:nvGraphicFramePr>
        <p:xfrm>
          <a:off x="5263506" y="1559709"/>
          <a:ext cx="5719665" cy="3570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47015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a:solidFill>
                  <a:schemeClr val="bg2"/>
                </a:solidFill>
                <a:latin typeface="+mj-lt"/>
                <a:ea typeface="+mj-ea"/>
                <a:cs typeface="+mj-cs"/>
              </a:rPr>
              <a:t>Lifecycle-Management</a:t>
            </a:r>
          </a:p>
        </p:txBody>
      </p:sp>
      <p:sp>
        <p:nvSpPr>
          <p:cNvPr id="9" name="Textfeld 8">
            <a:extLst>
              <a:ext uri="{FF2B5EF4-FFF2-40B4-BE49-F238E27FC236}">
                <a16:creationId xmlns:a16="http://schemas.microsoft.com/office/drawing/2014/main" id="{544ED210-1945-D2E7-1318-E848331A4A10}"/>
              </a:ext>
            </a:extLst>
          </p:cNvPr>
          <p:cNvSpPr txBox="1"/>
          <p:nvPr/>
        </p:nvSpPr>
        <p:spPr>
          <a:xfrm>
            <a:off x="10764456" y="6084116"/>
            <a:ext cx="406099" cy="338554"/>
          </a:xfrm>
          <a:prstGeom prst="rect">
            <a:avLst/>
          </a:prstGeom>
          <a:noFill/>
        </p:spPr>
        <p:txBody>
          <a:bodyPr wrap="square" rtlCol="0">
            <a:spAutoFit/>
          </a:bodyPr>
          <a:lstStyle/>
          <a:p>
            <a:r>
              <a:rPr lang="de-DE" sz="1600" dirty="0">
                <a:solidFill>
                  <a:srgbClr val="475871"/>
                </a:solidFill>
                <a:latin typeface="+mj-lt"/>
              </a:rPr>
              <a:t>[2]</a:t>
            </a:r>
          </a:p>
        </p:txBody>
      </p:sp>
      <p:pic>
        <p:nvPicPr>
          <p:cNvPr id="7" name="Grafik 6">
            <a:extLst>
              <a:ext uri="{FF2B5EF4-FFF2-40B4-BE49-F238E27FC236}">
                <a16:creationId xmlns:a16="http://schemas.microsoft.com/office/drawing/2014/main" id="{2ECA17B7-8E53-E692-0204-24957FD5991B}"/>
              </a:ext>
            </a:extLst>
          </p:cNvPr>
          <p:cNvPicPr>
            <a:picLocks noChangeAspect="1"/>
          </p:cNvPicPr>
          <p:nvPr/>
        </p:nvPicPr>
        <p:blipFill>
          <a:blip r:embed="rId3"/>
          <a:stretch>
            <a:fillRect/>
          </a:stretch>
        </p:blipFill>
        <p:spPr>
          <a:xfrm>
            <a:off x="2757021" y="2302163"/>
            <a:ext cx="6677957" cy="3781953"/>
          </a:xfrm>
          <a:prstGeom prst="rect">
            <a:avLst/>
          </a:prstGeom>
        </p:spPr>
      </p:pic>
    </p:spTree>
    <p:extLst>
      <p:ext uri="{BB962C8B-B14F-4D97-AF65-F5344CB8AC3E}">
        <p14:creationId xmlns:p14="http://schemas.microsoft.com/office/powerpoint/2010/main" val="207314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err="1">
                <a:solidFill>
                  <a:schemeClr val="bg2"/>
                </a:solidFill>
                <a:latin typeface="+mj-lt"/>
                <a:ea typeface="+mj-ea"/>
                <a:cs typeface="+mj-cs"/>
              </a:rPr>
              <a:t>Architectur</a:t>
            </a:r>
            <a:endParaRPr lang="de-DE" sz="3200" cap="all" spc="300" dirty="0">
              <a:solidFill>
                <a:schemeClr val="bg2"/>
              </a:solidFill>
              <a:latin typeface="+mj-lt"/>
              <a:ea typeface="+mj-ea"/>
              <a:cs typeface="+mj-cs"/>
            </a:endParaRPr>
          </a:p>
        </p:txBody>
      </p:sp>
      <p:sp>
        <p:nvSpPr>
          <p:cNvPr id="34" name="Textfeld 33">
            <a:extLst>
              <a:ext uri="{FF2B5EF4-FFF2-40B4-BE49-F238E27FC236}">
                <a16:creationId xmlns:a16="http://schemas.microsoft.com/office/drawing/2014/main" id="{31092127-68F0-77AE-A2DD-F1397875AA04}"/>
              </a:ext>
            </a:extLst>
          </p:cNvPr>
          <p:cNvSpPr txBox="1"/>
          <p:nvPr/>
        </p:nvSpPr>
        <p:spPr>
          <a:xfrm>
            <a:off x="3829050" y="5392859"/>
            <a:ext cx="406099" cy="338554"/>
          </a:xfrm>
          <a:prstGeom prst="rect">
            <a:avLst/>
          </a:prstGeom>
          <a:noFill/>
        </p:spPr>
        <p:txBody>
          <a:bodyPr wrap="square" rtlCol="0">
            <a:spAutoFit/>
          </a:bodyPr>
          <a:lstStyle/>
          <a:p>
            <a:r>
              <a:rPr lang="de-DE" sz="1600" dirty="0">
                <a:solidFill>
                  <a:srgbClr val="475871"/>
                </a:solidFill>
                <a:latin typeface="+mj-lt"/>
              </a:rPr>
              <a:t>[4]</a:t>
            </a:r>
          </a:p>
        </p:txBody>
      </p:sp>
      <p:sp>
        <p:nvSpPr>
          <p:cNvPr id="3" name="Textfeld 2">
            <a:extLst>
              <a:ext uri="{FF2B5EF4-FFF2-40B4-BE49-F238E27FC236}">
                <a16:creationId xmlns:a16="http://schemas.microsoft.com/office/drawing/2014/main" id="{446B5071-1922-722C-D877-34EAA6B53E76}"/>
              </a:ext>
            </a:extLst>
          </p:cNvPr>
          <p:cNvSpPr txBox="1"/>
          <p:nvPr/>
        </p:nvSpPr>
        <p:spPr>
          <a:xfrm>
            <a:off x="8801099" y="2777214"/>
            <a:ext cx="2971800" cy="3416320"/>
          </a:xfrm>
          <a:prstGeom prst="rect">
            <a:avLst/>
          </a:prstGeom>
          <a:noFill/>
        </p:spPr>
        <p:txBody>
          <a:bodyPr wrap="square" rtlCol="0">
            <a:spAutoFit/>
          </a:bodyPr>
          <a:lstStyle/>
          <a:p>
            <a:r>
              <a:rPr lang="de-DE" b="1" u="sng" dirty="0">
                <a:latin typeface="+mj-lt"/>
              </a:rPr>
              <a:t>Pros</a:t>
            </a:r>
          </a:p>
          <a:p>
            <a:pPr marL="285750" indent="-285750">
              <a:buFont typeface="Arial" panose="020B0604020202020204" pitchFamily="34" charset="0"/>
              <a:buChar char="•"/>
            </a:pPr>
            <a:r>
              <a:rPr lang="de-DE" dirty="0" err="1">
                <a:latin typeface="+mj-lt"/>
              </a:rPr>
              <a:t>Agility</a:t>
            </a:r>
            <a:r>
              <a:rPr lang="de-DE" dirty="0">
                <a:latin typeface="+mj-lt"/>
              </a:rPr>
              <a:t> and Releases</a:t>
            </a:r>
          </a:p>
          <a:p>
            <a:pPr marL="444500" indent="-274638">
              <a:buFont typeface="Arial" panose="020B0604020202020204" pitchFamily="34" charset="0"/>
              <a:buChar char="•"/>
            </a:pPr>
            <a:r>
              <a:rPr lang="de-DE" dirty="0" err="1">
                <a:latin typeface="+mj-lt"/>
              </a:rPr>
              <a:t>Cooperstion</a:t>
            </a:r>
            <a:r>
              <a:rPr lang="de-DE" dirty="0">
                <a:latin typeface="+mj-lt"/>
              </a:rPr>
              <a:t>  </a:t>
            </a:r>
          </a:p>
          <a:p>
            <a:pPr marL="534988" indent="-193675">
              <a:buFont typeface="Arial" panose="020B0604020202020204" pitchFamily="34" charset="0"/>
              <a:buChar char="•"/>
            </a:pPr>
            <a:r>
              <a:rPr lang="de-DE" dirty="0">
                <a:latin typeface="+mj-lt"/>
              </a:rPr>
              <a:t>Automation</a:t>
            </a:r>
          </a:p>
          <a:p>
            <a:pPr marL="719138" indent="-274638" defTabSz="1071563">
              <a:buFont typeface="Arial" panose="020B0604020202020204" pitchFamily="34" charset="0"/>
              <a:buChar char="•"/>
            </a:pPr>
            <a:r>
              <a:rPr lang="de-DE" dirty="0" err="1">
                <a:latin typeface="+mj-lt"/>
              </a:rPr>
              <a:t>Flexibility</a:t>
            </a:r>
            <a:endParaRPr lang="de-DE" dirty="0">
              <a:latin typeface="+mj-lt"/>
            </a:endParaRPr>
          </a:p>
          <a:p>
            <a:pPr marL="719138" indent="-274638">
              <a:buFont typeface="Arial" panose="020B0604020202020204" pitchFamily="34" charset="0"/>
              <a:buChar char="•"/>
            </a:pPr>
            <a:r>
              <a:rPr lang="de-DE" dirty="0" err="1">
                <a:latin typeface="+mj-lt"/>
              </a:rPr>
              <a:t>Efficency</a:t>
            </a:r>
            <a:endParaRPr lang="de-DE" dirty="0">
              <a:latin typeface="+mj-lt"/>
            </a:endParaRPr>
          </a:p>
          <a:p>
            <a:pPr marL="719138" indent="-274638">
              <a:buFont typeface="Arial" panose="020B0604020202020204" pitchFamily="34" charset="0"/>
              <a:buChar char="•"/>
            </a:pPr>
            <a:r>
              <a:rPr lang="de-DE" dirty="0">
                <a:latin typeface="+mj-lt"/>
              </a:rPr>
              <a:t>Quality</a:t>
            </a:r>
          </a:p>
          <a:p>
            <a:pPr marL="285750" indent="-285750">
              <a:buFont typeface="Arial" panose="020B0604020202020204" pitchFamily="34" charset="0"/>
              <a:buChar char="•"/>
            </a:pPr>
            <a:endParaRPr lang="de-DE" dirty="0">
              <a:latin typeface="+mj-lt"/>
            </a:endParaRPr>
          </a:p>
          <a:p>
            <a:pPr marL="444500"/>
            <a:r>
              <a:rPr lang="de-DE" b="1" u="sng" dirty="0" err="1">
                <a:latin typeface="+mj-lt"/>
              </a:rPr>
              <a:t>Cons</a:t>
            </a:r>
            <a:endParaRPr lang="de-DE" b="1" u="sng" dirty="0">
              <a:latin typeface="+mj-lt"/>
            </a:endParaRPr>
          </a:p>
          <a:p>
            <a:pPr marL="534988" indent="-182563">
              <a:buFont typeface="Arial" panose="020B0604020202020204" pitchFamily="34" charset="0"/>
              <a:buChar char="•"/>
            </a:pPr>
            <a:r>
              <a:rPr lang="de-DE" dirty="0" err="1">
                <a:latin typeface="+mj-lt"/>
              </a:rPr>
              <a:t>Komplexity</a:t>
            </a:r>
            <a:endParaRPr lang="de-DE" dirty="0">
              <a:latin typeface="+mj-lt"/>
            </a:endParaRPr>
          </a:p>
          <a:p>
            <a:pPr marL="444500" indent="-261938">
              <a:buFont typeface="Arial" panose="020B0604020202020204" pitchFamily="34" charset="0"/>
              <a:buChar char="•"/>
            </a:pPr>
            <a:r>
              <a:rPr lang="de-DE" dirty="0">
                <a:latin typeface="+mj-lt"/>
              </a:rPr>
              <a:t>Culture Change </a:t>
            </a:r>
          </a:p>
          <a:p>
            <a:pPr marL="285750" indent="-285750">
              <a:buFont typeface="Arial" panose="020B0604020202020204" pitchFamily="34" charset="0"/>
              <a:buChar char="•"/>
            </a:pPr>
            <a:r>
              <a:rPr lang="de-DE" dirty="0">
                <a:latin typeface="+mj-lt"/>
              </a:rPr>
              <a:t>Tools and Technology</a:t>
            </a:r>
          </a:p>
        </p:txBody>
      </p:sp>
      <p:sp>
        <p:nvSpPr>
          <p:cNvPr id="4" name="Textfeld 3">
            <a:extLst>
              <a:ext uri="{FF2B5EF4-FFF2-40B4-BE49-F238E27FC236}">
                <a16:creationId xmlns:a16="http://schemas.microsoft.com/office/drawing/2014/main" id="{C5483E6E-CFB4-8C0F-D089-A5CB367C9044}"/>
              </a:ext>
            </a:extLst>
          </p:cNvPr>
          <p:cNvSpPr txBox="1"/>
          <p:nvPr/>
        </p:nvSpPr>
        <p:spPr>
          <a:xfrm>
            <a:off x="419101" y="2324166"/>
            <a:ext cx="2971800" cy="3139321"/>
          </a:xfrm>
          <a:prstGeom prst="rect">
            <a:avLst/>
          </a:prstGeom>
          <a:noFill/>
        </p:spPr>
        <p:txBody>
          <a:bodyPr wrap="square" rtlCol="0">
            <a:spAutoFit/>
          </a:bodyPr>
          <a:lstStyle/>
          <a:p>
            <a:r>
              <a:rPr lang="de-DE" b="1" u="sng" dirty="0">
                <a:latin typeface="+mj-lt"/>
              </a:rPr>
              <a:t>Pros</a:t>
            </a:r>
          </a:p>
          <a:p>
            <a:pPr marL="285750" indent="-285750">
              <a:buFont typeface="Arial" panose="020B0604020202020204" pitchFamily="34" charset="0"/>
              <a:buChar char="•"/>
            </a:pPr>
            <a:r>
              <a:rPr lang="de-DE" dirty="0">
                <a:latin typeface="+mj-lt"/>
              </a:rPr>
              <a:t>Structured </a:t>
            </a:r>
            <a:r>
              <a:rPr lang="de-DE" dirty="0" err="1">
                <a:latin typeface="+mj-lt"/>
              </a:rPr>
              <a:t>approach</a:t>
            </a:r>
            <a:endParaRPr lang="de-DE" dirty="0">
              <a:latin typeface="+mj-lt"/>
            </a:endParaRPr>
          </a:p>
          <a:p>
            <a:pPr marL="285750" indent="-285750">
              <a:buFont typeface="Arial" panose="020B0604020202020204" pitchFamily="34" charset="0"/>
              <a:buChar char="•"/>
            </a:pPr>
            <a:r>
              <a:rPr lang="de-DE" dirty="0" err="1">
                <a:latin typeface="+mj-lt"/>
              </a:rPr>
              <a:t>Reduction</a:t>
            </a:r>
            <a:r>
              <a:rPr lang="de-DE" dirty="0">
                <a:latin typeface="+mj-lt"/>
              </a:rPr>
              <a:t> </a:t>
            </a:r>
            <a:r>
              <a:rPr lang="de-DE" dirty="0" err="1">
                <a:latin typeface="+mj-lt"/>
              </a:rPr>
              <a:t>of</a:t>
            </a:r>
            <a:r>
              <a:rPr lang="de-DE" dirty="0">
                <a:latin typeface="+mj-lt"/>
              </a:rPr>
              <a:t> </a:t>
            </a:r>
            <a:r>
              <a:rPr lang="de-DE" dirty="0" err="1">
                <a:latin typeface="+mj-lt"/>
              </a:rPr>
              <a:t>risk</a:t>
            </a:r>
            <a:endParaRPr lang="de-DE" dirty="0">
              <a:latin typeface="+mj-lt"/>
            </a:endParaRPr>
          </a:p>
          <a:p>
            <a:pPr marL="285750" indent="-285750">
              <a:buFont typeface="Arial" panose="020B0604020202020204" pitchFamily="34" charset="0"/>
              <a:buChar char="•"/>
            </a:pPr>
            <a:r>
              <a:rPr lang="de-DE" dirty="0" err="1">
                <a:latin typeface="+mj-lt"/>
              </a:rPr>
              <a:t>Documentaion</a:t>
            </a:r>
            <a:endParaRPr lang="de-DE" dirty="0">
              <a:latin typeface="+mj-lt"/>
            </a:endParaRPr>
          </a:p>
          <a:p>
            <a:pPr marL="285750" indent="-285750">
              <a:buFont typeface="Arial" panose="020B0604020202020204" pitchFamily="34" charset="0"/>
              <a:buChar char="•"/>
            </a:pPr>
            <a:endParaRPr lang="de-DE" dirty="0">
              <a:latin typeface="+mj-lt"/>
            </a:endParaRPr>
          </a:p>
          <a:p>
            <a:r>
              <a:rPr lang="de-DE" b="1" u="sng" dirty="0" err="1">
                <a:latin typeface="+mj-lt"/>
              </a:rPr>
              <a:t>Cons</a:t>
            </a:r>
            <a:endParaRPr lang="de-DE" b="1" u="sng" dirty="0">
              <a:latin typeface="+mj-lt"/>
            </a:endParaRPr>
          </a:p>
          <a:p>
            <a:pPr marL="285750" indent="-285750">
              <a:buFont typeface="Arial" panose="020B0604020202020204" pitchFamily="34" charset="0"/>
              <a:buChar char="•"/>
            </a:pPr>
            <a:r>
              <a:rPr lang="de-DE" dirty="0">
                <a:latin typeface="+mj-lt"/>
              </a:rPr>
              <a:t>Silo </a:t>
            </a:r>
            <a:r>
              <a:rPr lang="de-DE" dirty="0" err="1">
                <a:latin typeface="+mj-lt"/>
              </a:rPr>
              <a:t>thinking</a:t>
            </a:r>
            <a:endParaRPr lang="de-DE" dirty="0">
              <a:latin typeface="+mj-lt"/>
            </a:endParaRPr>
          </a:p>
          <a:p>
            <a:pPr marL="285750" indent="-285750">
              <a:buFont typeface="Arial" panose="020B0604020202020204" pitchFamily="34" charset="0"/>
              <a:buChar char="•"/>
            </a:pPr>
            <a:r>
              <a:rPr lang="de-DE" dirty="0">
                <a:latin typeface="+mj-lt"/>
              </a:rPr>
              <a:t>Slow </a:t>
            </a:r>
            <a:r>
              <a:rPr lang="de-DE" dirty="0" err="1">
                <a:latin typeface="+mj-lt"/>
              </a:rPr>
              <a:t>reactivity</a:t>
            </a:r>
            <a:endParaRPr lang="de-DE" dirty="0">
              <a:latin typeface="+mj-lt"/>
            </a:endParaRPr>
          </a:p>
          <a:p>
            <a:pPr marL="285750" indent="-285750">
              <a:buFont typeface="Arial" panose="020B0604020202020204" pitchFamily="34" charset="0"/>
              <a:buChar char="•"/>
            </a:pPr>
            <a:r>
              <a:rPr lang="de-DE" dirty="0">
                <a:latin typeface="+mj-lt"/>
              </a:rPr>
              <a:t>Rigid </a:t>
            </a:r>
            <a:r>
              <a:rPr lang="de-DE" dirty="0" err="1">
                <a:latin typeface="+mj-lt"/>
              </a:rPr>
              <a:t>planning</a:t>
            </a:r>
            <a:endParaRPr lang="de-DE" dirty="0">
              <a:latin typeface="+mj-lt"/>
            </a:endParaRPr>
          </a:p>
          <a:p>
            <a:pPr marL="285750" indent="-285750">
              <a:buFont typeface="Arial" panose="020B0604020202020204" pitchFamily="34" charset="0"/>
              <a:buChar char="•"/>
            </a:pPr>
            <a:r>
              <a:rPr lang="de-DE" dirty="0">
                <a:latin typeface="+mj-lt"/>
              </a:rPr>
              <a:t>Customer </a:t>
            </a:r>
            <a:r>
              <a:rPr lang="de-DE" dirty="0" err="1">
                <a:latin typeface="+mj-lt"/>
              </a:rPr>
              <a:t>involvement</a:t>
            </a:r>
            <a:endParaRPr lang="de-DE" dirty="0">
              <a:latin typeface="+mj-lt"/>
            </a:endParaRPr>
          </a:p>
          <a:p>
            <a:pPr marL="285750" indent="-285750">
              <a:buFont typeface="Arial" panose="020B0604020202020204" pitchFamily="34" charset="0"/>
              <a:buChar char="•"/>
            </a:pPr>
            <a:endParaRPr lang="de-DE" dirty="0">
              <a:latin typeface="+mj-lt"/>
            </a:endParaRPr>
          </a:p>
        </p:txBody>
      </p:sp>
      <p:pic>
        <p:nvPicPr>
          <p:cNvPr id="6" name="Grafik 5">
            <a:extLst>
              <a:ext uri="{FF2B5EF4-FFF2-40B4-BE49-F238E27FC236}">
                <a16:creationId xmlns:a16="http://schemas.microsoft.com/office/drawing/2014/main" id="{158D700B-141D-DAFD-B939-3F9757685E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9050" y="2578638"/>
            <a:ext cx="4533900" cy="3152775"/>
          </a:xfrm>
          <a:prstGeom prst="rect">
            <a:avLst/>
          </a:prstGeom>
        </p:spPr>
      </p:pic>
    </p:spTree>
    <p:extLst>
      <p:ext uri="{BB962C8B-B14F-4D97-AF65-F5344CB8AC3E}">
        <p14:creationId xmlns:p14="http://schemas.microsoft.com/office/powerpoint/2010/main" val="17391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a:solidFill>
                  <a:schemeClr val="bg2"/>
                </a:solidFill>
                <a:latin typeface="+mj-lt"/>
                <a:ea typeface="+mj-ea"/>
                <a:cs typeface="+mj-cs"/>
              </a:rPr>
              <a:t>Toolkit</a:t>
            </a:r>
            <a:endParaRPr lang="de-DE" sz="3200" cap="all" spc="300" dirty="0">
              <a:solidFill>
                <a:schemeClr val="bg2"/>
              </a:solidFill>
              <a:latin typeface="+mj-lt"/>
              <a:ea typeface="+mj-ea"/>
              <a:cs typeface="+mj-cs"/>
            </a:endParaRPr>
          </a:p>
        </p:txBody>
      </p:sp>
      <p:pic>
        <p:nvPicPr>
          <p:cNvPr id="3" name="Grafik 2">
            <a:extLst>
              <a:ext uri="{FF2B5EF4-FFF2-40B4-BE49-F238E27FC236}">
                <a16:creationId xmlns:a16="http://schemas.microsoft.com/office/drawing/2014/main" id="{0E76EC27-AF2D-C09F-D25F-5A60E66B9E9C}"/>
              </a:ext>
            </a:extLst>
          </p:cNvPr>
          <p:cNvPicPr>
            <a:picLocks noChangeAspect="1"/>
          </p:cNvPicPr>
          <p:nvPr/>
        </p:nvPicPr>
        <p:blipFill>
          <a:blip r:embed="rId3"/>
          <a:stretch>
            <a:fillRect/>
          </a:stretch>
        </p:blipFill>
        <p:spPr>
          <a:xfrm>
            <a:off x="2074082" y="2123863"/>
            <a:ext cx="8043835" cy="4540533"/>
          </a:xfrm>
          <a:prstGeom prst="rect">
            <a:avLst/>
          </a:prstGeom>
        </p:spPr>
      </p:pic>
      <p:sp>
        <p:nvSpPr>
          <p:cNvPr id="4" name="Textfeld 3">
            <a:extLst>
              <a:ext uri="{FF2B5EF4-FFF2-40B4-BE49-F238E27FC236}">
                <a16:creationId xmlns:a16="http://schemas.microsoft.com/office/drawing/2014/main" id="{56816470-DE22-7713-8CBE-BFD04808A04D}"/>
              </a:ext>
            </a:extLst>
          </p:cNvPr>
          <p:cNvSpPr txBox="1"/>
          <p:nvPr/>
        </p:nvSpPr>
        <p:spPr>
          <a:xfrm>
            <a:off x="10117917" y="6495119"/>
            <a:ext cx="406099" cy="338554"/>
          </a:xfrm>
          <a:prstGeom prst="rect">
            <a:avLst/>
          </a:prstGeom>
          <a:noFill/>
        </p:spPr>
        <p:txBody>
          <a:bodyPr wrap="square" rtlCol="0">
            <a:spAutoFit/>
          </a:bodyPr>
          <a:lstStyle/>
          <a:p>
            <a:r>
              <a:rPr lang="de-DE" sz="1600" dirty="0">
                <a:solidFill>
                  <a:srgbClr val="475871"/>
                </a:solidFill>
                <a:latin typeface="+mj-lt"/>
              </a:rPr>
              <a:t>[5]</a:t>
            </a:r>
          </a:p>
        </p:txBody>
      </p:sp>
    </p:spTree>
    <p:extLst>
      <p:ext uri="{BB962C8B-B14F-4D97-AF65-F5344CB8AC3E}">
        <p14:creationId xmlns:p14="http://schemas.microsoft.com/office/powerpoint/2010/main" val="311546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60E656CF-5823-8117-B766-5E56A62C9616}"/>
              </a:ext>
            </a:extLst>
          </p:cNvPr>
          <p:cNvSpPr/>
          <p:nvPr/>
        </p:nvSpPr>
        <p:spPr>
          <a:xfrm>
            <a:off x="0" y="0"/>
            <a:ext cx="4068660" cy="6858000"/>
          </a:xfrm>
          <a:prstGeom prst="rect">
            <a:avLst/>
          </a:prstGeom>
          <a:solidFill>
            <a:srgbClr val="4758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8113741F-AD87-53C7-EF8F-74777CE3CAF9}"/>
              </a:ext>
            </a:extLst>
          </p:cNvPr>
          <p:cNvSpPr txBox="1"/>
          <p:nvPr/>
        </p:nvSpPr>
        <p:spPr>
          <a:xfrm>
            <a:off x="457199" y="3136612"/>
            <a:ext cx="3154261" cy="584775"/>
          </a:xfrm>
          <a:prstGeom prst="rect">
            <a:avLst/>
          </a:prstGeom>
          <a:noFill/>
        </p:spPr>
        <p:txBody>
          <a:bodyPr wrap="square" rtlCol="0">
            <a:spAutoFit/>
          </a:bodyPr>
          <a:lstStyle/>
          <a:p>
            <a:pPr algn="ctr"/>
            <a:r>
              <a:rPr lang="de-DE" sz="3200" cap="all" spc="300" dirty="0">
                <a:solidFill>
                  <a:schemeClr val="bg2"/>
                </a:solidFill>
                <a:latin typeface="+mj-lt"/>
                <a:ea typeface="+mj-ea"/>
                <a:cs typeface="+mj-cs"/>
              </a:rPr>
              <a:t>Summary</a:t>
            </a:r>
          </a:p>
        </p:txBody>
      </p:sp>
      <p:sp>
        <p:nvSpPr>
          <p:cNvPr id="9" name="Rechteck 8">
            <a:extLst>
              <a:ext uri="{FF2B5EF4-FFF2-40B4-BE49-F238E27FC236}">
                <a16:creationId xmlns:a16="http://schemas.microsoft.com/office/drawing/2014/main" id="{0D81A2D5-4B5F-7030-5FC2-FF872B0ABEC0}"/>
              </a:ext>
            </a:extLst>
          </p:cNvPr>
          <p:cNvSpPr/>
          <p:nvPr/>
        </p:nvSpPr>
        <p:spPr>
          <a:xfrm>
            <a:off x="4824968" y="709211"/>
            <a:ext cx="6596743" cy="5271796"/>
          </a:xfrm>
          <a:prstGeom prst="rect">
            <a:avLst/>
          </a:prstGeom>
          <a:solidFill>
            <a:srgbClr val="6C798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000"/>
              </a:spcBef>
              <a:buSzPct val="70000"/>
              <a:buFont typeface="Arial" panose="020B0604020202020204" pitchFamily="34" charset="0"/>
              <a:buChar char="•"/>
            </a:pPr>
            <a:r>
              <a:rPr lang="de-DE" sz="2000" i="1" dirty="0">
                <a:solidFill>
                  <a:schemeClr val="bg1"/>
                </a:solidFill>
                <a:latin typeface="+mj-lt"/>
              </a:rPr>
              <a:t>Software </a:t>
            </a:r>
            <a:r>
              <a:rPr lang="de-DE" sz="2000" i="1" dirty="0" err="1">
                <a:solidFill>
                  <a:schemeClr val="bg1"/>
                </a:solidFill>
                <a:latin typeface="+mj-lt"/>
              </a:rPr>
              <a:t>DevOps</a:t>
            </a:r>
            <a:r>
              <a:rPr lang="de-DE" sz="2000" i="1" dirty="0">
                <a:solidFill>
                  <a:schemeClr val="bg1"/>
                </a:solidFill>
                <a:latin typeface="+mj-lt"/>
              </a:rPr>
              <a:t> and </a:t>
            </a:r>
            <a:r>
              <a:rPr lang="de-DE" sz="2000" i="1" dirty="0" err="1">
                <a:solidFill>
                  <a:schemeClr val="bg1"/>
                </a:solidFill>
                <a:latin typeface="+mj-lt"/>
              </a:rPr>
              <a:t>DataOps</a:t>
            </a:r>
            <a:r>
              <a:rPr lang="de-DE" sz="2000" i="1" dirty="0">
                <a:solidFill>
                  <a:schemeClr val="bg1"/>
                </a:solidFill>
                <a:latin typeface="+mj-lt"/>
              </a:rPr>
              <a:t> </a:t>
            </a:r>
            <a:r>
              <a:rPr lang="de-DE" sz="2000" i="1" dirty="0" err="1">
                <a:solidFill>
                  <a:schemeClr val="bg1"/>
                </a:solidFill>
                <a:latin typeface="+mj-lt"/>
              </a:rPr>
              <a:t>standard</a:t>
            </a:r>
            <a:endParaRPr lang="de-DE" sz="2000" i="1" dirty="0">
              <a:solidFill>
                <a:schemeClr val="bg1"/>
              </a:solidFill>
              <a:latin typeface="+mj-lt"/>
            </a:endParaRPr>
          </a:p>
          <a:p>
            <a:pPr marL="457200" lvl="2">
              <a:spcBef>
                <a:spcPts val="1000"/>
              </a:spcBef>
              <a:buSzPct val="70000"/>
            </a:pPr>
            <a:r>
              <a:rPr lang="de-DE" sz="2000" i="1" dirty="0">
                <a:solidFill>
                  <a:schemeClr val="bg1"/>
                </a:solidFill>
                <a:latin typeface="+mj-lt"/>
              </a:rPr>
              <a:t>	Microservices, </a:t>
            </a:r>
            <a:r>
              <a:rPr lang="de-DE" sz="2000" i="1" dirty="0" err="1">
                <a:solidFill>
                  <a:schemeClr val="bg1"/>
                </a:solidFill>
                <a:latin typeface="+mj-lt"/>
              </a:rPr>
              <a:t>Infrasturcure</a:t>
            </a:r>
            <a:r>
              <a:rPr lang="de-DE" sz="2000" i="1" dirty="0">
                <a:solidFill>
                  <a:schemeClr val="bg1"/>
                </a:solidFill>
                <a:latin typeface="+mj-lt"/>
              </a:rPr>
              <a:t> </a:t>
            </a:r>
            <a:r>
              <a:rPr lang="de-DE" sz="2000" i="1" dirty="0" err="1">
                <a:solidFill>
                  <a:schemeClr val="bg1"/>
                </a:solidFill>
                <a:latin typeface="+mj-lt"/>
              </a:rPr>
              <a:t>as</a:t>
            </a:r>
            <a:r>
              <a:rPr lang="de-DE" sz="2000" i="1" dirty="0">
                <a:solidFill>
                  <a:schemeClr val="bg1"/>
                </a:solidFill>
                <a:latin typeface="+mj-lt"/>
              </a:rPr>
              <a:t> Code, CI/CD, …</a:t>
            </a:r>
          </a:p>
          <a:p>
            <a:pPr marL="342900" indent="-342900">
              <a:spcBef>
                <a:spcPts val="1000"/>
              </a:spcBef>
              <a:buSzPct val="70000"/>
              <a:buFont typeface="Arial" panose="020B0604020202020204" pitchFamily="34" charset="0"/>
              <a:buChar char="•"/>
            </a:pPr>
            <a:r>
              <a:rPr lang="de-DE" sz="2000" i="1" dirty="0">
                <a:solidFill>
                  <a:schemeClr val="bg1"/>
                </a:solidFill>
                <a:latin typeface="+mj-lt"/>
              </a:rPr>
              <a:t>Lambda-Architektur</a:t>
            </a:r>
          </a:p>
          <a:p>
            <a:pPr marL="457200" lvl="2">
              <a:spcBef>
                <a:spcPts val="1000"/>
              </a:spcBef>
              <a:buSzPct val="70000"/>
            </a:pPr>
            <a:r>
              <a:rPr lang="de-DE" sz="2000" i="1" dirty="0">
                <a:solidFill>
                  <a:schemeClr val="bg1"/>
                </a:solidFill>
                <a:latin typeface="+mj-lt"/>
              </a:rPr>
              <a:t>	Batch - and Streaming - </a:t>
            </a:r>
            <a:r>
              <a:rPr lang="de-DE" sz="2000" i="1" dirty="0" err="1">
                <a:solidFill>
                  <a:schemeClr val="bg1"/>
                </a:solidFill>
                <a:latin typeface="+mj-lt"/>
              </a:rPr>
              <a:t>handling</a:t>
            </a:r>
            <a:endParaRPr lang="de-DE" sz="2000" i="1" dirty="0">
              <a:solidFill>
                <a:schemeClr val="bg1"/>
              </a:solidFill>
              <a:latin typeface="+mj-lt"/>
            </a:endParaRPr>
          </a:p>
          <a:p>
            <a:pPr marL="342900" indent="-342900">
              <a:spcBef>
                <a:spcPts val="1000"/>
              </a:spcBef>
              <a:buSzPct val="70000"/>
              <a:buFont typeface="Arial" panose="020B0604020202020204" pitchFamily="34" charset="0"/>
              <a:buChar char="•"/>
            </a:pPr>
            <a:r>
              <a:rPr lang="de-DE" sz="2000" i="1" dirty="0">
                <a:solidFill>
                  <a:schemeClr val="bg1"/>
                </a:solidFill>
                <a:latin typeface="+mj-lt"/>
              </a:rPr>
              <a:t>Tools</a:t>
            </a:r>
          </a:p>
          <a:p>
            <a:pPr marL="0" lvl="1">
              <a:spcBef>
                <a:spcPts val="1000"/>
              </a:spcBef>
              <a:buSzPct val="70000"/>
            </a:pPr>
            <a:r>
              <a:rPr lang="de-DE" sz="2000" i="1" dirty="0">
                <a:solidFill>
                  <a:schemeClr val="bg1"/>
                </a:solidFill>
                <a:latin typeface="+mj-lt"/>
              </a:rPr>
              <a:t>	Terraform, </a:t>
            </a:r>
            <a:r>
              <a:rPr lang="de-DE" sz="2000" i="1" dirty="0" err="1">
                <a:solidFill>
                  <a:schemeClr val="bg1"/>
                </a:solidFill>
                <a:latin typeface="+mj-lt"/>
              </a:rPr>
              <a:t>Github</a:t>
            </a:r>
            <a:r>
              <a:rPr lang="de-DE" sz="2000" i="1" dirty="0">
                <a:solidFill>
                  <a:schemeClr val="bg1"/>
                </a:solidFill>
                <a:latin typeface="+mj-lt"/>
              </a:rPr>
              <a:t>, Docker, </a:t>
            </a:r>
            <a:r>
              <a:rPr lang="de-DE" sz="2000" i="1" dirty="0" err="1">
                <a:solidFill>
                  <a:schemeClr val="bg1"/>
                </a:solidFill>
                <a:latin typeface="+mj-lt"/>
              </a:rPr>
              <a:t>Kubernetes</a:t>
            </a:r>
            <a:r>
              <a:rPr lang="de-DE" sz="2000" i="1" dirty="0">
                <a:solidFill>
                  <a:schemeClr val="bg1"/>
                </a:solidFill>
                <a:latin typeface="+mj-lt"/>
              </a:rPr>
              <a:t>, …</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42636117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a:solidFill>
                  <a:schemeClr val="bg2"/>
                </a:solidFill>
                <a:latin typeface="+mj-lt"/>
                <a:ea typeface="+mj-ea"/>
                <a:cs typeface="+mj-cs"/>
              </a:rPr>
              <a:t>Literaturverzeichnis</a:t>
            </a:r>
          </a:p>
        </p:txBody>
      </p:sp>
      <p:sp>
        <p:nvSpPr>
          <p:cNvPr id="2" name="Textfeld 1">
            <a:extLst>
              <a:ext uri="{FF2B5EF4-FFF2-40B4-BE49-F238E27FC236}">
                <a16:creationId xmlns:a16="http://schemas.microsoft.com/office/drawing/2014/main" id="{8E62AABD-6674-5359-0115-9D70DA89CBB2}"/>
              </a:ext>
            </a:extLst>
          </p:cNvPr>
          <p:cNvSpPr txBox="1"/>
          <p:nvPr/>
        </p:nvSpPr>
        <p:spPr>
          <a:xfrm>
            <a:off x="0" y="2321170"/>
            <a:ext cx="10101943" cy="26750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600" i="1" dirty="0">
                <a:solidFill>
                  <a:srgbClr val="475871"/>
                </a:solidFill>
                <a:latin typeface="+mj-lt"/>
              </a:rPr>
              <a:t>[1] </a:t>
            </a:r>
          </a:p>
          <a:p>
            <a:pPr marL="285750" indent="-285750">
              <a:lnSpc>
                <a:spcPct val="150000"/>
              </a:lnSpc>
              <a:buFont typeface="Arial" panose="020B0604020202020204" pitchFamily="34" charset="0"/>
              <a:buChar char="•"/>
            </a:pPr>
            <a:r>
              <a:rPr lang="de-DE" sz="1600" i="1" dirty="0">
                <a:solidFill>
                  <a:srgbClr val="475871"/>
                </a:solidFill>
                <a:latin typeface="+mj-lt"/>
              </a:rPr>
              <a:t>[2] https://geekflare.com/de/config-management-tools/</a:t>
            </a:r>
          </a:p>
          <a:p>
            <a:pPr marL="285750" indent="-285750">
              <a:lnSpc>
                <a:spcPct val="150000"/>
              </a:lnSpc>
              <a:buFont typeface="Arial" panose="020B0604020202020204" pitchFamily="34" charset="0"/>
              <a:buChar char="•"/>
            </a:pPr>
            <a:r>
              <a:rPr lang="de-DE" sz="1600" i="1" dirty="0">
                <a:solidFill>
                  <a:srgbClr val="475871"/>
                </a:solidFill>
                <a:latin typeface="+mj-lt"/>
              </a:rPr>
              <a:t>[3] Victor </a:t>
            </a:r>
            <a:r>
              <a:rPr lang="de-DE" sz="1600" i="1" dirty="0" err="1">
                <a:solidFill>
                  <a:srgbClr val="475871"/>
                </a:solidFill>
                <a:latin typeface="+mj-lt"/>
              </a:rPr>
              <a:t>Farcic</a:t>
            </a:r>
            <a:r>
              <a:rPr lang="de-DE" sz="1600" i="1" dirty="0">
                <a:solidFill>
                  <a:srgbClr val="475871"/>
                </a:solidFill>
                <a:latin typeface="+mj-lt"/>
              </a:rPr>
              <a:t> | </a:t>
            </a:r>
            <a:r>
              <a:rPr lang="en-US" sz="1600" i="1" dirty="0" err="1">
                <a:solidFill>
                  <a:srgbClr val="475871"/>
                </a:solidFill>
                <a:latin typeface="+mj-lt"/>
              </a:rPr>
              <a:t>Title:The</a:t>
            </a:r>
            <a:r>
              <a:rPr lang="en-US" sz="1600" i="1" dirty="0">
                <a:solidFill>
                  <a:srgbClr val="475871"/>
                </a:solidFill>
                <a:latin typeface="+mj-lt"/>
              </a:rPr>
              <a:t> DevOps 2.0 Toolkit | </a:t>
            </a:r>
            <a:r>
              <a:rPr lang="en-US" sz="1600" i="1" dirty="0" err="1">
                <a:solidFill>
                  <a:srgbClr val="475871"/>
                </a:solidFill>
                <a:latin typeface="+mj-lt"/>
              </a:rPr>
              <a:t>Packt</a:t>
            </a:r>
            <a:r>
              <a:rPr lang="en-US" sz="1600" i="1" dirty="0">
                <a:solidFill>
                  <a:srgbClr val="475871"/>
                </a:solidFill>
                <a:latin typeface="+mj-lt"/>
              </a:rPr>
              <a:t> Publishing Ltd. | </a:t>
            </a:r>
            <a:r>
              <a:rPr lang="en-US" sz="1600" i="1" dirty="0" err="1">
                <a:solidFill>
                  <a:srgbClr val="475871"/>
                </a:solidFill>
                <a:latin typeface="+mj-lt"/>
              </a:rPr>
              <a:t>Auflage</a:t>
            </a:r>
            <a:r>
              <a:rPr lang="en-US" sz="1600" i="1" dirty="0">
                <a:solidFill>
                  <a:srgbClr val="475871"/>
                </a:solidFill>
                <a:latin typeface="+mj-lt"/>
              </a:rPr>
              <a:t>: 1 | 2016</a:t>
            </a:r>
          </a:p>
          <a:p>
            <a:pPr marL="285750" indent="-285750">
              <a:lnSpc>
                <a:spcPct val="150000"/>
              </a:lnSpc>
              <a:buFont typeface="Arial" panose="020B0604020202020204" pitchFamily="34" charset="0"/>
              <a:buChar char="•"/>
            </a:pPr>
            <a:r>
              <a:rPr lang="en-US" sz="1600" i="1" dirty="0">
                <a:solidFill>
                  <a:srgbClr val="475871"/>
                </a:solidFill>
                <a:latin typeface="+mj-lt"/>
              </a:rPr>
              <a:t>[4] </a:t>
            </a:r>
            <a:r>
              <a:rPr lang="de-DE" sz="1600" i="1" dirty="0">
                <a:solidFill>
                  <a:srgbClr val="475871"/>
                </a:solidFill>
                <a:latin typeface="+mj-lt"/>
                <a:hlinkClick r:id="rId3">
                  <a:extLst>
                    <a:ext uri="{A12FA001-AC4F-418D-AE19-62706E023703}">
                      <ahyp:hlinkClr xmlns:ahyp="http://schemas.microsoft.com/office/drawing/2018/hyperlinkcolor" val="tx"/>
                    </a:ext>
                  </a:extLst>
                </a:hlinkClick>
              </a:rPr>
              <a:t>https://www.atlassian.com/de/microservices</a:t>
            </a:r>
            <a:endParaRPr lang="de-DE" sz="1600" i="1" dirty="0">
              <a:solidFill>
                <a:srgbClr val="475871"/>
              </a:solidFill>
              <a:latin typeface="+mj-lt"/>
            </a:endParaRPr>
          </a:p>
          <a:p>
            <a:pPr marL="285750" indent="-285750">
              <a:lnSpc>
                <a:spcPct val="150000"/>
              </a:lnSpc>
              <a:buFont typeface="Arial" panose="020B0604020202020204" pitchFamily="34" charset="0"/>
              <a:buChar char="•"/>
            </a:pPr>
            <a:r>
              <a:rPr lang="de-DE" sz="1600" i="1" dirty="0">
                <a:solidFill>
                  <a:srgbClr val="475871"/>
                </a:solidFill>
                <a:latin typeface="+mj-lt"/>
              </a:rPr>
              <a:t>[5] https://medium.com/cloud-native-daily/the-ultimate-guide-to-the-top-devops-tools-you-need-to-know-exploring-the-top-devops-tools-11e5f8aa9686</a:t>
            </a:r>
          </a:p>
          <a:p>
            <a:pPr marL="285750" indent="-285750">
              <a:lnSpc>
                <a:spcPct val="150000"/>
              </a:lnSpc>
              <a:buFont typeface="Arial" panose="020B0604020202020204" pitchFamily="34" charset="0"/>
              <a:buChar char="•"/>
            </a:pPr>
            <a:endParaRPr lang="de-DE" dirty="0"/>
          </a:p>
        </p:txBody>
      </p:sp>
    </p:spTree>
    <p:extLst>
      <p:ext uri="{BB962C8B-B14F-4D97-AF65-F5344CB8AC3E}">
        <p14:creationId xmlns:p14="http://schemas.microsoft.com/office/powerpoint/2010/main" val="2153556155"/>
      </p:ext>
    </p:extLst>
  </p:cSld>
  <p:clrMapOvr>
    <a:masterClrMapping/>
  </p:clrMapOvr>
</p:sld>
</file>

<file path=ppt/theme/theme1.xml><?xml version="1.0" encoding="utf-8"?>
<a:theme xmlns:a="http://schemas.openxmlformats.org/drawingml/2006/main"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themeOverride>
</file>

<file path=ppt/theme/themeOverride2.xml><?xml version="1.0" encoding="utf-8"?>
<a:themeOverride xmlns:a="http://schemas.openxmlformats.org/drawingml/2006/main">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themeOverride>
</file>

<file path=docProps/app.xml><?xml version="1.0" encoding="utf-8"?>
<Properties xmlns="http://schemas.openxmlformats.org/officeDocument/2006/extended-properties" xmlns:vt="http://schemas.openxmlformats.org/officeDocument/2006/docPropsVTypes">
  <Template/>
  <TotalTime>0</TotalTime>
  <Words>1424</Words>
  <Application>Microsoft Office PowerPoint</Application>
  <PresentationFormat>Breitbild</PresentationFormat>
  <Paragraphs>101</Paragraphs>
  <Slides>7</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Calibri</vt:lpstr>
      <vt:lpstr>Gill Sans MT</vt:lpstr>
      <vt:lpstr>Goudy Old Style</vt:lpstr>
      <vt:lpstr>Inter</vt:lpstr>
      <vt:lpstr>ClassicFrameVTI</vt:lpstr>
      <vt:lpstr>Nexus-One</vt:lpstr>
      <vt:lpstr>PowerPoint-Präsentation</vt:lpstr>
      <vt:lpstr>PowerPoint-Präsentation</vt:lpstr>
      <vt:lpstr>PowerPoint-Präsentation</vt:lpstr>
      <vt:lpstr>PowerPoint-Präsentation</vt:lpstr>
      <vt:lpstr>PowerPoint-Präsentation</vt:lpstr>
      <vt:lpstr>PowerPoint-Präsentation</vt:lpstr>
    </vt:vector>
  </TitlesOfParts>
  <Company>Voith Group of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 @  Fresh Corner</dc:title>
  <dc:creator>Willkens, Tim</dc:creator>
  <cp:lastModifiedBy>Willkens, Tim</cp:lastModifiedBy>
  <cp:revision>28</cp:revision>
  <dcterms:created xsi:type="dcterms:W3CDTF">2024-05-13T07:18:42Z</dcterms:created>
  <dcterms:modified xsi:type="dcterms:W3CDTF">2024-07-29T19:36:01Z</dcterms:modified>
</cp:coreProperties>
</file>