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7" r:id="rId2"/>
    <p:sldId id="330" r:id="rId3"/>
    <p:sldId id="381" r:id="rId4"/>
    <p:sldId id="382" r:id="rId5"/>
    <p:sldId id="383" r:id="rId6"/>
    <p:sldId id="384" r:id="rId7"/>
    <p:sldId id="385" r:id="rId8"/>
    <p:sldId id="386" r:id="rId9"/>
    <p:sldId id="387" r:id="rId10"/>
    <p:sldId id="388" r:id="rId11"/>
    <p:sldId id="389" r:id="rId12"/>
    <p:sldId id="390" r:id="rId13"/>
    <p:sldId id="391" r:id="rId14"/>
    <p:sldId id="392" r:id="rId15"/>
    <p:sldId id="393" r:id="rId16"/>
    <p:sldId id="394" r:id="rId17"/>
    <p:sldId id="395" r:id="rId18"/>
    <p:sldId id="396" r:id="rId19"/>
    <p:sldId id="397" r:id="rId20"/>
    <p:sldId id="398" r:id="rId21"/>
    <p:sldId id="399" r:id="rId22"/>
    <p:sldId id="332" r:id="rId23"/>
    <p:sldId id="331" r:id="rId24"/>
    <p:sldId id="339" r:id="rId25"/>
    <p:sldId id="340" r:id="rId26"/>
    <p:sldId id="333" r:id="rId27"/>
    <p:sldId id="341" r:id="rId28"/>
    <p:sldId id="338" r:id="rId29"/>
    <p:sldId id="337" r:id="rId30"/>
    <p:sldId id="336" r:id="rId31"/>
    <p:sldId id="335" r:id="rId32"/>
    <p:sldId id="342" r:id="rId33"/>
    <p:sldId id="259" r:id="rId34"/>
    <p:sldId id="260" r:id="rId35"/>
    <p:sldId id="343" r:id="rId36"/>
    <p:sldId id="262" r:id="rId37"/>
    <p:sldId id="345" r:id="rId38"/>
    <p:sldId id="344" r:id="rId39"/>
    <p:sldId id="347" r:id="rId40"/>
    <p:sldId id="348" r:id="rId41"/>
    <p:sldId id="346" r:id="rId42"/>
    <p:sldId id="349" r:id="rId43"/>
    <p:sldId id="323" r:id="rId44"/>
    <p:sldId id="263" r:id="rId45"/>
    <p:sldId id="265" r:id="rId46"/>
    <p:sldId id="350" r:id="rId47"/>
    <p:sldId id="266" r:id="rId48"/>
    <p:sldId id="267" r:id="rId49"/>
    <p:sldId id="351" r:id="rId50"/>
    <p:sldId id="352" r:id="rId51"/>
    <p:sldId id="268" r:id="rId52"/>
    <p:sldId id="269" r:id="rId53"/>
    <p:sldId id="353" r:id="rId54"/>
    <p:sldId id="270" r:id="rId55"/>
    <p:sldId id="271" r:id="rId56"/>
    <p:sldId id="354" r:id="rId57"/>
    <p:sldId id="272" r:id="rId58"/>
    <p:sldId id="355" r:id="rId59"/>
    <p:sldId id="273" r:id="rId60"/>
    <p:sldId id="324" r:id="rId61"/>
    <p:sldId id="274" r:id="rId62"/>
    <p:sldId id="275" r:id="rId63"/>
    <p:sldId id="356" r:id="rId64"/>
    <p:sldId id="276" r:id="rId65"/>
    <p:sldId id="358" r:id="rId66"/>
    <p:sldId id="357" r:id="rId67"/>
    <p:sldId id="277" r:id="rId68"/>
    <p:sldId id="359" r:id="rId69"/>
    <p:sldId id="278" r:id="rId70"/>
    <p:sldId id="279" r:id="rId71"/>
    <p:sldId id="280" r:id="rId72"/>
    <p:sldId id="360" r:id="rId73"/>
    <p:sldId id="282" r:id="rId74"/>
    <p:sldId id="361" r:id="rId75"/>
    <p:sldId id="281" r:id="rId76"/>
    <p:sldId id="363" r:id="rId77"/>
    <p:sldId id="283" r:id="rId78"/>
    <p:sldId id="362" r:id="rId79"/>
    <p:sldId id="284" r:id="rId80"/>
    <p:sldId id="364" r:id="rId81"/>
    <p:sldId id="365" r:id="rId82"/>
    <p:sldId id="285" r:id="rId83"/>
    <p:sldId id="286" r:id="rId84"/>
    <p:sldId id="287" r:id="rId85"/>
    <p:sldId id="288" r:id="rId86"/>
    <p:sldId id="289" r:id="rId87"/>
    <p:sldId id="325" r:id="rId88"/>
    <p:sldId id="290" r:id="rId89"/>
    <p:sldId id="366" r:id="rId90"/>
    <p:sldId id="367" r:id="rId91"/>
    <p:sldId id="368" r:id="rId92"/>
    <p:sldId id="369" r:id="rId93"/>
    <p:sldId id="370" r:id="rId94"/>
    <p:sldId id="379" r:id="rId95"/>
    <p:sldId id="371" r:id="rId96"/>
    <p:sldId id="372" r:id="rId97"/>
    <p:sldId id="373" r:id="rId98"/>
    <p:sldId id="380" r:id="rId99"/>
    <p:sldId id="375" r:id="rId100"/>
    <p:sldId id="374" r:id="rId101"/>
    <p:sldId id="378" r:id="rId10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76" autoAdjust="0"/>
  </p:normalViewPr>
  <p:slideViewPr>
    <p:cSldViewPr>
      <p:cViewPr varScale="1">
        <p:scale>
          <a:sx n="51" d="100"/>
          <a:sy n="51" d="100"/>
        </p:scale>
        <p:origin x="150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A07AED-9373-47D6-8F26-3E45D0E8868B}" type="datetimeFigureOut">
              <a:rPr lang="ru-RU" smtClean="0"/>
              <a:pPr/>
              <a:t>13.04.2018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243477-E6DB-43D6-A4FE-AEF1C84D8EA8}" type="slidenum">
              <a:rPr lang="ru-RU" smtClean="0"/>
              <a:pPr/>
              <a:t>‹#›</a:t>
            </a:fld>
            <a:endParaRPr lang="ru-RU"/>
          </a:p>
        </p:txBody>
      </p:sp>
    </p:spTree>
    <p:extLst>
      <p:ext uri="{BB962C8B-B14F-4D97-AF65-F5344CB8AC3E}">
        <p14:creationId xmlns:p14="http://schemas.microsoft.com/office/powerpoint/2010/main" val="385993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intuit.ru/department/internet/xml/3/" TargetMode="External"/><Relationship Id="rId2" Type="http://schemas.openxmlformats.org/officeDocument/2006/relationships/slide" Target="../slides/slide59.xml"/><Relationship Id="rId1" Type="http://schemas.openxmlformats.org/officeDocument/2006/relationships/notesMaster" Target="../notesMasters/notesMaster1.xml"/><Relationship Id="rId5" Type="http://schemas.openxmlformats.org/officeDocument/2006/relationships/hyperlink" Target="http://www.intuit.ru/department/internet/xml/4/" TargetMode="External"/><Relationship Id="rId4" Type="http://schemas.openxmlformats.org/officeDocument/2006/relationships/hyperlink" Target="http://www.intuit.ru/department/internet/xml/6/"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intuit.ru/department/internet/xml/3/" TargetMode="External"/><Relationship Id="rId2" Type="http://schemas.openxmlformats.org/officeDocument/2006/relationships/slide" Target="../slides/slide60.xml"/><Relationship Id="rId1" Type="http://schemas.openxmlformats.org/officeDocument/2006/relationships/notesMaster" Target="../notesMasters/notesMaster1.xml"/><Relationship Id="rId5" Type="http://schemas.openxmlformats.org/officeDocument/2006/relationships/hyperlink" Target="http://www.intuit.ru/department/internet/xml/4/" TargetMode="External"/><Relationship Id="rId4" Type="http://schemas.openxmlformats.org/officeDocument/2006/relationships/hyperlink" Target="http://www.intuit.ru/department/internet/xml/6/"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472F032-5A5A-49E9-932B-B97D5F5CB0C7}" type="slidenum">
              <a:rPr lang="en-GB" smtClean="0"/>
              <a:pPr/>
              <a:t>5</a:t>
            </a:fld>
            <a:endParaRPr lang="en-GB" smtClean="0"/>
          </a:p>
        </p:txBody>
      </p:sp>
      <p:sp>
        <p:nvSpPr>
          <p:cNvPr id="92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smtClean="0"/>
          </a:p>
        </p:txBody>
      </p:sp>
    </p:spTree>
    <p:extLst>
      <p:ext uri="{BB962C8B-B14F-4D97-AF65-F5344CB8AC3E}">
        <p14:creationId xmlns:p14="http://schemas.microsoft.com/office/powerpoint/2010/main" val="3393636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Следующий элемент Документ, однако, не будет </a:t>
            </a:r>
            <a:r>
              <a:rPr lang="ru-RU" sz="1200" kern="1200" dirty="0" err="1" smtClean="0">
                <a:solidFill>
                  <a:schemeClr val="tx1"/>
                </a:solidFill>
                <a:latin typeface="+mn-lt"/>
                <a:ea typeface="+mn-ea"/>
                <a:cs typeface="+mn-cs"/>
              </a:rPr>
              <a:t>валидным</a:t>
            </a:r>
            <a:r>
              <a:rPr lang="ru-RU" sz="1200" kern="1200" dirty="0" smtClean="0">
                <a:solidFill>
                  <a:schemeClr val="tx1"/>
                </a:solidFill>
                <a:latin typeface="+mn-lt"/>
                <a:ea typeface="+mn-ea"/>
                <a:cs typeface="+mn-cs"/>
              </a:rPr>
              <a:t>, поскольку порядок дочерних элементов не соответствует объявленному:</a:t>
            </a:r>
          </a:p>
          <a:p>
            <a:r>
              <a:rPr lang="en-US" sz="1200" kern="1200" dirty="0" smtClean="0">
                <a:solidFill>
                  <a:schemeClr val="tx1"/>
                </a:solidFill>
                <a:latin typeface="+mn-lt"/>
                <a:ea typeface="+mn-ea"/>
                <a:cs typeface="+mn-cs"/>
              </a:rPr>
              <a:t>&lt;MOUNTAIN&gt;  &lt;!-- </a:t>
            </a:r>
            <a:r>
              <a:rPr lang="ru-RU" sz="1200" kern="1200" dirty="0" smtClean="0">
                <a:solidFill>
                  <a:schemeClr val="tx1"/>
                </a:solidFill>
                <a:latin typeface="+mn-lt"/>
                <a:ea typeface="+mn-ea"/>
                <a:cs typeface="+mn-cs"/>
              </a:rPr>
              <a:t>Неправильный элемент</a:t>
            </a:r>
            <a:r>
              <a:rPr lang="en-US" sz="1200" kern="1200" dirty="0" smtClean="0">
                <a:solidFill>
                  <a:schemeClr val="tx1"/>
                </a:solidFill>
                <a:latin typeface="+mn-lt"/>
                <a:ea typeface="+mn-ea"/>
                <a:cs typeface="+mn-cs"/>
              </a:rPr>
              <a:t>! --&gt;</a:t>
            </a:r>
            <a:endParaRPr lang="ru-RU"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&lt;STATE&gt;New Mexico&lt;/STATE&gt;</a:t>
            </a:r>
            <a:endParaRPr lang="ru-RU"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&lt;NAME&gt;Wheeler&lt;/NAME&gt;</a:t>
            </a:r>
            <a:endParaRPr lang="ru-RU"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&lt;HEIGHT&gt;13161&lt;/HEIGHT&gt;</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&lt;/MOUNTAIN&gt;</a:t>
            </a:r>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AC989CA0-4C31-4B1F-AAE9-7F85B21CE45B}" type="slidenum">
              <a:rPr lang="ru-RU" smtClean="0"/>
              <a:pPr/>
              <a:t>48</a:t>
            </a:fld>
            <a:endParaRPr lang="ru-RU"/>
          </a:p>
        </p:txBody>
      </p:sp>
    </p:spTree>
    <p:extLst>
      <p:ext uri="{BB962C8B-B14F-4D97-AF65-F5344CB8AC3E}">
        <p14:creationId xmlns:p14="http://schemas.microsoft.com/office/powerpoint/2010/main" val="3052617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Следующий элемент Документ, однако, не будет </a:t>
            </a:r>
            <a:r>
              <a:rPr lang="ru-RU" sz="1200" kern="1200" dirty="0" err="1" smtClean="0">
                <a:solidFill>
                  <a:schemeClr val="tx1"/>
                </a:solidFill>
                <a:latin typeface="+mn-lt"/>
                <a:ea typeface="+mn-ea"/>
                <a:cs typeface="+mn-cs"/>
              </a:rPr>
              <a:t>валидным</a:t>
            </a:r>
            <a:r>
              <a:rPr lang="ru-RU" sz="1200" kern="1200" dirty="0" smtClean="0">
                <a:solidFill>
                  <a:schemeClr val="tx1"/>
                </a:solidFill>
                <a:latin typeface="+mn-lt"/>
                <a:ea typeface="+mn-ea"/>
                <a:cs typeface="+mn-cs"/>
              </a:rPr>
              <a:t>, поскольку порядок дочерних элементов не соответствует объявленному:</a:t>
            </a:r>
          </a:p>
          <a:p>
            <a:r>
              <a:rPr lang="en-US" sz="1200" kern="1200" dirty="0" smtClean="0">
                <a:solidFill>
                  <a:schemeClr val="tx1"/>
                </a:solidFill>
                <a:latin typeface="+mn-lt"/>
                <a:ea typeface="+mn-ea"/>
                <a:cs typeface="+mn-cs"/>
              </a:rPr>
              <a:t>&lt;MOUNTAIN&gt;  &lt;!-- </a:t>
            </a:r>
            <a:r>
              <a:rPr lang="ru-RU" sz="1200" kern="1200" dirty="0" smtClean="0">
                <a:solidFill>
                  <a:schemeClr val="tx1"/>
                </a:solidFill>
                <a:latin typeface="+mn-lt"/>
                <a:ea typeface="+mn-ea"/>
                <a:cs typeface="+mn-cs"/>
              </a:rPr>
              <a:t>Неправильный элемент</a:t>
            </a:r>
            <a:r>
              <a:rPr lang="en-US" sz="1200" kern="1200" dirty="0" smtClean="0">
                <a:solidFill>
                  <a:schemeClr val="tx1"/>
                </a:solidFill>
                <a:latin typeface="+mn-lt"/>
                <a:ea typeface="+mn-ea"/>
                <a:cs typeface="+mn-cs"/>
              </a:rPr>
              <a:t>! --&gt;</a:t>
            </a:r>
            <a:endParaRPr lang="ru-RU"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&lt;STATE&gt;New Mexico&lt;/STATE&gt;</a:t>
            </a:r>
            <a:endParaRPr lang="ru-RU"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&lt;NAME&gt;Wheeler&lt;/NAME&gt;</a:t>
            </a:r>
            <a:endParaRPr lang="ru-RU"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&lt;HEIGHT&gt;13161&lt;/HEIGHT&gt;</a:t>
            </a:r>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&lt;/MOUNTAIN&gt;</a:t>
            </a:r>
            <a:endParaRPr lang="ru-RU" sz="1200" kern="120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AC989CA0-4C31-4B1F-AAE9-7F85B21CE45B}" type="slidenum">
              <a:rPr lang="ru-RU" smtClean="0"/>
              <a:pPr/>
              <a:t>49</a:t>
            </a:fld>
            <a:endParaRPr lang="ru-RU"/>
          </a:p>
        </p:txBody>
      </p:sp>
    </p:spTree>
    <p:extLst>
      <p:ext uri="{BB962C8B-B14F-4D97-AF65-F5344CB8AC3E}">
        <p14:creationId xmlns:p14="http://schemas.microsoft.com/office/powerpoint/2010/main" val="750704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следующее DTD задает, что каждый элемент FILM должен иметь один дочерний элемент TITLE; за ним должен следовать один дочерний элемент CLASS; после него должен идти один дочерний элемент STAR, NARRATOR или INSTRUCTOR</a:t>
            </a:r>
            <a:endParaRPr lang="ru-RU" dirty="0"/>
          </a:p>
        </p:txBody>
      </p:sp>
      <p:sp>
        <p:nvSpPr>
          <p:cNvPr id="4" name="Номер слайда 3"/>
          <p:cNvSpPr>
            <a:spLocks noGrp="1"/>
          </p:cNvSpPr>
          <p:nvPr>
            <p:ph type="sldNum" sz="quarter" idx="10"/>
          </p:nvPr>
        </p:nvSpPr>
        <p:spPr/>
        <p:txBody>
          <a:bodyPr/>
          <a:lstStyle/>
          <a:p>
            <a:fld id="{AC989CA0-4C31-4B1F-AAE9-7F85B21CE45B}" type="slidenum">
              <a:rPr lang="ru-RU" smtClean="0"/>
              <a:pPr/>
              <a:t>57</a:t>
            </a:fld>
            <a:endParaRPr lang="ru-RU"/>
          </a:p>
        </p:txBody>
      </p:sp>
    </p:spTree>
    <p:extLst>
      <p:ext uri="{BB962C8B-B14F-4D97-AF65-F5344CB8AC3E}">
        <p14:creationId xmlns:p14="http://schemas.microsoft.com/office/powerpoint/2010/main" val="1295917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следующее DTD задает, что каждый элемент FILM должен иметь один дочерний элемент TITLE; за ним должен следовать один дочерний элемент CLASS; после него должен идти один дочерний элемент STAR, NARRATOR или INSTRUCTOR</a:t>
            </a:r>
            <a:endParaRPr lang="ru-RU" dirty="0"/>
          </a:p>
        </p:txBody>
      </p:sp>
      <p:sp>
        <p:nvSpPr>
          <p:cNvPr id="4" name="Номер слайда 3"/>
          <p:cNvSpPr>
            <a:spLocks noGrp="1"/>
          </p:cNvSpPr>
          <p:nvPr>
            <p:ph type="sldNum" sz="quarter" idx="10"/>
          </p:nvPr>
        </p:nvSpPr>
        <p:spPr/>
        <p:txBody>
          <a:bodyPr/>
          <a:lstStyle/>
          <a:p>
            <a:fld id="{AC989CA0-4C31-4B1F-AAE9-7F85B21CE45B}" type="slidenum">
              <a:rPr lang="ru-RU" smtClean="0"/>
              <a:pPr/>
              <a:t>58</a:t>
            </a:fld>
            <a:endParaRPr lang="ru-RU"/>
          </a:p>
        </p:txBody>
      </p:sp>
    </p:spTree>
    <p:extLst>
      <p:ext uri="{BB962C8B-B14F-4D97-AF65-F5344CB8AC3E}">
        <p14:creationId xmlns:p14="http://schemas.microsoft.com/office/powerpoint/2010/main" val="3539689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latin typeface="+mn-lt"/>
                <a:ea typeface="+mn-ea"/>
                <a:cs typeface="+mn-cs"/>
              </a:rPr>
              <a:t>Примечание.</a:t>
            </a:r>
            <a:r>
              <a:rPr lang="ru-RU" sz="1200" kern="1200" dirty="0" smtClean="0">
                <a:solidFill>
                  <a:schemeClr val="tx1"/>
                </a:solidFill>
                <a:latin typeface="+mn-lt"/>
                <a:ea typeface="+mn-ea"/>
                <a:cs typeface="+mn-cs"/>
              </a:rPr>
              <a:t> Ключевое слово PCDATA относится к синтаксически анализируемым (разбираемым) символьным данным. Из </a:t>
            </a:r>
            <a:r>
              <a:rPr lang="ru-RU" sz="1200" kern="1200" dirty="0" smtClean="0">
                <a:solidFill>
                  <a:schemeClr val="tx1"/>
                </a:solidFill>
                <a:latin typeface="+mn-lt"/>
                <a:ea typeface="+mn-ea"/>
                <a:cs typeface="+mn-cs"/>
                <a:hlinkClick r:id="rId3"/>
              </a:rPr>
              <a:t>лекции 3</a:t>
            </a:r>
            <a:r>
              <a:rPr lang="ru-RU" sz="1200" kern="1200" dirty="0" smtClean="0">
                <a:solidFill>
                  <a:schemeClr val="tx1"/>
                </a:solidFill>
                <a:latin typeface="+mn-lt"/>
                <a:ea typeface="+mn-ea"/>
                <a:cs typeface="+mn-cs"/>
              </a:rPr>
              <a:t> вам известно, что XML-процессор синтаксически разбирает символьные данные внутри элемента – т.е. сканирует элемент в поиске XML-разметки. В связи с этим вы не можете использовать левую угловую скобку (&lt;) или знак амперсанда (&amp;) или символы ]]&gt; как часть символьных данных, поскольку синтаксический анализатор будет интерпретировать каждый из этих символов или группы символов как разметку. Однако вы можете использовать любые символы с помощью ссылки на символ или на предопределенный примитив (см. </a:t>
            </a:r>
            <a:r>
              <a:rPr lang="ru-RU" sz="1200" kern="1200" dirty="0" smtClean="0">
                <a:solidFill>
                  <a:schemeClr val="tx1"/>
                </a:solidFill>
                <a:latin typeface="+mn-lt"/>
                <a:ea typeface="+mn-ea"/>
                <a:cs typeface="+mn-cs"/>
                <a:hlinkClick r:id="rId4"/>
              </a:rPr>
              <a:t>лекцию 6</a:t>
            </a:r>
            <a:r>
              <a:rPr lang="ru-RU" sz="1200" kern="1200" dirty="0" smtClean="0">
                <a:solidFill>
                  <a:schemeClr val="tx1"/>
                </a:solidFill>
                <a:latin typeface="+mn-lt"/>
                <a:ea typeface="+mn-ea"/>
                <a:cs typeface="+mn-cs"/>
              </a:rPr>
              <a:t>), либо с помощью раздела CDATA (см. </a:t>
            </a:r>
            <a:r>
              <a:rPr lang="ru-RU" sz="1200" kern="1200" dirty="0" smtClean="0">
                <a:solidFill>
                  <a:schemeClr val="tx1"/>
                </a:solidFill>
                <a:latin typeface="+mn-lt"/>
                <a:ea typeface="+mn-ea"/>
                <a:cs typeface="+mn-cs"/>
                <a:hlinkClick r:id="rId5"/>
              </a:rPr>
              <a:t>лекцию 4</a:t>
            </a:r>
            <a:r>
              <a:rPr lang="ru-RU" sz="1200" kern="1200" dirty="0" smtClean="0">
                <a:solidFill>
                  <a:schemeClr val="tx1"/>
                </a:solidFill>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AC989CA0-4C31-4B1F-AAE9-7F85B21CE45B}" type="slidenum">
              <a:rPr lang="ru-RU" smtClean="0"/>
              <a:pPr/>
              <a:t>59</a:t>
            </a:fld>
            <a:endParaRPr lang="ru-RU"/>
          </a:p>
        </p:txBody>
      </p:sp>
    </p:spTree>
    <p:extLst>
      <p:ext uri="{BB962C8B-B14F-4D97-AF65-F5344CB8AC3E}">
        <p14:creationId xmlns:p14="http://schemas.microsoft.com/office/powerpoint/2010/main" val="508123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latin typeface="+mn-lt"/>
                <a:ea typeface="+mn-ea"/>
                <a:cs typeface="+mn-cs"/>
              </a:rPr>
              <a:t>Примечание.</a:t>
            </a:r>
            <a:r>
              <a:rPr lang="ru-RU" sz="1200" kern="1200" dirty="0" smtClean="0">
                <a:solidFill>
                  <a:schemeClr val="tx1"/>
                </a:solidFill>
                <a:latin typeface="+mn-lt"/>
                <a:ea typeface="+mn-ea"/>
                <a:cs typeface="+mn-cs"/>
              </a:rPr>
              <a:t> Ключевое слово PCDATA относится к синтаксически анализируемым (разбираемым) символьным данным. Из </a:t>
            </a:r>
            <a:r>
              <a:rPr lang="ru-RU" sz="1200" kern="1200" dirty="0" smtClean="0">
                <a:solidFill>
                  <a:schemeClr val="tx1"/>
                </a:solidFill>
                <a:latin typeface="+mn-lt"/>
                <a:ea typeface="+mn-ea"/>
                <a:cs typeface="+mn-cs"/>
                <a:hlinkClick r:id="rId3"/>
              </a:rPr>
              <a:t>лекции 3</a:t>
            </a:r>
            <a:r>
              <a:rPr lang="ru-RU" sz="1200" kern="1200" dirty="0" smtClean="0">
                <a:solidFill>
                  <a:schemeClr val="tx1"/>
                </a:solidFill>
                <a:latin typeface="+mn-lt"/>
                <a:ea typeface="+mn-ea"/>
                <a:cs typeface="+mn-cs"/>
              </a:rPr>
              <a:t> вам известно, что XML-процессор синтаксически разбирает символьные данные внутри элемента – т.е. сканирует элемент в поиске XML-разметки. В связи с этим вы не можете использовать левую угловую скобку (&lt;) или знак амперсанда (&amp;) или символы ]]&gt; как часть символьных данных, поскольку синтаксический анализатор будет интерпретировать каждый из этих символов или группы символов как разметку. Однако вы можете использовать любые символы с помощью ссылки на символ или на предопределенный примитив (см. </a:t>
            </a:r>
            <a:r>
              <a:rPr lang="ru-RU" sz="1200" kern="1200" dirty="0" smtClean="0">
                <a:solidFill>
                  <a:schemeClr val="tx1"/>
                </a:solidFill>
                <a:latin typeface="+mn-lt"/>
                <a:ea typeface="+mn-ea"/>
                <a:cs typeface="+mn-cs"/>
                <a:hlinkClick r:id="rId4"/>
              </a:rPr>
              <a:t>лекцию 6</a:t>
            </a:r>
            <a:r>
              <a:rPr lang="ru-RU" sz="1200" kern="1200" dirty="0" smtClean="0">
                <a:solidFill>
                  <a:schemeClr val="tx1"/>
                </a:solidFill>
                <a:latin typeface="+mn-lt"/>
                <a:ea typeface="+mn-ea"/>
                <a:cs typeface="+mn-cs"/>
              </a:rPr>
              <a:t>), либо с помощью раздела CDATA (см. </a:t>
            </a:r>
            <a:r>
              <a:rPr lang="ru-RU" sz="1200" kern="1200" dirty="0" smtClean="0">
                <a:solidFill>
                  <a:schemeClr val="tx1"/>
                </a:solidFill>
                <a:latin typeface="+mn-lt"/>
                <a:ea typeface="+mn-ea"/>
                <a:cs typeface="+mn-cs"/>
                <a:hlinkClick r:id="rId5"/>
              </a:rPr>
              <a:t>лекцию 4</a:t>
            </a:r>
            <a:r>
              <a:rPr lang="ru-RU" sz="1200" kern="1200" dirty="0" smtClean="0">
                <a:solidFill>
                  <a:schemeClr val="tx1"/>
                </a:solidFill>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AC989CA0-4C31-4B1F-AAE9-7F85B21CE45B}" type="slidenum">
              <a:rPr lang="ru-RU" smtClean="0"/>
              <a:pPr/>
              <a:t>60</a:t>
            </a:fld>
            <a:endParaRPr lang="ru-RU"/>
          </a:p>
        </p:txBody>
      </p:sp>
    </p:spTree>
    <p:extLst>
      <p:ext uri="{BB962C8B-B14F-4D97-AF65-F5344CB8AC3E}">
        <p14:creationId xmlns:p14="http://schemas.microsoft.com/office/powerpoint/2010/main" val="821093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Атрибуту </a:t>
            </a:r>
            <a:r>
              <a:rPr lang="ru-RU" sz="1200" kern="1200" dirty="0" err="1" smtClean="0">
                <a:solidFill>
                  <a:schemeClr val="tx1"/>
                </a:solidFill>
                <a:latin typeface="+mn-lt"/>
                <a:ea typeface="+mn-ea"/>
                <a:cs typeface="+mn-cs"/>
              </a:rPr>
              <a:t>Class</a:t>
            </a:r>
            <a:r>
              <a:rPr lang="ru-RU" sz="1200" kern="1200" dirty="0" smtClean="0">
                <a:solidFill>
                  <a:schemeClr val="tx1"/>
                </a:solidFill>
                <a:latin typeface="+mn-lt"/>
                <a:ea typeface="+mn-ea"/>
                <a:cs typeface="+mn-cs"/>
              </a:rPr>
              <a:t> можно присвоить любую строку в кавычках (ключевое слово CDATA); если в </a:t>
            </a:r>
            <a:r>
              <a:rPr lang="en-US" sz="1200" kern="1200" dirty="0" smtClean="0">
                <a:solidFill>
                  <a:schemeClr val="tx1"/>
                </a:solidFill>
                <a:latin typeface="+mn-lt"/>
                <a:ea typeface="+mn-ea"/>
                <a:cs typeface="+mn-cs"/>
              </a:rPr>
              <a:t>XML </a:t>
            </a:r>
            <a:r>
              <a:rPr lang="ru-RU" sz="1200" kern="1200" dirty="0" smtClean="0">
                <a:solidFill>
                  <a:schemeClr val="tx1"/>
                </a:solidFill>
                <a:latin typeface="+mn-lt"/>
                <a:ea typeface="+mn-ea"/>
                <a:cs typeface="+mn-cs"/>
              </a:rPr>
              <a:t>документе данному атрибуту значение не задается, то ему будет автоматически присваиваться значение по умолчанию "</a:t>
            </a:r>
            <a:r>
              <a:rPr lang="ru-RU" sz="1200" kern="1200" dirty="0" err="1" smtClean="0">
                <a:solidFill>
                  <a:schemeClr val="tx1"/>
                </a:solidFill>
                <a:latin typeface="+mn-lt"/>
                <a:ea typeface="+mn-ea"/>
                <a:cs typeface="+mn-cs"/>
              </a:rPr>
              <a:t>fictional</a:t>
            </a:r>
            <a:r>
              <a:rPr lang="ru-RU" sz="1200" kern="1200" dirty="0" smtClean="0">
                <a:solidFill>
                  <a:schemeClr val="tx1"/>
                </a:solidFill>
                <a:latin typeface="+mn-lt"/>
                <a:ea typeface="+mn-ea"/>
                <a:cs typeface="+mn-cs"/>
              </a:rPr>
              <a:t>". </a:t>
            </a:r>
          </a:p>
          <a:p>
            <a:r>
              <a:rPr lang="ru-RU" sz="1200" kern="1200" dirty="0" smtClean="0">
                <a:solidFill>
                  <a:schemeClr val="tx1"/>
                </a:solidFill>
                <a:latin typeface="+mn-lt"/>
                <a:ea typeface="+mn-ea"/>
                <a:cs typeface="+mn-cs"/>
              </a:rPr>
              <a:t>Атрибуту </a:t>
            </a:r>
            <a:r>
              <a:rPr lang="ru-RU" sz="1200" kern="1200" dirty="0" err="1" smtClean="0">
                <a:solidFill>
                  <a:schemeClr val="tx1"/>
                </a:solidFill>
                <a:latin typeface="+mn-lt"/>
                <a:ea typeface="+mn-ea"/>
                <a:cs typeface="+mn-cs"/>
              </a:rPr>
              <a:t>Year</a:t>
            </a:r>
            <a:r>
              <a:rPr lang="ru-RU" sz="1200" kern="1200" dirty="0" smtClean="0">
                <a:solidFill>
                  <a:schemeClr val="tx1"/>
                </a:solidFill>
                <a:latin typeface="+mn-lt"/>
                <a:ea typeface="+mn-ea"/>
                <a:cs typeface="+mn-cs"/>
              </a:rPr>
              <a:t> можно присвоить любую строку в кавычках; однако, этому атрибуту должно быть обязательно присвоено </a:t>
            </a:r>
            <a:r>
              <a:rPr lang="ru-RU" sz="1200" kern="1200" dirty="0" err="1" smtClean="0">
                <a:solidFill>
                  <a:schemeClr val="tx1"/>
                </a:solidFill>
                <a:latin typeface="+mn-lt"/>
                <a:ea typeface="+mn-ea"/>
                <a:cs typeface="+mn-cs"/>
              </a:rPr>
              <a:t>знавение</a:t>
            </a:r>
            <a:r>
              <a:rPr lang="ru-RU" sz="1200" kern="1200" dirty="0" smtClean="0">
                <a:solidFill>
                  <a:schemeClr val="tx1"/>
                </a:solidFill>
                <a:latin typeface="+mn-lt"/>
                <a:ea typeface="+mn-ea"/>
                <a:cs typeface="+mn-cs"/>
              </a:rPr>
              <a:t> в каждом элементе FILM (ключевое слово #REQUIRED), поэтому значение по умолчанию не задается.</a:t>
            </a:r>
          </a:p>
          <a:p>
            <a:endParaRPr lang="ru-RU" dirty="0"/>
          </a:p>
        </p:txBody>
      </p:sp>
      <p:sp>
        <p:nvSpPr>
          <p:cNvPr id="4" name="Номер слайда 3"/>
          <p:cNvSpPr>
            <a:spLocks noGrp="1"/>
          </p:cNvSpPr>
          <p:nvPr>
            <p:ph type="sldNum" sz="quarter" idx="10"/>
          </p:nvPr>
        </p:nvSpPr>
        <p:spPr/>
        <p:txBody>
          <a:bodyPr/>
          <a:lstStyle/>
          <a:p>
            <a:fld id="{AC989CA0-4C31-4B1F-AAE9-7F85B21CE45B}" type="slidenum">
              <a:rPr lang="ru-RU" smtClean="0"/>
              <a:pPr/>
              <a:t>67</a:t>
            </a:fld>
            <a:endParaRPr lang="ru-RU"/>
          </a:p>
        </p:txBody>
      </p:sp>
    </p:spTree>
    <p:extLst>
      <p:ext uri="{BB962C8B-B14F-4D97-AF65-F5344CB8AC3E}">
        <p14:creationId xmlns:p14="http://schemas.microsoft.com/office/powerpoint/2010/main" val="594862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Для элемента FILM атрибуту </a:t>
            </a:r>
            <a:r>
              <a:rPr lang="ru-RU" sz="1200" kern="1200" dirty="0" err="1" smtClean="0">
                <a:solidFill>
                  <a:schemeClr val="tx1"/>
                </a:solidFill>
                <a:latin typeface="+mn-lt"/>
                <a:ea typeface="+mn-ea"/>
                <a:cs typeface="+mn-cs"/>
              </a:rPr>
              <a:t>Year</a:t>
            </a:r>
            <a:r>
              <a:rPr lang="ru-RU" sz="1200" kern="1200" dirty="0" smtClean="0">
                <a:solidFill>
                  <a:schemeClr val="tx1"/>
                </a:solidFill>
                <a:latin typeface="+mn-lt"/>
                <a:ea typeface="+mn-ea"/>
                <a:cs typeface="+mn-cs"/>
              </a:rPr>
              <a:t> присвоено значение "1948". Атрибут </a:t>
            </a:r>
            <a:r>
              <a:rPr lang="ru-RU" sz="1200" kern="1200" dirty="0" err="1" smtClean="0">
                <a:solidFill>
                  <a:schemeClr val="tx1"/>
                </a:solidFill>
                <a:latin typeface="+mn-lt"/>
                <a:ea typeface="+mn-ea"/>
                <a:cs typeface="+mn-cs"/>
              </a:rPr>
              <a:t>Class</a:t>
            </a:r>
            <a:r>
              <a:rPr lang="ru-RU" sz="1200" kern="1200" dirty="0" smtClean="0">
                <a:solidFill>
                  <a:schemeClr val="tx1"/>
                </a:solidFill>
                <a:latin typeface="+mn-lt"/>
                <a:ea typeface="+mn-ea"/>
                <a:cs typeface="+mn-cs"/>
              </a:rPr>
              <a:t> опущен; однако, поскольку этот атрибут имеет значение по умолчанию ("</a:t>
            </a:r>
            <a:r>
              <a:rPr lang="ru-RU" sz="1200" kern="1200" dirty="0" err="1" smtClean="0">
                <a:solidFill>
                  <a:schemeClr val="tx1"/>
                </a:solidFill>
                <a:latin typeface="+mn-lt"/>
                <a:ea typeface="+mn-ea"/>
                <a:cs typeface="+mn-cs"/>
              </a:rPr>
              <a:t>fictional</a:t>
            </a:r>
            <a:r>
              <a:rPr lang="ru-RU" sz="1200" kern="1200" dirty="0" smtClean="0">
                <a:solidFill>
                  <a:schemeClr val="tx1"/>
                </a:solidFill>
                <a:latin typeface="+mn-lt"/>
                <a:ea typeface="+mn-ea"/>
                <a:cs typeface="+mn-cs"/>
              </a:rPr>
              <a:t>"), оно присваивается атрибуту, как если бы вы записали его в качестве значения атрибута.</a:t>
            </a:r>
          </a:p>
          <a:p>
            <a:r>
              <a:rPr lang="ru-RU" sz="1200" i="1" kern="1200" dirty="0" smtClean="0">
                <a:solidFill>
                  <a:schemeClr val="tx1"/>
                </a:solidFill>
                <a:latin typeface="+mn-lt"/>
                <a:ea typeface="+mn-ea"/>
                <a:cs typeface="+mn-cs"/>
              </a:rPr>
              <a:t> </a:t>
            </a:r>
            <a:endParaRPr lang="ru-RU" sz="1200" kern="1200" dirty="0" smtClean="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AC989CA0-4C31-4B1F-AAE9-7F85B21CE45B}" type="slidenum">
              <a:rPr lang="ru-RU" smtClean="0"/>
              <a:pPr/>
              <a:t>69</a:t>
            </a:fld>
            <a:endParaRPr lang="ru-RU"/>
          </a:p>
        </p:txBody>
      </p:sp>
    </p:spTree>
    <p:extLst>
      <p:ext uri="{BB962C8B-B14F-4D97-AF65-F5344CB8AC3E}">
        <p14:creationId xmlns:p14="http://schemas.microsoft.com/office/powerpoint/2010/main" val="18549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9F243477-E6DB-43D6-A4FE-AEF1C84D8EA8}" type="slidenum">
              <a:rPr lang="ru-RU" smtClean="0"/>
              <a:pPr/>
              <a:t>86</a:t>
            </a:fld>
            <a:endParaRPr lang="ru-RU"/>
          </a:p>
        </p:txBody>
      </p:sp>
    </p:spTree>
    <p:extLst>
      <p:ext uri="{BB962C8B-B14F-4D97-AF65-F5344CB8AC3E}">
        <p14:creationId xmlns:p14="http://schemas.microsoft.com/office/powerpoint/2010/main" val="294131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Объявление типа документа определяет структуру документа. </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Если вы открываете документ, не содержащий объявления типа, в </a:t>
            </a:r>
            <a:r>
              <a:rPr lang="ru-RU" sz="1200" kern="1200" dirty="0" err="1" smtClean="0">
                <a:solidFill>
                  <a:schemeClr val="tx1"/>
                </a:solidFill>
                <a:latin typeface="+mn-lt"/>
                <a:ea typeface="+mn-ea"/>
                <a:cs typeface="+mn-cs"/>
              </a:rPr>
              <a:t>Internet</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Explorer</a:t>
            </a:r>
            <a:r>
              <a:rPr lang="ru-RU" sz="1200" kern="1200" dirty="0" smtClean="0">
                <a:solidFill>
                  <a:schemeClr val="tx1"/>
                </a:solidFill>
                <a:latin typeface="+mn-lt"/>
                <a:ea typeface="+mn-ea"/>
                <a:cs typeface="+mn-cs"/>
              </a:rPr>
              <a:t> 5, процессор </a:t>
            </a:r>
            <a:r>
              <a:rPr lang="ru-RU" sz="1200" kern="1200" dirty="0" err="1" smtClean="0">
                <a:solidFill>
                  <a:schemeClr val="tx1"/>
                </a:solidFill>
                <a:latin typeface="+mn-lt"/>
                <a:ea typeface="+mn-ea"/>
                <a:cs typeface="+mn-cs"/>
              </a:rPr>
              <a:t>Internet</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Explorer</a:t>
            </a:r>
            <a:r>
              <a:rPr lang="ru-RU" sz="1200" kern="1200" dirty="0" smtClean="0">
                <a:solidFill>
                  <a:schemeClr val="tx1"/>
                </a:solidFill>
                <a:latin typeface="+mn-lt"/>
                <a:ea typeface="+mn-ea"/>
                <a:cs typeface="+mn-cs"/>
              </a:rPr>
              <a:t> 5 всего лишь осуществляет проверку документа на корректность формы составления. </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Если же вы открываете документ, содержащий объявление типа документа, процессор </a:t>
            </a:r>
            <a:r>
              <a:rPr lang="ru-RU" sz="1200" kern="1200" dirty="0" err="1" smtClean="0">
                <a:solidFill>
                  <a:schemeClr val="tx1"/>
                </a:solidFill>
                <a:latin typeface="+mn-lt"/>
                <a:ea typeface="+mn-ea"/>
                <a:cs typeface="+mn-cs"/>
              </a:rPr>
              <a:t>Internet</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Explorer</a:t>
            </a:r>
            <a:r>
              <a:rPr lang="ru-RU" sz="1200" kern="1200" dirty="0" smtClean="0">
                <a:solidFill>
                  <a:schemeClr val="tx1"/>
                </a:solidFill>
                <a:latin typeface="+mn-lt"/>
                <a:ea typeface="+mn-ea"/>
                <a:cs typeface="+mn-cs"/>
              </a:rPr>
              <a:t> 5 будет проверять документ на </a:t>
            </a:r>
            <a:r>
              <a:rPr lang="ru-RU" sz="1200" kern="1200" dirty="0" err="1" smtClean="0">
                <a:solidFill>
                  <a:schemeClr val="tx1"/>
                </a:solidFill>
                <a:latin typeface="+mn-lt"/>
                <a:ea typeface="+mn-ea"/>
                <a:cs typeface="+mn-cs"/>
              </a:rPr>
              <a:t>валидность</a:t>
            </a:r>
            <a:r>
              <a:rPr lang="ru-RU" sz="1200" kern="1200" dirty="0" smtClean="0">
                <a:solidFill>
                  <a:schemeClr val="tx1"/>
                </a:solidFill>
                <a:latin typeface="+mn-lt"/>
                <a:ea typeface="+mn-ea"/>
                <a:cs typeface="+mn-cs"/>
              </a:rPr>
              <a:t> вместе с проверкой на корректность формы составления, так что ваш документ должен отвечать всем имеющимся декларациям в объявлении типа документа. </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Так, вы не сможете включить в документ какие-либо элементы или атрибуты, если вы не объявили их в объявлении типа документа. </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Каждый элемент и атрибут, который вы включаете, должен соответствовать спецификации (например, допустимости применения данного содержимого элемента или типа атрибута), выраженной в соответствующем объявлении.</a:t>
            </a:r>
          </a:p>
          <a:p>
            <a:endParaRPr lang="ru-RU" dirty="0"/>
          </a:p>
        </p:txBody>
      </p:sp>
      <p:sp>
        <p:nvSpPr>
          <p:cNvPr id="4" name="Номер слайда 3"/>
          <p:cNvSpPr>
            <a:spLocks noGrp="1"/>
          </p:cNvSpPr>
          <p:nvPr>
            <p:ph type="sldNum" sz="quarter" idx="10"/>
          </p:nvPr>
        </p:nvSpPr>
        <p:spPr/>
        <p:txBody>
          <a:bodyPr/>
          <a:lstStyle/>
          <a:p>
            <a:fld id="{AC989CA0-4C31-4B1F-AAE9-7F85B21CE45B}" type="slidenum">
              <a:rPr lang="ru-RU" smtClean="0"/>
              <a:pPr/>
              <a:t>33</a:t>
            </a:fld>
            <a:endParaRPr lang="ru-RU"/>
          </a:p>
        </p:txBody>
      </p:sp>
    </p:spTree>
    <p:extLst>
      <p:ext uri="{BB962C8B-B14F-4D97-AF65-F5344CB8AC3E}">
        <p14:creationId xmlns:p14="http://schemas.microsoft.com/office/powerpoint/2010/main" val="2807854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DTDs were first introduced in SGML and found their way into XML much later. </a:t>
            </a:r>
          </a:p>
          <a:p>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В данном примере, DTD указывает, что документ может содержать только элементы типа SIMPLE (это единственный заданный тип элемента), и что элемент SIMPLE может иметь любое допустимое для данного типа содержимое (ключевое слово ANY).</a:t>
            </a:r>
          </a:p>
          <a:p>
            <a:endParaRPr lang="ru-RU" dirty="0"/>
          </a:p>
        </p:txBody>
      </p:sp>
      <p:sp>
        <p:nvSpPr>
          <p:cNvPr id="4" name="Номер слайда 3"/>
          <p:cNvSpPr>
            <a:spLocks noGrp="1"/>
          </p:cNvSpPr>
          <p:nvPr>
            <p:ph type="sldNum" sz="quarter" idx="10"/>
          </p:nvPr>
        </p:nvSpPr>
        <p:spPr/>
        <p:txBody>
          <a:bodyPr/>
          <a:lstStyle/>
          <a:p>
            <a:fld id="{AC989CA0-4C31-4B1F-AAE9-7F85B21CE45B}" type="slidenum">
              <a:rPr lang="ru-RU" smtClean="0"/>
              <a:pPr/>
              <a:t>34</a:t>
            </a:fld>
            <a:endParaRPr lang="ru-RU"/>
          </a:p>
        </p:txBody>
      </p:sp>
    </p:spTree>
    <p:extLst>
      <p:ext uri="{BB962C8B-B14F-4D97-AF65-F5344CB8AC3E}">
        <p14:creationId xmlns:p14="http://schemas.microsoft.com/office/powerpoint/2010/main" val="148745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lvl="0"/>
            <a:r>
              <a:rPr lang="ru-RU" b="1" dirty="0" smtClean="0"/>
              <a:t>Инструкции по обработке.</a:t>
            </a:r>
            <a:r>
              <a:rPr lang="ru-RU" dirty="0" smtClean="0"/>
              <a:t> </a:t>
            </a:r>
          </a:p>
          <a:p>
            <a:pPr lvl="0"/>
            <a:r>
              <a:rPr lang="ru-RU" b="1" dirty="0" smtClean="0"/>
              <a:t>Комментарии.</a:t>
            </a:r>
            <a:r>
              <a:rPr lang="ru-RU" dirty="0" smtClean="0"/>
              <a:t> </a:t>
            </a:r>
          </a:p>
          <a:p>
            <a:pPr lvl="0"/>
            <a:r>
              <a:rPr lang="ru-RU" b="1" dirty="0" smtClean="0"/>
              <a:t>Ссылки на параметрические примитивы.</a:t>
            </a:r>
            <a:r>
              <a:rPr lang="ru-RU" dirty="0" smtClean="0"/>
              <a:t> </a:t>
            </a:r>
          </a:p>
          <a:p>
            <a:pPr lvl="1"/>
            <a:r>
              <a:rPr lang="ru-RU" dirty="0" smtClean="0"/>
              <a:t>Любой из приведенных выше компонентов может содержаться внутри параметрического примитива и добавляться путем ссылки на параметрический примитив. </a:t>
            </a:r>
          </a:p>
          <a:p>
            <a:endParaRPr lang="ru-RU" dirty="0"/>
          </a:p>
        </p:txBody>
      </p:sp>
      <p:sp>
        <p:nvSpPr>
          <p:cNvPr id="4" name="Номер слайда 3"/>
          <p:cNvSpPr>
            <a:spLocks noGrp="1"/>
          </p:cNvSpPr>
          <p:nvPr>
            <p:ph type="sldNum" sz="quarter" idx="10"/>
          </p:nvPr>
        </p:nvSpPr>
        <p:spPr/>
        <p:txBody>
          <a:bodyPr/>
          <a:lstStyle/>
          <a:p>
            <a:fld id="{9F243477-E6DB-43D6-A4FE-AEF1C84D8EA8}" type="slidenum">
              <a:rPr lang="ru-RU" smtClean="0"/>
              <a:pPr/>
              <a:t>35</a:t>
            </a:fld>
            <a:endParaRPr lang="ru-RU"/>
          </a:p>
        </p:txBody>
      </p:sp>
    </p:spTree>
    <p:extLst>
      <p:ext uri="{BB962C8B-B14F-4D97-AF65-F5344CB8AC3E}">
        <p14:creationId xmlns:p14="http://schemas.microsoft.com/office/powerpoint/2010/main" val="799268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C989CA0-4C31-4B1F-AAE9-7F85B21CE45B}" type="slidenum">
              <a:rPr lang="ru-RU" smtClean="0"/>
              <a:pPr/>
              <a:t>36</a:t>
            </a:fld>
            <a:endParaRPr lang="ru-RU"/>
          </a:p>
        </p:txBody>
      </p:sp>
    </p:spTree>
    <p:extLst>
      <p:ext uri="{BB962C8B-B14F-4D97-AF65-F5344CB8AC3E}">
        <p14:creationId xmlns:p14="http://schemas.microsoft.com/office/powerpoint/2010/main" val="1144313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C989CA0-4C31-4B1F-AAE9-7F85B21CE45B}" type="slidenum">
              <a:rPr lang="ru-RU" smtClean="0"/>
              <a:pPr/>
              <a:t>37</a:t>
            </a:fld>
            <a:endParaRPr lang="ru-RU"/>
          </a:p>
        </p:txBody>
      </p:sp>
    </p:spTree>
    <p:extLst>
      <p:ext uri="{BB962C8B-B14F-4D97-AF65-F5344CB8AC3E}">
        <p14:creationId xmlns:p14="http://schemas.microsoft.com/office/powerpoint/2010/main" val="2218265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AC989CA0-4C31-4B1F-AAE9-7F85B21CE45B}" type="slidenum">
              <a:rPr lang="ru-RU" smtClean="0"/>
              <a:pPr/>
              <a:t>43</a:t>
            </a:fld>
            <a:endParaRPr lang="ru-RU"/>
          </a:p>
        </p:txBody>
      </p:sp>
    </p:spTree>
    <p:extLst>
      <p:ext uri="{BB962C8B-B14F-4D97-AF65-F5344CB8AC3E}">
        <p14:creationId xmlns:p14="http://schemas.microsoft.com/office/powerpoint/2010/main" val="4252700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В этом документе тип элемента BOOK объявлен как имеющий дочернее содержимое. Элементы, (TITLE, AUTHOR), следующие за именем элемента в объявлении, составляют модель содержимого. Модель содержимого указывает на разрешенные типы дочерних элементов и их порядок. В этом примере модель содержимого указывает на то, что элемент BOOK должен иметь ровно один дочерний элемент TITLE, за которым следует ровно один дочерний элемент AUTHOR. При обработке документа процессор игнорирует три символа перехода на следующую строку, используемые для разделения дочерних элементов внутри элемента BOOK.</a:t>
            </a:r>
          </a:p>
          <a:p>
            <a:endParaRPr lang="ru-RU" dirty="0"/>
          </a:p>
        </p:txBody>
      </p:sp>
      <p:sp>
        <p:nvSpPr>
          <p:cNvPr id="4" name="Номер слайда 3"/>
          <p:cNvSpPr>
            <a:spLocks noGrp="1"/>
          </p:cNvSpPr>
          <p:nvPr>
            <p:ph type="sldNum" sz="quarter" idx="10"/>
          </p:nvPr>
        </p:nvSpPr>
        <p:spPr/>
        <p:txBody>
          <a:bodyPr/>
          <a:lstStyle/>
          <a:p>
            <a:fld id="{AC989CA0-4C31-4B1F-AAE9-7F85B21CE45B}" type="slidenum">
              <a:rPr lang="ru-RU" smtClean="0"/>
              <a:pPr/>
              <a:t>45</a:t>
            </a:fld>
            <a:endParaRPr lang="ru-RU"/>
          </a:p>
        </p:txBody>
      </p:sp>
    </p:spTree>
    <p:extLst>
      <p:ext uri="{BB962C8B-B14F-4D97-AF65-F5344CB8AC3E}">
        <p14:creationId xmlns:p14="http://schemas.microsoft.com/office/powerpoint/2010/main" val="2740035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В этом документе тип элемента BOOK объявлен как имеющий дочернее содержимое. Элементы, (TITLE, AUTHOR), следующие за именем элемента в объявлении, составляют модель содержимого. Модель содержимого указывает на разрешенные типы дочерних элементов и их порядок. В этом примере модель содержимого указывает на то, что элемент BOOK должен иметь ровно один дочерний элемент TITLE, за которым следует ровно один дочерний элемент AUTHOR. При обработке документа процессор игнорирует три символа перехода на следующую строку, используемые для разделения дочерних элементов внутри элемента BOOK.</a:t>
            </a:r>
          </a:p>
          <a:p>
            <a:endParaRPr lang="ru-RU" dirty="0"/>
          </a:p>
        </p:txBody>
      </p:sp>
      <p:sp>
        <p:nvSpPr>
          <p:cNvPr id="4" name="Номер слайда 3"/>
          <p:cNvSpPr>
            <a:spLocks noGrp="1"/>
          </p:cNvSpPr>
          <p:nvPr>
            <p:ph type="sldNum" sz="quarter" idx="10"/>
          </p:nvPr>
        </p:nvSpPr>
        <p:spPr/>
        <p:txBody>
          <a:bodyPr/>
          <a:lstStyle/>
          <a:p>
            <a:fld id="{AC989CA0-4C31-4B1F-AAE9-7F85B21CE45B}" type="slidenum">
              <a:rPr lang="ru-RU" smtClean="0"/>
              <a:pPr/>
              <a:t>46</a:t>
            </a:fld>
            <a:endParaRPr lang="ru-RU"/>
          </a:p>
        </p:txBody>
      </p:sp>
    </p:spTree>
    <p:extLst>
      <p:ext uri="{BB962C8B-B14F-4D97-AF65-F5344CB8AC3E}">
        <p14:creationId xmlns:p14="http://schemas.microsoft.com/office/powerpoint/2010/main" val="323144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BC5CE56-791D-4358-B2C7-8943A42A2484}" type="datetimeFigureOut">
              <a:rPr lang="ru-RU" smtClean="0"/>
              <a:pPr/>
              <a:t>13.04.2018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14462E-3396-43EC-89BB-EE27C30841E1}"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BC5CE56-791D-4358-B2C7-8943A42A2484}" type="datetimeFigureOut">
              <a:rPr lang="ru-RU" smtClean="0"/>
              <a:pPr/>
              <a:t>13.04.2018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14462E-3396-43EC-89BB-EE27C30841E1}"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BC5CE56-791D-4358-B2C7-8943A42A2484}" type="datetimeFigureOut">
              <a:rPr lang="ru-RU" smtClean="0"/>
              <a:pPr/>
              <a:t>13.04.2018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14462E-3396-43EC-89BB-EE27C30841E1}"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BC5CE56-791D-4358-B2C7-8943A42A2484}" type="datetimeFigureOut">
              <a:rPr lang="ru-RU" smtClean="0"/>
              <a:pPr/>
              <a:t>13.04.2018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14462E-3396-43EC-89BB-EE27C30841E1}"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BC5CE56-791D-4358-B2C7-8943A42A2484}" type="datetimeFigureOut">
              <a:rPr lang="ru-RU" smtClean="0"/>
              <a:pPr/>
              <a:t>13.04.2018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14462E-3396-43EC-89BB-EE27C30841E1}"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BC5CE56-791D-4358-B2C7-8943A42A2484}" type="datetimeFigureOut">
              <a:rPr lang="ru-RU" smtClean="0"/>
              <a:pPr/>
              <a:t>13.04.2018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A14462E-3396-43EC-89BB-EE27C30841E1}"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BC5CE56-791D-4358-B2C7-8943A42A2484}" type="datetimeFigureOut">
              <a:rPr lang="ru-RU" smtClean="0"/>
              <a:pPr/>
              <a:t>13.04.2018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A14462E-3396-43EC-89BB-EE27C30841E1}"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BC5CE56-791D-4358-B2C7-8943A42A2484}" type="datetimeFigureOut">
              <a:rPr lang="ru-RU" smtClean="0"/>
              <a:pPr/>
              <a:t>13.04.2018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A14462E-3396-43EC-89BB-EE27C30841E1}"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BC5CE56-791D-4358-B2C7-8943A42A2484}" type="datetimeFigureOut">
              <a:rPr lang="ru-RU" smtClean="0"/>
              <a:pPr/>
              <a:t>13.04.2018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A14462E-3396-43EC-89BB-EE27C30841E1}"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BC5CE56-791D-4358-B2C7-8943A42A2484}" type="datetimeFigureOut">
              <a:rPr lang="ru-RU" smtClean="0"/>
              <a:pPr/>
              <a:t>13.04.2018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A14462E-3396-43EC-89BB-EE27C30841E1}"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BC5CE56-791D-4358-B2C7-8943A42A2484}" type="datetimeFigureOut">
              <a:rPr lang="ru-RU" smtClean="0"/>
              <a:pPr/>
              <a:t>13.04.2018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A14462E-3396-43EC-89BB-EE27C30841E1}"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5CE56-791D-4358-B2C7-8943A42A2484}" type="datetimeFigureOut">
              <a:rPr lang="ru-RU" smtClean="0"/>
              <a:pPr/>
              <a:t>13.04.2018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4462E-3396-43EC-89BB-EE27C30841E1}"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ru.wikipedia.org/wiki/%D0%90%D0%BD%D0%B3%D0%BB%D0%B8%D0%B9%D1%81%D0%BA%D0%B8%D0%B9_%D1%8F%D0%B7%D1%8B%D0%B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ru.wikipedia.org/wiki/%D0%AF%D0%B7%D1%8B%D0%BA_%D1%80%D0%B0%D0%B7%D0%BC%D0%B5%D1%82%D0%BA%D0%B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ru.wikipedia.org/wiki/W3C"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692696"/>
            <a:ext cx="8229600" cy="1143000"/>
          </a:xfrm>
        </p:spPr>
        <p:txBody>
          <a:bodyPr/>
          <a:lstStyle/>
          <a:p>
            <a:r>
              <a:rPr lang="ru-RU" dirty="0" smtClean="0"/>
              <a:t>План работы</a:t>
            </a:r>
            <a:endParaRPr lang="ru-RU" dirty="0"/>
          </a:p>
        </p:txBody>
      </p:sp>
      <p:sp>
        <p:nvSpPr>
          <p:cNvPr id="3" name="Содержимое 2"/>
          <p:cNvSpPr>
            <a:spLocks noGrp="1"/>
          </p:cNvSpPr>
          <p:nvPr>
            <p:ph idx="1"/>
          </p:nvPr>
        </p:nvSpPr>
        <p:spPr>
          <a:xfrm>
            <a:off x="683568" y="1916832"/>
            <a:ext cx="7848872" cy="2160240"/>
          </a:xfrm>
        </p:spPr>
        <p:txBody>
          <a:bodyPr>
            <a:normAutofit/>
          </a:bodyPr>
          <a:lstStyle/>
          <a:p>
            <a:r>
              <a:rPr lang="ru-RU" dirty="0" smtClean="0"/>
              <a:t>Типы документов</a:t>
            </a:r>
          </a:p>
          <a:p>
            <a:r>
              <a:rPr lang="en-US" dirty="0" smtClean="0"/>
              <a:t>Data Type Definition</a:t>
            </a:r>
          </a:p>
          <a:p>
            <a:r>
              <a:rPr lang="ru-RU" dirty="0" smtClean="0"/>
              <a:t>Примитивы</a:t>
            </a: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ru-RU" smtClean="0"/>
              <a:t>Десять целей </a:t>
            </a:r>
            <a:r>
              <a:rPr lang="en-US" smtClean="0"/>
              <a:t>XML (</a:t>
            </a:r>
            <a:r>
              <a:rPr lang="ru-RU" smtClean="0"/>
              <a:t>окончание)</a:t>
            </a:r>
          </a:p>
        </p:txBody>
      </p:sp>
      <p:sp>
        <p:nvSpPr>
          <p:cNvPr id="14339" name="Rectangle 3"/>
          <p:cNvSpPr>
            <a:spLocks noGrp="1" noChangeArrowheads="1"/>
          </p:cNvSpPr>
          <p:nvPr>
            <p:ph type="body" idx="1"/>
          </p:nvPr>
        </p:nvSpPr>
        <p:spPr/>
        <p:txBody>
          <a:bodyPr/>
          <a:lstStyle/>
          <a:p>
            <a:r>
              <a:rPr lang="ru-RU" sz="2600" smtClean="0"/>
              <a:t>Документы </a:t>
            </a:r>
            <a:r>
              <a:rPr lang="en-US" sz="2600" smtClean="0"/>
              <a:t>XML </a:t>
            </a:r>
            <a:r>
              <a:rPr lang="ru-RU" sz="2600" smtClean="0"/>
              <a:t>должны быть достаточно просты и понятны человеку</a:t>
            </a:r>
          </a:p>
          <a:p>
            <a:r>
              <a:rPr lang="en-US" sz="2600" smtClean="0"/>
              <a:t>XML </a:t>
            </a:r>
            <a:r>
              <a:rPr lang="ru-RU" sz="2600" smtClean="0"/>
              <a:t>следует разработать в короткие сроки</a:t>
            </a:r>
          </a:p>
          <a:p>
            <a:r>
              <a:rPr lang="ru-RU" sz="2600" smtClean="0"/>
              <a:t>Спецификация </a:t>
            </a:r>
            <a:r>
              <a:rPr lang="en-US" sz="2600" smtClean="0"/>
              <a:t>XML </a:t>
            </a:r>
            <a:r>
              <a:rPr lang="ru-RU" sz="2600" smtClean="0"/>
              <a:t>должна быть четкой и краткой</a:t>
            </a:r>
          </a:p>
          <a:p>
            <a:r>
              <a:rPr lang="ru-RU" sz="2600" smtClean="0"/>
              <a:t>Создание </a:t>
            </a:r>
            <a:r>
              <a:rPr lang="en-US" sz="2600" smtClean="0"/>
              <a:t>XML-</a:t>
            </a:r>
            <a:r>
              <a:rPr lang="ru-RU" sz="2600" smtClean="0"/>
              <a:t>документов должно быть максимально простым</a:t>
            </a:r>
          </a:p>
          <a:p>
            <a:r>
              <a:rPr lang="ru-RU" sz="2600" smtClean="0"/>
              <a:t>Краткость команд разметки </a:t>
            </a:r>
            <a:r>
              <a:rPr lang="en-US" sz="2600" smtClean="0"/>
              <a:t>XML </a:t>
            </a:r>
            <a:r>
              <a:rPr lang="ru-RU" sz="2600" smtClean="0"/>
              <a:t>не имеет принципиального значения</a:t>
            </a:r>
            <a:endParaRPr lang="ru-RU" smtClean="0"/>
          </a:p>
        </p:txBody>
      </p:sp>
    </p:spTree>
    <p:extLst>
      <p:ext uri="{BB962C8B-B14F-4D97-AF65-F5344CB8AC3E}">
        <p14:creationId xmlns:p14="http://schemas.microsoft.com/office/powerpoint/2010/main" val="34448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a:xfrm>
            <a:off x="205680" y="1484784"/>
            <a:ext cx="8686800" cy="5257800"/>
          </a:xfrm>
        </p:spPr>
        <p:txBody>
          <a:bodyPr>
            <a:normAutofit fontScale="85000" lnSpcReduction="20000"/>
          </a:bodyPr>
          <a:lstStyle/>
          <a:p>
            <a:r>
              <a:rPr lang="ru-RU" dirty="0" smtClean="0"/>
              <a:t>Описанные не анализируемые сущности могут использоваться следующим образом:</a:t>
            </a:r>
          </a:p>
          <a:p>
            <a:pPr>
              <a:buNone/>
            </a:pPr>
            <a:r>
              <a:rPr lang="ru-RU" dirty="0" smtClean="0"/>
              <a:t>	</a:t>
            </a:r>
            <a:r>
              <a:rPr lang="en-US" dirty="0" smtClean="0">
                <a:solidFill>
                  <a:srgbClr val="0000FF"/>
                </a:solidFill>
              </a:rPr>
              <a:t>&lt;graphic source="bob"/&gt;</a:t>
            </a:r>
            <a:endParaRPr lang="ru-RU" dirty="0" smtClean="0">
              <a:solidFill>
                <a:srgbClr val="0000FF"/>
              </a:solidFill>
            </a:endParaRPr>
          </a:p>
          <a:p>
            <a:pPr>
              <a:buNone/>
            </a:pPr>
            <a:r>
              <a:rPr lang="ru-RU" dirty="0" smtClean="0">
                <a:solidFill>
                  <a:srgbClr val="0000FF"/>
                </a:solidFill>
              </a:rPr>
              <a:t>	</a:t>
            </a:r>
            <a:r>
              <a:rPr lang="en-US" dirty="0" smtClean="0">
                <a:solidFill>
                  <a:srgbClr val="0000FF"/>
                </a:solidFill>
              </a:rPr>
              <a:t>&lt;graphic source="</a:t>
            </a:r>
            <a:r>
              <a:rPr lang="en-US" dirty="0" err="1" smtClean="0">
                <a:solidFill>
                  <a:srgbClr val="0000FF"/>
                </a:solidFill>
              </a:rPr>
              <a:t>judy</a:t>
            </a:r>
            <a:r>
              <a:rPr lang="en-US" dirty="0" smtClean="0">
                <a:solidFill>
                  <a:srgbClr val="0000FF"/>
                </a:solidFill>
              </a:rPr>
              <a:t>"/&gt;</a:t>
            </a:r>
            <a:endParaRPr lang="ru-RU" dirty="0" smtClean="0">
              <a:solidFill>
                <a:srgbClr val="0000FF"/>
              </a:solidFill>
            </a:endParaRPr>
          </a:p>
          <a:p>
            <a:r>
              <a:rPr lang="ru-RU" dirty="0" smtClean="0"/>
              <a:t>XML-процессор, обнаружив элемент </a:t>
            </a:r>
            <a:r>
              <a:rPr lang="en-US" dirty="0" smtClean="0"/>
              <a:t>&lt;graphic&gt;</a:t>
            </a:r>
            <a:r>
              <a:rPr lang="ru-RU" dirty="0" smtClean="0"/>
              <a:t>, находит имя сущности в атрибуте </a:t>
            </a:r>
            <a:r>
              <a:rPr lang="en-US" dirty="0" smtClean="0"/>
              <a:t>source</a:t>
            </a:r>
            <a:r>
              <a:rPr lang="ru-RU" dirty="0" smtClean="0"/>
              <a:t>. </a:t>
            </a:r>
          </a:p>
          <a:p>
            <a:r>
              <a:rPr lang="ru-RU" dirty="0" smtClean="0"/>
              <a:t>Поскольку сущность объявляется как не анализируемая (посредством ключевого слова </a:t>
            </a:r>
            <a:r>
              <a:rPr lang="en-US" dirty="0" smtClean="0"/>
              <a:t>NDATA</a:t>
            </a:r>
            <a:r>
              <a:rPr lang="ru-RU" dirty="0" smtClean="0"/>
              <a:t>), процессор XML не обрабатывает ее как данные XML, а передает прямо в ту часть программы, которая умеет ее обрабатывать. </a:t>
            </a:r>
          </a:p>
          <a:p>
            <a:r>
              <a:rPr lang="ru-RU" dirty="0" smtClean="0"/>
              <a:t>Например, в web-браузере есть функция, воспринимающая некоторые типы графических данных и способная выводить их на экран. </a:t>
            </a:r>
          </a:p>
          <a:p>
            <a:endParaRPr lang="ru-RU"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Вставка ссылок на сущности</a:t>
            </a:r>
            <a:endParaRPr lang="ru-RU" dirty="0"/>
          </a:p>
        </p:txBody>
      </p:sp>
      <p:sp>
        <p:nvSpPr>
          <p:cNvPr id="3" name="Содержимое 2"/>
          <p:cNvSpPr>
            <a:spLocks noGrp="1"/>
          </p:cNvSpPr>
          <p:nvPr>
            <p:ph idx="1"/>
          </p:nvPr>
        </p:nvSpPr>
        <p:spPr>
          <a:xfrm>
            <a:off x="205680" y="1484784"/>
            <a:ext cx="8686800" cy="5257800"/>
          </a:xfrm>
        </p:spPr>
        <p:txBody>
          <a:bodyPr>
            <a:normAutofit lnSpcReduction="10000"/>
          </a:bodyPr>
          <a:lstStyle/>
          <a:p>
            <a:r>
              <a:rPr lang="ru-RU" dirty="0" smtClean="0"/>
              <a:t>Не анализируемые сущности непосредственно в XML-документ не встраиваются. </a:t>
            </a:r>
          </a:p>
          <a:p>
            <a:r>
              <a:rPr lang="ru-RU" dirty="0" smtClean="0"/>
              <a:t>Вместо этого ссылки на них передаются в элемент с помощью атрибутов, имеющих тип </a:t>
            </a:r>
            <a:r>
              <a:rPr lang="en-US" dirty="0" smtClean="0">
                <a:solidFill>
                  <a:srgbClr val="0000FF"/>
                </a:solidFill>
              </a:rPr>
              <a:t>ENTITY</a:t>
            </a:r>
            <a:r>
              <a:rPr lang="ru-RU" dirty="0" smtClean="0">
                <a:solidFill>
                  <a:srgbClr val="0000FF"/>
                </a:solidFill>
              </a:rPr>
              <a:t> </a:t>
            </a:r>
            <a:r>
              <a:rPr lang="ru-RU" dirty="0" smtClean="0"/>
              <a:t>или </a:t>
            </a:r>
            <a:r>
              <a:rPr lang="en-US" dirty="0" smtClean="0">
                <a:solidFill>
                  <a:srgbClr val="0000FF"/>
                </a:solidFill>
              </a:rPr>
              <a:t>ENTITIES</a:t>
            </a:r>
            <a:r>
              <a:rPr lang="ru-RU" dirty="0" smtClean="0"/>
              <a:t>. </a:t>
            </a:r>
          </a:p>
          <a:p>
            <a:r>
              <a:rPr lang="ru-RU" dirty="0" smtClean="0"/>
              <a:t>Вставка содержимого (замещающий текст) сущности (примитива) в документ осуществляется с помощью ссылок на сущности. </a:t>
            </a:r>
          </a:p>
          <a:p>
            <a:r>
              <a:rPr lang="ru-RU" dirty="0" smtClean="0"/>
              <a:t>Ссылки на сущность имеет следующий общий вид: “</a:t>
            </a:r>
            <a:r>
              <a:rPr lang="en-US" dirty="0" smtClean="0">
                <a:solidFill>
                  <a:srgbClr val="0000FF"/>
                </a:solidFill>
              </a:rPr>
              <a:t>&amp;</a:t>
            </a:r>
            <a:r>
              <a:rPr lang="en-US" dirty="0" err="1" smtClean="0">
                <a:solidFill>
                  <a:srgbClr val="0000FF"/>
                </a:solidFill>
              </a:rPr>
              <a:t>ИмяСущности</a:t>
            </a:r>
            <a:r>
              <a:rPr lang="en-US" dirty="0" smtClean="0">
                <a:solidFill>
                  <a:srgbClr val="0000FF"/>
                </a:solidFill>
              </a:rPr>
              <a:t>;</a:t>
            </a:r>
            <a:r>
              <a:rPr lang="ru-RU" dirty="0" smtClean="0"/>
              <a:t>”</a:t>
            </a:r>
            <a:r>
              <a:rPr lang="en-US" dirty="0" smtClean="0"/>
              <a:t>.</a:t>
            </a:r>
            <a:endParaRPr lang="ru-RU" dirty="0" smtClean="0"/>
          </a:p>
          <a:p>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ru-RU" smtClean="0"/>
              <a:t>Мифы об </a:t>
            </a:r>
            <a:r>
              <a:rPr lang="en-US" smtClean="0"/>
              <a:t>XML</a:t>
            </a:r>
            <a:endParaRPr lang="ru-RU" smtClean="0"/>
          </a:p>
        </p:txBody>
      </p:sp>
      <p:sp>
        <p:nvSpPr>
          <p:cNvPr id="15363" name="Rectangle 3"/>
          <p:cNvSpPr>
            <a:spLocks noGrp="1" noChangeArrowheads="1"/>
          </p:cNvSpPr>
          <p:nvPr>
            <p:ph type="body" idx="1"/>
          </p:nvPr>
        </p:nvSpPr>
        <p:spPr>
          <a:xfrm>
            <a:off x="142875" y="1357313"/>
            <a:ext cx="8643938" cy="4114800"/>
          </a:xfrm>
        </p:spPr>
        <p:txBody>
          <a:bodyPr>
            <a:normAutofit fontScale="92500" lnSpcReduction="10000"/>
          </a:bodyPr>
          <a:lstStyle/>
          <a:p>
            <a:r>
              <a:rPr lang="en-US" sz="2800" smtClean="0"/>
              <a:t>XML - </a:t>
            </a:r>
            <a:r>
              <a:rPr lang="ru-RU" sz="2800" smtClean="0"/>
              <a:t>это язык разметки (на самом деле - это метаязык для создания языков разметки)</a:t>
            </a:r>
          </a:p>
          <a:p>
            <a:r>
              <a:rPr lang="en-US" sz="2800" smtClean="0"/>
              <a:t>XML - </a:t>
            </a:r>
            <a:r>
              <a:rPr lang="ru-RU" sz="2800" smtClean="0"/>
              <a:t>это только для </a:t>
            </a:r>
            <a:r>
              <a:rPr lang="en-US" sz="2800" smtClean="0"/>
              <a:t>Web (на самом деле, многие компании переходят на него с SGML)</a:t>
            </a:r>
          </a:p>
          <a:p>
            <a:r>
              <a:rPr lang="en-US" sz="2800" smtClean="0"/>
              <a:t>XML - </a:t>
            </a:r>
            <a:r>
              <a:rPr lang="ru-RU" sz="2800" smtClean="0"/>
              <a:t>это подмножество SGML (раньше был, но теперь ввели схемы, пространства имен и т.д.)</a:t>
            </a:r>
          </a:p>
          <a:p>
            <a:r>
              <a:rPr lang="en-US" sz="2800" smtClean="0"/>
              <a:t>HTML - </a:t>
            </a:r>
            <a:r>
              <a:rPr lang="ru-RU" sz="2800" smtClean="0"/>
              <a:t>это подмножество </a:t>
            </a:r>
            <a:r>
              <a:rPr lang="en-US" sz="2800" smtClean="0"/>
              <a:t>XML (такое описание </a:t>
            </a:r>
            <a:r>
              <a:rPr lang="ru-RU" sz="2800" smtClean="0"/>
              <a:t>в принципе возможно, но бессмысленно; кроме того, есть вопрос следования стандарту </a:t>
            </a:r>
            <a:r>
              <a:rPr lang="en-US" sz="2800" smtClean="0"/>
              <a:t>HTML)</a:t>
            </a:r>
          </a:p>
          <a:p>
            <a:r>
              <a:rPr lang="en-US" sz="2800" smtClean="0"/>
              <a:t>XML - </a:t>
            </a:r>
            <a:r>
              <a:rPr lang="ru-RU" sz="2800" smtClean="0"/>
              <a:t>это еще один рекламный трюк (увы, нет)</a:t>
            </a:r>
            <a:endParaRPr lang="ru-RU" smtClean="0"/>
          </a:p>
        </p:txBody>
      </p:sp>
    </p:spTree>
    <p:extLst>
      <p:ext uri="{BB962C8B-B14F-4D97-AF65-F5344CB8AC3E}">
        <p14:creationId xmlns:p14="http://schemas.microsoft.com/office/powerpoint/2010/main" val="991737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8313" y="22225"/>
            <a:ext cx="8229600" cy="927100"/>
          </a:xfrm>
        </p:spPr>
        <p:txBody>
          <a:bodyPr/>
          <a:lstStyle/>
          <a:p>
            <a:r>
              <a:rPr lang="ru-RU" smtClean="0"/>
              <a:t>Основы синтаксиса </a:t>
            </a:r>
            <a:r>
              <a:rPr lang="en-US" smtClean="0"/>
              <a:t>XML</a:t>
            </a:r>
            <a:endParaRPr lang="ru-RU" smtClean="0"/>
          </a:p>
        </p:txBody>
      </p:sp>
      <p:sp>
        <p:nvSpPr>
          <p:cNvPr id="16387" name="Rectangle 3"/>
          <p:cNvSpPr>
            <a:spLocks noGrp="1" noChangeArrowheads="1"/>
          </p:cNvSpPr>
          <p:nvPr>
            <p:ph type="body" idx="1"/>
          </p:nvPr>
        </p:nvSpPr>
        <p:spPr>
          <a:xfrm>
            <a:off x="250825" y="949325"/>
            <a:ext cx="8785225" cy="4525963"/>
          </a:xfrm>
        </p:spPr>
        <p:txBody>
          <a:bodyPr/>
          <a:lstStyle/>
          <a:p>
            <a:r>
              <a:rPr lang="ru-RU" sz="2600" smtClean="0"/>
              <a:t>У каждого элемента должен быть открывающий и закрывающий тэг</a:t>
            </a:r>
          </a:p>
          <a:p>
            <a:r>
              <a:rPr lang="ru-RU" sz="2600" smtClean="0"/>
              <a:t>В документе должен быть ровно один корневой элемент</a:t>
            </a:r>
          </a:p>
          <a:p>
            <a:r>
              <a:rPr lang="ru-RU" sz="2600" smtClean="0"/>
              <a:t>Элементы могут быть вложены друг в друга, но не могут пересекаться (т.е. деревянная структура)</a:t>
            </a:r>
          </a:p>
          <a:p>
            <a:r>
              <a:rPr lang="ru-RU" sz="2600" u="sng" smtClean="0"/>
              <a:t>Все названия элементов чувствительны к регистру</a:t>
            </a:r>
            <a:endParaRPr lang="ru-RU" sz="2600" smtClean="0"/>
          </a:p>
          <a:p>
            <a:r>
              <a:rPr lang="ru-RU" sz="2600" smtClean="0"/>
              <a:t>Некоторые символы запрещены (надо использовать специальные последовательности)</a:t>
            </a:r>
          </a:p>
          <a:p>
            <a:r>
              <a:rPr lang="ru-RU" sz="2600" smtClean="0"/>
              <a:t>Значения атрибутов должны быть взяты в кавычки</a:t>
            </a:r>
            <a:endParaRPr lang="ru-RU" smtClean="0"/>
          </a:p>
        </p:txBody>
      </p:sp>
    </p:spTree>
    <p:extLst>
      <p:ext uri="{BB962C8B-B14F-4D97-AF65-F5344CB8AC3E}">
        <p14:creationId xmlns:p14="http://schemas.microsoft.com/office/powerpoint/2010/main" val="190350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28625" y="0"/>
            <a:ext cx="8229600" cy="927100"/>
          </a:xfrm>
        </p:spPr>
        <p:txBody>
          <a:bodyPr/>
          <a:lstStyle/>
          <a:p>
            <a:r>
              <a:rPr lang="ru-RU" smtClean="0"/>
              <a:t>Основы синтаксиса </a:t>
            </a:r>
            <a:r>
              <a:rPr lang="en-US" smtClean="0"/>
              <a:t>XML</a:t>
            </a:r>
            <a:endParaRPr lang="ru-RU" smtClean="0"/>
          </a:p>
        </p:txBody>
      </p:sp>
      <p:sp>
        <p:nvSpPr>
          <p:cNvPr id="17411" name="Rectangle 3"/>
          <p:cNvSpPr>
            <a:spLocks noGrp="1" noChangeArrowheads="1"/>
          </p:cNvSpPr>
          <p:nvPr>
            <p:ph type="body" idx="1"/>
          </p:nvPr>
        </p:nvSpPr>
        <p:spPr>
          <a:xfrm>
            <a:off x="357188" y="1214438"/>
            <a:ext cx="8229600" cy="4525962"/>
          </a:xfrm>
        </p:spPr>
        <p:txBody>
          <a:bodyPr/>
          <a:lstStyle/>
          <a:p>
            <a:r>
              <a:rPr lang="ru-RU" sz="2600" smtClean="0"/>
              <a:t>У каждого элемента должен быть открывающий и закрывающий тэг</a:t>
            </a:r>
          </a:p>
          <a:p>
            <a:r>
              <a:rPr lang="ru-RU" sz="2600" smtClean="0"/>
              <a:t>В документе должен быть ровно один корневой элемент</a:t>
            </a:r>
          </a:p>
          <a:p>
            <a:r>
              <a:rPr lang="ru-RU" sz="2600" smtClean="0"/>
              <a:t>Элементы могут быть вложены друг в друга, но не могут пересекаться (т.е. деревянная структура)</a:t>
            </a:r>
          </a:p>
          <a:p>
            <a:r>
              <a:rPr lang="ru-RU" sz="2600" u="sng" smtClean="0"/>
              <a:t>Все названия элементов чувствительны к регистру</a:t>
            </a:r>
            <a:endParaRPr lang="ru-RU" sz="2600" smtClean="0"/>
          </a:p>
          <a:p>
            <a:r>
              <a:rPr lang="ru-RU" sz="2600" smtClean="0"/>
              <a:t>Некоторые символы запрещены (надо использовать специальные последовательности)</a:t>
            </a:r>
          </a:p>
          <a:p>
            <a:r>
              <a:rPr lang="ru-RU" sz="2600" smtClean="0"/>
              <a:t>Значения атрибутов должны быть взяты в кавычки</a:t>
            </a:r>
            <a:endParaRPr lang="ru-RU" smtClean="0"/>
          </a:p>
        </p:txBody>
      </p:sp>
    </p:spTree>
    <p:extLst>
      <p:ext uri="{BB962C8B-B14F-4D97-AF65-F5344CB8AC3E}">
        <p14:creationId xmlns:p14="http://schemas.microsoft.com/office/powerpoint/2010/main" val="1038576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ru-RU" smtClean="0"/>
              <a:t>Структура тэгов </a:t>
            </a:r>
            <a:r>
              <a:rPr lang="en-US" smtClean="0"/>
              <a:t>XML</a:t>
            </a:r>
            <a:endParaRPr lang="ru-RU" smtClean="0"/>
          </a:p>
        </p:txBody>
      </p:sp>
      <p:sp>
        <p:nvSpPr>
          <p:cNvPr id="18435" name="Rectangle 3"/>
          <p:cNvSpPr>
            <a:spLocks noGrp="1" noChangeArrowheads="1"/>
          </p:cNvSpPr>
          <p:nvPr>
            <p:ph type="body" idx="1"/>
          </p:nvPr>
        </p:nvSpPr>
        <p:spPr>
          <a:xfrm>
            <a:off x="323850" y="1341438"/>
            <a:ext cx="8640763" cy="4114800"/>
          </a:xfrm>
        </p:spPr>
        <p:txBody>
          <a:bodyPr>
            <a:normAutofit fontScale="92500" lnSpcReduction="20000"/>
          </a:bodyPr>
          <a:lstStyle/>
          <a:p>
            <a:pPr>
              <a:lnSpc>
                <a:spcPct val="90000"/>
              </a:lnSpc>
            </a:pPr>
            <a:r>
              <a:rPr lang="ru-RU" sz="2800" smtClean="0"/>
              <a:t>Должен быть открывающий и закрывающий тэг:</a:t>
            </a:r>
          </a:p>
          <a:p>
            <a:pPr>
              <a:lnSpc>
                <a:spcPct val="90000"/>
              </a:lnSpc>
              <a:buFontTx/>
              <a:buNone/>
            </a:pPr>
            <a:r>
              <a:rPr lang="ru-RU" sz="2800" smtClean="0">
                <a:latin typeface="Courier New" panose="02070309020205020404" pitchFamily="49" charset="0"/>
              </a:rPr>
              <a:t>&lt;duration course=".NET"&gt;1.5&lt;/duration&gt;</a:t>
            </a:r>
          </a:p>
          <a:p>
            <a:pPr>
              <a:lnSpc>
                <a:spcPct val="90000"/>
              </a:lnSpc>
              <a:buFontTx/>
              <a:buNone/>
            </a:pPr>
            <a:r>
              <a:rPr lang="ru-RU" sz="2800" smtClean="0"/>
              <a:t>Здесь </a:t>
            </a:r>
            <a:r>
              <a:rPr lang="en-US" sz="2800" smtClean="0"/>
              <a:t>duration - </a:t>
            </a:r>
            <a:r>
              <a:rPr lang="ru-RU" sz="2800" smtClean="0"/>
              <a:t>это название тэга, </a:t>
            </a:r>
            <a:r>
              <a:rPr lang="en-US" sz="2800" smtClean="0"/>
              <a:t>course </a:t>
            </a:r>
            <a:r>
              <a:rPr lang="ru-RU" sz="2800" smtClean="0"/>
              <a:t>–</a:t>
            </a:r>
            <a:r>
              <a:rPr lang="en-US" sz="2800" smtClean="0"/>
              <a:t> </a:t>
            </a:r>
            <a:r>
              <a:rPr lang="ru-RU" sz="2800" smtClean="0"/>
              <a:t>это  </a:t>
            </a:r>
          </a:p>
          <a:p>
            <a:pPr>
              <a:lnSpc>
                <a:spcPct val="90000"/>
              </a:lnSpc>
              <a:buFontTx/>
              <a:buNone/>
            </a:pPr>
            <a:r>
              <a:rPr lang="ru-RU" sz="2800" smtClean="0"/>
              <a:t>атрибут, а </a:t>
            </a:r>
            <a:r>
              <a:rPr lang="en-US" sz="2800" smtClean="0"/>
              <a:t>1.5 – значение</a:t>
            </a:r>
            <a:r>
              <a:rPr lang="ru-RU" sz="2800" smtClean="0"/>
              <a:t> </a:t>
            </a:r>
            <a:r>
              <a:rPr lang="en-US" sz="2800" smtClean="0"/>
              <a:t>(содержимое элемента)</a:t>
            </a:r>
            <a:endParaRPr lang="ru-RU" sz="2800" smtClean="0"/>
          </a:p>
          <a:p>
            <a:pPr>
              <a:lnSpc>
                <a:spcPct val="90000"/>
              </a:lnSpc>
            </a:pPr>
            <a:r>
              <a:rPr lang="ru-RU" sz="2800" smtClean="0"/>
              <a:t>Должны соблюдаться правила </a:t>
            </a:r>
            <a:r>
              <a:rPr lang="ru-RU" sz="2800" u="sng" smtClean="0"/>
              <a:t>вложенности</a:t>
            </a:r>
            <a:r>
              <a:rPr lang="ru-RU" sz="2800" smtClean="0"/>
              <a:t>:</a:t>
            </a:r>
          </a:p>
          <a:p>
            <a:pPr>
              <a:lnSpc>
                <a:spcPct val="90000"/>
              </a:lnSpc>
              <a:buFontTx/>
              <a:buNone/>
            </a:pPr>
            <a:r>
              <a:rPr lang="ru-RU" sz="2800" smtClean="0">
                <a:latin typeface="Courier New" panose="02070309020205020404" pitchFamily="49" charset="0"/>
              </a:rPr>
              <a:t>&lt;</a:t>
            </a:r>
            <a:r>
              <a:rPr lang="en-US" sz="2800" smtClean="0">
                <a:latin typeface="Courier New" panose="02070309020205020404" pitchFamily="49" charset="0"/>
              </a:rPr>
              <a:t>P</a:t>
            </a:r>
            <a:r>
              <a:rPr lang="ru-RU" sz="2800" smtClean="0">
                <a:latin typeface="Courier New" panose="02070309020205020404" pitchFamily="49" charset="0"/>
              </a:rPr>
              <a:t>&gt;Права </a:t>
            </a:r>
            <a:r>
              <a:rPr lang="en-US" sz="2800" smtClean="0">
                <a:latin typeface="Courier New" panose="02070309020205020404" pitchFamily="49" charset="0"/>
              </a:rPr>
              <a:t>&lt;B&gt;</a:t>
            </a:r>
            <a:r>
              <a:rPr lang="ru-RU" sz="2800" smtClean="0">
                <a:latin typeface="Courier New" panose="02070309020205020404" pitchFamily="49" charset="0"/>
              </a:rPr>
              <a:t>одного </a:t>
            </a:r>
            <a:r>
              <a:rPr lang="en-US" sz="2800" smtClean="0">
                <a:latin typeface="Courier New" panose="02070309020205020404" pitchFamily="49" charset="0"/>
              </a:rPr>
              <a:t>&lt;I&gt;</a:t>
            </a:r>
            <a:r>
              <a:rPr lang="ru-RU" sz="2800" smtClean="0">
                <a:latin typeface="Courier New" panose="02070309020205020404" pitchFamily="49" charset="0"/>
              </a:rPr>
              <a:t>человека</a:t>
            </a:r>
            <a:r>
              <a:rPr lang="en-US" sz="2800" smtClean="0">
                <a:latin typeface="Courier New" panose="02070309020205020404" pitchFamily="49" charset="0"/>
              </a:rPr>
              <a:t>&lt;/B&gt; </a:t>
            </a:r>
            <a:r>
              <a:rPr lang="ru-RU" sz="2800" smtClean="0">
                <a:latin typeface="Courier New" panose="02070309020205020404" pitchFamily="49" charset="0"/>
              </a:rPr>
              <a:t>важнее</a:t>
            </a:r>
            <a:r>
              <a:rPr lang="en-US" sz="2800" smtClean="0">
                <a:latin typeface="Courier New" panose="02070309020205020404" pitchFamily="49" charset="0"/>
              </a:rPr>
              <a:t>&lt;/I&gt;</a:t>
            </a:r>
          </a:p>
          <a:p>
            <a:pPr>
              <a:lnSpc>
                <a:spcPct val="90000"/>
              </a:lnSpc>
              <a:buFontTx/>
              <a:buNone/>
            </a:pPr>
            <a:r>
              <a:rPr lang="ru-RU" sz="2800" smtClean="0">
                <a:latin typeface="Courier New" panose="02070309020205020404" pitchFamily="49" charset="0"/>
              </a:rPr>
              <a:t>прав коллектива </a:t>
            </a:r>
            <a:r>
              <a:rPr lang="en-US" sz="2800" smtClean="0">
                <a:latin typeface="Courier New" panose="02070309020205020404" pitchFamily="49" charset="0"/>
              </a:rPr>
              <a:t>- </a:t>
            </a:r>
            <a:r>
              <a:rPr lang="ru-RU" sz="2800" b="1" u="sng" smtClean="0">
                <a:latin typeface="Courier New" panose="02070309020205020404" pitchFamily="49" charset="0"/>
              </a:rPr>
              <a:t>неправильно!!!</a:t>
            </a:r>
            <a:endParaRPr lang="ru-RU" sz="2800" smtClean="0">
              <a:latin typeface="Courier New" panose="02070309020205020404" pitchFamily="49" charset="0"/>
            </a:endParaRPr>
          </a:p>
          <a:p>
            <a:pPr>
              <a:lnSpc>
                <a:spcPct val="90000"/>
              </a:lnSpc>
            </a:pPr>
            <a:r>
              <a:rPr lang="ru-RU" sz="2800" smtClean="0"/>
              <a:t>Вместо этого правильно так:</a:t>
            </a:r>
            <a:endParaRPr lang="ru-RU" sz="2800" smtClean="0">
              <a:latin typeface="Courier New" panose="02070309020205020404" pitchFamily="49" charset="0"/>
            </a:endParaRPr>
          </a:p>
          <a:p>
            <a:pPr>
              <a:lnSpc>
                <a:spcPct val="90000"/>
              </a:lnSpc>
              <a:buFontTx/>
              <a:buNone/>
            </a:pPr>
            <a:r>
              <a:rPr lang="ru-RU" sz="2800" smtClean="0">
                <a:latin typeface="Courier New" panose="02070309020205020404" pitchFamily="49" charset="0"/>
              </a:rPr>
              <a:t>&lt;</a:t>
            </a:r>
            <a:r>
              <a:rPr lang="en-US" sz="2800" smtClean="0">
                <a:latin typeface="Courier New" panose="02070309020205020404" pitchFamily="49" charset="0"/>
              </a:rPr>
              <a:t>P</a:t>
            </a:r>
            <a:r>
              <a:rPr lang="ru-RU" sz="2800" smtClean="0">
                <a:latin typeface="Courier New" panose="02070309020205020404" pitchFamily="49" charset="0"/>
              </a:rPr>
              <a:t>&gt;Права </a:t>
            </a:r>
            <a:r>
              <a:rPr lang="en-US" sz="2800" smtClean="0">
                <a:latin typeface="Courier New" panose="02070309020205020404" pitchFamily="49" charset="0"/>
              </a:rPr>
              <a:t>&lt;B&gt;</a:t>
            </a:r>
            <a:r>
              <a:rPr lang="ru-RU" sz="2800" smtClean="0">
                <a:latin typeface="Courier New" panose="02070309020205020404" pitchFamily="49" charset="0"/>
              </a:rPr>
              <a:t>одного </a:t>
            </a:r>
            <a:r>
              <a:rPr lang="en-US" sz="2800" smtClean="0">
                <a:latin typeface="Courier New" panose="02070309020205020404" pitchFamily="49" charset="0"/>
              </a:rPr>
              <a:t>&lt;I&gt;</a:t>
            </a:r>
            <a:r>
              <a:rPr lang="ru-RU" sz="2800" smtClean="0">
                <a:latin typeface="Courier New" panose="02070309020205020404" pitchFamily="49" charset="0"/>
              </a:rPr>
              <a:t>человека</a:t>
            </a:r>
            <a:r>
              <a:rPr lang="en-US" sz="2800" smtClean="0">
                <a:latin typeface="Courier New" panose="02070309020205020404" pitchFamily="49" charset="0"/>
              </a:rPr>
              <a:t>&lt;/I&gt;&lt;/B&gt; </a:t>
            </a:r>
          </a:p>
          <a:p>
            <a:pPr>
              <a:lnSpc>
                <a:spcPct val="90000"/>
              </a:lnSpc>
              <a:buFontTx/>
              <a:buNone/>
            </a:pPr>
            <a:r>
              <a:rPr lang="en-US" sz="2800" smtClean="0">
                <a:latin typeface="Courier New" panose="02070309020205020404" pitchFamily="49" charset="0"/>
              </a:rPr>
              <a:t>&lt;I&gt;</a:t>
            </a:r>
            <a:r>
              <a:rPr lang="ru-RU" sz="2800" smtClean="0">
                <a:latin typeface="Courier New" panose="02070309020205020404" pitchFamily="49" charset="0"/>
              </a:rPr>
              <a:t>важнее</a:t>
            </a:r>
            <a:r>
              <a:rPr lang="en-US" sz="2800" smtClean="0">
                <a:latin typeface="Courier New" panose="02070309020205020404" pitchFamily="49" charset="0"/>
              </a:rPr>
              <a:t>&lt;/I&gt; </a:t>
            </a:r>
            <a:r>
              <a:rPr lang="ru-RU" sz="2800" smtClean="0">
                <a:latin typeface="Courier New" panose="02070309020205020404" pitchFamily="49" charset="0"/>
              </a:rPr>
              <a:t>прав коллектива</a:t>
            </a:r>
          </a:p>
        </p:txBody>
      </p:sp>
    </p:spTree>
    <p:extLst>
      <p:ext uri="{BB962C8B-B14F-4D97-AF65-F5344CB8AC3E}">
        <p14:creationId xmlns:p14="http://schemas.microsoft.com/office/powerpoint/2010/main" val="4181095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smtClean="0"/>
              <a:t>Корневой тэг</a:t>
            </a:r>
          </a:p>
        </p:txBody>
      </p:sp>
      <p:sp>
        <p:nvSpPr>
          <p:cNvPr id="19459" name="Rectangle 3"/>
          <p:cNvSpPr>
            <a:spLocks noGrp="1" noChangeArrowheads="1"/>
          </p:cNvSpPr>
          <p:nvPr>
            <p:ph type="body" idx="1"/>
          </p:nvPr>
        </p:nvSpPr>
        <p:spPr>
          <a:xfrm>
            <a:off x="539750" y="1252538"/>
            <a:ext cx="8229600" cy="4525962"/>
          </a:xfrm>
        </p:spPr>
        <p:txBody>
          <a:bodyPr>
            <a:normAutofit fontScale="92500" lnSpcReduction="20000"/>
          </a:bodyPr>
          <a:lstStyle/>
          <a:p>
            <a:r>
              <a:rPr lang="ru-RU" b="1" smtClean="0"/>
              <a:t>Следующий пример некорректен:</a:t>
            </a:r>
          </a:p>
          <a:p>
            <a:pPr>
              <a:buFontTx/>
              <a:buNone/>
            </a:pPr>
            <a:r>
              <a:rPr lang="en-US" b="1" smtClean="0">
                <a:latin typeface="Courier New" panose="02070309020205020404" pitchFamily="49" charset="0"/>
              </a:rPr>
              <a:t>&lt;!-- WRONG! --&gt;</a:t>
            </a:r>
          </a:p>
          <a:p>
            <a:pPr>
              <a:buFontTx/>
              <a:buNone/>
            </a:pPr>
            <a:r>
              <a:rPr lang="en-US" b="1" smtClean="0">
                <a:latin typeface="Courier New" panose="02070309020205020404" pitchFamily="49" charset="0"/>
              </a:rPr>
              <a:t>&lt;a&gt; ... &lt;/a&gt;</a:t>
            </a:r>
          </a:p>
          <a:p>
            <a:pPr>
              <a:buFontTx/>
              <a:buNone/>
            </a:pPr>
            <a:r>
              <a:rPr lang="en-US" b="1" smtClean="0">
                <a:latin typeface="Courier New" panose="02070309020205020404" pitchFamily="49" charset="0"/>
              </a:rPr>
              <a:t>&lt;b&gt; ... &lt;/b&gt;</a:t>
            </a:r>
          </a:p>
          <a:p>
            <a:r>
              <a:rPr lang="ru-RU" b="1" smtClean="0"/>
              <a:t>Вместо этого должно быть:</a:t>
            </a:r>
          </a:p>
          <a:p>
            <a:pPr>
              <a:buFontTx/>
              <a:buNone/>
            </a:pPr>
            <a:r>
              <a:rPr lang="en-US" b="1" smtClean="0">
                <a:latin typeface="Courier New" panose="02070309020205020404" pitchFamily="49" charset="0"/>
              </a:rPr>
              <a:t>&lt;root&gt;</a:t>
            </a:r>
          </a:p>
          <a:p>
            <a:pPr>
              <a:buFontTx/>
              <a:buNone/>
            </a:pPr>
            <a:r>
              <a:rPr lang="en-US" b="1" smtClean="0">
                <a:latin typeface="Courier New" panose="02070309020205020404" pitchFamily="49" charset="0"/>
              </a:rPr>
              <a:t>	&lt;a&gt; ... &lt;/a&gt;</a:t>
            </a:r>
          </a:p>
          <a:p>
            <a:pPr>
              <a:buFontTx/>
              <a:buNone/>
            </a:pPr>
            <a:r>
              <a:rPr lang="en-US" b="1" smtClean="0">
                <a:latin typeface="Courier New" panose="02070309020205020404" pitchFamily="49" charset="0"/>
              </a:rPr>
              <a:t>	&lt;b&gt; ... &lt;/b&gt;</a:t>
            </a:r>
          </a:p>
          <a:p>
            <a:pPr>
              <a:buFontTx/>
              <a:buNone/>
            </a:pPr>
            <a:r>
              <a:rPr lang="en-US" b="1" smtClean="0">
                <a:latin typeface="Courier New" panose="02070309020205020404" pitchFamily="49" charset="0"/>
              </a:rPr>
              <a:t>&lt;/root&gt;</a:t>
            </a:r>
            <a:endParaRPr lang="ru-RU" b="1" smtClean="0">
              <a:latin typeface="Courier New" panose="02070309020205020404" pitchFamily="49" charset="0"/>
            </a:endParaRPr>
          </a:p>
        </p:txBody>
      </p:sp>
    </p:spTree>
    <p:extLst>
      <p:ext uri="{BB962C8B-B14F-4D97-AF65-F5344CB8AC3E}">
        <p14:creationId xmlns:p14="http://schemas.microsoft.com/office/powerpoint/2010/main" val="1233460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ru-RU" smtClean="0"/>
              <a:t>Пример </a:t>
            </a:r>
            <a:r>
              <a:rPr lang="en-US" smtClean="0"/>
              <a:t>XML-</a:t>
            </a:r>
            <a:r>
              <a:rPr lang="ru-RU" smtClean="0"/>
              <a:t>документа</a:t>
            </a:r>
          </a:p>
        </p:txBody>
      </p:sp>
      <p:sp>
        <p:nvSpPr>
          <p:cNvPr id="20483" name="Text Box 4"/>
          <p:cNvSpPr txBox="1">
            <a:spLocks noChangeArrowheads="1"/>
          </p:cNvSpPr>
          <p:nvPr/>
        </p:nvSpPr>
        <p:spPr bwMode="auto">
          <a:xfrm>
            <a:off x="685800" y="1700213"/>
            <a:ext cx="77724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lg"/>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ru-RU" sz="2400">
                <a:latin typeface="Courier New" panose="02070309020205020404" pitchFamily="49" charset="0"/>
              </a:rPr>
              <a:t>&lt;?xml version="1.0"?&gt;</a:t>
            </a:r>
          </a:p>
          <a:p>
            <a:pPr>
              <a:spcBef>
                <a:spcPct val="0"/>
              </a:spcBef>
              <a:buFontTx/>
              <a:buNone/>
            </a:pPr>
            <a:r>
              <a:rPr lang="ru-RU" sz="2400">
                <a:latin typeface="Courier New" panose="02070309020205020404" pitchFamily="49" charset="0"/>
              </a:rPr>
              <a:t>&lt;Joke author="Groucho Marx"&gt;</a:t>
            </a:r>
          </a:p>
          <a:p>
            <a:pPr>
              <a:spcBef>
                <a:spcPct val="0"/>
              </a:spcBef>
              <a:buFontTx/>
              <a:buNone/>
            </a:pPr>
            <a:r>
              <a:rPr lang="ru-RU" sz="2400">
                <a:latin typeface="Courier New" panose="02070309020205020404" pitchFamily="49" charset="0"/>
              </a:rPr>
              <a:t>    &lt;Setup&gt;Outside of a dog, a book is</a:t>
            </a:r>
          </a:p>
          <a:p>
            <a:pPr>
              <a:spcBef>
                <a:spcPct val="0"/>
              </a:spcBef>
              <a:buFontTx/>
              <a:buNone/>
            </a:pPr>
            <a:r>
              <a:rPr lang="ru-RU" sz="2400">
                <a:latin typeface="Courier New" panose="02070309020205020404" pitchFamily="49" charset="0"/>
              </a:rPr>
              <a:t>    man's best friend.&lt;/Setup&gt;</a:t>
            </a:r>
          </a:p>
          <a:p>
            <a:pPr>
              <a:spcBef>
                <a:spcPct val="0"/>
              </a:spcBef>
              <a:buFontTx/>
              <a:buNone/>
            </a:pPr>
            <a:r>
              <a:rPr lang="ru-RU" sz="2400">
                <a:latin typeface="Courier New" panose="02070309020205020404" pitchFamily="49" charset="0"/>
              </a:rPr>
              <a:t>    &lt;Punchline&gt;Inside of a dog, it's too     </a:t>
            </a:r>
          </a:p>
          <a:p>
            <a:pPr>
              <a:spcBef>
                <a:spcPct val="0"/>
              </a:spcBef>
              <a:buFontTx/>
              <a:buNone/>
            </a:pPr>
            <a:r>
              <a:rPr lang="ru-RU" sz="2400">
                <a:latin typeface="Courier New" panose="02070309020205020404" pitchFamily="49" charset="0"/>
              </a:rPr>
              <a:t>    dark to read.&lt;/Punchline&gt;</a:t>
            </a:r>
          </a:p>
          <a:p>
            <a:pPr>
              <a:spcBef>
                <a:spcPct val="0"/>
              </a:spcBef>
              <a:buFontTx/>
              <a:buNone/>
            </a:pPr>
            <a:r>
              <a:rPr lang="ru-RU" sz="2400">
                <a:latin typeface="Courier New" panose="02070309020205020404" pitchFamily="49" charset="0"/>
              </a:rPr>
              <a:t>&lt;/Joke&gt;</a:t>
            </a:r>
          </a:p>
        </p:txBody>
      </p:sp>
    </p:spTree>
    <p:extLst>
      <p:ext uri="{BB962C8B-B14F-4D97-AF65-F5344CB8AC3E}">
        <p14:creationId xmlns:p14="http://schemas.microsoft.com/office/powerpoint/2010/main" val="2203843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357188" y="857250"/>
            <a:ext cx="8643937" cy="5286375"/>
          </a:xfrm>
        </p:spPr>
        <p:txBody>
          <a:bodyPr>
            <a:normAutofit lnSpcReduction="10000"/>
          </a:bodyPr>
          <a:lstStyle/>
          <a:p>
            <a:pPr marL="609600" indent="-609600">
              <a:buFontTx/>
              <a:buNone/>
            </a:pPr>
            <a:r>
              <a:rPr lang="ru-RU" sz="1800" b="1" u="sng" smtClean="0"/>
              <a:t>В </a:t>
            </a:r>
            <a:r>
              <a:rPr lang="en-US" sz="1800" b="1" u="sng" smtClean="0"/>
              <a:t>XML </a:t>
            </a:r>
            <a:r>
              <a:rPr lang="ru-RU" sz="1800" b="1" u="sng" smtClean="0"/>
              <a:t>документе можно выделить 2 основные части</a:t>
            </a:r>
            <a:r>
              <a:rPr lang="ru-RU" sz="1800" b="1" smtClean="0"/>
              <a:t>:</a:t>
            </a:r>
          </a:p>
          <a:p>
            <a:pPr marL="609600" indent="-609600">
              <a:buFontTx/>
              <a:buAutoNum type="arabicPeriod"/>
            </a:pPr>
            <a:r>
              <a:rPr lang="ru-RU" sz="2000" smtClean="0"/>
              <a:t>Описания структуры документа </a:t>
            </a:r>
            <a:r>
              <a:rPr lang="en-US" sz="2000" smtClean="0"/>
              <a:t>DTD –</a:t>
            </a:r>
            <a:r>
              <a:rPr lang="ru-RU" sz="2000" smtClean="0"/>
              <a:t>(</a:t>
            </a:r>
            <a:r>
              <a:rPr lang="en-US" sz="2000" u="sng" smtClean="0"/>
              <a:t>Document Type Definition</a:t>
            </a:r>
            <a:r>
              <a:rPr lang="ru-RU" sz="2000" smtClean="0"/>
              <a:t>) </a:t>
            </a:r>
            <a:r>
              <a:rPr lang="ru-RU" sz="1400" i="1" smtClean="0"/>
              <a:t>(</a:t>
            </a:r>
            <a:r>
              <a:rPr lang="ru-RU" sz="1400" b="1" i="1" smtClean="0"/>
              <a:t>для определения логической структуры документов использовался набор формальных правил, называемый DTD — декларацией типа документа) </a:t>
            </a:r>
            <a:endParaRPr lang="ru-RU" sz="1400" i="1" smtClean="0"/>
          </a:p>
          <a:p>
            <a:pPr marL="609600" indent="-609600">
              <a:buFontTx/>
              <a:buAutoNum type="arabicPeriod"/>
            </a:pPr>
            <a:r>
              <a:rPr lang="ru-RU" sz="2000" smtClean="0"/>
              <a:t>Непосредственно содержание документа</a:t>
            </a:r>
          </a:p>
          <a:p>
            <a:pPr marL="609600" indent="-609600">
              <a:buFontTx/>
              <a:buNone/>
            </a:pPr>
            <a:r>
              <a:rPr lang="ru-RU" sz="1600" smtClean="0"/>
              <a:t>В первой части мы можем использовать:</a:t>
            </a:r>
          </a:p>
          <a:p>
            <a:pPr marL="609600" indent="-609600"/>
            <a:r>
              <a:rPr lang="ru-RU" sz="1600" smtClean="0"/>
              <a:t>Инструкции </a:t>
            </a:r>
            <a:r>
              <a:rPr lang="en-US" sz="1600" smtClean="0"/>
              <a:t>XML</a:t>
            </a:r>
            <a:r>
              <a:rPr lang="ru-RU" sz="1600" smtClean="0"/>
              <a:t> – процессора</a:t>
            </a:r>
          </a:p>
          <a:p>
            <a:pPr marL="609600" indent="-609600"/>
            <a:r>
              <a:rPr lang="ru-RU" sz="1600" smtClean="0"/>
              <a:t>Объявление элементов структуры документа</a:t>
            </a:r>
            <a:r>
              <a:rPr lang="en-US" sz="1600" smtClean="0"/>
              <a:t> (</a:t>
            </a:r>
            <a:r>
              <a:rPr lang="ru-RU" sz="1400" i="1" smtClean="0"/>
              <a:t>являются лишь контейнерами для хранения данных</a:t>
            </a:r>
            <a:r>
              <a:rPr lang="en-US" sz="1600" smtClean="0"/>
              <a:t>)</a:t>
            </a:r>
            <a:endParaRPr lang="ru-RU" sz="1600" smtClean="0"/>
          </a:p>
          <a:p>
            <a:pPr marL="609600" indent="-609600"/>
            <a:r>
              <a:rPr lang="ru-RU" sz="1600" smtClean="0"/>
              <a:t>Атрибуты для каждого элемента</a:t>
            </a:r>
          </a:p>
          <a:p>
            <a:pPr marL="609600" indent="-609600"/>
            <a:r>
              <a:rPr lang="en-US" sz="1600" smtClean="0"/>
              <a:t>C</a:t>
            </a:r>
            <a:r>
              <a:rPr lang="ru-RU" sz="1600" smtClean="0"/>
              <a:t>ущности</a:t>
            </a:r>
          </a:p>
          <a:p>
            <a:pPr marL="609600" indent="-609600">
              <a:buFontTx/>
              <a:buNone/>
            </a:pPr>
            <a:r>
              <a:rPr lang="en-US" sz="1600" smtClean="0"/>
              <a:t>DTD-</a:t>
            </a:r>
            <a:r>
              <a:rPr lang="ru-RU" sz="1600" smtClean="0"/>
              <a:t>блок может внедряться как в сам документ, так и находиться во внешнем файле.</a:t>
            </a:r>
          </a:p>
          <a:p>
            <a:pPr marL="609600" indent="-609600">
              <a:buFont typeface="Wingdings" panose="05000000000000000000" pitchFamily="2" charset="2"/>
              <a:buNone/>
            </a:pPr>
            <a:r>
              <a:rPr lang="ru-RU" sz="1600" b="1" smtClean="0"/>
              <a:t>В </a:t>
            </a:r>
            <a:r>
              <a:rPr lang="en-US" sz="1600" b="1" smtClean="0"/>
              <a:t>XML </a:t>
            </a:r>
            <a:r>
              <a:rPr lang="ru-RU" sz="1600" b="1" smtClean="0"/>
              <a:t>– документе, как и в любой объектной иерархии существует некий корневой элемент, от которого наследуются все остальные.</a:t>
            </a:r>
          </a:p>
          <a:p>
            <a:pPr marL="609600" indent="-609600">
              <a:buFont typeface="Wingdings" panose="05000000000000000000" pitchFamily="2" charset="2"/>
              <a:buNone/>
            </a:pPr>
            <a:endParaRPr lang="ru-RU" sz="1600" b="1" smtClean="0"/>
          </a:p>
          <a:p>
            <a:pPr marL="609600" indent="-609600">
              <a:buFont typeface="Wingdings" panose="05000000000000000000" pitchFamily="2" charset="2"/>
              <a:buNone/>
            </a:pPr>
            <a:r>
              <a:rPr lang="ru-RU" sz="1600" b="1" smtClean="0"/>
              <a:t>Содержимое </a:t>
            </a:r>
            <a:r>
              <a:rPr lang="en-US" sz="1600" b="1" smtClean="0"/>
              <a:t>XML </a:t>
            </a:r>
            <a:r>
              <a:rPr lang="ru-RU" sz="1600" b="1" smtClean="0"/>
              <a:t>– документа (2-ая часть) форматируется при помощи тэгов, которые определяются в описании типа документа.</a:t>
            </a:r>
          </a:p>
          <a:p>
            <a:pPr marL="609600" indent="-609600"/>
            <a:r>
              <a:rPr lang="ru-RU" sz="1600" b="1" smtClean="0"/>
              <a:t>Наименования тэгов полностью совпадают с наименованием элементов</a:t>
            </a:r>
          </a:p>
          <a:p>
            <a:pPr marL="609600" indent="-609600"/>
            <a:r>
              <a:rPr lang="ru-RU" sz="1600" b="1" smtClean="0"/>
              <a:t>Параметры тэгов позволяют устанавливать значения атрибутов элементов</a:t>
            </a:r>
          </a:p>
        </p:txBody>
      </p:sp>
      <p:sp>
        <p:nvSpPr>
          <p:cNvPr id="21507" name="Rectangle 4"/>
          <p:cNvSpPr>
            <a:spLocks noChangeArrowheads="1"/>
          </p:cNvSpPr>
          <p:nvPr/>
        </p:nvSpPr>
        <p:spPr bwMode="auto">
          <a:xfrm>
            <a:off x="642938" y="0"/>
            <a:ext cx="7543800"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ru-RU" sz="4000">
                <a:solidFill>
                  <a:schemeClr val="tx2"/>
                </a:solidFill>
              </a:rPr>
              <a:t>Структура </a:t>
            </a:r>
            <a:r>
              <a:rPr lang="en-US" sz="4000">
                <a:solidFill>
                  <a:schemeClr val="tx2"/>
                </a:solidFill>
              </a:rPr>
              <a:t>XML - </a:t>
            </a:r>
            <a:r>
              <a:rPr lang="ru-RU" sz="4000">
                <a:solidFill>
                  <a:schemeClr val="tx2"/>
                </a:solidFill>
              </a:rPr>
              <a:t>документов</a:t>
            </a:r>
          </a:p>
        </p:txBody>
      </p:sp>
    </p:spTree>
    <p:extLst>
      <p:ext uri="{BB962C8B-B14F-4D97-AF65-F5344CB8AC3E}">
        <p14:creationId xmlns:p14="http://schemas.microsoft.com/office/powerpoint/2010/main" val="29966851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214313" y="785813"/>
            <a:ext cx="8229600" cy="4525962"/>
          </a:xfrm>
        </p:spPr>
        <p:txBody>
          <a:bodyPr>
            <a:normAutofit fontScale="92500" lnSpcReduction="10000"/>
          </a:bodyPr>
          <a:lstStyle/>
          <a:p>
            <a:pPr marL="0" indent="0">
              <a:lnSpc>
                <a:spcPct val="80000"/>
              </a:lnSpc>
              <a:buFontTx/>
              <a:buNone/>
            </a:pPr>
            <a:r>
              <a:rPr lang="ru-RU" sz="2000" b="1" smtClean="0"/>
              <a:t>В качестве первой строки каждого </a:t>
            </a:r>
            <a:r>
              <a:rPr lang="en-US" sz="2000" b="1" smtClean="0"/>
              <a:t>XML </a:t>
            </a:r>
            <a:r>
              <a:rPr lang="ru-RU" sz="2000" b="1" smtClean="0"/>
              <a:t>– документа должна использоваться исполняемая инструкция, предназначенная для </a:t>
            </a:r>
            <a:r>
              <a:rPr lang="en-US" sz="2000" b="1" smtClean="0"/>
              <a:t>XML – </a:t>
            </a:r>
            <a:r>
              <a:rPr lang="ru-RU" sz="2000" b="1" smtClean="0"/>
              <a:t>процессора:</a:t>
            </a:r>
          </a:p>
          <a:p>
            <a:pPr marL="0" indent="0">
              <a:lnSpc>
                <a:spcPct val="80000"/>
              </a:lnSpc>
              <a:buFontTx/>
              <a:buNone/>
            </a:pPr>
            <a:endParaRPr lang="ru-RU" sz="2000" b="1" smtClean="0"/>
          </a:p>
          <a:p>
            <a:pPr marL="444500" lvl="1" indent="-265113">
              <a:lnSpc>
                <a:spcPct val="80000"/>
              </a:lnSpc>
              <a:buClr>
                <a:schemeClr val="folHlink"/>
              </a:buClr>
              <a:buFont typeface="Wingdings" panose="05000000000000000000" pitchFamily="2" charset="2"/>
              <a:buNone/>
            </a:pPr>
            <a:r>
              <a:rPr lang="en-US" sz="2000" smtClean="0"/>
              <a:t>&lt;?xml version=“1.0”?&gt;</a:t>
            </a:r>
          </a:p>
          <a:p>
            <a:pPr marL="444500" lvl="1" indent="-265113">
              <a:lnSpc>
                <a:spcPct val="80000"/>
              </a:lnSpc>
              <a:buClr>
                <a:schemeClr val="folHlink"/>
              </a:buClr>
              <a:buFont typeface="Wingdings" panose="05000000000000000000" pitchFamily="2" charset="2"/>
              <a:buNone/>
            </a:pPr>
            <a:endParaRPr lang="en-US" sz="2000" smtClean="0"/>
          </a:p>
          <a:p>
            <a:pPr marL="444500" lvl="1" indent="-265113">
              <a:lnSpc>
                <a:spcPct val="80000"/>
              </a:lnSpc>
              <a:buClr>
                <a:schemeClr val="folHlink"/>
              </a:buClr>
              <a:buFont typeface="Wingdings" panose="05000000000000000000" pitchFamily="2" charset="2"/>
              <a:buNone/>
            </a:pPr>
            <a:r>
              <a:rPr lang="en-US" sz="2000" smtClean="0"/>
              <a:t>xml – </a:t>
            </a:r>
            <a:r>
              <a:rPr lang="ru-RU" sz="2000" smtClean="0"/>
              <a:t>ключевое слово для каждой исполняемой инструкции</a:t>
            </a:r>
          </a:p>
          <a:p>
            <a:pPr marL="444500" lvl="1" indent="-265113">
              <a:lnSpc>
                <a:spcPct val="80000"/>
              </a:lnSpc>
              <a:buClr>
                <a:schemeClr val="folHlink"/>
              </a:buClr>
              <a:buFont typeface="Wingdings" panose="05000000000000000000" pitchFamily="2" charset="2"/>
              <a:buNone/>
            </a:pPr>
            <a:r>
              <a:rPr lang="en-US" sz="2000" smtClean="0"/>
              <a:t>version</a:t>
            </a:r>
            <a:r>
              <a:rPr lang="ru-RU" sz="2000" smtClean="0"/>
              <a:t> - </a:t>
            </a:r>
            <a:r>
              <a:rPr lang="en-US" sz="2000" smtClean="0"/>
              <a:t> </a:t>
            </a:r>
            <a:r>
              <a:rPr lang="ru-RU" sz="2000" smtClean="0"/>
              <a:t>параметр инструкции, указывающий на то, что будет использоваться первая версия стандарта </a:t>
            </a:r>
            <a:r>
              <a:rPr lang="en-US" sz="2000" smtClean="0"/>
              <a:t>XML.</a:t>
            </a:r>
            <a:endParaRPr lang="ru-RU" sz="2000" smtClean="0"/>
          </a:p>
          <a:p>
            <a:pPr marL="444500" lvl="1" indent="-265113">
              <a:lnSpc>
                <a:spcPct val="80000"/>
              </a:lnSpc>
              <a:buClr>
                <a:schemeClr val="folHlink"/>
              </a:buClr>
              <a:buFont typeface="Wingdings" panose="05000000000000000000" pitchFamily="2" charset="2"/>
              <a:buNone/>
            </a:pPr>
            <a:endParaRPr lang="ru-RU" sz="2000" smtClean="0"/>
          </a:p>
          <a:p>
            <a:pPr marL="444500" lvl="1" indent="-265113">
              <a:lnSpc>
                <a:spcPct val="80000"/>
              </a:lnSpc>
              <a:buClr>
                <a:schemeClr val="folHlink"/>
              </a:buClr>
              <a:buFont typeface="Wingdings" panose="05000000000000000000" pitchFamily="2" charset="2"/>
              <a:buNone/>
            </a:pPr>
            <a:r>
              <a:rPr lang="ru-RU" sz="2000" b="1" u="sng" smtClean="0"/>
              <a:t>Пролог </a:t>
            </a:r>
            <a:r>
              <a:rPr lang="en-US" sz="2000" b="1" u="sng" smtClean="0"/>
              <a:t>XML </a:t>
            </a:r>
            <a:r>
              <a:rPr lang="en-US" sz="2000" smtClean="0"/>
              <a:t>– </a:t>
            </a:r>
            <a:r>
              <a:rPr lang="ru-RU" sz="2000" smtClean="0"/>
              <a:t>документа – блок исполняемых инструкций.</a:t>
            </a:r>
          </a:p>
          <a:p>
            <a:pPr marL="444500" lvl="1" indent="-265113">
              <a:lnSpc>
                <a:spcPct val="80000"/>
              </a:lnSpc>
              <a:buClr>
                <a:schemeClr val="folHlink"/>
              </a:buClr>
              <a:buFont typeface="Wingdings" panose="05000000000000000000" pitchFamily="2" charset="2"/>
              <a:buNone/>
            </a:pPr>
            <a:endParaRPr lang="en-US" sz="2000" smtClean="0"/>
          </a:p>
          <a:p>
            <a:pPr marL="444500" lvl="1" indent="-265113">
              <a:lnSpc>
                <a:spcPct val="80000"/>
              </a:lnSpc>
              <a:buClr>
                <a:schemeClr val="folHlink"/>
              </a:buClr>
              <a:buFont typeface="Wingdings" panose="05000000000000000000" pitchFamily="2" charset="2"/>
              <a:buNone/>
            </a:pPr>
            <a:r>
              <a:rPr lang="ru-RU" sz="2000" smtClean="0"/>
              <a:t>Инструкция для указания конкретной кодировки, которая будет использоваться:</a:t>
            </a:r>
          </a:p>
          <a:p>
            <a:pPr marL="444500" lvl="1" indent="-265113">
              <a:lnSpc>
                <a:spcPct val="80000"/>
              </a:lnSpc>
              <a:buClr>
                <a:schemeClr val="folHlink"/>
              </a:buClr>
              <a:buFont typeface="Wingdings" panose="05000000000000000000" pitchFamily="2" charset="2"/>
              <a:buNone/>
            </a:pPr>
            <a:endParaRPr lang="en-US" sz="2000" smtClean="0"/>
          </a:p>
          <a:p>
            <a:pPr marL="444500" lvl="1" indent="-265113">
              <a:lnSpc>
                <a:spcPct val="80000"/>
              </a:lnSpc>
              <a:buClr>
                <a:schemeClr val="folHlink"/>
              </a:buClr>
              <a:buFont typeface="Wingdings" panose="05000000000000000000" pitchFamily="2" charset="2"/>
              <a:buNone/>
            </a:pPr>
            <a:r>
              <a:rPr lang="en-US" sz="2000" smtClean="0"/>
              <a:t>&lt;?xml encoding=“UTF-8”?&gt;</a:t>
            </a:r>
          </a:p>
          <a:p>
            <a:pPr marL="444500" lvl="1" indent="-265113">
              <a:lnSpc>
                <a:spcPct val="80000"/>
              </a:lnSpc>
              <a:buClr>
                <a:schemeClr val="folHlink"/>
              </a:buClr>
              <a:buFont typeface="Wingdings" panose="05000000000000000000" pitchFamily="2" charset="2"/>
              <a:buNone/>
            </a:pPr>
            <a:r>
              <a:rPr lang="en-US" sz="2000" smtClean="0"/>
              <a:t>encoding </a:t>
            </a:r>
            <a:r>
              <a:rPr lang="ru-RU" sz="2000" smtClean="0"/>
              <a:t>– параметр инструкции</a:t>
            </a:r>
          </a:p>
          <a:p>
            <a:pPr marL="444500" lvl="1" indent="-265113">
              <a:lnSpc>
                <a:spcPct val="80000"/>
              </a:lnSpc>
              <a:buClr>
                <a:schemeClr val="folHlink"/>
              </a:buClr>
              <a:buFont typeface="Wingdings" panose="05000000000000000000" pitchFamily="2" charset="2"/>
              <a:buNone/>
            </a:pPr>
            <a:r>
              <a:rPr lang="en-US" sz="2000" smtClean="0"/>
              <a:t>UTF-8 </a:t>
            </a:r>
            <a:r>
              <a:rPr lang="ru-RU" sz="2000" smtClean="0"/>
              <a:t>– одна из наиболее часто используемых кодировок</a:t>
            </a:r>
          </a:p>
        </p:txBody>
      </p:sp>
      <p:sp>
        <p:nvSpPr>
          <p:cNvPr id="22531" name="Rectangle 4"/>
          <p:cNvSpPr>
            <a:spLocks noChangeArrowheads="1"/>
          </p:cNvSpPr>
          <p:nvPr/>
        </p:nvSpPr>
        <p:spPr bwMode="auto">
          <a:xfrm>
            <a:off x="0" y="0"/>
            <a:ext cx="75438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ru-RU" sz="2800">
                <a:solidFill>
                  <a:schemeClr val="tx2"/>
                </a:solidFill>
              </a:rPr>
              <a:t>Инструкция </a:t>
            </a:r>
            <a:r>
              <a:rPr lang="en-US" sz="2800">
                <a:solidFill>
                  <a:schemeClr val="tx2"/>
                </a:solidFill>
              </a:rPr>
              <a:t>XML - </a:t>
            </a:r>
            <a:r>
              <a:rPr lang="ru-RU" sz="2800">
                <a:solidFill>
                  <a:schemeClr val="tx2"/>
                </a:solidFill>
              </a:rPr>
              <a:t>процессора</a:t>
            </a:r>
          </a:p>
        </p:txBody>
      </p:sp>
      <p:sp>
        <p:nvSpPr>
          <p:cNvPr id="22532" name="Прямоугольник 3"/>
          <p:cNvSpPr>
            <a:spLocks noChangeArrowheads="1"/>
          </p:cNvSpPr>
          <p:nvPr/>
        </p:nvSpPr>
        <p:spPr bwMode="auto">
          <a:xfrm>
            <a:off x="1285875" y="6215063"/>
            <a:ext cx="7643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ru-RU" sz="1800" b="1" u="sng">
                <a:solidFill>
                  <a:srgbClr val="C00000"/>
                </a:solidFill>
              </a:rPr>
              <a:t>Заголовок чувствителен к регистру символов!</a:t>
            </a:r>
          </a:p>
        </p:txBody>
      </p:sp>
    </p:spTree>
    <p:extLst>
      <p:ext uri="{BB962C8B-B14F-4D97-AF65-F5344CB8AC3E}">
        <p14:creationId xmlns:p14="http://schemas.microsoft.com/office/powerpoint/2010/main" val="361985692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214313" y="785813"/>
            <a:ext cx="8501062" cy="4114800"/>
          </a:xfrm>
        </p:spPr>
        <p:txBody>
          <a:bodyPr>
            <a:normAutofit lnSpcReduction="10000"/>
          </a:bodyPr>
          <a:lstStyle/>
          <a:p>
            <a:pPr marL="0" indent="0">
              <a:lnSpc>
                <a:spcPct val="80000"/>
              </a:lnSpc>
              <a:buFontTx/>
              <a:buNone/>
              <a:defRPr/>
            </a:pPr>
            <a:r>
              <a:rPr lang="ru-RU" sz="2800" b="1" dirty="0" smtClean="0"/>
              <a:t>Инструкция, позволяющая правильно обработать </a:t>
            </a:r>
            <a:r>
              <a:rPr lang="en-US" sz="2800" b="1" dirty="0" smtClean="0"/>
              <a:t>DTD</a:t>
            </a:r>
            <a:r>
              <a:rPr lang="ru-RU" sz="2800" b="1" dirty="0" smtClean="0"/>
              <a:t>-блок:</a:t>
            </a:r>
            <a:endParaRPr lang="en-US" sz="2800" b="1" dirty="0" smtClean="0"/>
          </a:p>
          <a:p>
            <a:pPr marL="444500" lvl="1" indent="-265113" algn="ctr">
              <a:lnSpc>
                <a:spcPct val="80000"/>
              </a:lnSpc>
              <a:buClr>
                <a:schemeClr val="folHlink"/>
              </a:buClr>
              <a:buFontTx/>
              <a:buNone/>
              <a:defRPr/>
            </a:pPr>
            <a:r>
              <a:rPr lang="en-US" dirty="0" smtClean="0">
                <a:solidFill>
                  <a:schemeClr val="tx2">
                    <a:lumMod val="60000"/>
                    <a:lumOff val="40000"/>
                  </a:schemeClr>
                </a:solidFill>
              </a:rPr>
              <a:t>&lt;?xml standalone=‘no’?&gt;</a:t>
            </a:r>
            <a:endParaRPr lang="ru-RU" dirty="0" smtClean="0">
              <a:solidFill>
                <a:schemeClr val="tx2">
                  <a:lumMod val="60000"/>
                  <a:lumOff val="40000"/>
                </a:schemeClr>
              </a:solidFill>
            </a:endParaRPr>
          </a:p>
          <a:p>
            <a:pPr marL="444500" lvl="1" indent="-265113">
              <a:lnSpc>
                <a:spcPct val="80000"/>
              </a:lnSpc>
              <a:buClr>
                <a:schemeClr val="folHlink"/>
              </a:buClr>
              <a:buFontTx/>
              <a:buNone/>
              <a:defRPr/>
            </a:pPr>
            <a:r>
              <a:rPr lang="en-US" dirty="0" smtClean="0">
                <a:solidFill>
                  <a:schemeClr val="tx2">
                    <a:lumMod val="60000"/>
                    <a:lumOff val="40000"/>
                  </a:schemeClr>
                </a:solidFill>
              </a:rPr>
              <a:t>standalone</a:t>
            </a:r>
            <a:r>
              <a:rPr lang="en-US" dirty="0" smtClean="0"/>
              <a:t> – </a:t>
            </a:r>
            <a:r>
              <a:rPr lang="ru-RU" dirty="0" smtClean="0"/>
              <a:t>параметр для указания местонахождения описание структуры для данного </a:t>
            </a:r>
            <a:r>
              <a:rPr lang="en-US" dirty="0" smtClean="0"/>
              <a:t>XML – </a:t>
            </a:r>
            <a:r>
              <a:rPr lang="ru-RU" dirty="0" smtClean="0"/>
              <a:t>документа</a:t>
            </a:r>
          </a:p>
          <a:p>
            <a:pPr marL="444500" lvl="1" indent="-265113">
              <a:lnSpc>
                <a:spcPct val="80000"/>
              </a:lnSpc>
              <a:buClr>
                <a:schemeClr val="folHlink"/>
              </a:buClr>
              <a:buFontTx/>
              <a:buNone/>
              <a:defRPr/>
            </a:pPr>
            <a:r>
              <a:rPr lang="ru-RU" dirty="0" smtClean="0"/>
              <a:t>Значения:</a:t>
            </a:r>
          </a:p>
          <a:p>
            <a:pPr marL="444500" lvl="1" indent="-265113">
              <a:lnSpc>
                <a:spcPct val="80000"/>
              </a:lnSpc>
              <a:buClr>
                <a:schemeClr val="folHlink"/>
              </a:buClr>
              <a:buFontTx/>
              <a:buNone/>
              <a:defRPr/>
            </a:pPr>
            <a:r>
              <a:rPr lang="en-US" dirty="0" smtClean="0">
                <a:solidFill>
                  <a:schemeClr val="tx2">
                    <a:lumMod val="60000"/>
                    <a:lumOff val="40000"/>
                  </a:schemeClr>
                </a:solidFill>
              </a:rPr>
              <a:t>no</a:t>
            </a:r>
            <a:r>
              <a:rPr lang="ru-RU" dirty="0" smtClean="0"/>
              <a:t> –</a:t>
            </a:r>
            <a:r>
              <a:rPr lang="en-US" dirty="0" smtClean="0"/>
              <a:t> </a:t>
            </a:r>
            <a:r>
              <a:rPr lang="ru-RU" dirty="0" smtClean="0"/>
              <a:t>извещает </a:t>
            </a:r>
            <a:r>
              <a:rPr lang="en-US" dirty="0" smtClean="0"/>
              <a:t>XML-</a:t>
            </a:r>
            <a:r>
              <a:rPr lang="ru-RU" dirty="0" smtClean="0"/>
              <a:t>процессор, что для данного документа </a:t>
            </a:r>
            <a:r>
              <a:rPr lang="en-US" dirty="0" smtClean="0"/>
              <a:t>DTD</a:t>
            </a:r>
            <a:r>
              <a:rPr lang="ru-RU" dirty="0" smtClean="0"/>
              <a:t>-блок выделен в отдельный файл</a:t>
            </a:r>
          </a:p>
          <a:p>
            <a:pPr marL="444500" lvl="1" indent="-265113">
              <a:lnSpc>
                <a:spcPct val="80000"/>
              </a:lnSpc>
              <a:buClr>
                <a:schemeClr val="folHlink"/>
              </a:buClr>
              <a:buFontTx/>
              <a:buNone/>
              <a:defRPr/>
            </a:pPr>
            <a:r>
              <a:rPr lang="en-US" dirty="0" smtClean="0">
                <a:solidFill>
                  <a:schemeClr val="tx2">
                    <a:lumMod val="60000"/>
                    <a:lumOff val="40000"/>
                  </a:schemeClr>
                </a:solidFill>
              </a:rPr>
              <a:t>yes</a:t>
            </a:r>
            <a:r>
              <a:rPr lang="en-US" dirty="0" smtClean="0"/>
              <a:t> – </a:t>
            </a:r>
            <a:r>
              <a:rPr lang="ru-RU" dirty="0" smtClean="0"/>
              <a:t>указывает на то, что </a:t>
            </a:r>
            <a:r>
              <a:rPr lang="en-US" dirty="0" smtClean="0"/>
              <a:t>DTD</a:t>
            </a:r>
            <a:r>
              <a:rPr lang="ru-RU" dirty="0" smtClean="0"/>
              <a:t>-блок размещен в теле документа</a:t>
            </a:r>
          </a:p>
        </p:txBody>
      </p:sp>
      <p:sp>
        <p:nvSpPr>
          <p:cNvPr id="23555" name="Rectangle 4"/>
          <p:cNvSpPr>
            <a:spLocks noChangeArrowheads="1"/>
          </p:cNvSpPr>
          <p:nvPr/>
        </p:nvSpPr>
        <p:spPr bwMode="auto">
          <a:xfrm>
            <a:off x="0" y="0"/>
            <a:ext cx="7543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ru-RU" sz="2800">
                <a:solidFill>
                  <a:schemeClr val="tx2"/>
                </a:solidFill>
              </a:rPr>
              <a:t>Инструкция </a:t>
            </a:r>
            <a:r>
              <a:rPr lang="en-US" sz="2800">
                <a:solidFill>
                  <a:schemeClr val="tx2"/>
                </a:solidFill>
              </a:rPr>
              <a:t>XML - </a:t>
            </a:r>
            <a:r>
              <a:rPr lang="ru-RU" sz="2800">
                <a:solidFill>
                  <a:schemeClr val="tx2"/>
                </a:solidFill>
              </a:rPr>
              <a:t>процессора</a:t>
            </a:r>
          </a:p>
        </p:txBody>
      </p:sp>
    </p:spTree>
    <p:extLst>
      <p:ext uri="{BB962C8B-B14F-4D97-AF65-F5344CB8AC3E}">
        <p14:creationId xmlns:p14="http://schemas.microsoft.com/office/powerpoint/2010/main" val="6831596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Описание синтаксиса языков разметки</a:t>
            </a:r>
            <a:endParaRPr lang="ru-RU" dirty="0"/>
          </a:p>
        </p:txBody>
      </p:sp>
      <p:sp>
        <p:nvSpPr>
          <p:cNvPr id="3" name="Содержимое 2"/>
          <p:cNvSpPr>
            <a:spLocks noGrp="1"/>
          </p:cNvSpPr>
          <p:nvPr>
            <p:ph idx="1"/>
          </p:nvPr>
        </p:nvSpPr>
        <p:spPr>
          <a:xfrm>
            <a:off x="251520" y="1600200"/>
            <a:ext cx="8712968" cy="5069160"/>
          </a:xfrm>
        </p:spPr>
        <p:txBody>
          <a:bodyPr>
            <a:normAutofit fontScale="85000" lnSpcReduction="10000"/>
          </a:bodyPr>
          <a:lstStyle/>
          <a:p>
            <a:r>
              <a:rPr lang="ru-RU" dirty="0" smtClean="0"/>
              <a:t>Метаязык XML предназначен для создания конкретных языков разметки</a:t>
            </a:r>
            <a:endParaRPr lang="en-US" dirty="0" smtClean="0"/>
          </a:p>
          <a:p>
            <a:r>
              <a:rPr lang="ru-RU" dirty="0" smtClean="0"/>
              <a:t>Для конкретных языков разметки определены наилучшим </a:t>
            </a:r>
            <a:r>
              <a:rPr lang="ru-RU" dirty="0"/>
              <a:t>образом подходящие для описываемой информации</a:t>
            </a:r>
            <a:endParaRPr lang="en-US" dirty="0" smtClean="0"/>
          </a:p>
          <a:p>
            <a:pPr lvl="1"/>
            <a:r>
              <a:rPr lang="ru-RU" dirty="0" smtClean="0"/>
              <a:t>наборы элементов</a:t>
            </a:r>
            <a:r>
              <a:rPr lang="en-US" dirty="0" smtClean="0"/>
              <a:t>;</a:t>
            </a:r>
          </a:p>
          <a:p>
            <a:pPr lvl="1"/>
            <a:r>
              <a:rPr lang="ru-RU" dirty="0" smtClean="0"/>
              <a:t>взаимосвязь между элементами</a:t>
            </a:r>
            <a:endParaRPr lang="en-US" dirty="0" smtClean="0"/>
          </a:p>
          <a:p>
            <a:pPr lvl="1"/>
            <a:r>
              <a:rPr lang="ru-RU" dirty="0"/>
              <a:t>а</a:t>
            </a:r>
            <a:r>
              <a:rPr lang="ru-RU" dirty="0" smtClean="0"/>
              <a:t>трибуты элементов. </a:t>
            </a:r>
          </a:p>
          <a:p>
            <a:r>
              <a:rPr lang="ru-RU" dirty="0" smtClean="0"/>
              <a:t>Для конкретных языков разметки нужно описывать их синтаксис </a:t>
            </a:r>
          </a:p>
          <a:p>
            <a:r>
              <a:rPr lang="ru-RU" dirty="0" smtClean="0"/>
              <a:t>Описание синтаксиса позволяет формальным образом проверять правильность составления </a:t>
            </a:r>
            <a:r>
              <a:rPr lang="en-US" dirty="0" smtClean="0"/>
              <a:t>XML</a:t>
            </a:r>
            <a:r>
              <a:rPr lang="ru-RU" dirty="0" smtClean="0"/>
              <a:t>-документов.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142875" y="785813"/>
            <a:ext cx="9001125" cy="4500562"/>
          </a:xfrm>
        </p:spPr>
        <p:txBody>
          <a:bodyPr>
            <a:normAutofit fontScale="92500"/>
          </a:bodyPr>
          <a:lstStyle/>
          <a:p>
            <a:pPr marL="0" indent="0">
              <a:lnSpc>
                <a:spcPct val="80000"/>
              </a:lnSpc>
              <a:buFont typeface="Wingdings" panose="05000000000000000000" pitchFamily="2" charset="2"/>
              <a:buNone/>
            </a:pPr>
            <a:r>
              <a:rPr lang="ru-RU" sz="2800" b="1" smtClean="0"/>
              <a:t>Определение </a:t>
            </a:r>
            <a:r>
              <a:rPr lang="en-US" sz="2800" b="1" smtClean="0"/>
              <a:t>XML – </a:t>
            </a:r>
            <a:r>
              <a:rPr lang="ru-RU" sz="2800" b="1" smtClean="0"/>
              <a:t>инструкций из спецификаций </a:t>
            </a:r>
            <a:r>
              <a:rPr lang="en-US" sz="2800" b="1" smtClean="0"/>
              <a:t>XML</a:t>
            </a:r>
            <a:r>
              <a:rPr lang="ru-RU" sz="2800" b="1" smtClean="0"/>
              <a:t> в форме Бэкуса-Наура:</a:t>
            </a:r>
          </a:p>
          <a:p>
            <a:pPr marL="0" indent="0">
              <a:lnSpc>
                <a:spcPct val="80000"/>
              </a:lnSpc>
              <a:buFont typeface="Wingdings" panose="05000000000000000000" pitchFamily="2" charset="2"/>
              <a:buNone/>
            </a:pPr>
            <a:r>
              <a:rPr lang="ru-RU" sz="900" b="1" i="1" smtClean="0"/>
              <a:t>формальная система определения синтаксиса, в которой одни синтаксические категории последовательно определяются через другие</a:t>
            </a:r>
          </a:p>
          <a:p>
            <a:pPr marL="0" indent="0">
              <a:lnSpc>
                <a:spcPct val="80000"/>
              </a:lnSpc>
              <a:buFont typeface="Wingdings" panose="05000000000000000000" pitchFamily="2" charset="2"/>
              <a:buNone/>
            </a:pPr>
            <a:r>
              <a:rPr lang="en-US" sz="2800" b="1" smtClean="0"/>
              <a:t>XMLDecl ::=  ‘&lt;?xml’ VersionInfo EncodingDecl? SDDecl? S? ‘?&gt;’</a:t>
            </a:r>
          </a:p>
          <a:p>
            <a:pPr marL="0" indent="0">
              <a:lnSpc>
                <a:spcPct val="80000"/>
              </a:lnSpc>
              <a:buFont typeface="Wingdings" panose="05000000000000000000" pitchFamily="2" charset="2"/>
              <a:buNone/>
            </a:pPr>
            <a:r>
              <a:rPr lang="en-US" sz="2800" b="1" smtClean="0"/>
              <a:t>VersionInfo ::= S ‘version’ Eq (‘VersionNum’ | “VersionNum”)</a:t>
            </a:r>
          </a:p>
          <a:p>
            <a:pPr marL="0" indent="0">
              <a:lnSpc>
                <a:spcPct val="80000"/>
              </a:lnSpc>
              <a:buFont typeface="Wingdings" panose="05000000000000000000" pitchFamily="2" charset="2"/>
              <a:buNone/>
            </a:pPr>
            <a:r>
              <a:rPr lang="en-US" sz="2800" b="1" smtClean="0"/>
              <a:t>Eq ::= S? ‘=’ S?</a:t>
            </a:r>
          </a:p>
          <a:p>
            <a:pPr marL="0" indent="0">
              <a:lnSpc>
                <a:spcPct val="80000"/>
              </a:lnSpc>
              <a:buFont typeface="Wingdings" panose="05000000000000000000" pitchFamily="2" charset="2"/>
              <a:buNone/>
            </a:pPr>
            <a:r>
              <a:rPr lang="en-US" sz="2800" b="1" smtClean="0"/>
              <a:t>VersionNum ::= ([a-zA-Z0-9_.:] | ‘-’)+</a:t>
            </a:r>
          </a:p>
          <a:p>
            <a:pPr marL="0" indent="0">
              <a:lnSpc>
                <a:spcPct val="80000"/>
              </a:lnSpc>
              <a:buFont typeface="Wingdings" panose="05000000000000000000" pitchFamily="2" charset="2"/>
              <a:buNone/>
            </a:pPr>
            <a:endParaRPr lang="en-US" sz="2800" b="1" smtClean="0"/>
          </a:p>
          <a:p>
            <a:pPr marL="0" indent="0">
              <a:lnSpc>
                <a:spcPct val="80000"/>
              </a:lnSpc>
              <a:buFont typeface="Wingdings" panose="05000000000000000000" pitchFamily="2" charset="2"/>
              <a:buNone/>
            </a:pPr>
            <a:r>
              <a:rPr lang="ru-RU" sz="2800" b="1" smtClean="0"/>
              <a:t>Левая часть – имя конструкции</a:t>
            </a:r>
          </a:p>
          <a:p>
            <a:pPr marL="0" indent="0">
              <a:lnSpc>
                <a:spcPct val="80000"/>
              </a:lnSpc>
              <a:buFont typeface="Wingdings" panose="05000000000000000000" pitchFamily="2" charset="2"/>
              <a:buNone/>
            </a:pPr>
            <a:r>
              <a:rPr lang="ru-RU" sz="2800" b="1" smtClean="0"/>
              <a:t>::= - оператор эквивалентности</a:t>
            </a:r>
          </a:p>
          <a:p>
            <a:pPr marL="0" indent="0">
              <a:lnSpc>
                <a:spcPct val="80000"/>
              </a:lnSpc>
              <a:buFont typeface="Wingdings" panose="05000000000000000000" pitchFamily="2" charset="2"/>
              <a:buNone/>
            </a:pPr>
            <a:r>
              <a:rPr lang="ru-RU" sz="2800" b="1" smtClean="0"/>
              <a:t>Правая часть – расшифровка имени, которая содержит формат и правила оформления</a:t>
            </a:r>
          </a:p>
          <a:p>
            <a:pPr marL="0" indent="0">
              <a:lnSpc>
                <a:spcPct val="80000"/>
              </a:lnSpc>
              <a:buFontTx/>
              <a:buNone/>
            </a:pPr>
            <a:endParaRPr lang="ru-RU" sz="2800" smtClean="0"/>
          </a:p>
        </p:txBody>
      </p:sp>
      <p:sp>
        <p:nvSpPr>
          <p:cNvPr id="24579" name="Rectangle 4"/>
          <p:cNvSpPr>
            <a:spLocks noChangeArrowheads="1"/>
          </p:cNvSpPr>
          <p:nvPr/>
        </p:nvSpPr>
        <p:spPr bwMode="auto">
          <a:xfrm>
            <a:off x="0" y="0"/>
            <a:ext cx="7543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ru-RU" sz="2800" b="1">
                <a:solidFill>
                  <a:schemeClr val="tx2"/>
                </a:solidFill>
              </a:rPr>
              <a:t>Инструкция </a:t>
            </a:r>
            <a:r>
              <a:rPr lang="en-US" sz="2800" b="1">
                <a:solidFill>
                  <a:schemeClr val="tx2"/>
                </a:solidFill>
              </a:rPr>
              <a:t>XML - </a:t>
            </a:r>
            <a:r>
              <a:rPr lang="ru-RU" sz="2800" b="1">
                <a:solidFill>
                  <a:schemeClr val="tx2"/>
                </a:solidFill>
              </a:rPr>
              <a:t>процессора</a:t>
            </a:r>
          </a:p>
        </p:txBody>
      </p:sp>
    </p:spTree>
    <p:extLst>
      <p:ext uri="{BB962C8B-B14F-4D97-AF65-F5344CB8AC3E}">
        <p14:creationId xmlns:p14="http://schemas.microsoft.com/office/powerpoint/2010/main" val="146793474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357188" y="928688"/>
            <a:ext cx="7772400" cy="5143500"/>
          </a:xfrm>
        </p:spPr>
        <p:txBody>
          <a:bodyPr/>
          <a:lstStyle/>
          <a:p>
            <a:pPr marL="609600" indent="-609600">
              <a:lnSpc>
                <a:spcPct val="80000"/>
              </a:lnSpc>
              <a:buFont typeface="Wingdings" panose="05000000000000000000" pitchFamily="2" charset="2"/>
              <a:buNone/>
            </a:pPr>
            <a:r>
              <a:rPr lang="en-US" sz="2800" smtClean="0"/>
              <a:t>DTD</a:t>
            </a:r>
            <a:r>
              <a:rPr lang="ru-RU" sz="2800" smtClean="0"/>
              <a:t>-блок – объявление типа документа, помещаятся сразу после исполняемой инструкции, указывающей на тот факт, что данный документ создан с применением языка </a:t>
            </a:r>
            <a:r>
              <a:rPr lang="en-US" sz="2800" smtClean="0"/>
              <a:t>XML.</a:t>
            </a:r>
          </a:p>
          <a:p>
            <a:pPr marL="609600" indent="-609600">
              <a:lnSpc>
                <a:spcPct val="80000"/>
              </a:lnSpc>
              <a:buFont typeface="Wingdings" panose="05000000000000000000" pitchFamily="2" charset="2"/>
              <a:buNone/>
            </a:pPr>
            <a:r>
              <a:rPr lang="ru-RU" sz="2800" smtClean="0"/>
              <a:t>В нем определяются:</a:t>
            </a:r>
          </a:p>
          <a:p>
            <a:pPr marL="609600" indent="-609600">
              <a:lnSpc>
                <a:spcPct val="80000"/>
              </a:lnSpc>
            </a:pPr>
            <a:r>
              <a:rPr lang="ru-RU" sz="2800" smtClean="0"/>
              <a:t>Элементы документа</a:t>
            </a:r>
          </a:p>
          <a:p>
            <a:pPr marL="609600" indent="-609600">
              <a:lnSpc>
                <a:spcPct val="80000"/>
              </a:lnSpc>
            </a:pPr>
            <a:r>
              <a:rPr lang="ru-RU" sz="2800" smtClean="0"/>
              <a:t>Атрибуты элементов</a:t>
            </a:r>
          </a:p>
          <a:p>
            <a:pPr marL="609600" indent="-609600">
              <a:lnSpc>
                <a:spcPct val="80000"/>
              </a:lnSpc>
            </a:pPr>
            <a:r>
              <a:rPr lang="ru-RU" sz="2800" smtClean="0"/>
              <a:t>Сущности </a:t>
            </a:r>
          </a:p>
          <a:p>
            <a:pPr marL="609600" indent="-609600">
              <a:lnSpc>
                <a:spcPct val="80000"/>
              </a:lnSpc>
            </a:pPr>
            <a:r>
              <a:rPr lang="ru-RU" sz="2800" smtClean="0"/>
              <a:t>комментарии</a:t>
            </a:r>
          </a:p>
        </p:txBody>
      </p:sp>
      <p:sp>
        <p:nvSpPr>
          <p:cNvPr id="25603" name="Rectangle 3"/>
          <p:cNvSpPr>
            <a:spLocks noChangeArrowheads="1"/>
          </p:cNvSpPr>
          <p:nvPr/>
        </p:nvSpPr>
        <p:spPr bwMode="auto">
          <a:xfrm>
            <a:off x="214313" y="214313"/>
            <a:ext cx="75438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ru-RU" sz="2800" b="1">
                <a:solidFill>
                  <a:schemeClr val="tx2"/>
                </a:solidFill>
              </a:rPr>
              <a:t>Объявление типа документа</a:t>
            </a:r>
          </a:p>
        </p:txBody>
      </p:sp>
    </p:spTree>
    <p:extLst>
      <p:ext uri="{BB962C8B-B14F-4D97-AF65-F5344CB8AC3E}">
        <p14:creationId xmlns:p14="http://schemas.microsoft.com/office/powerpoint/2010/main" val="416903700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Языки описания синтаксиса</a:t>
            </a:r>
            <a:endParaRPr lang="ru-RU" dirty="0"/>
          </a:p>
        </p:txBody>
      </p:sp>
      <p:sp>
        <p:nvSpPr>
          <p:cNvPr id="3" name="Содержимое 2"/>
          <p:cNvSpPr>
            <a:spLocks noGrp="1"/>
          </p:cNvSpPr>
          <p:nvPr>
            <p:ph idx="1"/>
          </p:nvPr>
        </p:nvSpPr>
        <p:spPr>
          <a:xfrm>
            <a:off x="251520" y="1600200"/>
            <a:ext cx="8712968" cy="5069160"/>
          </a:xfrm>
        </p:spPr>
        <p:txBody>
          <a:bodyPr>
            <a:normAutofit lnSpcReduction="10000"/>
          </a:bodyPr>
          <a:lstStyle/>
          <a:p>
            <a:r>
              <a:rPr lang="ru-RU" dirty="0" smtClean="0"/>
              <a:t>В </a:t>
            </a:r>
            <a:r>
              <a:rPr lang="en-US" dirty="0" smtClean="0"/>
              <a:t>XML</a:t>
            </a:r>
            <a:r>
              <a:rPr lang="ru-RU" dirty="0" smtClean="0"/>
              <a:t>-технологии имеется два языка для описания синтаксиса конкретных языков разметки:</a:t>
            </a:r>
          </a:p>
          <a:p>
            <a:pPr lvl="1"/>
            <a:r>
              <a:rPr lang="ru-RU" dirty="0" smtClean="0"/>
              <a:t>язык </a:t>
            </a:r>
            <a:r>
              <a:rPr lang="en-US" b="1" dirty="0" smtClean="0"/>
              <a:t>Document Type </a:t>
            </a:r>
            <a:r>
              <a:rPr lang="en-US" b="1" dirty="0" err="1" smtClean="0"/>
              <a:t>Defenition</a:t>
            </a:r>
            <a:r>
              <a:rPr lang="ru-RU" dirty="0" smtClean="0"/>
              <a:t> (DTD) – описывает структуру документа с помощью декларативных правил </a:t>
            </a:r>
          </a:p>
          <a:p>
            <a:pPr lvl="2"/>
            <a:r>
              <a:rPr lang="ru-RU" dirty="0" smtClean="0"/>
              <a:t>разработан совместно с метаязыком </a:t>
            </a:r>
            <a:r>
              <a:rPr lang="en-US" dirty="0" smtClean="0"/>
              <a:t>SGML</a:t>
            </a:r>
            <a:r>
              <a:rPr lang="ru-RU" dirty="0" smtClean="0"/>
              <a:t> и не использует синтаксис языка </a:t>
            </a:r>
            <a:r>
              <a:rPr lang="en-US" dirty="0" smtClean="0"/>
              <a:t>XML</a:t>
            </a:r>
            <a:r>
              <a:rPr lang="ru-RU" dirty="0" smtClean="0"/>
              <a:t>;</a:t>
            </a:r>
          </a:p>
          <a:p>
            <a:pPr lvl="1"/>
            <a:r>
              <a:rPr lang="ru-RU" dirty="0" smtClean="0"/>
              <a:t>языка </a:t>
            </a:r>
            <a:r>
              <a:rPr lang="ru-RU" b="1" dirty="0" smtClean="0"/>
              <a:t>XML </a:t>
            </a:r>
            <a:r>
              <a:rPr lang="ru-RU" b="1" dirty="0" err="1" smtClean="0"/>
              <a:t>Schema</a:t>
            </a:r>
            <a:r>
              <a:rPr lang="ru-RU" dirty="0"/>
              <a:t> – описывает структуру </a:t>
            </a:r>
            <a:r>
              <a:rPr lang="ru-RU" dirty="0" smtClean="0"/>
              <a:t>документа с использованием синтаксиса языка </a:t>
            </a:r>
            <a:r>
              <a:rPr lang="en-US" dirty="0" smtClean="0"/>
              <a:t>XML</a:t>
            </a:r>
            <a:r>
              <a:rPr lang="ru-RU" dirty="0" smtClean="0"/>
              <a:t> (специально разработан для метаязыка </a:t>
            </a:r>
            <a:r>
              <a:rPr lang="en-US" dirty="0" smtClean="0"/>
              <a:t>XML</a:t>
            </a:r>
            <a:r>
              <a:rPr lang="ru-RU" dirty="0" smtClean="0"/>
              <a:t>).</a:t>
            </a:r>
          </a:p>
          <a:p>
            <a:endParaRPr lang="ru-RU"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a:xfrm>
            <a:off x="205680" y="1484784"/>
            <a:ext cx="8902824" cy="5257800"/>
          </a:xfrm>
        </p:spPr>
        <p:txBody>
          <a:bodyPr>
            <a:normAutofit fontScale="92500" lnSpcReduction="20000"/>
          </a:bodyPr>
          <a:lstStyle/>
          <a:p>
            <a:r>
              <a:rPr lang="ru-RU" dirty="0" smtClean="0"/>
              <a:t>Формальное описание синтаксиса конкретного языка не является обязательным. </a:t>
            </a:r>
          </a:p>
          <a:p>
            <a:r>
              <a:rPr lang="ru-RU" dirty="0" smtClean="0"/>
              <a:t>Если с помощью конкретного языка разметки требуется разработать только несколько однотипных </a:t>
            </a:r>
            <a:r>
              <a:rPr lang="en-US" dirty="0" smtClean="0"/>
              <a:t>XML</a:t>
            </a:r>
            <a:r>
              <a:rPr lang="ru-RU" dirty="0" smtClean="0"/>
              <a:t>-документов, то формально описывать его </a:t>
            </a:r>
            <a:r>
              <a:rPr lang="ru-RU" dirty="0"/>
              <a:t>синтаксис не </a:t>
            </a:r>
            <a:r>
              <a:rPr lang="ru-RU" dirty="0" smtClean="0"/>
              <a:t>обязательно. </a:t>
            </a:r>
          </a:p>
          <a:p>
            <a:r>
              <a:rPr lang="ru-RU" dirty="0" smtClean="0"/>
              <a:t>Если с помощью конкретного языка разметки </a:t>
            </a:r>
          </a:p>
          <a:p>
            <a:pPr lvl="1"/>
            <a:r>
              <a:rPr lang="ru-RU" dirty="0" smtClean="0"/>
              <a:t>создается много </a:t>
            </a:r>
            <a:r>
              <a:rPr lang="en-US" dirty="0" smtClean="0"/>
              <a:t>XML</a:t>
            </a:r>
            <a:r>
              <a:rPr lang="ru-RU" dirty="0" smtClean="0"/>
              <a:t>-документов, или</a:t>
            </a:r>
          </a:p>
          <a:p>
            <a:pPr lvl="1"/>
            <a:r>
              <a:rPr lang="ru-RU" dirty="0" smtClean="0"/>
              <a:t>данный язык разметки используется разными пользователями, </a:t>
            </a:r>
          </a:p>
          <a:p>
            <a:pPr marL="400050" lvl="1" indent="0">
              <a:buNone/>
            </a:pPr>
            <a:r>
              <a:rPr lang="ru-RU" sz="3500" dirty="0" smtClean="0"/>
              <a:t>то </a:t>
            </a:r>
            <a:r>
              <a:rPr lang="ru-RU" sz="3500" b="1" i="1" dirty="0" smtClean="0"/>
              <a:t>формальное описание синтаксиса желательно</a:t>
            </a:r>
            <a:r>
              <a:rPr lang="ru-RU" sz="3500" dirty="0" smtClean="0"/>
              <a:t>.</a:t>
            </a:r>
          </a:p>
          <a:p>
            <a:endParaRPr lang="ru-R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normAutofit/>
          </a:bodyPr>
          <a:lstStyle/>
          <a:p>
            <a:r>
              <a:rPr lang="ru-RU" sz="4000" dirty="0" smtClean="0"/>
              <a:t>Правильные </a:t>
            </a:r>
            <a:r>
              <a:rPr lang="en-US" sz="4000" dirty="0" smtClean="0"/>
              <a:t>XML</a:t>
            </a:r>
            <a:r>
              <a:rPr lang="ru-RU" sz="4000" dirty="0" smtClean="0"/>
              <a:t>-документы</a:t>
            </a:r>
            <a:endParaRPr lang="ru-RU" sz="4000" dirty="0"/>
          </a:p>
        </p:txBody>
      </p:sp>
      <p:sp>
        <p:nvSpPr>
          <p:cNvPr id="3" name="Содержимое 2"/>
          <p:cNvSpPr>
            <a:spLocks noGrp="1"/>
          </p:cNvSpPr>
          <p:nvPr>
            <p:ph idx="1"/>
          </p:nvPr>
        </p:nvSpPr>
        <p:spPr>
          <a:xfrm>
            <a:off x="107504" y="1340768"/>
            <a:ext cx="8892480" cy="5373216"/>
          </a:xfrm>
        </p:spPr>
        <p:txBody>
          <a:bodyPr>
            <a:normAutofit/>
          </a:bodyPr>
          <a:lstStyle/>
          <a:p>
            <a:r>
              <a:rPr lang="ru-RU" b="1" dirty="0" smtClean="0"/>
              <a:t>Правильные (корректно сформированные, </a:t>
            </a:r>
            <a:r>
              <a:rPr lang="ru-RU" dirty="0" err="1" smtClean="0"/>
              <a:t>well-formed</a:t>
            </a:r>
            <a:r>
              <a:rPr lang="ru-RU" b="1" dirty="0" smtClean="0"/>
              <a:t>) </a:t>
            </a:r>
            <a:r>
              <a:rPr lang="en-US" b="1" dirty="0" smtClean="0"/>
              <a:t>XML </a:t>
            </a:r>
            <a:r>
              <a:rPr lang="ru-RU" b="1" dirty="0" smtClean="0"/>
              <a:t>документы </a:t>
            </a:r>
            <a:r>
              <a:rPr lang="ru-RU" dirty="0" smtClean="0"/>
              <a:t>соответствуют основным правилам </a:t>
            </a:r>
            <a:r>
              <a:rPr lang="en-US" dirty="0" smtClean="0"/>
              <a:t>XML </a:t>
            </a:r>
            <a:r>
              <a:rPr lang="ru-RU" dirty="0" smtClean="0"/>
              <a:t>документов. </a:t>
            </a:r>
          </a:p>
          <a:p>
            <a:r>
              <a:rPr lang="ru-RU" dirty="0" smtClean="0"/>
              <a:t>Каждый XML-документ должен быть правильным, т.е. отвечать минимальным требованиям по составлению XML-документа. </a:t>
            </a:r>
          </a:p>
          <a:p>
            <a:r>
              <a:rPr lang="ru-RU" dirty="0" smtClean="0"/>
              <a:t>Если документ не является правильным, он не может считаться XML-документом.</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normAutofit/>
          </a:bodyPr>
          <a:lstStyle/>
          <a:p>
            <a:r>
              <a:rPr lang="ru-RU" sz="4000" dirty="0" smtClean="0"/>
              <a:t>Действительные </a:t>
            </a:r>
            <a:r>
              <a:rPr lang="en-US" sz="4000" dirty="0" smtClean="0"/>
              <a:t>XML</a:t>
            </a:r>
            <a:r>
              <a:rPr lang="ru-RU" sz="4000" dirty="0" smtClean="0"/>
              <a:t>-документы</a:t>
            </a:r>
            <a:endParaRPr lang="ru-RU" sz="4000" dirty="0"/>
          </a:p>
        </p:txBody>
      </p:sp>
      <p:sp>
        <p:nvSpPr>
          <p:cNvPr id="3" name="Содержимое 2"/>
          <p:cNvSpPr>
            <a:spLocks noGrp="1"/>
          </p:cNvSpPr>
          <p:nvPr>
            <p:ph idx="1"/>
          </p:nvPr>
        </p:nvSpPr>
        <p:spPr>
          <a:xfrm>
            <a:off x="107504" y="1484784"/>
            <a:ext cx="8892480" cy="5229200"/>
          </a:xfrm>
        </p:spPr>
        <p:txBody>
          <a:bodyPr>
            <a:normAutofit fontScale="92500" lnSpcReduction="20000"/>
          </a:bodyPr>
          <a:lstStyle/>
          <a:p>
            <a:r>
              <a:rPr lang="ru-RU" dirty="0" smtClean="0"/>
              <a:t>Правильный XML-документ также может быть </a:t>
            </a:r>
            <a:r>
              <a:rPr lang="ru-RU" dirty="0"/>
              <a:t>действительным (</a:t>
            </a:r>
            <a:r>
              <a:rPr lang="ru-RU" dirty="0" smtClean="0"/>
              <a:t>валидным). </a:t>
            </a:r>
          </a:p>
          <a:p>
            <a:r>
              <a:rPr lang="ru-RU" dirty="0"/>
              <a:t>Действительные </a:t>
            </a:r>
            <a:r>
              <a:rPr lang="ru-RU" dirty="0" smtClean="0"/>
              <a:t>XML-документы соответствуют более строгим критериям. </a:t>
            </a:r>
          </a:p>
          <a:p>
            <a:r>
              <a:rPr lang="ru-RU" dirty="0" smtClean="0"/>
              <a:t>Действительным (валидным, </a:t>
            </a:r>
            <a:r>
              <a:rPr lang="ru-RU" dirty="0" err="1" smtClean="0"/>
              <a:t>valid</a:t>
            </a:r>
            <a:r>
              <a:rPr lang="ru-RU" dirty="0" smtClean="0"/>
              <a:t>) называется правильный (</a:t>
            </a:r>
            <a:r>
              <a:rPr lang="ru-RU" dirty="0" err="1" smtClean="0"/>
              <a:t>well-formed</a:t>
            </a:r>
            <a:r>
              <a:rPr lang="ru-RU" dirty="0" smtClean="0"/>
              <a:t>) документ, отвечающий двум дополнительным требованиям:</a:t>
            </a:r>
          </a:p>
          <a:p>
            <a:pPr lvl="1"/>
            <a:r>
              <a:rPr lang="ru-RU" dirty="0" smtClean="0"/>
              <a:t>пролог документа должен содержать указание на описание синтаксиса данного документа</a:t>
            </a:r>
          </a:p>
          <a:p>
            <a:pPr lvl="2"/>
            <a:r>
              <a:rPr lang="ru-RU" dirty="0" smtClean="0"/>
              <a:t>Например: определение типа документа (DTD), задающее структуру документа;</a:t>
            </a:r>
          </a:p>
          <a:p>
            <a:pPr lvl="1"/>
            <a:r>
              <a:rPr lang="ru-RU" dirty="0" smtClean="0"/>
              <a:t>остальной документ должен отвечать структуре, заданной в описании синтаксиса.</a:t>
            </a:r>
          </a:p>
          <a:p>
            <a:endParaRPr lang="ru-RU"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Синтаксис – схема</a:t>
            </a:r>
            <a:endParaRPr lang="ru-RU" dirty="0"/>
          </a:p>
        </p:txBody>
      </p:sp>
      <p:sp>
        <p:nvSpPr>
          <p:cNvPr id="3" name="Содержимое 2"/>
          <p:cNvSpPr>
            <a:spLocks noGrp="1"/>
          </p:cNvSpPr>
          <p:nvPr>
            <p:ph idx="1"/>
          </p:nvPr>
        </p:nvSpPr>
        <p:spPr>
          <a:xfrm>
            <a:off x="205680" y="1628800"/>
            <a:ext cx="8686800" cy="5113784"/>
          </a:xfrm>
        </p:spPr>
        <p:txBody>
          <a:bodyPr>
            <a:normAutofit/>
          </a:bodyPr>
          <a:lstStyle/>
          <a:p>
            <a:r>
              <a:rPr lang="ru-RU" dirty="0" smtClean="0"/>
              <a:t>В </a:t>
            </a:r>
            <a:r>
              <a:rPr lang="en-US" dirty="0" smtClean="0"/>
              <a:t>XML</a:t>
            </a:r>
            <a:r>
              <a:rPr lang="ru-RU" dirty="0" smtClean="0"/>
              <a:t>-технологии вместо термина «синтаксис» чаще используется термин «схема». </a:t>
            </a:r>
          </a:p>
          <a:p>
            <a:r>
              <a:rPr lang="ru-RU" dirty="0" smtClean="0"/>
              <a:t>Отсюда и название языков: </a:t>
            </a:r>
          </a:p>
          <a:p>
            <a:pPr lvl="1"/>
            <a:r>
              <a:rPr lang="en-US" dirty="0" smtClean="0"/>
              <a:t>XML Schema</a:t>
            </a:r>
            <a:r>
              <a:rPr lang="ru-RU" dirty="0" smtClean="0"/>
              <a:t>, </a:t>
            </a:r>
          </a:p>
          <a:p>
            <a:pPr lvl="1"/>
            <a:r>
              <a:rPr lang="en-US" dirty="0" smtClean="0"/>
              <a:t>RDF Schema</a:t>
            </a:r>
            <a:r>
              <a:rPr lang="ru-RU" dirty="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Что включают схемы конкретных языков разметки?</a:t>
            </a:r>
            <a:endParaRPr lang="ru-RU" dirty="0"/>
          </a:p>
        </p:txBody>
      </p:sp>
      <p:sp>
        <p:nvSpPr>
          <p:cNvPr id="3" name="Содержимое 2"/>
          <p:cNvSpPr>
            <a:spLocks noGrp="1"/>
          </p:cNvSpPr>
          <p:nvPr>
            <p:ph idx="1"/>
          </p:nvPr>
        </p:nvSpPr>
        <p:spPr>
          <a:xfrm>
            <a:off x="205680" y="1700808"/>
            <a:ext cx="8686800" cy="5041776"/>
          </a:xfrm>
        </p:spPr>
        <p:txBody>
          <a:bodyPr>
            <a:normAutofit fontScale="77500" lnSpcReduction="20000"/>
          </a:bodyPr>
          <a:lstStyle/>
          <a:p>
            <a:r>
              <a:rPr lang="ru-RU" dirty="0" smtClean="0"/>
              <a:t>множество допустимых элементов; </a:t>
            </a:r>
          </a:p>
          <a:p>
            <a:pPr lvl="1"/>
            <a:r>
              <a:rPr lang="ru-RU" dirty="0" smtClean="0"/>
              <a:t>если специально не определено, то нельзя использовать другие имена элементов, кроме содержащихся в этом множестве (словарь языка);</a:t>
            </a:r>
          </a:p>
          <a:p>
            <a:r>
              <a:rPr lang="ru-RU" dirty="0" smtClean="0"/>
              <a:t>шаблон каждого элемента, который определяет, </a:t>
            </a:r>
          </a:p>
          <a:p>
            <a:pPr lvl="1"/>
            <a:r>
              <a:rPr lang="ru-RU" dirty="0" smtClean="0"/>
              <a:t>какие элементы или данные могут находиться внутри элемента, </a:t>
            </a:r>
          </a:p>
          <a:p>
            <a:pPr lvl="1"/>
            <a:r>
              <a:rPr lang="ru-RU" dirty="0" smtClean="0"/>
              <a:t>в каком порядке, </a:t>
            </a:r>
          </a:p>
          <a:p>
            <a:pPr lvl="1"/>
            <a:r>
              <a:rPr lang="ru-RU" dirty="0" smtClean="0"/>
              <a:t>сколько их может быть, </a:t>
            </a:r>
          </a:p>
          <a:p>
            <a:pPr lvl="1"/>
            <a:r>
              <a:rPr lang="ru-RU" dirty="0" smtClean="0"/>
              <a:t>являются ли они обязательными;</a:t>
            </a:r>
          </a:p>
          <a:p>
            <a:r>
              <a:rPr lang="ru-RU" dirty="0" smtClean="0"/>
              <a:t>набор разрешенных атрибутов; </a:t>
            </a:r>
          </a:p>
          <a:p>
            <a:pPr lvl="1"/>
            <a:r>
              <a:rPr lang="ru-RU" dirty="0" smtClean="0"/>
              <a:t>каждое объявление атрибута определяет его имя, тип данных, </a:t>
            </a:r>
          </a:p>
          <a:p>
            <a:pPr lvl="1"/>
            <a:r>
              <a:rPr lang="ru-RU" dirty="0" smtClean="0"/>
              <a:t>значения атрибутов по умолчанию (если они есть) и </a:t>
            </a:r>
          </a:p>
          <a:p>
            <a:pPr lvl="1"/>
            <a:r>
              <a:rPr lang="ru-RU" dirty="0" smtClean="0"/>
              <a:t>обязательность из задания.</a:t>
            </a:r>
          </a:p>
          <a:p>
            <a:endParaRPr lang="ru-RU"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Язык </a:t>
            </a:r>
            <a:r>
              <a:rPr lang="en-US" b="1" dirty="0" smtClean="0"/>
              <a:t>Document Type Definition </a:t>
            </a:r>
            <a:endParaRPr lang="ru-RU" dirty="0"/>
          </a:p>
        </p:txBody>
      </p:sp>
      <p:sp>
        <p:nvSpPr>
          <p:cNvPr id="3" name="Содержимое 2"/>
          <p:cNvSpPr>
            <a:spLocks noGrp="1"/>
          </p:cNvSpPr>
          <p:nvPr>
            <p:ph idx="1"/>
          </p:nvPr>
        </p:nvSpPr>
        <p:spPr>
          <a:xfrm>
            <a:off x="205680" y="1484784"/>
            <a:ext cx="8938320" cy="5257800"/>
          </a:xfrm>
        </p:spPr>
        <p:txBody>
          <a:bodyPr>
            <a:normAutofit fontScale="92500" lnSpcReduction="20000"/>
          </a:bodyPr>
          <a:lstStyle/>
          <a:p>
            <a:r>
              <a:rPr lang="ru-RU" dirty="0" smtClean="0"/>
              <a:t>Язык </a:t>
            </a:r>
            <a:r>
              <a:rPr lang="en-US" dirty="0" smtClean="0"/>
              <a:t>Document Type Definition (DTD) </a:t>
            </a:r>
            <a:r>
              <a:rPr lang="ru-RU" dirty="0" smtClean="0"/>
              <a:t>используется для описания схем (синтаксиса) конкретных языков разметки. </a:t>
            </a:r>
          </a:p>
          <a:p>
            <a:r>
              <a:rPr lang="ru-RU" dirty="0" smtClean="0"/>
              <a:t>Данный язык был унаследован от языка </a:t>
            </a:r>
            <a:r>
              <a:rPr lang="en-US" dirty="0" smtClean="0"/>
              <a:t>SGML</a:t>
            </a:r>
            <a:r>
              <a:rPr lang="ru-RU" dirty="0" smtClean="0"/>
              <a:t>. </a:t>
            </a:r>
          </a:p>
          <a:p>
            <a:r>
              <a:rPr lang="ru-RU" dirty="0" smtClean="0"/>
              <a:t>Описание конкретного языка разметки с помощью языка </a:t>
            </a:r>
            <a:r>
              <a:rPr lang="en-US" dirty="0" smtClean="0"/>
              <a:t>DTD</a:t>
            </a:r>
            <a:r>
              <a:rPr lang="ru-RU" dirty="0" smtClean="0"/>
              <a:t> может </a:t>
            </a:r>
          </a:p>
          <a:p>
            <a:pPr lvl="1"/>
            <a:r>
              <a:rPr lang="ru-RU" dirty="0" smtClean="0"/>
              <a:t>включаться в </a:t>
            </a:r>
            <a:r>
              <a:rPr lang="en-US" dirty="0" smtClean="0"/>
              <a:t>XML</a:t>
            </a:r>
            <a:r>
              <a:rPr lang="ru-RU" dirty="0" smtClean="0"/>
              <a:t>-документ </a:t>
            </a:r>
            <a:r>
              <a:rPr lang="ru-RU" dirty="0"/>
              <a:t>(</a:t>
            </a:r>
            <a:r>
              <a:rPr lang="ru-RU" dirty="0" smtClean="0"/>
              <a:t>внутреннее </a:t>
            </a:r>
            <a:r>
              <a:rPr lang="en-US" dirty="0"/>
              <a:t>DTD</a:t>
            </a:r>
            <a:r>
              <a:rPr lang="ru-RU" dirty="0"/>
              <a:t>-описание)</a:t>
            </a:r>
            <a:endParaRPr lang="ru-RU" dirty="0" smtClean="0"/>
          </a:p>
          <a:p>
            <a:pPr lvl="1"/>
            <a:r>
              <a:rPr lang="ru-RU" dirty="0" smtClean="0"/>
              <a:t>или содержаться в отдельном файле (внешнее </a:t>
            </a:r>
            <a:r>
              <a:rPr lang="en-US" dirty="0" smtClean="0"/>
              <a:t>DTD</a:t>
            </a:r>
            <a:r>
              <a:rPr lang="ru-RU" dirty="0" smtClean="0"/>
              <a:t>-описание). </a:t>
            </a:r>
          </a:p>
          <a:p>
            <a:r>
              <a:rPr lang="ru-RU" dirty="0" smtClean="0"/>
              <a:t>Для включения </a:t>
            </a:r>
            <a:r>
              <a:rPr lang="en-US" dirty="0" smtClean="0"/>
              <a:t>DTD</a:t>
            </a:r>
            <a:r>
              <a:rPr lang="ru-RU" dirty="0" smtClean="0"/>
              <a:t>-описания </a:t>
            </a:r>
            <a:r>
              <a:rPr lang="ru-RU" dirty="0"/>
              <a:t>в начало XML-документа </a:t>
            </a:r>
            <a:r>
              <a:rPr lang="ru-RU" dirty="0" smtClean="0"/>
              <a:t>записывается элемент </a:t>
            </a:r>
          </a:p>
          <a:p>
            <a:pPr marL="0" indent="0">
              <a:buNone/>
            </a:pPr>
            <a:r>
              <a:rPr lang="ru-RU" dirty="0" smtClean="0">
                <a:solidFill>
                  <a:srgbClr val="0000FF"/>
                </a:solidFill>
              </a:rPr>
              <a:t>	</a:t>
            </a:r>
            <a:r>
              <a:rPr lang="en-US" dirty="0" smtClean="0">
                <a:solidFill>
                  <a:srgbClr val="0000FF"/>
                </a:solidFill>
              </a:rPr>
              <a:t>&lt;!DOCTYPE … &gt;</a:t>
            </a:r>
            <a:r>
              <a:rPr lang="ru-RU" dirty="0" smtClean="0"/>
              <a:t>.</a:t>
            </a:r>
          </a:p>
          <a:p>
            <a:endParaRPr lang="ru-RU"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a:xfrm>
            <a:off x="251520" y="1600200"/>
            <a:ext cx="8686800" cy="5257800"/>
          </a:xfrm>
        </p:spPr>
        <p:txBody>
          <a:bodyPr/>
          <a:lstStyle/>
          <a:p>
            <a:r>
              <a:rPr lang="ru-RU" dirty="0" smtClean="0"/>
              <a:t>Если </a:t>
            </a:r>
            <a:r>
              <a:rPr lang="en-US" dirty="0" smtClean="0"/>
              <a:t>DTD</a:t>
            </a:r>
            <a:r>
              <a:rPr lang="ru-RU" dirty="0" smtClean="0"/>
              <a:t>-описание языка разметки включается в </a:t>
            </a:r>
            <a:r>
              <a:rPr lang="en-US" dirty="0" smtClean="0"/>
              <a:t>XML</a:t>
            </a:r>
            <a:r>
              <a:rPr lang="ru-RU" dirty="0" smtClean="0"/>
              <a:t>-документ, то элемент DOCTYPE записывается следующим образом:</a:t>
            </a:r>
          </a:p>
          <a:p>
            <a:pPr>
              <a:buNone/>
            </a:pPr>
            <a:r>
              <a:rPr lang="ru-RU" dirty="0" smtClean="0">
                <a:solidFill>
                  <a:srgbClr val="0000FF"/>
                </a:solidFill>
              </a:rPr>
              <a:t>&lt;!</a:t>
            </a:r>
            <a:r>
              <a:rPr lang="en-US" dirty="0" smtClean="0">
                <a:solidFill>
                  <a:srgbClr val="0000FF"/>
                </a:solidFill>
              </a:rPr>
              <a:t>DOCTYPE </a:t>
            </a:r>
            <a:r>
              <a:rPr lang="ru-RU" dirty="0" smtClean="0">
                <a:solidFill>
                  <a:srgbClr val="0000FF"/>
                </a:solidFill>
              </a:rPr>
              <a:t>«</a:t>
            </a:r>
            <a:r>
              <a:rPr lang="ru-RU" dirty="0" err="1" smtClean="0">
                <a:solidFill>
                  <a:srgbClr val="0000FF"/>
                </a:solidFill>
              </a:rPr>
              <a:t>имя_корневого_элемента</a:t>
            </a:r>
            <a:r>
              <a:rPr lang="ru-RU" dirty="0" smtClean="0">
                <a:solidFill>
                  <a:srgbClr val="0000FF"/>
                </a:solidFill>
              </a:rPr>
              <a:t>» </a:t>
            </a:r>
          </a:p>
          <a:p>
            <a:pPr>
              <a:buNone/>
            </a:pPr>
            <a:r>
              <a:rPr lang="ru-RU" dirty="0" smtClean="0">
                <a:solidFill>
                  <a:srgbClr val="0000FF"/>
                </a:solidFill>
              </a:rPr>
              <a:t>[ </a:t>
            </a:r>
          </a:p>
          <a:p>
            <a:pPr>
              <a:buNone/>
            </a:pPr>
            <a:r>
              <a:rPr lang="ru-RU" dirty="0" smtClean="0">
                <a:solidFill>
                  <a:srgbClr val="0000FF"/>
                </a:solidFill>
              </a:rPr>
              <a:t>«объявление1» </a:t>
            </a:r>
          </a:p>
          <a:p>
            <a:pPr>
              <a:buNone/>
            </a:pPr>
            <a:r>
              <a:rPr lang="ru-RU" dirty="0" smtClean="0">
                <a:solidFill>
                  <a:srgbClr val="0000FF"/>
                </a:solidFill>
              </a:rPr>
              <a:t>…</a:t>
            </a:r>
          </a:p>
          <a:p>
            <a:pPr>
              <a:buNone/>
            </a:pPr>
            <a:r>
              <a:rPr lang="ru-RU" dirty="0" smtClean="0">
                <a:solidFill>
                  <a:srgbClr val="0000FF"/>
                </a:solidFill>
              </a:rPr>
              <a:t>«</a:t>
            </a:r>
            <a:r>
              <a:rPr lang="ru-RU" dirty="0" err="1" smtClean="0">
                <a:solidFill>
                  <a:srgbClr val="0000FF"/>
                </a:solidFill>
              </a:rPr>
              <a:t>объявлениеN</a:t>
            </a:r>
            <a:r>
              <a:rPr lang="ru-RU" dirty="0" smtClean="0">
                <a:solidFill>
                  <a:srgbClr val="0000FF"/>
                </a:solidFill>
              </a:rPr>
              <a:t>» </a:t>
            </a:r>
          </a:p>
          <a:p>
            <a:pPr>
              <a:buNone/>
            </a:pPr>
            <a:r>
              <a:rPr lang="ru-RU" dirty="0" smtClean="0">
                <a:solidFill>
                  <a:srgbClr val="0000FF"/>
                </a:solidFill>
              </a:rPr>
              <a:t>]&gt;</a:t>
            </a:r>
          </a:p>
          <a:p>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Прямоугольник 3"/>
          <p:cNvSpPr>
            <a:spLocks noChangeArrowheads="1"/>
          </p:cNvSpPr>
          <p:nvPr/>
        </p:nvSpPr>
        <p:spPr bwMode="auto">
          <a:xfrm>
            <a:off x="179388" y="404813"/>
            <a:ext cx="8964612"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9600" b="1">
                <a:solidFill>
                  <a:srgbClr val="FF0000"/>
                </a:solidFill>
              </a:rPr>
              <a:t>XML </a:t>
            </a:r>
            <a:endParaRPr lang="ru-RU" sz="9600" b="1">
              <a:solidFill>
                <a:srgbClr val="FF0000"/>
              </a:solidFill>
            </a:endParaRPr>
          </a:p>
          <a:p>
            <a:pPr>
              <a:spcBef>
                <a:spcPct val="0"/>
              </a:spcBef>
              <a:buFontTx/>
              <a:buNone/>
            </a:pPr>
            <a:endParaRPr lang="ru-RU" sz="4000"/>
          </a:p>
          <a:p>
            <a:pPr>
              <a:spcBef>
                <a:spcPct val="0"/>
              </a:spcBef>
              <a:buFontTx/>
              <a:buNone/>
            </a:pPr>
            <a:r>
              <a:rPr lang="en-US" sz="4000"/>
              <a:t>(</a:t>
            </a:r>
            <a:r>
              <a:rPr lang="ru-RU" sz="4000">
                <a:hlinkClick r:id="rId2" tooltip="Английский язык"/>
              </a:rPr>
              <a:t>англ.</a:t>
            </a:r>
            <a:r>
              <a:rPr lang="ru-RU" sz="4000"/>
              <a:t> </a:t>
            </a:r>
            <a:r>
              <a:rPr lang="en-US" sz="4000" i="1"/>
              <a:t>e</a:t>
            </a:r>
            <a:r>
              <a:rPr lang="en-US" sz="4000" b="1" i="1"/>
              <a:t>X</a:t>
            </a:r>
            <a:r>
              <a:rPr lang="en-US" sz="4000" i="1"/>
              <a:t>tensible </a:t>
            </a:r>
            <a:r>
              <a:rPr lang="en-US" sz="4000" b="1" i="1"/>
              <a:t>M</a:t>
            </a:r>
            <a:r>
              <a:rPr lang="en-US" sz="4000" i="1"/>
              <a:t>arkup </a:t>
            </a:r>
            <a:r>
              <a:rPr lang="en-US" sz="4000" b="1" i="1"/>
              <a:t>L</a:t>
            </a:r>
            <a:r>
              <a:rPr lang="en-US" sz="4000" i="1"/>
              <a:t>anguage</a:t>
            </a:r>
            <a:r>
              <a:rPr lang="en-US" sz="4000"/>
              <a:t> — </a:t>
            </a:r>
            <a:r>
              <a:rPr lang="ru-RU" sz="4000"/>
              <a:t>расширяемый язык разметки; </a:t>
            </a:r>
          </a:p>
          <a:p>
            <a:pPr>
              <a:spcBef>
                <a:spcPct val="0"/>
              </a:spcBef>
              <a:buFontTx/>
              <a:buNone/>
            </a:pPr>
            <a:r>
              <a:rPr lang="ru-RU" sz="4000"/>
              <a:t>произносится [</a:t>
            </a:r>
            <a:r>
              <a:rPr lang="ru-RU" sz="4000" i="1"/>
              <a:t>экс-эм-эл</a:t>
            </a:r>
            <a:r>
              <a:rPr lang="ru-RU" sz="4000"/>
              <a:t>]) </a:t>
            </a:r>
          </a:p>
        </p:txBody>
      </p:sp>
      <p:sp>
        <p:nvSpPr>
          <p:cNvPr id="6147" name="Прямоугольник 2"/>
          <p:cNvSpPr>
            <a:spLocks noChangeArrowheads="1"/>
          </p:cNvSpPr>
          <p:nvPr/>
        </p:nvSpPr>
        <p:spPr bwMode="auto">
          <a:xfrm>
            <a:off x="357188" y="4857750"/>
            <a:ext cx="81438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1800"/>
              <a:t>Serna Enterprise XML editor v.4.1.5</a:t>
            </a:r>
          </a:p>
          <a:p>
            <a:pPr>
              <a:spcBef>
                <a:spcPct val="0"/>
              </a:spcBef>
              <a:buFontTx/>
              <a:buNone/>
            </a:pPr>
            <a:endParaRPr lang="en-US" sz="1800"/>
          </a:p>
          <a:p>
            <a:pPr>
              <a:spcBef>
                <a:spcPct val="0"/>
              </a:spcBef>
              <a:buFontTx/>
              <a:buNone/>
            </a:pPr>
            <a:r>
              <a:rPr lang="ru-RU" sz="1800"/>
              <a:t>Мощный и удобный визуальный(</a:t>
            </a:r>
            <a:r>
              <a:rPr lang="en-US" sz="1800"/>
              <a:t>WYSIWYG) </a:t>
            </a:r>
            <a:r>
              <a:rPr lang="ru-RU" sz="1800"/>
              <a:t>редактор </a:t>
            </a:r>
            <a:r>
              <a:rPr lang="en-US" sz="1800"/>
              <a:t>XML </a:t>
            </a:r>
            <a:r>
              <a:rPr lang="ru-RU" sz="1800"/>
              <a:t>документов</a:t>
            </a:r>
          </a:p>
        </p:txBody>
      </p:sp>
    </p:spTree>
    <p:extLst>
      <p:ext uri="{BB962C8B-B14F-4D97-AF65-F5344CB8AC3E}">
        <p14:creationId xmlns:p14="http://schemas.microsoft.com/office/powerpoint/2010/main" val="3791094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Ссылка на описание синтаксиса документа</a:t>
            </a:r>
            <a:endParaRPr lang="ru-RU" dirty="0"/>
          </a:p>
        </p:txBody>
      </p:sp>
      <p:sp>
        <p:nvSpPr>
          <p:cNvPr id="3" name="Содержимое 2"/>
          <p:cNvSpPr>
            <a:spLocks noGrp="1"/>
          </p:cNvSpPr>
          <p:nvPr>
            <p:ph idx="1"/>
          </p:nvPr>
        </p:nvSpPr>
        <p:spPr>
          <a:xfrm>
            <a:off x="205680" y="1484784"/>
            <a:ext cx="8686800" cy="5257800"/>
          </a:xfrm>
        </p:spPr>
        <p:txBody>
          <a:bodyPr>
            <a:normAutofit fontScale="77500" lnSpcReduction="20000"/>
          </a:bodyPr>
          <a:lstStyle/>
          <a:p>
            <a:r>
              <a:rPr lang="ru-RU" dirty="0" smtClean="0"/>
              <a:t>Если в этом документе используется внешнее DTD-описание (обычно содержащееся в файле с расширением </a:t>
            </a:r>
            <a:r>
              <a:rPr lang="en-US" dirty="0" err="1" smtClean="0"/>
              <a:t>dtd</a:t>
            </a:r>
            <a:r>
              <a:rPr lang="ru-RU" dirty="0" smtClean="0"/>
              <a:t>), то DOCTYPE будет иметь следующий вид:</a:t>
            </a:r>
          </a:p>
          <a:p>
            <a:pPr>
              <a:buNone/>
            </a:pPr>
            <a:r>
              <a:rPr lang="ru-RU" dirty="0" smtClean="0">
                <a:solidFill>
                  <a:srgbClr val="0000FF"/>
                </a:solidFill>
              </a:rPr>
              <a:t>&lt;!</a:t>
            </a:r>
            <a:r>
              <a:rPr lang="en-US" dirty="0" smtClean="0">
                <a:solidFill>
                  <a:srgbClr val="0000FF"/>
                </a:solidFill>
              </a:rPr>
              <a:t>DOCTYPE </a:t>
            </a:r>
            <a:r>
              <a:rPr lang="ru-RU" dirty="0" smtClean="0">
                <a:solidFill>
                  <a:srgbClr val="0000FF"/>
                </a:solidFill>
              </a:rPr>
              <a:t>[</a:t>
            </a:r>
            <a:r>
              <a:rPr lang="ru-RU" dirty="0" err="1" smtClean="0">
                <a:solidFill>
                  <a:srgbClr val="0000FF"/>
                </a:solidFill>
              </a:rPr>
              <a:t>имя_корневого_элемента</a:t>
            </a:r>
            <a:r>
              <a:rPr lang="ru-RU" dirty="0" smtClean="0">
                <a:solidFill>
                  <a:srgbClr val="0000FF"/>
                </a:solidFill>
              </a:rPr>
              <a:t>] [тип] [идентификатор] [адрес]&gt;</a:t>
            </a:r>
          </a:p>
          <a:p>
            <a:pPr lvl="1"/>
            <a:r>
              <a:rPr lang="en-US" dirty="0" smtClean="0">
                <a:solidFill>
                  <a:srgbClr val="0000FF"/>
                </a:solidFill>
              </a:rPr>
              <a:t>[</a:t>
            </a:r>
            <a:r>
              <a:rPr lang="en-US" dirty="0" err="1" smtClean="0">
                <a:solidFill>
                  <a:srgbClr val="0000FF"/>
                </a:solidFill>
              </a:rPr>
              <a:t>имя_корневого_элемента</a:t>
            </a:r>
            <a:r>
              <a:rPr lang="en-US" dirty="0" smtClean="0">
                <a:solidFill>
                  <a:srgbClr val="0000FF"/>
                </a:solidFill>
              </a:rPr>
              <a:t>]</a:t>
            </a:r>
            <a:r>
              <a:rPr lang="ru-RU" dirty="0" smtClean="0">
                <a:solidFill>
                  <a:srgbClr val="0000FF"/>
                </a:solidFill>
              </a:rPr>
              <a:t> </a:t>
            </a:r>
            <a:r>
              <a:rPr lang="ru-RU" dirty="0" smtClean="0"/>
              <a:t>– указывает имя корневого элемента конкретного языка разметки (оно должно в точности соответствовать имени корневого элемента, записанного в </a:t>
            </a:r>
            <a:r>
              <a:rPr lang="en-US" dirty="0" smtClean="0"/>
              <a:t>XML</a:t>
            </a:r>
            <a:r>
              <a:rPr lang="ru-RU" dirty="0" smtClean="0"/>
              <a:t>-документе); </a:t>
            </a:r>
          </a:p>
          <a:p>
            <a:pPr lvl="1"/>
            <a:r>
              <a:rPr lang="en-US" dirty="0" smtClean="0">
                <a:solidFill>
                  <a:srgbClr val="0000FF"/>
                </a:solidFill>
              </a:rPr>
              <a:t>[</a:t>
            </a:r>
            <a:r>
              <a:rPr lang="en-US" dirty="0" err="1" smtClean="0">
                <a:solidFill>
                  <a:srgbClr val="0000FF"/>
                </a:solidFill>
              </a:rPr>
              <a:t>тип</a:t>
            </a:r>
            <a:r>
              <a:rPr lang="en-US" dirty="0" smtClean="0">
                <a:solidFill>
                  <a:srgbClr val="0000FF"/>
                </a:solidFill>
              </a:rPr>
              <a:t>]</a:t>
            </a:r>
            <a:r>
              <a:rPr lang="ru-RU" dirty="0" smtClean="0">
                <a:solidFill>
                  <a:srgbClr val="0000FF"/>
                </a:solidFill>
              </a:rPr>
              <a:t> </a:t>
            </a:r>
            <a:r>
              <a:rPr lang="ru-RU" dirty="0" smtClean="0"/>
              <a:t>– может принимать одно из двух значений: </a:t>
            </a:r>
          </a:p>
          <a:p>
            <a:pPr lvl="2"/>
            <a:r>
              <a:rPr lang="en-US" dirty="0" smtClean="0">
                <a:solidFill>
                  <a:srgbClr val="0000FF"/>
                </a:solidFill>
              </a:rPr>
              <a:t>SYSTEM</a:t>
            </a:r>
            <a:r>
              <a:rPr lang="ru-RU" dirty="0" smtClean="0">
                <a:solidFill>
                  <a:srgbClr val="0000FF"/>
                </a:solidFill>
              </a:rPr>
              <a:t> </a:t>
            </a:r>
            <a:r>
              <a:rPr lang="ru-RU" dirty="0" smtClean="0"/>
              <a:t>– </a:t>
            </a:r>
            <a:r>
              <a:rPr lang="en-US" dirty="0" smtClean="0"/>
              <a:t>DTD</a:t>
            </a:r>
            <a:r>
              <a:rPr lang="ru-RU" dirty="0" smtClean="0"/>
              <a:t>-описание является закрытым, не для общего распространения, </a:t>
            </a:r>
          </a:p>
          <a:p>
            <a:pPr lvl="2"/>
            <a:r>
              <a:rPr lang="en-US" dirty="0" smtClean="0">
                <a:solidFill>
                  <a:srgbClr val="0000FF"/>
                </a:solidFill>
              </a:rPr>
              <a:t>PUBLIC</a:t>
            </a:r>
            <a:r>
              <a:rPr lang="ru-RU" dirty="0" smtClean="0"/>
              <a:t> – </a:t>
            </a:r>
            <a:r>
              <a:rPr lang="en-US" dirty="0" smtClean="0"/>
              <a:t>DTD</a:t>
            </a:r>
            <a:r>
              <a:rPr lang="ru-RU" dirty="0" smtClean="0"/>
              <a:t>-описание является открытым для общего использования; </a:t>
            </a:r>
          </a:p>
          <a:p>
            <a:pPr lvl="1"/>
            <a:r>
              <a:rPr lang="en-US" dirty="0" smtClean="0">
                <a:solidFill>
                  <a:srgbClr val="0000FF"/>
                </a:solidFill>
              </a:rPr>
              <a:t>[</a:t>
            </a:r>
            <a:r>
              <a:rPr lang="en-US" dirty="0" err="1" smtClean="0">
                <a:solidFill>
                  <a:srgbClr val="0000FF"/>
                </a:solidFill>
              </a:rPr>
              <a:t>идентификатор</a:t>
            </a:r>
            <a:r>
              <a:rPr lang="en-US" dirty="0" smtClean="0">
                <a:solidFill>
                  <a:srgbClr val="0000FF"/>
                </a:solidFill>
              </a:rPr>
              <a:t>]</a:t>
            </a:r>
            <a:r>
              <a:rPr lang="ru-RU" dirty="0" smtClean="0">
                <a:solidFill>
                  <a:srgbClr val="0000FF"/>
                </a:solidFill>
              </a:rPr>
              <a:t> </a:t>
            </a:r>
            <a:r>
              <a:rPr lang="ru-RU" dirty="0" smtClean="0"/>
              <a:t>– формальный открытый идентификатор для типа </a:t>
            </a:r>
            <a:r>
              <a:rPr lang="en-US" dirty="0" smtClean="0">
                <a:solidFill>
                  <a:srgbClr val="0000FF"/>
                </a:solidFill>
              </a:rPr>
              <a:t>PUBLIC</a:t>
            </a:r>
            <a:r>
              <a:rPr lang="ru-RU" dirty="0" smtClean="0"/>
              <a:t>; </a:t>
            </a:r>
          </a:p>
          <a:p>
            <a:pPr lvl="1"/>
            <a:r>
              <a:rPr lang="en-US" dirty="0" smtClean="0">
                <a:solidFill>
                  <a:srgbClr val="0000FF"/>
                </a:solidFill>
              </a:rPr>
              <a:t>[</a:t>
            </a:r>
            <a:r>
              <a:rPr lang="en-US" dirty="0" err="1" smtClean="0">
                <a:solidFill>
                  <a:srgbClr val="0000FF"/>
                </a:solidFill>
              </a:rPr>
              <a:t>адрес</a:t>
            </a:r>
            <a:r>
              <a:rPr lang="en-US" dirty="0" smtClean="0">
                <a:solidFill>
                  <a:srgbClr val="0000FF"/>
                </a:solidFill>
              </a:rPr>
              <a:t>]</a:t>
            </a:r>
            <a:r>
              <a:rPr lang="ru-RU" dirty="0" smtClean="0"/>
              <a:t> – адрес файла или </a:t>
            </a:r>
            <a:r>
              <a:rPr lang="en-US" dirty="0" smtClean="0"/>
              <a:t>URL</a:t>
            </a:r>
            <a:r>
              <a:rPr lang="ru-RU" dirty="0" smtClean="0"/>
              <a:t>.</a:t>
            </a:r>
            <a:endParaRPr lang="ru-RU"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Ссылка на файл с </a:t>
            </a:r>
            <a:r>
              <a:rPr lang="en-US" dirty="0" smtClean="0"/>
              <a:t>DTD-</a:t>
            </a:r>
            <a:r>
              <a:rPr lang="ru-RU" dirty="0" smtClean="0"/>
              <a:t>описание</a:t>
            </a:r>
            <a:r>
              <a:rPr lang="ru-RU" dirty="0"/>
              <a:t>м</a:t>
            </a:r>
          </a:p>
        </p:txBody>
      </p:sp>
      <p:sp>
        <p:nvSpPr>
          <p:cNvPr id="3" name="Содержимое 2"/>
          <p:cNvSpPr>
            <a:spLocks noGrp="1"/>
          </p:cNvSpPr>
          <p:nvPr>
            <p:ph idx="1"/>
          </p:nvPr>
        </p:nvSpPr>
        <p:spPr>
          <a:xfrm>
            <a:off x="205680" y="1484784"/>
            <a:ext cx="8686800" cy="5257800"/>
          </a:xfrm>
        </p:spPr>
        <p:txBody>
          <a:bodyPr>
            <a:normAutofit/>
          </a:bodyPr>
          <a:lstStyle/>
          <a:p>
            <a:r>
              <a:rPr lang="ru-RU" dirty="0" smtClean="0"/>
              <a:t>Если описание конкретного языка разметки, содержится в файле </a:t>
            </a:r>
            <a:r>
              <a:rPr lang="en-US" dirty="0" err="1" smtClean="0">
                <a:solidFill>
                  <a:srgbClr val="0000FF"/>
                </a:solidFill>
              </a:rPr>
              <a:t>BookDTD</a:t>
            </a:r>
            <a:r>
              <a:rPr lang="ru-RU" dirty="0" smtClean="0"/>
              <a:t>, то </a:t>
            </a:r>
            <a:r>
              <a:rPr lang="en-US" dirty="0" smtClean="0"/>
              <a:t>XML-</a:t>
            </a:r>
            <a:r>
              <a:rPr lang="ru-RU" dirty="0" smtClean="0"/>
              <a:t>документ должен включать следующую запись</a:t>
            </a:r>
            <a:r>
              <a:rPr lang="en-US" dirty="0" smtClean="0"/>
              <a:t>: </a:t>
            </a:r>
            <a:endParaRPr lang="ru-RU" dirty="0" smtClean="0"/>
          </a:p>
          <a:p>
            <a:endParaRPr lang="ru-RU" dirty="0" smtClean="0"/>
          </a:p>
          <a:p>
            <a:pPr>
              <a:buNone/>
            </a:pPr>
            <a:r>
              <a:rPr lang="en-US" dirty="0" smtClean="0">
                <a:solidFill>
                  <a:srgbClr val="0000FF"/>
                </a:solidFill>
              </a:rPr>
              <a:t>&lt;!DOCTYPE </a:t>
            </a:r>
            <a:r>
              <a:rPr lang="en-US" dirty="0" err="1" smtClean="0">
                <a:solidFill>
                  <a:srgbClr val="0000FF"/>
                </a:solidFill>
              </a:rPr>
              <a:t>Библиотека</a:t>
            </a:r>
            <a:r>
              <a:rPr lang="en-US" dirty="0" smtClean="0">
                <a:solidFill>
                  <a:srgbClr val="0000FF"/>
                </a:solidFill>
              </a:rPr>
              <a:t> SYSTEM BookDTD.dtd&gt;</a:t>
            </a:r>
            <a:endParaRPr lang="ru-RU" dirty="0" smtClean="0">
              <a:solidFill>
                <a:srgbClr val="0000FF"/>
              </a:solidFill>
            </a:endParaRPr>
          </a:p>
          <a:p>
            <a:pPr>
              <a:buNone/>
            </a:pPr>
            <a:endParaRPr lang="ru-RU"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Ссылка на </a:t>
            </a:r>
            <a:r>
              <a:rPr lang="en-US" dirty="0" smtClean="0"/>
              <a:t>DTD</a:t>
            </a:r>
            <a:r>
              <a:rPr lang="ru-RU" dirty="0" smtClean="0"/>
              <a:t>-описание опубликованное в сети</a:t>
            </a:r>
            <a:endParaRPr lang="ru-RU" dirty="0"/>
          </a:p>
        </p:txBody>
      </p:sp>
      <p:sp>
        <p:nvSpPr>
          <p:cNvPr id="3" name="Содержимое 2"/>
          <p:cNvSpPr>
            <a:spLocks noGrp="1"/>
          </p:cNvSpPr>
          <p:nvPr>
            <p:ph idx="1"/>
          </p:nvPr>
        </p:nvSpPr>
        <p:spPr>
          <a:xfrm>
            <a:off x="205680" y="1484784"/>
            <a:ext cx="8686800" cy="5257800"/>
          </a:xfrm>
        </p:spPr>
        <p:txBody>
          <a:bodyPr>
            <a:normAutofit/>
          </a:bodyPr>
          <a:lstStyle/>
          <a:p>
            <a:r>
              <a:rPr lang="ru-RU" dirty="0" smtClean="0"/>
              <a:t>Ссылка на открытое </a:t>
            </a:r>
            <a:r>
              <a:rPr lang="en-US" dirty="0" smtClean="0"/>
              <a:t>DTD</a:t>
            </a:r>
            <a:r>
              <a:rPr lang="ru-RU" dirty="0" smtClean="0"/>
              <a:t>-описание для конкретного языка </a:t>
            </a:r>
            <a:r>
              <a:rPr lang="en-US" dirty="0" smtClean="0"/>
              <a:t>XHTML </a:t>
            </a:r>
            <a:r>
              <a:rPr lang="ru-RU" dirty="0" smtClean="0"/>
              <a:t>записывается следующим образом:</a:t>
            </a:r>
          </a:p>
          <a:p>
            <a:pPr>
              <a:buNone/>
            </a:pPr>
            <a:r>
              <a:rPr lang="en-US" dirty="0" smtClean="0">
                <a:solidFill>
                  <a:srgbClr val="0000FF"/>
                </a:solidFill>
              </a:rPr>
              <a:t>&lt;!DOCTYPE </a:t>
            </a:r>
            <a:r>
              <a:rPr lang="ru-RU" dirty="0" smtClean="0">
                <a:solidFill>
                  <a:srgbClr val="0000FF"/>
                </a:solidFill>
              </a:rPr>
              <a:t> </a:t>
            </a:r>
            <a:r>
              <a:rPr lang="en-US" dirty="0" smtClean="0">
                <a:solidFill>
                  <a:srgbClr val="0000FF"/>
                </a:solidFill>
              </a:rPr>
              <a:t>html </a:t>
            </a:r>
            <a:r>
              <a:rPr lang="ru-RU" dirty="0" smtClean="0">
                <a:solidFill>
                  <a:srgbClr val="0000FF"/>
                </a:solidFill>
              </a:rPr>
              <a:t> </a:t>
            </a:r>
            <a:r>
              <a:rPr lang="en-US" dirty="0" smtClean="0">
                <a:solidFill>
                  <a:srgbClr val="0000FF"/>
                </a:solidFill>
              </a:rPr>
              <a:t>PUBLIC 	"-//W3C//DTD XHTML 1.0 Transitional//EN"</a:t>
            </a:r>
            <a:r>
              <a:rPr lang="ru-RU" dirty="0" smtClean="0">
                <a:solidFill>
                  <a:srgbClr val="0000FF"/>
                </a:solidFill>
              </a:rPr>
              <a:t> </a:t>
            </a:r>
            <a:r>
              <a:rPr lang="en-US" dirty="0" smtClean="0">
                <a:solidFill>
                  <a:srgbClr val="0000FF"/>
                </a:solidFill>
              </a:rPr>
              <a:t>"http://www.w3.org/TR/xhtml1/DTD/xhtml1-transitional.dtd"&gt;</a:t>
            </a:r>
            <a:endParaRPr lang="ru-RU" dirty="0" smtClean="0">
              <a:solidFill>
                <a:srgbClr val="0000FF"/>
              </a:solidFill>
            </a:endParaRPr>
          </a:p>
          <a:p>
            <a:endParaRPr lang="ru-RU"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lstStyle/>
          <a:p>
            <a:r>
              <a:rPr lang="ru-RU" dirty="0" smtClean="0"/>
              <a:t>Объявление типа документа </a:t>
            </a:r>
            <a:endParaRPr lang="ru-RU" dirty="0"/>
          </a:p>
        </p:txBody>
      </p:sp>
      <p:pic>
        <p:nvPicPr>
          <p:cNvPr id="4" name="Рисунок 3" descr="http://www.intuit.ru/department/internet/xml/5/05_01.gif"/>
          <p:cNvPicPr/>
          <p:nvPr/>
        </p:nvPicPr>
        <p:blipFill>
          <a:blip r:embed="rId3" cstate="print"/>
          <a:srcRect/>
          <a:stretch>
            <a:fillRect/>
          </a:stretch>
        </p:blipFill>
        <p:spPr bwMode="auto">
          <a:xfrm>
            <a:off x="1043608" y="1340768"/>
            <a:ext cx="7272808" cy="551723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dirty="0" smtClean="0"/>
              <a:t>Форма записи D</a:t>
            </a:r>
            <a:r>
              <a:rPr lang="en-US" sz="3600" dirty="0" err="1" smtClean="0"/>
              <a:t>ocument</a:t>
            </a:r>
            <a:r>
              <a:rPr lang="en-US" sz="3600" dirty="0" smtClean="0"/>
              <a:t> </a:t>
            </a:r>
            <a:r>
              <a:rPr lang="ru-RU" sz="3600" dirty="0" smtClean="0"/>
              <a:t>T</a:t>
            </a:r>
            <a:r>
              <a:rPr lang="en-US" sz="3600" dirty="0" err="1" smtClean="0"/>
              <a:t>ype</a:t>
            </a:r>
            <a:r>
              <a:rPr lang="en-US" sz="3600" dirty="0" smtClean="0"/>
              <a:t> </a:t>
            </a:r>
            <a:r>
              <a:rPr lang="ru-RU" sz="3600" dirty="0" smtClean="0"/>
              <a:t>D</a:t>
            </a:r>
            <a:r>
              <a:rPr lang="en-US" sz="3600" dirty="0" err="1" smtClean="0"/>
              <a:t>efinition</a:t>
            </a:r>
            <a:r>
              <a:rPr lang="en-US" sz="3600" dirty="0" smtClean="0"/>
              <a:t> (DTD)</a:t>
            </a:r>
            <a:endParaRPr lang="ru-RU" sz="3600" dirty="0"/>
          </a:p>
        </p:txBody>
      </p:sp>
      <p:sp>
        <p:nvSpPr>
          <p:cNvPr id="3" name="Содержимое 2"/>
          <p:cNvSpPr>
            <a:spLocks noGrp="1"/>
          </p:cNvSpPr>
          <p:nvPr>
            <p:ph idx="1"/>
          </p:nvPr>
        </p:nvSpPr>
        <p:spPr>
          <a:xfrm>
            <a:off x="179512" y="1600200"/>
            <a:ext cx="8712968" cy="2908920"/>
          </a:xfrm>
        </p:spPr>
        <p:txBody>
          <a:bodyPr>
            <a:normAutofit fontScale="55000" lnSpcReduction="20000"/>
          </a:bodyPr>
          <a:lstStyle/>
          <a:p>
            <a:r>
              <a:rPr lang="ru-RU" dirty="0" smtClean="0"/>
              <a:t>Объявление типа документа имеет следующую обобщенную форму записи:</a:t>
            </a:r>
          </a:p>
          <a:p>
            <a:pPr>
              <a:buNone/>
            </a:pPr>
            <a:r>
              <a:rPr lang="ru-RU" dirty="0" smtClean="0"/>
              <a:t>	</a:t>
            </a:r>
            <a:r>
              <a:rPr lang="ru-RU" b="1" dirty="0" smtClean="0">
                <a:solidFill>
                  <a:srgbClr val="0000FF"/>
                </a:solidFill>
              </a:rPr>
              <a:t>&lt;!DOCTYPE Имя DTD&gt;</a:t>
            </a:r>
          </a:p>
          <a:p>
            <a:pPr lvl="1"/>
            <a:r>
              <a:rPr lang="ru-RU" b="1" dirty="0" smtClean="0">
                <a:solidFill>
                  <a:srgbClr val="0000FF"/>
                </a:solidFill>
              </a:rPr>
              <a:t>Имя</a:t>
            </a:r>
            <a:r>
              <a:rPr lang="ru-RU" dirty="0" smtClean="0">
                <a:solidFill>
                  <a:srgbClr val="0000FF"/>
                </a:solidFill>
              </a:rPr>
              <a:t> </a:t>
            </a:r>
            <a:r>
              <a:rPr lang="en-US" dirty="0" smtClean="0"/>
              <a:t>–</a:t>
            </a:r>
            <a:r>
              <a:rPr lang="ru-RU" dirty="0" smtClean="0"/>
              <a:t> название корневого тэга </a:t>
            </a:r>
            <a:r>
              <a:rPr lang="en-US" dirty="0" smtClean="0"/>
              <a:t>XML </a:t>
            </a:r>
            <a:r>
              <a:rPr lang="ru-RU" dirty="0" smtClean="0"/>
              <a:t>документа.</a:t>
            </a:r>
          </a:p>
          <a:p>
            <a:pPr lvl="1"/>
            <a:r>
              <a:rPr lang="en-US" b="1" dirty="0" smtClean="0">
                <a:solidFill>
                  <a:srgbClr val="0000FF"/>
                </a:solidFill>
              </a:rPr>
              <a:t>DTD</a:t>
            </a:r>
            <a:r>
              <a:rPr lang="en-US" dirty="0" smtClean="0">
                <a:solidFill>
                  <a:srgbClr val="0000FF"/>
                </a:solidFill>
              </a:rPr>
              <a:t> </a:t>
            </a:r>
            <a:r>
              <a:rPr lang="en-US" dirty="0" smtClean="0"/>
              <a:t>– </a:t>
            </a:r>
            <a:r>
              <a:rPr lang="ru-RU" dirty="0" smtClean="0"/>
              <a:t>определение типа документа.</a:t>
            </a:r>
          </a:p>
          <a:p>
            <a:r>
              <a:rPr lang="ru-RU" dirty="0" smtClean="0"/>
              <a:t>DTD состоит из символа левой квадратной скобки </a:t>
            </a:r>
            <a:r>
              <a:rPr lang="en-US" dirty="0" smtClean="0"/>
              <a:t>“</a:t>
            </a:r>
            <a:r>
              <a:rPr lang="ru-RU" dirty="0" smtClean="0"/>
              <a:t>[</a:t>
            </a:r>
            <a:r>
              <a:rPr lang="en-US" dirty="0" smtClean="0"/>
              <a:t>” </a:t>
            </a:r>
            <a:r>
              <a:rPr lang="ru-RU" dirty="0" smtClean="0"/>
              <a:t>, после которой следует ряд объявлений разметки, заканчивающихся правой квадратной скобкой </a:t>
            </a:r>
            <a:r>
              <a:rPr lang="en-US" dirty="0" smtClean="0"/>
              <a:t>“</a:t>
            </a:r>
            <a:r>
              <a:rPr lang="ru-RU" dirty="0" smtClean="0"/>
              <a:t>]</a:t>
            </a:r>
            <a:r>
              <a:rPr lang="en-US" dirty="0" smtClean="0"/>
              <a:t>”</a:t>
            </a:r>
            <a:r>
              <a:rPr lang="ru-RU" dirty="0" smtClean="0"/>
              <a:t>. Объявления разметки описывают логическую структуру документа; т.е. задают элементы документа, атрибуты и другие компоненты. </a:t>
            </a:r>
          </a:p>
          <a:p>
            <a:r>
              <a:rPr lang="ru-RU" dirty="0" smtClean="0"/>
              <a:t>Пример </a:t>
            </a:r>
            <a:r>
              <a:rPr lang="ru-RU" dirty="0" err="1" smtClean="0"/>
              <a:t>валидного</a:t>
            </a:r>
            <a:r>
              <a:rPr lang="ru-RU" dirty="0" smtClean="0"/>
              <a:t> XML-документа, содержащего DTD с единственным объявлением разметки, которое определяет один тип элемента в документе, SIMPLE:</a:t>
            </a:r>
          </a:p>
          <a:p>
            <a:endParaRPr lang="ru-RU" dirty="0"/>
          </a:p>
        </p:txBody>
      </p:sp>
      <p:pic>
        <p:nvPicPr>
          <p:cNvPr id="4" name="Рисунок 3" descr="http://www.intuit.ru/department/internet/xml/5/05_02.gif"/>
          <p:cNvPicPr/>
          <p:nvPr/>
        </p:nvPicPr>
        <p:blipFill>
          <a:blip r:embed="rId3" cstate="print"/>
          <a:srcRect/>
          <a:stretch>
            <a:fillRect/>
          </a:stretch>
        </p:blipFill>
        <p:spPr bwMode="auto">
          <a:xfrm>
            <a:off x="1835696" y="4149080"/>
            <a:ext cx="5688632" cy="270892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Объявления языка </a:t>
            </a:r>
            <a:r>
              <a:rPr lang="en-US" dirty="0" smtClean="0"/>
              <a:t>DTD </a:t>
            </a:r>
            <a:endParaRPr lang="ru-RU" dirty="0"/>
          </a:p>
        </p:txBody>
      </p:sp>
      <p:sp>
        <p:nvSpPr>
          <p:cNvPr id="3" name="Содержимое 2"/>
          <p:cNvSpPr>
            <a:spLocks noGrp="1"/>
          </p:cNvSpPr>
          <p:nvPr>
            <p:ph idx="1"/>
          </p:nvPr>
        </p:nvSpPr>
        <p:spPr>
          <a:xfrm>
            <a:off x="205680" y="1484784"/>
            <a:ext cx="8686800" cy="5257800"/>
          </a:xfrm>
        </p:spPr>
        <p:txBody>
          <a:bodyPr>
            <a:normAutofit fontScale="77500" lnSpcReduction="20000"/>
          </a:bodyPr>
          <a:lstStyle/>
          <a:p>
            <a:r>
              <a:rPr lang="ru-RU" dirty="0" smtClean="0"/>
              <a:t>Описание конкретного языка разметки на языке </a:t>
            </a:r>
            <a:r>
              <a:rPr lang="en-US" dirty="0" smtClean="0"/>
              <a:t>DTD</a:t>
            </a:r>
            <a:r>
              <a:rPr lang="ru-RU" dirty="0" smtClean="0"/>
              <a:t> состоит из </a:t>
            </a:r>
            <a:r>
              <a:rPr lang="ru-RU" b="1" i="1" dirty="0" smtClean="0"/>
              <a:t>объявлений</a:t>
            </a:r>
            <a:r>
              <a:rPr lang="ru-RU" dirty="0" smtClean="0"/>
              <a:t>, которые описывают логическую структуру документа. </a:t>
            </a:r>
          </a:p>
          <a:p>
            <a:r>
              <a:rPr lang="ru-RU" dirty="0" smtClean="0"/>
              <a:t>Имеются следующие основные типы объявлений:</a:t>
            </a:r>
          </a:p>
          <a:p>
            <a:pPr lvl="1"/>
            <a:r>
              <a:rPr lang="ru-RU" b="1" dirty="0" smtClean="0"/>
              <a:t>объявления типов элементов</a:t>
            </a:r>
            <a:r>
              <a:rPr lang="ru-RU" dirty="0" smtClean="0"/>
              <a:t> – определяют типы элементов, которые может содержать документ, а также их содержимое и порядок следования элементов;</a:t>
            </a:r>
          </a:p>
          <a:p>
            <a:pPr lvl="1"/>
            <a:r>
              <a:rPr lang="ru-RU" b="1" dirty="0" smtClean="0"/>
              <a:t>объявления списков атрибутов – </a:t>
            </a:r>
            <a:r>
              <a:rPr lang="ru-RU" dirty="0" smtClean="0"/>
              <a:t>задают имена атрибутов, которые могут быть использованы с определенным типом элемента, а также типы данных и устанавливаемые по умолчанию значения этих атрибутов;</a:t>
            </a:r>
          </a:p>
          <a:p>
            <a:pPr lvl="1"/>
            <a:r>
              <a:rPr lang="ru-RU" b="1" dirty="0" smtClean="0"/>
              <a:t>объявления сущностей – </a:t>
            </a:r>
            <a:r>
              <a:rPr lang="ru-RU" dirty="0" smtClean="0"/>
              <a:t>используются для описания часто используемых фрагментов текста или для встраивания в XML-документ не текстовых типов данных;</a:t>
            </a:r>
          </a:p>
          <a:p>
            <a:pPr lvl="1"/>
            <a:r>
              <a:rPr lang="ru-RU" b="1" dirty="0" smtClean="0"/>
              <a:t>объявления нотаций – </a:t>
            </a:r>
            <a:r>
              <a:rPr lang="ru-RU" dirty="0" smtClean="0"/>
              <a:t>могут использоваться для описания форматов внешних данных.</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normAutofit/>
          </a:bodyPr>
          <a:lstStyle/>
          <a:p>
            <a:r>
              <a:rPr lang="ru-RU" sz="4000" dirty="0" smtClean="0"/>
              <a:t>Объявление типов элементов</a:t>
            </a:r>
            <a:endParaRPr lang="ru-RU" sz="4000" dirty="0"/>
          </a:p>
        </p:txBody>
      </p:sp>
      <p:sp>
        <p:nvSpPr>
          <p:cNvPr id="3" name="Содержимое 2"/>
          <p:cNvSpPr>
            <a:spLocks noGrp="1"/>
          </p:cNvSpPr>
          <p:nvPr>
            <p:ph idx="1"/>
          </p:nvPr>
        </p:nvSpPr>
        <p:spPr>
          <a:xfrm>
            <a:off x="179512" y="1196752"/>
            <a:ext cx="8784976" cy="5661248"/>
          </a:xfrm>
        </p:spPr>
        <p:txBody>
          <a:bodyPr>
            <a:normAutofit/>
          </a:bodyPr>
          <a:lstStyle/>
          <a:p>
            <a:r>
              <a:rPr lang="ru-RU" dirty="0" smtClean="0"/>
              <a:t>В </a:t>
            </a:r>
            <a:r>
              <a:rPr lang="ru-RU" dirty="0" err="1" smtClean="0"/>
              <a:t>валидном</a:t>
            </a:r>
            <a:r>
              <a:rPr lang="ru-RU" dirty="0" smtClean="0"/>
              <a:t> XML-документе требуется полностью объявить тип каждого элемента, который используется в документе, в объявлении типа элемента внутри DTD. </a:t>
            </a:r>
          </a:p>
          <a:p>
            <a:r>
              <a:rPr lang="ru-RU" dirty="0" smtClean="0"/>
              <a:t>В объявлении типа элемента задается </a:t>
            </a:r>
          </a:p>
          <a:p>
            <a:pPr lvl="1"/>
            <a:r>
              <a:rPr lang="ru-RU" dirty="0" smtClean="0"/>
              <a:t>имя типа элемента и </a:t>
            </a:r>
          </a:p>
          <a:p>
            <a:pPr lvl="1"/>
            <a:r>
              <a:rPr lang="ru-RU" dirty="0" smtClean="0"/>
              <a:t>его допустимое содержимое (в частности, указывает типы и порядок следования элементов, которые данный тип элемента может содержать).</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normAutofit/>
          </a:bodyPr>
          <a:lstStyle/>
          <a:p>
            <a:endParaRPr lang="ru-RU" sz="4000" dirty="0"/>
          </a:p>
        </p:txBody>
      </p:sp>
      <p:sp>
        <p:nvSpPr>
          <p:cNvPr id="3" name="Содержимое 2"/>
          <p:cNvSpPr>
            <a:spLocks noGrp="1"/>
          </p:cNvSpPr>
          <p:nvPr>
            <p:ph idx="1"/>
          </p:nvPr>
        </p:nvSpPr>
        <p:spPr>
          <a:xfrm>
            <a:off x="179512" y="1196752"/>
            <a:ext cx="8784976" cy="5661248"/>
          </a:xfrm>
        </p:spPr>
        <p:txBody>
          <a:bodyPr>
            <a:normAutofit/>
          </a:bodyPr>
          <a:lstStyle/>
          <a:p>
            <a:r>
              <a:rPr lang="ru-RU" dirty="0" smtClean="0"/>
              <a:t>Все объявления типов элементов в DTD аналогичны схеме базы данных – задают полную логическую структуру документа. </a:t>
            </a:r>
          </a:p>
          <a:p>
            <a:r>
              <a:rPr lang="ru-RU" dirty="0" smtClean="0"/>
              <a:t>Объявление типа элемента имеет следующую обобщенную форму:</a:t>
            </a:r>
          </a:p>
          <a:p>
            <a:pPr>
              <a:buNone/>
            </a:pPr>
            <a:r>
              <a:rPr lang="ru-RU" dirty="0" smtClean="0"/>
              <a:t>	</a:t>
            </a:r>
            <a:r>
              <a:rPr lang="ru-RU" b="1" dirty="0" smtClean="0">
                <a:solidFill>
                  <a:srgbClr val="0000FF"/>
                </a:solidFill>
              </a:rPr>
              <a:t>&lt;!ELEMENT Имя опись_содержимого&gt;</a:t>
            </a:r>
          </a:p>
          <a:p>
            <a:pPr lvl="1"/>
            <a:r>
              <a:rPr lang="ru-RU" b="1" dirty="0" smtClean="0">
                <a:solidFill>
                  <a:srgbClr val="0000FF"/>
                </a:solidFill>
              </a:rPr>
              <a:t>Имя</a:t>
            </a:r>
            <a:r>
              <a:rPr lang="ru-RU" b="1" dirty="0" smtClean="0"/>
              <a:t> </a:t>
            </a:r>
            <a:r>
              <a:rPr lang="ru-RU" dirty="0" smtClean="0">
                <a:solidFill>
                  <a:srgbClr val="0000FF"/>
                </a:solidFill>
              </a:rPr>
              <a:t> </a:t>
            </a:r>
            <a:r>
              <a:rPr lang="en-US" dirty="0" smtClean="0"/>
              <a:t>–</a:t>
            </a:r>
            <a:r>
              <a:rPr lang="ru-RU" dirty="0" smtClean="0"/>
              <a:t>  имя объявляемого типа элемента; </a:t>
            </a:r>
          </a:p>
          <a:p>
            <a:pPr lvl="1"/>
            <a:r>
              <a:rPr lang="ru-RU" b="1" dirty="0" smtClean="0">
                <a:solidFill>
                  <a:srgbClr val="0000FF"/>
                </a:solidFill>
              </a:rPr>
              <a:t>опись_содержимого</a:t>
            </a:r>
            <a:r>
              <a:rPr lang="ru-RU" dirty="0" smtClean="0">
                <a:solidFill>
                  <a:srgbClr val="0000FF"/>
                </a:solidFill>
              </a:rPr>
              <a:t> </a:t>
            </a:r>
            <a:r>
              <a:rPr lang="ru-RU" dirty="0" smtClean="0"/>
              <a:t>– это описание содержимого, определяющего, что может содержать элемент.</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i="1" dirty="0" smtClean="0"/>
              <a:t>Объявление типов элементов</a:t>
            </a:r>
            <a:endParaRPr lang="ru-RU" dirty="0"/>
          </a:p>
        </p:txBody>
      </p:sp>
      <p:sp>
        <p:nvSpPr>
          <p:cNvPr id="3" name="Содержимое 2"/>
          <p:cNvSpPr>
            <a:spLocks noGrp="1"/>
          </p:cNvSpPr>
          <p:nvPr>
            <p:ph idx="1"/>
          </p:nvPr>
        </p:nvSpPr>
        <p:spPr>
          <a:xfrm>
            <a:off x="205680" y="1484784"/>
            <a:ext cx="8686800" cy="5257800"/>
          </a:xfrm>
        </p:spPr>
        <p:txBody>
          <a:bodyPr>
            <a:normAutofit fontScale="92500" lnSpcReduction="20000"/>
          </a:bodyPr>
          <a:lstStyle/>
          <a:p>
            <a:r>
              <a:rPr lang="ru-RU" dirty="0" smtClean="0"/>
              <a:t>В объявлении типа элемента задается </a:t>
            </a:r>
            <a:endParaRPr lang="en-US" dirty="0" smtClean="0"/>
          </a:p>
          <a:p>
            <a:pPr lvl="1"/>
            <a:r>
              <a:rPr lang="ru-RU" dirty="0" smtClean="0"/>
              <a:t>имя элемента и </a:t>
            </a:r>
            <a:endParaRPr lang="en-US" dirty="0" smtClean="0"/>
          </a:p>
          <a:p>
            <a:pPr lvl="1"/>
            <a:r>
              <a:rPr lang="ru-RU" dirty="0" smtClean="0"/>
              <a:t>его допустимое содержимое (часто описывающее порядок размещения дочерних элементов), в частности, указывает типы и порядок следования элементов, которые данный тип элемента может содержать.</a:t>
            </a:r>
          </a:p>
          <a:p>
            <a:r>
              <a:rPr lang="ru-RU" dirty="0" smtClean="0"/>
              <a:t>Объявление типа вложенного элемента имеет следующую общую форму:</a:t>
            </a:r>
          </a:p>
          <a:p>
            <a:pPr>
              <a:buNone/>
            </a:pPr>
            <a:r>
              <a:rPr lang="en-US" dirty="0" smtClean="0"/>
              <a:t>	</a:t>
            </a:r>
            <a:r>
              <a:rPr lang="ru-RU" dirty="0" smtClean="0">
                <a:solidFill>
                  <a:srgbClr val="0000FF"/>
                </a:solidFill>
              </a:rPr>
              <a:t>&lt;!</a:t>
            </a:r>
            <a:r>
              <a:rPr lang="en-US" dirty="0" smtClean="0">
                <a:solidFill>
                  <a:srgbClr val="0000FF"/>
                </a:solidFill>
              </a:rPr>
              <a:t>ELEMENT </a:t>
            </a:r>
            <a:r>
              <a:rPr lang="ru-RU" dirty="0" smtClean="0">
                <a:solidFill>
                  <a:srgbClr val="0000FF"/>
                </a:solidFill>
              </a:rPr>
              <a:t>[имя] [содержание]&gt;</a:t>
            </a:r>
          </a:p>
          <a:p>
            <a:pPr lvl="1"/>
            <a:r>
              <a:rPr lang="en-US" dirty="0" smtClean="0">
                <a:solidFill>
                  <a:srgbClr val="0000FF"/>
                </a:solidFill>
              </a:rPr>
              <a:t>[</a:t>
            </a:r>
            <a:r>
              <a:rPr lang="en-US" dirty="0" err="1" smtClean="0">
                <a:solidFill>
                  <a:srgbClr val="0000FF"/>
                </a:solidFill>
              </a:rPr>
              <a:t>имя</a:t>
            </a:r>
            <a:r>
              <a:rPr lang="en-US" dirty="0" smtClean="0">
                <a:solidFill>
                  <a:srgbClr val="0000FF"/>
                </a:solidFill>
              </a:rPr>
              <a:t>]</a:t>
            </a:r>
            <a:r>
              <a:rPr lang="en-US" dirty="0" smtClean="0"/>
              <a:t> </a:t>
            </a:r>
            <a:r>
              <a:rPr lang="ru-RU" dirty="0" smtClean="0"/>
              <a:t>– это имя объявляемого типа элементов; </a:t>
            </a:r>
          </a:p>
          <a:p>
            <a:pPr lvl="1"/>
            <a:r>
              <a:rPr lang="en-US" dirty="0" smtClean="0">
                <a:solidFill>
                  <a:srgbClr val="0000FF"/>
                </a:solidFill>
              </a:rPr>
              <a:t>[</a:t>
            </a:r>
            <a:r>
              <a:rPr lang="en-US" dirty="0" err="1" smtClean="0">
                <a:solidFill>
                  <a:srgbClr val="0000FF"/>
                </a:solidFill>
              </a:rPr>
              <a:t>содержание</a:t>
            </a:r>
            <a:r>
              <a:rPr lang="en-US" dirty="0" smtClean="0">
                <a:solidFill>
                  <a:srgbClr val="0000FF"/>
                </a:solidFill>
              </a:rPr>
              <a:t>]</a:t>
            </a:r>
            <a:r>
              <a:rPr lang="ru-RU" dirty="0" smtClean="0">
                <a:solidFill>
                  <a:srgbClr val="0000FF"/>
                </a:solidFill>
              </a:rPr>
              <a:t> </a:t>
            </a:r>
            <a:r>
              <a:rPr lang="ru-RU" dirty="0" smtClean="0"/>
              <a:t>–описание содержимого, определяющего, что может содержать элемент.</a:t>
            </a:r>
          </a:p>
          <a:p>
            <a:endParaRPr lang="ru-RU"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smtClean="0"/>
              <a:t>Модели содержимого элемента</a:t>
            </a:r>
            <a:endParaRPr lang="ru-RU" dirty="0"/>
          </a:p>
        </p:txBody>
      </p:sp>
      <p:sp>
        <p:nvSpPr>
          <p:cNvPr id="3" name="Содержимое 2"/>
          <p:cNvSpPr>
            <a:spLocks noGrp="1"/>
          </p:cNvSpPr>
          <p:nvPr>
            <p:ph idx="1"/>
          </p:nvPr>
        </p:nvSpPr>
        <p:spPr>
          <a:xfrm>
            <a:off x="205680" y="1340768"/>
            <a:ext cx="8938320" cy="5517232"/>
          </a:xfrm>
        </p:spPr>
        <p:txBody>
          <a:bodyPr>
            <a:normAutofit fontScale="70000" lnSpcReduction="20000"/>
          </a:bodyPr>
          <a:lstStyle/>
          <a:p>
            <a:r>
              <a:rPr lang="ru-RU" dirty="0" smtClean="0"/>
              <a:t>Содержимое элемента (то, что находится между открывающим и закрывающим тэгами элемента) может быть описано четырьмя различными способами (с использованием разных моделей содержимого):</a:t>
            </a:r>
          </a:p>
          <a:p>
            <a:r>
              <a:rPr lang="ru-RU" b="1" dirty="0" smtClean="0"/>
              <a:t>Пустое содержимое </a:t>
            </a:r>
            <a:r>
              <a:rPr lang="ru-RU" dirty="0" smtClean="0"/>
              <a:t>(</a:t>
            </a:r>
            <a:r>
              <a:rPr lang="en-US" dirty="0" smtClean="0">
                <a:solidFill>
                  <a:srgbClr val="0000FF"/>
                </a:solidFill>
              </a:rPr>
              <a:t>EMPTY</a:t>
            </a:r>
            <a:r>
              <a:rPr lang="ru-RU" dirty="0" smtClean="0"/>
              <a:t>) – элемент должен быть пустым – т.е. не должен иметь содержимого.</a:t>
            </a:r>
          </a:p>
          <a:p>
            <a:r>
              <a:rPr lang="ru-RU" b="1" dirty="0" smtClean="0"/>
              <a:t>Любое содержимое </a:t>
            </a:r>
            <a:r>
              <a:rPr lang="ru-RU" dirty="0" smtClean="0"/>
              <a:t>(</a:t>
            </a:r>
            <a:r>
              <a:rPr lang="ru-RU" dirty="0" smtClean="0">
                <a:solidFill>
                  <a:srgbClr val="0000FF"/>
                </a:solidFill>
              </a:rPr>
              <a:t>ANY</a:t>
            </a:r>
            <a:r>
              <a:rPr lang="ru-RU" dirty="0" smtClean="0"/>
              <a:t>) – указывает, что элемент может иметь любое допустимое для этого типа содержимое (наиболее неопределенный тип описания содержимого и позволяет создавать типы элементов без ограничений на их содержимое). </a:t>
            </a:r>
          </a:p>
          <a:p>
            <a:pPr lvl="0"/>
            <a:r>
              <a:rPr lang="ru-RU" b="1" dirty="0" smtClean="0"/>
              <a:t>Дочернее содержимое </a:t>
            </a:r>
            <a:r>
              <a:rPr lang="ru-RU" dirty="0" smtClean="0"/>
              <a:t>– элемент может содержать только вложенные элементы, но не может символьные данные (будет рассматриваться далее).</a:t>
            </a:r>
          </a:p>
          <a:p>
            <a:pPr lvl="0"/>
            <a:r>
              <a:rPr lang="ru-RU" b="1" dirty="0" smtClean="0"/>
              <a:t>Смешанное содержимое </a:t>
            </a:r>
            <a:r>
              <a:rPr lang="ru-RU" dirty="0" smtClean="0"/>
              <a:t>– элемент может содержать комбинацию дочерних элементов определенного типа и символьных данных (самый общий вариант описания с ограничением содержимого элементов).</a:t>
            </a:r>
          </a:p>
          <a:p>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Заголовок 1"/>
          <p:cNvSpPr>
            <a:spLocks noGrp="1"/>
          </p:cNvSpPr>
          <p:nvPr>
            <p:ph type="title"/>
          </p:nvPr>
        </p:nvSpPr>
        <p:spPr/>
        <p:txBody>
          <a:bodyPr/>
          <a:lstStyle/>
          <a:p>
            <a:r>
              <a:rPr lang="ru-RU" smtClean="0"/>
              <a:t>ПЛАН ЛЕКЦИИ:</a:t>
            </a:r>
          </a:p>
        </p:txBody>
      </p:sp>
      <p:sp>
        <p:nvSpPr>
          <p:cNvPr id="7171" name="Объект 2"/>
          <p:cNvSpPr>
            <a:spLocks noGrp="1"/>
          </p:cNvSpPr>
          <p:nvPr>
            <p:ph idx="1"/>
          </p:nvPr>
        </p:nvSpPr>
        <p:spPr/>
        <p:txBody>
          <a:bodyPr/>
          <a:lstStyle/>
          <a:p>
            <a:r>
              <a:rPr lang="ru-RU" smtClean="0"/>
              <a:t>Основы синтаксиса </a:t>
            </a:r>
            <a:r>
              <a:rPr lang="en-US" smtClean="0"/>
              <a:t>XML</a:t>
            </a:r>
            <a:endParaRPr lang="ru-RU" smtClean="0"/>
          </a:p>
          <a:p>
            <a:r>
              <a:rPr lang="ru-RU" smtClean="0"/>
              <a:t>Структура тэгов </a:t>
            </a:r>
            <a:r>
              <a:rPr lang="en-US" smtClean="0"/>
              <a:t>XML</a:t>
            </a:r>
            <a:endParaRPr lang="ru-RU" smtClean="0"/>
          </a:p>
          <a:p>
            <a:pPr marL="1009650" lvl="1" indent="-609600"/>
            <a:r>
              <a:rPr lang="ru-RU" smtClean="0"/>
              <a:t>Инструкции </a:t>
            </a:r>
            <a:r>
              <a:rPr lang="en-US" smtClean="0"/>
              <a:t>XML</a:t>
            </a:r>
            <a:r>
              <a:rPr lang="ru-RU" smtClean="0"/>
              <a:t> – процессора</a:t>
            </a:r>
          </a:p>
          <a:p>
            <a:pPr marL="1009650" lvl="1" indent="-609600"/>
            <a:r>
              <a:rPr lang="ru-RU" smtClean="0"/>
              <a:t>Объявление элементов структуры документа</a:t>
            </a:r>
            <a:r>
              <a:rPr lang="en-US" smtClean="0"/>
              <a:t> </a:t>
            </a:r>
            <a:endParaRPr lang="ru-RU" smtClean="0"/>
          </a:p>
          <a:p>
            <a:pPr marL="1009650" lvl="1" indent="-609600"/>
            <a:r>
              <a:rPr lang="ru-RU" smtClean="0"/>
              <a:t>Атрибуты</a:t>
            </a:r>
          </a:p>
          <a:p>
            <a:pPr marL="1009650" lvl="1" indent="-609600"/>
            <a:r>
              <a:rPr lang="en-US" smtClean="0"/>
              <a:t>C</a:t>
            </a:r>
            <a:r>
              <a:rPr lang="ru-RU" smtClean="0"/>
              <a:t>ущности</a:t>
            </a:r>
          </a:p>
          <a:p>
            <a:endParaRPr lang="ru-RU" smtClean="0"/>
          </a:p>
        </p:txBody>
      </p:sp>
    </p:spTree>
    <p:extLst>
      <p:ext uri="{BB962C8B-B14F-4D97-AF65-F5344CB8AC3E}">
        <p14:creationId xmlns:p14="http://schemas.microsoft.com/office/powerpoint/2010/main" val="379170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Пустое содержимое</a:t>
            </a:r>
            <a:endParaRPr lang="ru-RU" dirty="0"/>
          </a:p>
        </p:txBody>
      </p:sp>
      <p:sp>
        <p:nvSpPr>
          <p:cNvPr id="3" name="Содержимое 2"/>
          <p:cNvSpPr>
            <a:spLocks noGrp="1"/>
          </p:cNvSpPr>
          <p:nvPr>
            <p:ph idx="1"/>
          </p:nvPr>
        </p:nvSpPr>
        <p:spPr>
          <a:xfrm>
            <a:off x="205680" y="1340768"/>
            <a:ext cx="8938320" cy="5517232"/>
          </a:xfrm>
        </p:spPr>
        <p:txBody>
          <a:bodyPr>
            <a:normAutofit/>
          </a:bodyPr>
          <a:lstStyle/>
          <a:p>
            <a:r>
              <a:rPr lang="en-US" dirty="0" smtClean="0">
                <a:solidFill>
                  <a:srgbClr val="0000FF"/>
                </a:solidFill>
              </a:rPr>
              <a:t>EMPTY</a:t>
            </a:r>
            <a:r>
              <a:rPr lang="en-US" dirty="0" smtClean="0"/>
              <a:t> </a:t>
            </a:r>
            <a:r>
              <a:rPr lang="ru-RU" dirty="0" smtClean="0"/>
              <a:t>- </a:t>
            </a:r>
            <a:r>
              <a:rPr lang="ru-RU" b="1" dirty="0" smtClean="0"/>
              <a:t>пустое содержимое,</a:t>
            </a:r>
            <a:r>
              <a:rPr lang="ru-RU" dirty="0" smtClean="0"/>
              <a:t> элемент должен быть пустым – т.е. не должен иметь содержимого. </a:t>
            </a:r>
          </a:p>
          <a:p>
            <a:r>
              <a:rPr lang="ru-RU" dirty="0" smtClean="0"/>
              <a:t>Например:</a:t>
            </a:r>
          </a:p>
          <a:p>
            <a:pPr>
              <a:buNone/>
            </a:pPr>
            <a:r>
              <a:rPr lang="ru-RU" dirty="0" smtClean="0"/>
              <a:t>	</a:t>
            </a:r>
            <a:r>
              <a:rPr lang="en-US" dirty="0" smtClean="0">
                <a:solidFill>
                  <a:srgbClr val="0000FF"/>
                </a:solidFill>
              </a:rPr>
              <a:t>&lt;!ELEMENT image EMPTY&gt;</a:t>
            </a:r>
            <a:endParaRPr lang="ru-RU" dirty="0" smtClean="0">
              <a:solidFill>
                <a:srgbClr val="0000FF"/>
              </a:solidFill>
            </a:endParaRPr>
          </a:p>
          <a:p>
            <a:pPr lvl="1"/>
            <a:r>
              <a:rPr lang="ru-RU" dirty="0" smtClean="0"/>
              <a:t>В этом случае элементы </a:t>
            </a:r>
            <a:r>
              <a:rPr lang="en-US" dirty="0" smtClean="0">
                <a:solidFill>
                  <a:srgbClr val="0000FF"/>
                </a:solidFill>
              </a:rPr>
              <a:t>image</a:t>
            </a:r>
            <a:r>
              <a:rPr lang="ru-RU" dirty="0" smtClean="0"/>
              <a:t>, могут записываться в </a:t>
            </a:r>
            <a:r>
              <a:rPr lang="en-US" dirty="0" smtClean="0"/>
              <a:t>XML</a:t>
            </a:r>
            <a:r>
              <a:rPr lang="ru-RU" dirty="0" smtClean="0"/>
              <a:t>-документе следующим образом:</a:t>
            </a:r>
          </a:p>
          <a:p>
            <a:pPr lvl="1">
              <a:buNone/>
            </a:pPr>
            <a:endParaRPr lang="ru-RU" dirty="0" smtClean="0"/>
          </a:p>
          <a:p>
            <a:pPr lvl="1">
              <a:buNone/>
            </a:pPr>
            <a:r>
              <a:rPr lang="en-US" dirty="0" smtClean="0">
                <a:solidFill>
                  <a:srgbClr val="0000FF"/>
                </a:solidFill>
              </a:rPr>
              <a:t>&lt;image&gt;&lt;/image&gt; </a:t>
            </a:r>
            <a:r>
              <a:rPr lang="ru-RU" dirty="0" smtClean="0">
                <a:solidFill>
                  <a:srgbClr val="0000FF"/>
                </a:solidFill>
              </a:rPr>
              <a:t>или </a:t>
            </a:r>
            <a:r>
              <a:rPr lang="en-US" dirty="0" smtClean="0">
                <a:solidFill>
                  <a:srgbClr val="0000FF"/>
                </a:solidFill>
              </a:rPr>
              <a:t>&lt;image /&gt;</a:t>
            </a:r>
            <a:endParaRPr lang="ru-RU" dirty="0" smtClean="0">
              <a:solidFill>
                <a:srgbClr val="0000FF"/>
              </a:solidFill>
            </a:endParaRPr>
          </a:p>
          <a:p>
            <a:endParaRPr lang="ru-RU"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Любое содержимое</a:t>
            </a:r>
            <a:endParaRPr lang="ru-RU" dirty="0"/>
          </a:p>
        </p:txBody>
      </p:sp>
      <p:sp>
        <p:nvSpPr>
          <p:cNvPr id="3" name="Содержимое 2"/>
          <p:cNvSpPr>
            <a:spLocks noGrp="1"/>
          </p:cNvSpPr>
          <p:nvPr>
            <p:ph idx="1"/>
          </p:nvPr>
        </p:nvSpPr>
        <p:spPr>
          <a:xfrm>
            <a:off x="205680" y="1340768"/>
            <a:ext cx="8938320" cy="5517232"/>
          </a:xfrm>
        </p:spPr>
        <p:txBody>
          <a:bodyPr>
            <a:normAutofit/>
          </a:bodyPr>
          <a:lstStyle/>
          <a:p>
            <a:pPr lvl="0"/>
            <a:r>
              <a:rPr lang="ru-RU" dirty="0" smtClean="0">
                <a:solidFill>
                  <a:srgbClr val="0000FF"/>
                </a:solidFill>
              </a:rPr>
              <a:t>ANY</a:t>
            </a:r>
            <a:r>
              <a:rPr lang="ru-RU" dirty="0" smtClean="0"/>
              <a:t> - </a:t>
            </a:r>
            <a:r>
              <a:rPr lang="ru-RU" b="1" dirty="0" smtClean="0"/>
              <a:t>любое содержимое,</a:t>
            </a:r>
            <a:r>
              <a:rPr lang="ru-RU" dirty="0" smtClean="0"/>
              <a:t> указывает,</a:t>
            </a:r>
            <a:r>
              <a:rPr lang="en-US" dirty="0" smtClean="0"/>
              <a:t> </a:t>
            </a:r>
            <a:r>
              <a:rPr lang="ru-RU" dirty="0" smtClean="0"/>
              <a:t>что элемент может иметь любое допустимое для этого типа содержимое </a:t>
            </a:r>
          </a:p>
          <a:p>
            <a:pPr lvl="1"/>
            <a:r>
              <a:rPr lang="ru-RU" dirty="0" smtClean="0"/>
              <a:t>наиболее неопределенный тип описания содержимого и позволяет создавать типы элементов без ограничений на их содержимое. </a:t>
            </a:r>
          </a:p>
          <a:p>
            <a:r>
              <a:rPr lang="ru-RU" dirty="0" smtClean="0"/>
              <a:t>Например:</a:t>
            </a:r>
          </a:p>
          <a:p>
            <a:pPr>
              <a:buNone/>
            </a:pPr>
            <a:r>
              <a:rPr lang="ru-RU" dirty="0" smtClean="0"/>
              <a:t>	</a:t>
            </a:r>
            <a:r>
              <a:rPr lang="en-US" dirty="0" smtClean="0">
                <a:solidFill>
                  <a:srgbClr val="0000FF"/>
                </a:solidFill>
              </a:rPr>
              <a:t>&lt;!ELEMENT misc ANY&gt;</a:t>
            </a:r>
            <a:endParaRPr lang="ru-RU" dirty="0" smtClean="0">
              <a:solidFill>
                <a:srgbClr val="0000FF"/>
              </a:solidFill>
            </a:endParaRPr>
          </a:p>
          <a:p>
            <a:endParaRPr lang="ru-RU"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smtClean="0"/>
              <a:t>Задание дочернего содержимого элемента</a:t>
            </a:r>
            <a:endParaRPr lang="ru-RU" dirty="0"/>
          </a:p>
        </p:txBody>
      </p:sp>
      <p:sp>
        <p:nvSpPr>
          <p:cNvPr id="3" name="Содержимое 2"/>
          <p:cNvSpPr>
            <a:spLocks noGrp="1"/>
          </p:cNvSpPr>
          <p:nvPr>
            <p:ph idx="1"/>
          </p:nvPr>
        </p:nvSpPr>
        <p:spPr>
          <a:xfrm>
            <a:off x="205680" y="1484784"/>
            <a:ext cx="8686800" cy="5257800"/>
          </a:xfrm>
        </p:spPr>
        <p:txBody>
          <a:bodyPr>
            <a:normAutofit fontScale="92500" lnSpcReduction="10000"/>
          </a:bodyPr>
          <a:lstStyle/>
          <a:p>
            <a:r>
              <a:rPr lang="ru-RU" dirty="0" smtClean="0"/>
              <a:t>Элемент с «дочерним содержимым» могут непосредственно содержать только определенные дочерние элементы, но не символьные данные. </a:t>
            </a:r>
          </a:p>
          <a:p>
            <a:r>
              <a:rPr lang="ru-RU" dirty="0" smtClean="0"/>
              <a:t>Пример описания элемента </a:t>
            </a:r>
            <a:r>
              <a:rPr lang="en-US" dirty="0" smtClean="0">
                <a:solidFill>
                  <a:srgbClr val="0000FF"/>
                </a:solidFill>
              </a:rPr>
              <a:t>book</a:t>
            </a:r>
            <a:r>
              <a:rPr lang="en-US" dirty="0" smtClean="0"/>
              <a:t> </a:t>
            </a:r>
            <a:r>
              <a:rPr lang="ru-RU" dirty="0" smtClean="0"/>
              <a:t>имеющего дочернее содержимое:</a:t>
            </a:r>
          </a:p>
          <a:p>
            <a:pPr>
              <a:buNone/>
            </a:pPr>
            <a:r>
              <a:rPr lang="ru-RU" dirty="0" smtClean="0"/>
              <a:t>	</a:t>
            </a:r>
            <a:r>
              <a:rPr lang="ru-RU" dirty="0" smtClean="0">
                <a:solidFill>
                  <a:srgbClr val="0000FF"/>
                </a:solidFill>
              </a:rPr>
              <a:t>&lt;!</a:t>
            </a:r>
            <a:r>
              <a:rPr lang="en-US" dirty="0" smtClean="0">
                <a:solidFill>
                  <a:srgbClr val="0000FF"/>
                </a:solidFill>
              </a:rPr>
              <a:t>ELEMENT book </a:t>
            </a:r>
            <a:r>
              <a:rPr lang="ru-RU" dirty="0" smtClean="0">
                <a:solidFill>
                  <a:srgbClr val="0000FF"/>
                </a:solidFill>
              </a:rPr>
              <a:t>(</a:t>
            </a:r>
            <a:r>
              <a:rPr lang="en-US" dirty="0" smtClean="0">
                <a:solidFill>
                  <a:srgbClr val="0000FF"/>
                </a:solidFill>
              </a:rPr>
              <a:t>title</a:t>
            </a:r>
            <a:r>
              <a:rPr lang="ru-RU" dirty="0" smtClean="0">
                <a:solidFill>
                  <a:srgbClr val="0000FF"/>
                </a:solidFill>
              </a:rPr>
              <a:t>, </a:t>
            </a:r>
            <a:r>
              <a:rPr lang="en-US" dirty="0" smtClean="0">
                <a:solidFill>
                  <a:srgbClr val="0000FF"/>
                </a:solidFill>
              </a:rPr>
              <a:t>author</a:t>
            </a:r>
            <a:r>
              <a:rPr lang="ru-RU" dirty="0" smtClean="0">
                <a:solidFill>
                  <a:srgbClr val="0000FF"/>
                </a:solidFill>
              </a:rPr>
              <a:t>)&gt;</a:t>
            </a:r>
          </a:p>
          <a:p>
            <a:r>
              <a:rPr lang="ru-RU" dirty="0" smtClean="0"/>
              <a:t>В данном случае </a:t>
            </a:r>
          </a:p>
          <a:p>
            <a:pPr lvl="1"/>
            <a:r>
              <a:rPr lang="ru-RU" dirty="0" smtClean="0"/>
              <a:t>элементы </a:t>
            </a:r>
            <a:r>
              <a:rPr lang="en-US" dirty="0" smtClean="0">
                <a:solidFill>
                  <a:srgbClr val="0000FF"/>
                </a:solidFill>
              </a:rPr>
              <a:t>book</a:t>
            </a:r>
            <a:r>
              <a:rPr lang="en-US" dirty="0" smtClean="0"/>
              <a:t> </a:t>
            </a:r>
            <a:r>
              <a:rPr lang="ru-RU" dirty="0" smtClean="0"/>
              <a:t>должны иметь только один дочерний элемент </a:t>
            </a:r>
            <a:r>
              <a:rPr lang="en-US" dirty="0" smtClean="0">
                <a:solidFill>
                  <a:srgbClr val="0000FF"/>
                </a:solidFill>
              </a:rPr>
              <a:t>title</a:t>
            </a:r>
            <a:r>
              <a:rPr lang="ru-RU" dirty="0" smtClean="0"/>
              <a:t>, </a:t>
            </a:r>
          </a:p>
          <a:p>
            <a:pPr lvl="1"/>
            <a:r>
              <a:rPr lang="ru-RU" dirty="0" smtClean="0"/>
              <a:t>за которым следует ровно один дочерний элемент </a:t>
            </a:r>
            <a:r>
              <a:rPr lang="en-US" dirty="0" smtClean="0">
                <a:solidFill>
                  <a:srgbClr val="0000FF"/>
                </a:solidFill>
              </a:rPr>
              <a:t>author</a:t>
            </a:r>
            <a:r>
              <a:rPr lang="ru-RU" dirty="0" smtClean="0"/>
              <a:t>.</a:t>
            </a:r>
          </a:p>
          <a:p>
            <a:endParaRPr lang="ru-RU" dirty="0">
              <a:solidFill>
                <a:srgbClr val="0000FF"/>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normAutofit fontScale="90000"/>
          </a:bodyPr>
          <a:lstStyle/>
          <a:p>
            <a:r>
              <a:rPr lang="ru-RU" sz="4000" dirty="0" smtClean="0"/>
              <a:t>Пример объявления типов элементов</a:t>
            </a:r>
            <a:endParaRPr lang="ru-RU" sz="4000" dirty="0"/>
          </a:p>
        </p:txBody>
      </p:sp>
      <p:sp>
        <p:nvSpPr>
          <p:cNvPr id="3" name="Содержимое 2"/>
          <p:cNvSpPr>
            <a:spLocks noGrp="1"/>
          </p:cNvSpPr>
          <p:nvPr>
            <p:ph idx="1"/>
          </p:nvPr>
        </p:nvSpPr>
        <p:spPr>
          <a:xfrm>
            <a:off x="251520" y="1340768"/>
            <a:ext cx="8712968" cy="5517232"/>
          </a:xfrm>
        </p:spPr>
        <p:txBody>
          <a:bodyPr>
            <a:normAutofit/>
          </a:bodyPr>
          <a:lstStyle/>
          <a:p>
            <a:r>
              <a:rPr lang="ru-RU" dirty="0" smtClean="0"/>
              <a:t>Например, объявление типа элемента с именем </a:t>
            </a:r>
            <a:r>
              <a:rPr lang="ru-RU" dirty="0" smtClean="0">
                <a:solidFill>
                  <a:srgbClr val="0000FF"/>
                </a:solidFill>
              </a:rPr>
              <a:t>TITLE</a:t>
            </a:r>
            <a:r>
              <a:rPr lang="ru-RU" dirty="0" smtClean="0"/>
              <a:t>, для содержимого которого могут использоваться только символьные данные (дочерние элементы не допускаются):</a:t>
            </a:r>
          </a:p>
          <a:p>
            <a:pPr>
              <a:buNone/>
            </a:pPr>
            <a:r>
              <a:rPr lang="ru-RU" dirty="0" smtClean="0"/>
              <a:t>	</a:t>
            </a:r>
            <a:r>
              <a:rPr lang="ru-RU" b="1" dirty="0" smtClean="0">
                <a:solidFill>
                  <a:srgbClr val="0000FF"/>
                </a:solidFill>
              </a:rPr>
              <a:t>&lt;!ELEMENT TITLE (#PCDATA)&gt;</a:t>
            </a:r>
          </a:p>
          <a:p>
            <a:r>
              <a:rPr lang="ru-RU" dirty="0" smtClean="0"/>
              <a:t>Объявление для типа элемента с именем </a:t>
            </a:r>
            <a:r>
              <a:rPr lang="ru-RU" dirty="0" smtClean="0">
                <a:solidFill>
                  <a:srgbClr val="0000FF"/>
                </a:solidFill>
              </a:rPr>
              <a:t>GENERAL</a:t>
            </a:r>
            <a:r>
              <a:rPr lang="ru-RU" dirty="0" smtClean="0"/>
              <a:t>, содержимое которого может быть любым:</a:t>
            </a:r>
          </a:p>
          <a:p>
            <a:pPr>
              <a:buNone/>
            </a:pPr>
            <a:r>
              <a:rPr lang="ru-RU" dirty="0" smtClean="0"/>
              <a:t>	</a:t>
            </a:r>
            <a:r>
              <a:rPr lang="ru-RU" b="1" dirty="0" smtClean="0">
                <a:solidFill>
                  <a:srgbClr val="0000FF"/>
                </a:solidFill>
              </a:rPr>
              <a:t>&lt;!ELEMENT GENERAL ANY&gt;</a:t>
            </a:r>
          </a:p>
          <a:p>
            <a:endParaRPr lang="ru-RU"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txBody>
          <a:bodyPr>
            <a:normAutofit/>
          </a:bodyPr>
          <a:lstStyle/>
          <a:p>
            <a:r>
              <a:rPr lang="ru-RU" sz="4000" dirty="0" smtClean="0"/>
              <a:t>Пример </a:t>
            </a:r>
            <a:r>
              <a:rPr lang="en-US" sz="4000" dirty="0" smtClean="0"/>
              <a:t>XML </a:t>
            </a:r>
            <a:r>
              <a:rPr lang="ru-RU" sz="4000" dirty="0" smtClean="0"/>
              <a:t>документа с </a:t>
            </a:r>
            <a:r>
              <a:rPr lang="en-US" sz="4000" dirty="0" smtClean="0"/>
              <a:t>DTD</a:t>
            </a:r>
            <a:endParaRPr lang="ru-RU" sz="4000" dirty="0"/>
          </a:p>
        </p:txBody>
      </p:sp>
      <p:sp>
        <p:nvSpPr>
          <p:cNvPr id="3" name="Содержимое 2"/>
          <p:cNvSpPr>
            <a:spLocks noGrp="1"/>
          </p:cNvSpPr>
          <p:nvPr>
            <p:ph idx="1"/>
          </p:nvPr>
        </p:nvSpPr>
        <p:spPr>
          <a:xfrm>
            <a:off x="467544" y="1628800"/>
            <a:ext cx="8229600" cy="4525963"/>
          </a:xfrm>
        </p:spPr>
        <p:txBody>
          <a:bodyPr>
            <a:normAutofit fontScale="70000" lnSpcReduction="20000"/>
          </a:bodyPr>
          <a:lstStyle/>
          <a:p>
            <a:pPr>
              <a:buNone/>
            </a:pPr>
            <a:r>
              <a:rPr lang="en-US" dirty="0" smtClean="0">
                <a:solidFill>
                  <a:srgbClr val="0000FF"/>
                </a:solidFill>
              </a:rPr>
              <a:t>&lt;?xml version="1.0" encoding="windows-1251" ?&gt;</a:t>
            </a:r>
            <a:endParaRPr lang="ru-RU" dirty="0" smtClean="0">
              <a:solidFill>
                <a:srgbClr val="0000FF"/>
              </a:solidFill>
            </a:endParaRPr>
          </a:p>
          <a:p>
            <a:pPr>
              <a:buNone/>
            </a:pPr>
            <a:r>
              <a:rPr lang="en-US" dirty="0" smtClean="0">
                <a:solidFill>
                  <a:srgbClr val="0000FF"/>
                </a:solidFill>
              </a:rPr>
              <a:t>&lt;!DOCTYPE COLLECTION</a:t>
            </a:r>
            <a:endParaRPr lang="ru-RU" dirty="0" smtClean="0">
              <a:solidFill>
                <a:srgbClr val="0000FF"/>
              </a:solidFill>
            </a:endParaRPr>
          </a:p>
          <a:p>
            <a:pPr>
              <a:buNone/>
            </a:pPr>
            <a:r>
              <a:rPr lang="en-US" dirty="0" smtClean="0">
                <a:solidFill>
                  <a:srgbClr val="0000FF"/>
                </a:solidFill>
              </a:rPr>
              <a:t>   [</a:t>
            </a:r>
            <a:endParaRPr lang="ru-RU" dirty="0" smtClean="0">
              <a:solidFill>
                <a:srgbClr val="0000FF"/>
              </a:solidFill>
            </a:endParaRPr>
          </a:p>
          <a:p>
            <a:pPr>
              <a:buNone/>
            </a:pPr>
            <a:r>
              <a:rPr lang="en-US" dirty="0" smtClean="0">
                <a:solidFill>
                  <a:srgbClr val="0000FF"/>
                </a:solidFill>
              </a:rPr>
              <a:t>   &lt;!ELEMENT COLLECTION (CD)+&gt;</a:t>
            </a:r>
            <a:endParaRPr lang="ru-RU" dirty="0" smtClean="0">
              <a:solidFill>
                <a:srgbClr val="0000FF"/>
              </a:solidFill>
            </a:endParaRPr>
          </a:p>
          <a:p>
            <a:pPr>
              <a:buNone/>
            </a:pPr>
            <a:r>
              <a:rPr lang="en-US" dirty="0" smtClean="0">
                <a:solidFill>
                  <a:srgbClr val="0000FF"/>
                </a:solidFill>
              </a:rPr>
              <a:t>   &lt;!ELEMENT CD (#PCDATA)&gt;</a:t>
            </a:r>
            <a:endParaRPr lang="ru-RU" dirty="0" smtClean="0">
              <a:solidFill>
                <a:srgbClr val="0000FF"/>
              </a:solidFill>
            </a:endParaRPr>
          </a:p>
          <a:p>
            <a:pPr>
              <a:buNone/>
            </a:pPr>
            <a:r>
              <a:rPr lang="en-US" dirty="0" smtClean="0">
                <a:solidFill>
                  <a:srgbClr val="0000FF"/>
                </a:solidFill>
              </a:rPr>
              <a:t>   </a:t>
            </a:r>
            <a:r>
              <a:rPr lang="ru-RU" dirty="0" smtClean="0">
                <a:solidFill>
                  <a:srgbClr val="0000FF"/>
                </a:solidFill>
              </a:rPr>
              <a:t>&lt;!-- Также можно включать комментарии в DTD. --&gt;</a:t>
            </a:r>
          </a:p>
          <a:p>
            <a:pPr>
              <a:buNone/>
            </a:pPr>
            <a:r>
              <a:rPr lang="ru-RU" dirty="0" smtClean="0">
                <a:solidFill>
                  <a:srgbClr val="0000FF"/>
                </a:solidFill>
              </a:rPr>
              <a:t>   </a:t>
            </a:r>
            <a:r>
              <a:rPr lang="en-US" dirty="0" smtClean="0">
                <a:solidFill>
                  <a:srgbClr val="0000FF"/>
                </a:solidFill>
              </a:rPr>
              <a:t>]</a:t>
            </a:r>
            <a:endParaRPr lang="ru-RU" dirty="0" smtClean="0">
              <a:solidFill>
                <a:srgbClr val="0000FF"/>
              </a:solidFill>
            </a:endParaRPr>
          </a:p>
          <a:p>
            <a:pPr>
              <a:buNone/>
            </a:pPr>
            <a:r>
              <a:rPr lang="en-US" dirty="0" smtClean="0">
                <a:solidFill>
                  <a:srgbClr val="0000FF"/>
                </a:solidFill>
              </a:rPr>
              <a:t>&gt; </a:t>
            </a:r>
            <a:endParaRPr lang="ru-RU" dirty="0" smtClean="0">
              <a:solidFill>
                <a:srgbClr val="0000FF"/>
              </a:solidFill>
            </a:endParaRPr>
          </a:p>
          <a:p>
            <a:pPr>
              <a:buNone/>
            </a:pPr>
            <a:r>
              <a:rPr lang="en-US" dirty="0" smtClean="0">
                <a:solidFill>
                  <a:srgbClr val="0000FF"/>
                </a:solidFill>
              </a:rPr>
              <a:t>&lt;COLLECTION&gt;</a:t>
            </a:r>
            <a:endParaRPr lang="ru-RU" dirty="0" smtClean="0">
              <a:solidFill>
                <a:srgbClr val="0000FF"/>
              </a:solidFill>
            </a:endParaRPr>
          </a:p>
          <a:p>
            <a:pPr>
              <a:buNone/>
            </a:pPr>
            <a:r>
              <a:rPr lang="en-US" dirty="0" smtClean="0">
                <a:solidFill>
                  <a:srgbClr val="0000FF"/>
                </a:solidFill>
              </a:rPr>
              <a:t>   &lt;CD&gt;Mozart Violin Concertos 1, 2, and 3&lt;/CD&gt;</a:t>
            </a:r>
            <a:endParaRPr lang="ru-RU" dirty="0" smtClean="0">
              <a:solidFill>
                <a:srgbClr val="0000FF"/>
              </a:solidFill>
            </a:endParaRPr>
          </a:p>
          <a:p>
            <a:pPr>
              <a:buNone/>
            </a:pPr>
            <a:r>
              <a:rPr lang="en-US" dirty="0" smtClean="0">
                <a:solidFill>
                  <a:srgbClr val="0000FF"/>
                </a:solidFill>
              </a:rPr>
              <a:t>   &lt;CD&gt;Telemann Trumpet Concertos&lt;/CD&gt;</a:t>
            </a:r>
            <a:endParaRPr lang="ru-RU" dirty="0" smtClean="0">
              <a:solidFill>
                <a:srgbClr val="0000FF"/>
              </a:solidFill>
            </a:endParaRPr>
          </a:p>
          <a:p>
            <a:pPr>
              <a:buNone/>
            </a:pPr>
            <a:r>
              <a:rPr lang="en-US" dirty="0" smtClean="0">
                <a:solidFill>
                  <a:srgbClr val="0000FF"/>
                </a:solidFill>
              </a:rPr>
              <a:t>   &lt;CD&gt;Handel Concerti </a:t>
            </a:r>
            <a:r>
              <a:rPr lang="en-US" dirty="0" err="1" smtClean="0">
                <a:solidFill>
                  <a:srgbClr val="0000FF"/>
                </a:solidFill>
              </a:rPr>
              <a:t>Grossi</a:t>
            </a:r>
            <a:r>
              <a:rPr lang="en-US" dirty="0" smtClean="0">
                <a:solidFill>
                  <a:srgbClr val="0000FF"/>
                </a:solidFill>
              </a:rPr>
              <a:t> Op. 3&lt;/CD&gt;</a:t>
            </a:r>
            <a:endParaRPr lang="ru-RU" dirty="0" smtClean="0">
              <a:solidFill>
                <a:srgbClr val="0000FF"/>
              </a:solidFill>
            </a:endParaRPr>
          </a:p>
          <a:p>
            <a:pPr>
              <a:buNone/>
            </a:pPr>
            <a:r>
              <a:rPr lang="ru-RU" dirty="0" smtClean="0">
                <a:solidFill>
                  <a:srgbClr val="0000FF"/>
                </a:solidFill>
              </a:rPr>
              <a:t>&lt;/COLLECTION&gt;	    </a:t>
            </a:r>
          </a:p>
          <a:p>
            <a:endParaRPr lang="ru-RU"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686800" cy="778098"/>
          </a:xfrm>
        </p:spPr>
        <p:txBody>
          <a:bodyPr>
            <a:noAutofit/>
          </a:bodyPr>
          <a:lstStyle/>
          <a:p>
            <a:r>
              <a:rPr lang="ru-RU" sz="3600" dirty="0" smtClean="0"/>
              <a:t>Задание дочернего содержимого элемента</a:t>
            </a:r>
            <a:endParaRPr lang="ru-RU" sz="3600" dirty="0"/>
          </a:p>
        </p:txBody>
      </p:sp>
      <p:sp>
        <p:nvSpPr>
          <p:cNvPr id="3" name="Содержимое 2"/>
          <p:cNvSpPr>
            <a:spLocks noGrp="1"/>
          </p:cNvSpPr>
          <p:nvPr>
            <p:ph idx="1"/>
          </p:nvPr>
        </p:nvSpPr>
        <p:spPr>
          <a:xfrm>
            <a:off x="133672" y="1224136"/>
            <a:ext cx="8830816" cy="5517232"/>
          </a:xfrm>
        </p:spPr>
        <p:txBody>
          <a:bodyPr>
            <a:normAutofit/>
          </a:bodyPr>
          <a:lstStyle/>
          <a:p>
            <a:r>
              <a:rPr lang="ru-RU" dirty="0" smtClean="0"/>
              <a:t>Элемент может непосредственно содержать только определенные дочерние элементы, но не символьные данные. </a:t>
            </a:r>
          </a:p>
          <a:p>
            <a:r>
              <a:rPr lang="ru-RU" dirty="0" smtClean="0"/>
              <a:t>В тексте документа дочерние элементы можно разделять символами пробела, табуляции, возврата каретки или перевода строки, чтобы улучшить восприятие документа, но процессор будет игнорировать эти символы и не передаст их приложению.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686800" cy="778098"/>
          </a:xfrm>
        </p:spPr>
        <p:txBody>
          <a:bodyPr>
            <a:noAutofit/>
          </a:bodyPr>
          <a:lstStyle/>
          <a:p>
            <a:r>
              <a:rPr lang="ru-RU" sz="3600" dirty="0" smtClean="0"/>
              <a:t>Задание дочернего содержимого элемента</a:t>
            </a:r>
            <a:endParaRPr lang="ru-RU" sz="3600" dirty="0"/>
          </a:p>
        </p:txBody>
      </p:sp>
      <p:sp>
        <p:nvSpPr>
          <p:cNvPr id="3" name="Содержимое 2"/>
          <p:cNvSpPr>
            <a:spLocks noGrp="1"/>
          </p:cNvSpPr>
          <p:nvPr>
            <p:ph idx="1"/>
          </p:nvPr>
        </p:nvSpPr>
        <p:spPr>
          <a:xfrm>
            <a:off x="133672" y="1224136"/>
            <a:ext cx="8830816" cy="5517232"/>
          </a:xfrm>
        </p:spPr>
        <p:txBody>
          <a:bodyPr>
            <a:normAutofit fontScale="92500" lnSpcReduction="20000"/>
          </a:bodyPr>
          <a:lstStyle/>
          <a:p>
            <a:r>
              <a:rPr lang="ru-RU" dirty="0" smtClean="0"/>
              <a:t>Пример XML-документа, описывающего книгу:</a:t>
            </a:r>
          </a:p>
          <a:p>
            <a:pPr lvl="1">
              <a:buNone/>
            </a:pPr>
            <a:r>
              <a:rPr lang="ru-RU" dirty="0" smtClean="0">
                <a:solidFill>
                  <a:srgbClr val="0000FF"/>
                </a:solidFill>
              </a:rPr>
              <a:t>&lt;?</a:t>
            </a:r>
            <a:r>
              <a:rPr lang="en-US" dirty="0" smtClean="0">
                <a:solidFill>
                  <a:srgbClr val="0000FF"/>
                </a:solidFill>
              </a:rPr>
              <a:t>xml version</a:t>
            </a:r>
            <a:r>
              <a:rPr lang="ru-RU" dirty="0" smtClean="0">
                <a:solidFill>
                  <a:srgbClr val="0000FF"/>
                </a:solidFill>
              </a:rPr>
              <a:t>="1.0" </a:t>
            </a:r>
            <a:r>
              <a:rPr lang="en-US" dirty="0" smtClean="0">
                <a:solidFill>
                  <a:srgbClr val="0000FF"/>
                </a:solidFill>
              </a:rPr>
              <a:t>encoding</a:t>
            </a:r>
            <a:r>
              <a:rPr lang="ru-RU" dirty="0" smtClean="0">
                <a:solidFill>
                  <a:srgbClr val="0000FF"/>
                </a:solidFill>
              </a:rPr>
              <a:t>="</a:t>
            </a:r>
            <a:r>
              <a:rPr lang="en-US" dirty="0" smtClean="0">
                <a:solidFill>
                  <a:srgbClr val="0000FF"/>
                </a:solidFill>
              </a:rPr>
              <a:t>windows</a:t>
            </a:r>
            <a:r>
              <a:rPr lang="ru-RU" dirty="0" smtClean="0">
                <a:solidFill>
                  <a:srgbClr val="0000FF"/>
                </a:solidFill>
              </a:rPr>
              <a:t>-1251" ?&gt;</a:t>
            </a:r>
          </a:p>
          <a:p>
            <a:pPr lvl="1">
              <a:buNone/>
            </a:pPr>
            <a:r>
              <a:rPr lang="en-US" dirty="0" smtClean="0">
                <a:solidFill>
                  <a:srgbClr val="0000FF"/>
                </a:solidFill>
              </a:rPr>
              <a:t>&lt;!DOCTYPE BOOK</a:t>
            </a:r>
            <a:endParaRPr lang="ru-RU" dirty="0" smtClean="0">
              <a:solidFill>
                <a:srgbClr val="0000FF"/>
              </a:solidFill>
            </a:endParaRPr>
          </a:p>
          <a:p>
            <a:pPr lvl="1">
              <a:buNone/>
            </a:pPr>
            <a:r>
              <a:rPr lang="en-US" dirty="0" smtClean="0">
                <a:solidFill>
                  <a:srgbClr val="0000FF"/>
                </a:solidFill>
              </a:rPr>
              <a:t>   [</a:t>
            </a:r>
            <a:endParaRPr lang="ru-RU" dirty="0" smtClean="0">
              <a:solidFill>
                <a:srgbClr val="0000FF"/>
              </a:solidFill>
            </a:endParaRPr>
          </a:p>
          <a:p>
            <a:pPr lvl="1">
              <a:buNone/>
            </a:pPr>
            <a:r>
              <a:rPr lang="en-US" dirty="0" smtClean="0">
                <a:solidFill>
                  <a:srgbClr val="0000FF"/>
                </a:solidFill>
              </a:rPr>
              <a:t>   &lt;!ELEMENT BOOK (TITLE, AUTHOR)&gt;</a:t>
            </a:r>
            <a:endParaRPr lang="ru-RU" dirty="0" smtClean="0">
              <a:solidFill>
                <a:srgbClr val="0000FF"/>
              </a:solidFill>
            </a:endParaRPr>
          </a:p>
          <a:p>
            <a:pPr lvl="1">
              <a:buNone/>
            </a:pPr>
            <a:r>
              <a:rPr lang="en-US" dirty="0" smtClean="0">
                <a:solidFill>
                  <a:srgbClr val="0000FF"/>
                </a:solidFill>
              </a:rPr>
              <a:t>   &lt;!ELEMENT TITLE (#PCDATA)&gt;</a:t>
            </a:r>
            <a:endParaRPr lang="ru-RU" dirty="0" smtClean="0">
              <a:solidFill>
                <a:srgbClr val="0000FF"/>
              </a:solidFill>
            </a:endParaRPr>
          </a:p>
          <a:p>
            <a:pPr lvl="1">
              <a:buNone/>
            </a:pPr>
            <a:r>
              <a:rPr lang="en-US" dirty="0" smtClean="0">
                <a:solidFill>
                  <a:srgbClr val="0000FF"/>
                </a:solidFill>
              </a:rPr>
              <a:t>   &lt;!ELEMENT AUTHOR (#PCDATA)&gt;</a:t>
            </a:r>
            <a:endParaRPr lang="ru-RU" dirty="0" smtClean="0">
              <a:solidFill>
                <a:srgbClr val="0000FF"/>
              </a:solidFill>
            </a:endParaRPr>
          </a:p>
          <a:p>
            <a:pPr lvl="1">
              <a:buNone/>
            </a:pPr>
            <a:r>
              <a:rPr lang="en-US" dirty="0" smtClean="0">
                <a:solidFill>
                  <a:srgbClr val="0000FF"/>
                </a:solidFill>
              </a:rPr>
              <a:t>]</a:t>
            </a:r>
            <a:endParaRPr lang="ru-RU" dirty="0" smtClean="0">
              <a:solidFill>
                <a:srgbClr val="0000FF"/>
              </a:solidFill>
            </a:endParaRPr>
          </a:p>
          <a:p>
            <a:pPr lvl="1">
              <a:buNone/>
            </a:pPr>
            <a:r>
              <a:rPr lang="en-US" dirty="0" smtClean="0">
                <a:solidFill>
                  <a:srgbClr val="0000FF"/>
                </a:solidFill>
              </a:rPr>
              <a:t>&gt; </a:t>
            </a:r>
            <a:endParaRPr lang="ru-RU" dirty="0" smtClean="0">
              <a:solidFill>
                <a:srgbClr val="0000FF"/>
              </a:solidFill>
            </a:endParaRPr>
          </a:p>
          <a:p>
            <a:pPr lvl="1">
              <a:buNone/>
            </a:pPr>
            <a:r>
              <a:rPr lang="en-US" dirty="0" smtClean="0">
                <a:solidFill>
                  <a:srgbClr val="0000FF"/>
                </a:solidFill>
              </a:rPr>
              <a:t>&lt;BOOK&gt;</a:t>
            </a:r>
            <a:endParaRPr lang="ru-RU" dirty="0" smtClean="0">
              <a:solidFill>
                <a:srgbClr val="0000FF"/>
              </a:solidFill>
            </a:endParaRPr>
          </a:p>
          <a:p>
            <a:pPr lvl="1">
              <a:buNone/>
            </a:pPr>
            <a:r>
              <a:rPr lang="en-US" dirty="0" smtClean="0">
                <a:solidFill>
                  <a:srgbClr val="0000FF"/>
                </a:solidFill>
              </a:rPr>
              <a:t>   &lt;TITLE&gt;The Scarlet Letter&lt;/TITLE&gt;</a:t>
            </a:r>
            <a:endParaRPr lang="ru-RU" dirty="0" smtClean="0">
              <a:solidFill>
                <a:srgbClr val="0000FF"/>
              </a:solidFill>
            </a:endParaRPr>
          </a:p>
          <a:p>
            <a:pPr lvl="1">
              <a:buNone/>
            </a:pPr>
            <a:r>
              <a:rPr lang="en-US" dirty="0" smtClean="0">
                <a:solidFill>
                  <a:srgbClr val="0000FF"/>
                </a:solidFill>
              </a:rPr>
              <a:t>   &lt;AUTHOR&gt;Nathaniel Hawthorne&lt;/AUTHOR&gt;</a:t>
            </a:r>
            <a:endParaRPr lang="ru-RU" dirty="0" smtClean="0">
              <a:solidFill>
                <a:srgbClr val="0000FF"/>
              </a:solidFill>
            </a:endParaRPr>
          </a:p>
          <a:p>
            <a:pPr lvl="1">
              <a:buNone/>
            </a:pPr>
            <a:r>
              <a:rPr lang="en-US" dirty="0" smtClean="0">
                <a:solidFill>
                  <a:srgbClr val="0000FF"/>
                </a:solidFill>
              </a:rPr>
              <a:t>&lt;/BOOK&gt;	</a:t>
            </a:r>
            <a:endParaRPr lang="ru-RU" dirty="0" smtClean="0">
              <a:solidFill>
                <a:srgbClr val="0000FF"/>
              </a:solidFill>
            </a:endParaRPr>
          </a:p>
          <a:p>
            <a:endParaRPr lang="ru-RU"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txBody>
          <a:bodyPr/>
          <a:lstStyle/>
          <a:p>
            <a:r>
              <a:rPr lang="ru-RU" dirty="0" smtClean="0"/>
              <a:t>Модели содержимого элемента</a:t>
            </a:r>
            <a:endParaRPr lang="ru-RU" dirty="0"/>
          </a:p>
        </p:txBody>
      </p:sp>
      <p:sp>
        <p:nvSpPr>
          <p:cNvPr id="3" name="Содержимое 2"/>
          <p:cNvSpPr>
            <a:spLocks noGrp="1"/>
          </p:cNvSpPr>
          <p:nvPr>
            <p:ph idx="1"/>
          </p:nvPr>
        </p:nvSpPr>
        <p:spPr>
          <a:xfrm>
            <a:off x="205680" y="1556792"/>
            <a:ext cx="8686800" cy="5257800"/>
          </a:xfrm>
        </p:spPr>
        <p:txBody>
          <a:bodyPr/>
          <a:lstStyle/>
          <a:p>
            <a:r>
              <a:rPr lang="ru-RU" dirty="0" smtClean="0"/>
              <a:t>Последовательная модель содержимого</a:t>
            </a:r>
          </a:p>
          <a:p>
            <a:pPr lvl="1"/>
            <a:r>
              <a:rPr lang="ru-RU" dirty="0" smtClean="0"/>
              <a:t>Элемент должен иметь строгую заданную последовательность дочерних элементов.</a:t>
            </a:r>
          </a:p>
          <a:p>
            <a:r>
              <a:rPr lang="ru-RU" dirty="0" smtClean="0"/>
              <a:t>Выборочная модель содержимого</a:t>
            </a:r>
          </a:p>
          <a:p>
            <a:pPr lvl="1"/>
            <a:r>
              <a:rPr lang="ru-RU" dirty="0" smtClean="0"/>
              <a:t>Выборочная форма модели содержимого указывает, что элемент может иметь только один (любой) из набора допустимых дочерних элементов</a:t>
            </a:r>
          </a:p>
          <a:p>
            <a:pPr lvl="1"/>
            <a:endParaRPr lang="ru-RU"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9144000" cy="994122"/>
          </a:xfrm>
        </p:spPr>
        <p:txBody>
          <a:bodyPr>
            <a:normAutofit fontScale="90000"/>
          </a:bodyPr>
          <a:lstStyle/>
          <a:p>
            <a:r>
              <a:rPr lang="ru-RU" dirty="0" smtClean="0"/>
              <a:t>Последовательная модель содержимого</a:t>
            </a:r>
            <a:r>
              <a:rPr lang="en-US" dirty="0" smtClean="0"/>
              <a:t> (sequence)</a:t>
            </a:r>
            <a:endParaRPr lang="ru-RU" dirty="0"/>
          </a:p>
        </p:txBody>
      </p:sp>
      <p:sp>
        <p:nvSpPr>
          <p:cNvPr id="3" name="Содержимое 2"/>
          <p:cNvSpPr>
            <a:spLocks noGrp="1"/>
          </p:cNvSpPr>
          <p:nvPr>
            <p:ph idx="1"/>
          </p:nvPr>
        </p:nvSpPr>
        <p:spPr>
          <a:xfrm>
            <a:off x="107504" y="1484784"/>
            <a:ext cx="8820472" cy="5373216"/>
          </a:xfrm>
        </p:spPr>
        <p:txBody>
          <a:bodyPr>
            <a:normAutofit/>
          </a:bodyPr>
          <a:lstStyle/>
          <a:p>
            <a:pPr lvl="0"/>
            <a:r>
              <a:rPr lang="ru-RU" dirty="0" smtClean="0"/>
              <a:t>Элемент должен иметь строгую заданную последовательность дочерних элементов. </a:t>
            </a:r>
          </a:p>
          <a:p>
            <a:pPr lvl="0"/>
            <a:r>
              <a:rPr lang="ru-RU" dirty="0" smtClean="0"/>
              <a:t>Имена типов дочерних элементов должны отделяться запятыми. </a:t>
            </a:r>
          </a:p>
          <a:p>
            <a:r>
              <a:rPr lang="ru-RU" dirty="0" smtClean="0"/>
              <a:t>Неправильный порядок, пропуск дочернего элемента или использование одного и того же типа дочернего элемента более одного раза также недопустимо.</a:t>
            </a:r>
          </a:p>
          <a:p>
            <a:pPr>
              <a:buNone/>
            </a:pPr>
            <a:endParaRPr lang="ru-RU" dirty="0" smtClean="0"/>
          </a:p>
          <a:p>
            <a:endParaRPr lang="ru-RU"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txBody>
          <a:bodyPr>
            <a:normAutofit fontScale="90000"/>
          </a:bodyPr>
          <a:lstStyle/>
          <a:p>
            <a:r>
              <a:rPr lang="ru-RU" dirty="0" smtClean="0"/>
              <a:t>Пример последовательной модели содержимого</a:t>
            </a:r>
            <a:endParaRPr lang="ru-RU" dirty="0"/>
          </a:p>
        </p:txBody>
      </p:sp>
      <p:sp>
        <p:nvSpPr>
          <p:cNvPr id="3" name="Содержимое 2"/>
          <p:cNvSpPr>
            <a:spLocks noGrp="1"/>
          </p:cNvSpPr>
          <p:nvPr>
            <p:ph idx="1"/>
          </p:nvPr>
        </p:nvSpPr>
        <p:spPr>
          <a:xfrm>
            <a:off x="107504" y="1484784"/>
            <a:ext cx="8820472" cy="5373216"/>
          </a:xfrm>
        </p:spPr>
        <p:txBody>
          <a:bodyPr>
            <a:normAutofit fontScale="92500" lnSpcReduction="20000"/>
          </a:bodyPr>
          <a:lstStyle/>
          <a:p>
            <a:pPr lvl="0"/>
            <a:r>
              <a:rPr lang="ru-RU" dirty="0" smtClean="0"/>
              <a:t>Например:</a:t>
            </a:r>
          </a:p>
          <a:p>
            <a:pPr lvl="1">
              <a:buNone/>
            </a:pPr>
            <a:r>
              <a:rPr lang="en-US" dirty="0" smtClean="0">
                <a:solidFill>
                  <a:srgbClr val="0000FF"/>
                </a:solidFill>
              </a:rPr>
              <a:t>&lt;!DOCTYPE MOUNTAIN</a:t>
            </a:r>
            <a:endParaRPr lang="ru-RU" dirty="0" smtClean="0">
              <a:solidFill>
                <a:srgbClr val="0000FF"/>
              </a:solidFill>
            </a:endParaRPr>
          </a:p>
          <a:p>
            <a:pPr lvl="1">
              <a:buNone/>
            </a:pPr>
            <a:r>
              <a:rPr lang="en-US" dirty="0" smtClean="0">
                <a:solidFill>
                  <a:srgbClr val="0000FF"/>
                </a:solidFill>
              </a:rPr>
              <a:t>   [</a:t>
            </a:r>
            <a:endParaRPr lang="ru-RU" dirty="0" smtClean="0">
              <a:solidFill>
                <a:srgbClr val="0000FF"/>
              </a:solidFill>
            </a:endParaRPr>
          </a:p>
          <a:p>
            <a:pPr lvl="1">
              <a:buNone/>
            </a:pPr>
            <a:r>
              <a:rPr lang="en-US" dirty="0" smtClean="0">
                <a:solidFill>
                  <a:srgbClr val="0000FF"/>
                </a:solidFill>
              </a:rPr>
              <a:t>   &lt;!ELEMENT MOUNTAIN (NAME, HEIGHT, STATE)&gt;</a:t>
            </a:r>
            <a:endParaRPr lang="ru-RU" dirty="0" smtClean="0">
              <a:solidFill>
                <a:srgbClr val="0000FF"/>
              </a:solidFill>
            </a:endParaRPr>
          </a:p>
          <a:p>
            <a:pPr lvl="1">
              <a:buNone/>
            </a:pPr>
            <a:r>
              <a:rPr lang="ru-RU" dirty="0" smtClean="0">
                <a:solidFill>
                  <a:srgbClr val="0000FF"/>
                </a:solidFill>
              </a:rPr>
              <a:t>  </a:t>
            </a:r>
            <a:r>
              <a:rPr lang="en-US" dirty="0" smtClean="0">
                <a:solidFill>
                  <a:srgbClr val="0000FF"/>
                </a:solidFill>
              </a:rPr>
              <a:t> &lt;!ELEMENT NAME (#PCDATA)&gt;</a:t>
            </a:r>
            <a:endParaRPr lang="ru-RU" dirty="0" smtClean="0">
              <a:solidFill>
                <a:srgbClr val="0000FF"/>
              </a:solidFill>
            </a:endParaRPr>
          </a:p>
          <a:p>
            <a:pPr lvl="1">
              <a:buNone/>
            </a:pPr>
            <a:r>
              <a:rPr lang="en-US" dirty="0" smtClean="0">
                <a:solidFill>
                  <a:srgbClr val="0000FF"/>
                </a:solidFill>
              </a:rPr>
              <a:t>   &lt;!ELEMENT HEIGHT (#PCDATA)&gt;</a:t>
            </a:r>
            <a:endParaRPr lang="ru-RU" dirty="0" smtClean="0">
              <a:solidFill>
                <a:srgbClr val="0000FF"/>
              </a:solidFill>
            </a:endParaRPr>
          </a:p>
          <a:p>
            <a:pPr lvl="1">
              <a:buNone/>
            </a:pPr>
            <a:r>
              <a:rPr lang="en-US" dirty="0" smtClean="0">
                <a:solidFill>
                  <a:srgbClr val="0000FF"/>
                </a:solidFill>
              </a:rPr>
              <a:t>   </a:t>
            </a:r>
            <a:r>
              <a:rPr lang="ru-RU" dirty="0" smtClean="0">
                <a:solidFill>
                  <a:srgbClr val="0000FF"/>
                </a:solidFill>
              </a:rPr>
              <a:t>&lt;!</a:t>
            </a:r>
            <a:r>
              <a:rPr lang="en-US" dirty="0" smtClean="0">
                <a:solidFill>
                  <a:srgbClr val="0000FF"/>
                </a:solidFill>
              </a:rPr>
              <a:t>ELEMENT STATE </a:t>
            </a:r>
            <a:r>
              <a:rPr lang="ru-RU" dirty="0" smtClean="0">
                <a:solidFill>
                  <a:srgbClr val="0000FF"/>
                </a:solidFill>
              </a:rPr>
              <a:t>(#</a:t>
            </a:r>
            <a:r>
              <a:rPr lang="en-US" dirty="0" smtClean="0">
                <a:solidFill>
                  <a:srgbClr val="0000FF"/>
                </a:solidFill>
              </a:rPr>
              <a:t>PCDATA</a:t>
            </a:r>
            <a:r>
              <a:rPr lang="ru-RU" dirty="0" smtClean="0">
                <a:solidFill>
                  <a:srgbClr val="0000FF"/>
                </a:solidFill>
              </a:rPr>
              <a:t>)&gt;</a:t>
            </a:r>
          </a:p>
          <a:p>
            <a:pPr lvl="1">
              <a:buNone/>
            </a:pPr>
            <a:r>
              <a:rPr lang="ru-RU" dirty="0" smtClean="0">
                <a:solidFill>
                  <a:srgbClr val="0000FF"/>
                </a:solidFill>
              </a:rPr>
              <a:t>   ]&gt;</a:t>
            </a:r>
          </a:p>
          <a:p>
            <a:pPr lvl="0"/>
            <a:r>
              <a:rPr lang="ru-RU" dirty="0" smtClean="0"/>
              <a:t>указывает, что элемент </a:t>
            </a:r>
            <a:r>
              <a:rPr lang="ru-RU" dirty="0" smtClean="0">
                <a:solidFill>
                  <a:srgbClr val="0000FF"/>
                </a:solidFill>
              </a:rPr>
              <a:t>MOUNTAIN</a:t>
            </a:r>
            <a:r>
              <a:rPr lang="ru-RU" dirty="0" smtClean="0"/>
              <a:t> должен иметь </a:t>
            </a:r>
          </a:p>
          <a:p>
            <a:pPr lvl="1"/>
            <a:r>
              <a:rPr lang="ru-RU" dirty="0" smtClean="0"/>
              <a:t>один дочерний элемент </a:t>
            </a:r>
            <a:r>
              <a:rPr lang="ru-RU" dirty="0" smtClean="0">
                <a:solidFill>
                  <a:srgbClr val="0000FF"/>
                </a:solidFill>
              </a:rPr>
              <a:t>NAME</a:t>
            </a:r>
            <a:r>
              <a:rPr lang="ru-RU" dirty="0" smtClean="0"/>
              <a:t>, </a:t>
            </a:r>
          </a:p>
          <a:p>
            <a:pPr lvl="1"/>
            <a:r>
              <a:rPr lang="ru-RU" dirty="0" smtClean="0"/>
              <a:t>после которого идет один дочерний элемент </a:t>
            </a:r>
            <a:r>
              <a:rPr lang="ru-RU" dirty="0" smtClean="0">
                <a:solidFill>
                  <a:srgbClr val="0000FF"/>
                </a:solidFill>
              </a:rPr>
              <a:t>HEIGHT</a:t>
            </a:r>
            <a:r>
              <a:rPr lang="ru-RU" dirty="0" smtClean="0"/>
              <a:t>, </a:t>
            </a:r>
          </a:p>
          <a:p>
            <a:pPr lvl="1"/>
            <a:r>
              <a:rPr lang="ru-RU" dirty="0" smtClean="0"/>
              <a:t>за которым следует один дочерний элемент </a:t>
            </a:r>
            <a:r>
              <a:rPr lang="ru-RU" dirty="0" smtClean="0">
                <a:solidFill>
                  <a:srgbClr val="0000FF"/>
                </a:solidFill>
              </a:rPr>
              <a:t>STATE</a:t>
            </a:r>
            <a:r>
              <a:rPr lang="ru-RU" dirty="0" smtClean="0"/>
              <a:t>:</a:t>
            </a:r>
          </a:p>
          <a:p>
            <a:pPr lvl="1">
              <a:buNone/>
            </a:pPr>
            <a:r>
              <a:rPr lang="ru-RU" dirty="0" smtClean="0"/>
              <a:t> </a:t>
            </a:r>
          </a:p>
          <a:p>
            <a:pPr>
              <a:buNone/>
            </a:pPr>
            <a:endParaRPr lang="ru-RU" dirty="0" smtClean="0"/>
          </a:p>
          <a:p>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ru-RU" smtClean="0"/>
              <a:t>Некоторые факты о XML</a:t>
            </a:r>
          </a:p>
        </p:txBody>
      </p:sp>
      <p:sp>
        <p:nvSpPr>
          <p:cNvPr id="459779" name="Rectangle 3"/>
          <p:cNvSpPr>
            <a:spLocks noGrp="1" noChangeArrowheads="1"/>
          </p:cNvSpPr>
          <p:nvPr>
            <p:ph type="body" idx="1"/>
          </p:nvPr>
        </p:nvSpPr>
        <p:spPr>
          <a:xfrm>
            <a:off x="250825" y="1600200"/>
            <a:ext cx="8642350" cy="4525963"/>
          </a:xfrm>
        </p:spPr>
        <p:txBody>
          <a:bodyPr/>
          <a:lstStyle/>
          <a:p>
            <a:pPr marL="0" indent="0">
              <a:buFontTx/>
              <a:buNone/>
              <a:defRPr/>
            </a:pPr>
            <a:r>
              <a:rPr lang="ru-RU" dirty="0" smtClean="0">
                <a:solidFill>
                  <a:srgbClr val="FF0000"/>
                </a:solidFill>
                <a:hlinkClick r:id="rId3" tooltip="Язык разметки"/>
              </a:rPr>
              <a:t>язык разметки </a:t>
            </a:r>
            <a:r>
              <a:rPr lang="ru-RU" dirty="0" smtClean="0">
                <a:solidFill>
                  <a:srgbClr val="FF0000"/>
                </a:solidFill>
              </a:rPr>
              <a:t> </a:t>
            </a:r>
            <a:r>
              <a:rPr lang="ru-RU" dirty="0" smtClean="0"/>
              <a:t>разработан</a:t>
            </a:r>
            <a:r>
              <a:rPr lang="en-US" dirty="0" smtClean="0"/>
              <a:t> </a:t>
            </a:r>
            <a:r>
              <a:rPr lang="ru-RU" dirty="0" smtClean="0"/>
              <a:t>и рекомендован </a:t>
            </a:r>
            <a:r>
              <a:rPr lang="ru-RU" dirty="0"/>
              <a:t>соответствующей рабочей группой </a:t>
            </a:r>
            <a:r>
              <a:rPr lang="en-US" dirty="0" smtClean="0"/>
              <a:t>W3C</a:t>
            </a:r>
            <a:r>
              <a:rPr lang="ru-RU" dirty="0" smtClean="0"/>
              <a:t>  (</a:t>
            </a:r>
            <a:r>
              <a:rPr lang="ru-RU" dirty="0" smtClean="0">
                <a:hlinkClick r:id="rId4" tooltip="W3C"/>
              </a:rPr>
              <a:t>Консорциумом Всемирной паутины</a:t>
            </a:r>
            <a:r>
              <a:rPr lang="en-US" dirty="0" smtClean="0"/>
              <a:t>) </a:t>
            </a:r>
            <a:r>
              <a:rPr lang="ru-RU" dirty="0" smtClean="0"/>
              <a:t>в </a:t>
            </a:r>
            <a:r>
              <a:rPr lang="ru-RU" dirty="0"/>
              <a:t>1996 г., стандартизован в 1998 г.</a:t>
            </a:r>
          </a:p>
          <a:p>
            <a:pPr>
              <a:defRPr/>
            </a:pPr>
            <a:r>
              <a:rPr lang="ru-RU" dirty="0"/>
              <a:t>Очень простое </a:t>
            </a:r>
            <a:r>
              <a:rPr lang="ru-RU" dirty="0" smtClean="0"/>
              <a:t>описание</a:t>
            </a:r>
            <a:endParaRPr lang="ru-RU" dirty="0"/>
          </a:p>
          <a:p>
            <a:pPr>
              <a:defRPr/>
            </a:pPr>
            <a:endParaRPr lang="ru-RU" dirty="0"/>
          </a:p>
        </p:txBody>
      </p:sp>
    </p:spTree>
    <p:extLst>
      <p:ext uri="{BB962C8B-B14F-4D97-AF65-F5344CB8AC3E}">
        <p14:creationId xmlns:p14="http://schemas.microsoft.com/office/powerpoint/2010/main" val="2810163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noAutofit/>
          </a:bodyPr>
          <a:lstStyle/>
          <a:p>
            <a:r>
              <a:rPr lang="ru-RU" sz="3600" dirty="0" smtClean="0"/>
              <a:t>Выборочная модель содержимого</a:t>
            </a:r>
            <a:r>
              <a:rPr lang="en-US" sz="3600" dirty="0" smtClean="0"/>
              <a:t> (choice)</a:t>
            </a:r>
            <a:endParaRPr lang="ru-RU" sz="3600" dirty="0"/>
          </a:p>
        </p:txBody>
      </p:sp>
      <p:sp>
        <p:nvSpPr>
          <p:cNvPr id="3" name="Содержимое 2"/>
          <p:cNvSpPr>
            <a:spLocks noGrp="1"/>
          </p:cNvSpPr>
          <p:nvPr>
            <p:ph idx="1"/>
          </p:nvPr>
        </p:nvSpPr>
        <p:spPr>
          <a:xfrm>
            <a:off x="107504" y="1340768"/>
            <a:ext cx="8892480" cy="5517232"/>
          </a:xfrm>
        </p:spPr>
        <p:txBody>
          <a:bodyPr>
            <a:normAutofit fontScale="85000" lnSpcReduction="20000"/>
          </a:bodyPr>
          <a:lstStyle/>
          <a:p>
            <a:pPr lvl="0"/>
            <a:r>
              <a:rPr lang="ru-RU" dirty="0" smtClean="0"/>
              <a:t>Элемент может иметь </a:t>
            </a:r>
            <a:r>
              <a:rPr lang="ru-RU" b="1" i="1" dirty="0" smtClean="0"/>
              <a:t>только один </a:t>
            </a:r>
            <a:r>
              <a:rPr lang="ru-RU" dirty="0" smtClean="0"/>
              <a:t>(любой) из набора допустимых дочерних элементов, разделяемых символом </a:t>
            </a:r>
            <a:r>
              <a:rPr lang="en-US" dirty="0" smtClean="0"/>
              <a:t>“</a:t>
            </a:r>
            <a:r>
              <a:rPr lang="ru-RU" dirty="0" smtClean="0">
                <a:solidFill>
                  <a:srgbClr val="0000FF"/>
                </a:solidFill>
              </a:rPr>
              <a:t>|</a:t>
            </a:r>
            <a:r>
              <a:rPr lang="en-US" dirty="0" smtClean="0"/>
              <a:t>”</a:t>
            </a:r>
            <a:r>
              <a:rPr lang="ru-RU" dirty="0" smtClean="0"/>
              <a:t>. </a:t>
            </a:r>
          </a:p>
          <a:p>
            <a:pPr lvl="0"/>
            <a:r>
              <a:rPr lang="ru-RU" dirty="0" smtClean="0"/>
              <a:t>Например:</a:t>
            </a:r>
          </a:p>
          <a:p>
            <a:pPr lvl="1">
              <a:buNone/>
            </a:pPr>
            <a:r>
              <a:rPr lang="en-US" dirty="0" smtClean="0">
                <a:solidFill>
                  <a:srgbClr val="0000FF"/>
                </a:solidFill>
              </a:rPr>
              <a:t>&lt;!DOCTYPE FILM</a:t>
            </a:r>
            <a:endParaRPr lang="ru-RU" dirty="0" smtClean="0">
              <a:solidFill>
                <a:srgbClr val="0000FF"/>
              </a:solidFill>
            </a:endParaRPr>
          </a:p>
          <a:p>
            <a:pPr lvl="1">
              <a:buNone/>
            </a:pPr>
            <a:r>
              <a:rPr lang="en-US" dirty="0" smtClean="0">
                <a:solidFill>
                  <a:srgbClr val="0000FF"/>
                </a:solidFill>
              </a:rPr>
              <a:t>   [</a:t>
            </a:r>
            <a:endParaRPr lang="ru-RU" dirty="0" smtClean="0">
              <a:solidFill>
                <a:srgbClr val="0000FF"/>
              </a:solidFill>
            </a:endParaRPr>
          </a:p>
          <a:p>
            <a:pPr lvl="1">
              <a:buNone/>
            </a:pPr>
            <a:r>
              <a:rPr lang="en-US" dirty="0" smtClean="0">
                <a:solidFill>
                  <a:srgbClr val="0000FF"/>
                </a:solidFill>
              </a:rPr>
              <a:t>   &lt;!ELEMENT FILM (STAR  |  NARRATOR  |  INSTRUCTOR)&gt;</a:t>
            </a:r>
            <a:endParaRPr lang="ru-RU" dirty="0" smtClean="0">
              <a:solidFill>
                <a:srgbClr val="0000FF"/>
              </a:solidFill>
            </a:endParaRPr>
          </a:p>
          <a:p>
            <a:pPr lvl="1">
              <a:buNone/>
            </a:pPr>
            <a:r>
              <a:rPr lang="en-US" dirty="0" smtClean="0">
                <a:solidFill>
                  <a:srgbClr val="0000FF"/>
                </a:solidFill>
              </a:rPr>
              <a:t>   &lt;!ELEMENT STAR (#PCDATA)&gt;</a:t>
            </a:r>
            <a:endParaRPr lang="ru-RU" dirty="0" smtClean="0">
              <a:solidFill>
                <a:srgbClr val="0000FF"/>
              </a:solidFill>
            </a:endParaRPr>
          </a:p>
          <a:p>
            <a:pPr lvl="1">
              <a:buNone/>
            </a:pPr>
            <a:r>
              <a:rPr lang="en-US" dirty="0" smtClean="0">
                <a:solidFill>
                  <a:srgbClr val="0000FF"/>
                </a:solidFill>
              </a:rPr>
              <a:t>   &lt;!ELEMENT NARRATOR (#PCDATA)&gt;</a:t>
            </a:r>
            <a:endParaRPr lang="ru-RU" dirty="0" smtClean="0">
              <a:solidFill>
                <a:srgbClr val="0000FF"/>
              </a:solidFill>
            </a:endParaRPr>
          </a:p>
          <a:p>
            <a:pPr lvl="1">
              <a:buNone/>
            </a:pPr>
            <a:r>
              <a:rPr lang="en-US" dirty="0" smtClean="0">
                <a:solidFill>
                  <a:srgbClr val="0000FF"/>
                </a:solidFill>
              </a:rPr>
              <a:t>   </a:t>
            </a:r>
            <a:r>
              <a:rPr lang="ru-RU" dirty="0" smtClean="0">
                <a:solidFill>
                  <a:srgbClr val="0000FF"/>
                </a:solidFill>
              </a:rPr>
              <a:t>&lt;!ELEMENT INSTRUCTOR (#PCDATA)&gt;</a:t>
            </a:r>
          </a:p>
          <a:p>
            <a:pPr lvl="1">
              <a:buNone/>
            </a:pPr>
            <a:r>
              <a:rPr lang="ru-RU" dirty="0" smtClean="0">
                <a:solidFill>
                  <a:srgbClr val="0000FF"/>
                </a:solidFill>
              </a:rPr>
              <a:t>   ]&gt; </a:t>
            </a:r>
          </a:p>
          <a:p>
            <a:pPr lvl="1">
              <a:buNone/>
            </a:pPr>
            <a:r>
              <a:rPr lang="ru-RU" dirty="0" smtClean="0"/>
              <a:t>указывает, что элемент </a:t>
            </a:r>
            <a:r>
              <a:rPr lang="ru-RU" dirty="0" smtClean="0">
                <a:solidFill>
                  <a:srgbClr val="0000FF"/>
                </a:solidFill>
              </a:rPr>
              <a:t>FILM</a:t>
            </a:r>
            <a:r>
              <a:rPr lang="ru-RU" dirty="0" smtClean="0"/>
              <a:t> может состоять </a:t>
            </a:r>
          </a:p>
          <a:p>
            <a:pPr lvl="1"/>
            <a:r>
              <a:rPr lang="ru-RU" dirty="0" smtClean="0"/>
              <a:t>из одного дочернего элемента </a:t>
            </a:r>
            <a:r>
              <a:rPr lang="ru-RU" dirty="0" smtClean="0">
                <a:solidFill>
                  <a:srgbClr val="0000FF"/>
                </a:solidFill>
              </a:rPr>
              <a:t>STAR</a:t>
            </a:r>
            <a:r>
              <a:rPr lang="ru-RU" dirty="0" smtClean="0"/>
              <a:t>, </a:t>
            </a:r>
          </a:p>
          <a:p>
            <a:pPr lvl="1"/>
            <a:r>
              <a:rPr lang="ru-RU" dirty="0" smtClean="0"/>
              <a:t>или одного дочернего элемента </a:t>
            </a:r>
            <a:r>
              <a:rPr lang="ru-RU" dirty="0" smtClean="0">
                <a:solidFill>
                  <a:srgbClr val="0000FF"/>
                </a:solidFill>
              </a:rPr>
              <a:t>NARRATOR</a:t>
            </a:r>
            <a:r>
              <a:rPr lang="ru-RU" dirty="0" smtClean="0"/>
              <a:t>, </a:t>
            </a:r>
          </a:p>
          <a:p>
            <a:pPr lvl="1"/>
            <a:r>
              <a:rPr lang="ru-RU" dirty="0" smtClean="0"/>
              <a:t>или одного дочернего элемента </a:t>
            </a:r>
            <a:r>
              <a:rPr lang="ru-RU" dirty="0" smtClean="0">
                <a:solidFill>
                  <a:srgbClr val="0000FF"/>
                </a:solidFill>
              </a:rPr>
              <a:t>INSTRUCTOR</a:t>
            </a:r>
            <a:r>
              <a:rPr lang="ru-RU" dirty="0" smtClean="0"/>
              <a:t>:</a:t>
            </a:r>
          </a:p>
          <a:p>
            <a:endParaRPr lang="ru-RU"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noAutofit/>
          </a:bodyPr>
          <a:lstStyle/>
          <a:p>
            <a:r>
              <a:rPr lang="ru-RU" sz="3600" dirty="0" smtClean="0"/>
              <a:t>Выборочная модель содержимого</a:t>
            </a:r>
            <a:r>
              <a:rPr lang="en-US" sz="3600" dirty="0" smtClean="0"/>
              <a:t> (choice)</a:t>
            </a:r>
            <a:endParaRPr lang="ru-RU" sz="3600" dirty="0"/>
          </a:p>
        </p:txBody>
      </p:sp>
      <p:sp>
        <p:nvSpPr>
          <p:cNvPr id="3" name="Содержимое 2"/>
          <p:cNvSpPr>
            <a:spLocks noGrp="1"/>
          </p:cNvSpPr>
          <p:nvPr>
            <p:ph idx="1"/>
          </p:nvPr>
        </p:nvSpPr>
        <p:spPr>
          <a:xfrm>
            <a:off x="107504" y="1340768"/>
            <a:ext cx="8892480" cy="5517232"/>
          </a:xfrm>
        </p:spPr>
        <p:txBody>
          <a:bodyPr>
            <a:normAutofit/>
          </a:bodyPr>
          <a:lstStyle/>
          <a:p>
            <a:r>
              <a:rPr lang="ru-RU" dirty="0" err="1" smtClean="0"/>
              <a:t>Валидные</a:t>
            </a:r>
            <a:r>
              <a:rPr lang="ru-RU" dirty="0" smtClean="0"/>
              <a:t> документы:</a:t>
            </a:r>
          </a:p>
          <a:p>
            <a:pPr lvl="1">
              <a:buNone/>
            </a:pPr>
            <a:r>
              <a:rPr lang="en-US" dirty="0" smtClean="0">
                <a:solidFill>
                  <a:srgbClr val="0000FF"/>
                </a:solidFill>
              </a:rPr>
              <a:t>&lt;FILM&gt;</a:t>
            </a:r>
            <a:endParaRPr lang="ru-RU" dirty="0" smtClean="0">
              <a:solidFill>
                <a:srgbClr val="0000FF"/>
              </a:solidFill>
            </a:endParaRPr>
          </a:p>
          <a:p>
            <a:pPr lvl="1">
              <a:buNone/>
            </a:pPr>
            <a:r>
              <a:rPr lang="en-US" dirty="0" smtClean="0">
                <a:solidFill>
                  <a:srgbClr val="0000FF"/>
                </a:solidFill>
              </a:rPr>
              <a:t>   &lt;STAR&gt;Robert Redford&lt;/STAR&gt;</a:t>
            </a:r>
            <a:endParaRPr lang="ru-RU" dirty="0" smtClean="0">
              <a:solidFill>
                <a:srgbClr val="0000FF"/>
              </a:solidFill>
            </a:endParaRPr>
          </a:p>
          <a:p>
            <a:pPr lvl="1">
              <a:buNone/>
            </a:pPr>
            <a:r>
              <a:rPr lang="ru-RU" dirty="0" smtClean="0">
                <a:solidFill>
                  <a:srgbClr val="0000FF"/>
                </a:solidFill>
              </a:rPr>
              <a:t>&lt;/FILM&gt;</a:t>
            </a:r>
          </a:p>
          <a:p>
            <a:r>
              <a:rPr lang="ru-RU" dirty="0" smtClean="0"/>
              <a:t>Не </a:t>
            </a:r>
            <a:r>
              <a:rPr lang="ru-RU" dirty="0" err="1" smtClean="0"/>
              <a:t>валидный</a:t>
            </a:r>
            <a:r>
              <a:rPr lang="ru-RU" dirty="0" smtClean="0"/>
              <a:t> документ:</a:t>
            </a:r>
          </a:p>
          <a:p>
            <a:pPr lvl="1">
              <a:buNone/>
            </a:pPr>
            <a:r>
              <a:rPr lang="en-US" dirty="0" smtClean="0">
                <a:solidFill>
                  <a:srgbClr val="0000FF"/>
                </a:solidFill>
              </a:rPr>
              <a:t>&lt;FILM&gt;  &lt;!-- </a:t>
            </a:r>
            <a:r>
              <a:rPr lang="ru-RU" dirty="0" smtClean="0">
                <a:solidFill>
                  <a:srgbClr val="0000FF"/>
                </a:solidFill>
              </a:rPr>
              <a:t>Неправильный элемент</a:t>
            </a:r>
            <a:r>
              <a:rPr lang="en-US" dirty="0" smtClean="0">
                <a:solidFill>
                  <a:srgbClr val="0000FF"/>
                </a:solidFill>
              </a:rPr>
              <a:t>! --&gt;</a:t>
            </a:r>
            <a:endParaRPr lang="ru-RU" dirty="0" smtClean="0">
              <a:solidFill>
                <a:srgbClr val="0000FF"/>
              </a:solidFill>
            </a:endParaRPr>
          </a:p>
          <a:p>
            <a:pPr lvl="1">
              <a:buNone/>
            </a:pPr>
            <a:r>
              <a:rPr lang="en-US" dirty="0" smtClean="0">
                <a:solidFill>
                  <a:srgbClr val="0000FF"/>
                </a:solidFill>
              </a:rPr>
              <a:t>      &lt;NARRATOR&gt;Sir Gregory </a:t>
            </a:r>
            <a:r>
              <a:rPr lang="en-US" dirty="0" err="1" smtClean="0">
                <a:solidFill>
                  <a:srgbClr val="0000FF"/>
                </a:solidFill>
              </a:rPr>
              <a:t>Parsloe</a:t>
            </a:r>
            <a:r>
              <a:rPr lang="en-US" dirty="0" smtClean="0">
                <a:solidFill>
                  <a:srgbClr val="0000FF"/>
                </a:solidFill>
              </a:rPr>
              <a:t>&lt;/NARRATOR&gt;</a:t>
            </a:r>
            <a:endParaRPr lang="ru-RU" dirty="0" smtClean="0">
              <a:solidFill>
                <a:srgbClr val="0000FF"/>
              </a:solidFill>
            </a:endParaRPr>
          </a:p>
          <a:p>
            <a:pPr lvl="1">
              <a:buNone/>
            </a:pPr>
            <a:r>
              <a:rPr lang="en-US" dirty="0" smtClean="0">
                <a:solidFill>
                  <a:srgbClr val="0000FF"/>
                </a:solidFill>
              </a:rPr>
              <a:t>      &lt;INSTRUCTOR&gt;Galahad </a:t>
            </a:r>
            <a:r>
              <a:rPr lang="en-US" dirty="0" err="1" smtClean="0">
                <a:solidFill>
                  <a:srgbClr val="0000FF"/>
                </a:solidFill>
              </a:rPr>
              <a:t>Threepwood</a:t>
            </a:r>
            <a:r>
              <a:rPr lang="en-US" dirty="0" smtClean="0">
                <a:solidFill>
                  <a:srgbClr val="0000FF"/>
                </a:solidFill>
              </a:rPr>
              <a:t>&lt;/INSTRUCTOR&gt;</a:t>
            </a:r>
            <a:endParaRPr lang="ru-RU" dirty="0" smtClean="0">
              <a:solidFill>
                <a:srgbClr val="0000FF"/>
              </a:solidFill>
            </a:endParaRPr>
          </a:p>
          <a:p>
            <a:pPr lvl="1">
              <a:buNone/>
            </a:pPr>
            <a:r>
              <a:rPr lang="en-US" dirty="0" smtClean="0">
                <a:solidFill>
                  <a:srgbClr val="0000FF"/>
                </a:solidFill>
              </a:rPr>
              <a:t>&lt;/FILM&gt;</a:t>
            </a:r>
            <a:endParaRPr lang="ru-RU" dirty="0" smtClean="0">
              <a:solidFill>
                <a:srgbClr val="0000FF"/>
              </a:solidFill>
            </a:endParaRPr>
          </a:p>
          <a:p>
            <a:endParaRPr lang="ru-RU"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Уточнение формы содержимого</a:t>
            </a:r>
            <a:endParaRPr lang="ru-RU" dirty="0"/>
          </a:p>
        </p:txBody>
      </p:sp>
      <p:sp>
        <p:nvSpPr>
          <p:cNvPr id="3" name="Содержимое 2"/>
          <p:cNvSpPr>
            <a:spLocks noGrp="1"/>
          </p:cNvSpPr>
          <p:nvPr>
            <p:ph idx="1"/>
          </p:nvPr>
        </p:nvSpPr>
        <p:spPr>
          <a:xfrm>
            <a:off x="205680" y="1484784"/>
            <a:ext cx="8686800" cy="5257800"/>
          </a:xfrm>
        </p:spPr>
        <p:txBody>
          <a:bodyPr>
            <a:normAutofit/>
          </a:bodyPr>
          <a:lstStyle/>
          <a:p>
            <a:r>
              <a:rPr lang="ru-RU" dirty="0" smtClean="0"/>
              <a:t>В любой форме модели содержимого после имени элемента можно задать символы: знаки вопроса (</a:t>
            </a:r>
            <a:r>
              <a:rPr lang="ru-RU" dirty="0" smtClean="0">
                <a:solidFill>
                  <a:srgbClr val="0000FF"/>
                </a:solidFill>
              </a:rPr>
              <a:t>?</a:t>
            </a:r>
            <a:r>
              <a:rPr lang="ru-RU" dirty="0" smtClean="0"/>
              <a:t>), плюса (</a:t>
            </a:r>
            <a:r>
              <a:rPr lang="ru-RU" dirty="0" smtClean="0">
                <a:solidFill>
                  <a:srgbClr val="0000FF"/>
                </a:solidFill>
              </a:rPr>
              <a:t>+</a:t>
            </a:r>
            <a:r>
              <a:rPr lang="ru-RU" dirty="0" smtClean="0"/>
              <a:t>) и звездочки (</a:t>
            </a:r>
            <a:r>
              <a:rPr lang="ru-RU" dirty="0" smtClean="0">
                <a:solidFill>
                  <a:srgbClr val="0000FF"/>
                </a:solidFill>
              </a:rPr>
              <a:t>*</a:t>
            </a:r>
            <a:r>
              <a:rPr lang="ru-RU" dirty="0" smtClean="0"/>
              <a:t>).</a:t>
            </a:r>
          </a:p>
          <a:p>
            <a:r>
              <a:rPr lang="ru-RU" dirty="0" smtClean="0"/>
              <a:t>Смысл использования этих знаков поясняется в следующей таблице:</a:t>
            </a:r>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smtClean="0"/>
          </a:p>
          <a:p>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2582559265"/>
              </p:ext>
            </p:extLst>
          </p:nvPr>
        </p:nvGraphicFramePr>
        <p:xfrm>
          <a:off x="827584" y="4293096"/>
          <a:ext cx="7776864" cy="1944216"/>
        </p:xfrm>
        <a:graphic>
          <a:graphicData uri="http://schemas.openxmlformats.org/drawingml/2006/table">
            <a:tbl>
              <a:tblPr/>
              <a:tblGrid>
                <a:gridCol w="1152128"/>
                <a:gridCol w="6624736"/>
              </a:tblGrid>
              <a:tr h="486054">
                <a:tc>
                  <a:txBody>
                    <a:bodyPr/>
                    <a:lstStyle/>
                    <a:p>
                      <a:pPr indent="0" algn="ctr">
                        <a:lnSpc>
                          <a:spcPct val="115000"/>
                        </a:lnSpc>
                        <a:spcAft>
                          <a:spcPts val="0"/>
                        </a:spcAft>
                      </a:pPr>
                      <a:r>
                        <a:rPr lang="ru-RU" sz="2000" b="1" dirty="0">
                          <a:latin typeface="Times New Roman"/>
                          <a:ea typeface="Times New Roman"/>
                          <a:cs typeface="Times New Roman"/>
                        </a:rPr>
                        <a:t>Символ</a:t>
                      </a:r>
                      <a:endParaRPr lang="ru-RU" sz="2400" dirty="0">
                        <a:latin typeface="Times New Roman"/>
                        <a:ea typeface="Calibri"/>
                        <a:cs typeface="Times New Roman"/>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15000"/>
                        </a:lnSpc>
                        <a:spcAft>
                          <a:spcPts val="0"/>
                        </a:spcAft>
                      </a:pPr>
                      <a:r>
                        <a:rPr lang="ru-RU" sz="2000" b="1" dirty="0">
                          <a:latin typeface="Times New Roman"/>
                          <a:ea typeface="Times New Roman"/>
                          <a:cs typeface="Times New Roman"/>
                        </a:rPr>
                        <a:t>Значение</a:t>
                      </a:r>
                      <a:endParaRPr lang="ru-RU" sz="2400" dirty="0">
                        <a:latin typeface="Times New Roman"/>
                        <a:ea typeface="Calibri"/>
                        <a:cs typeface="Times New Roman"/>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054">
                <a:tc>
                  <a:txBody>
                    <a:bodyPr/>
                    <a:lstStyle/>
                    <a:p>
                      <a:pPr indent="0" algn="ctr">
                        <a:lnSpc>
                          <a:spcPct val="115000"/>
                        </a:lnSpc>
                        <a:spcAft>
                          <a:spcPts val="0"/>
                        </a:spcAft>
                      </a:pPr>
                      <a:r>
                        <a:rPr lang="ru-RU" sz="1800" dirty="0">
                          <a:solidFill>
                            <a:srgbClr val="0000FF"/>
                          </a:solidFill>
                          <a:latin typeface="Verdana"/>
                          <a:ea typeface="Times New Roman"/>
                          <a:cs typeface="Times New Roman"/>
                        </a:rPr>
                        <a:t>?</a:t>
                      </a:r>
                      <a:endParaRPr lang="ru-RU" sz="3200" dirty="0">
                        <a:solidFill>
                          <a:srgbClr val="0000FF"/>
                        </a:solidFill>
                        <a:latin typeface="Times New Roman"/>
                        <a:ea typeface="Calibri"/>
                        <a:cs typeface="Times New Roman"/>
                      </a:endParaRPr>
                    </a:p>
                  </a:txBody>
                  <a:tcPr marL="19050" marR="19050" marT="19050" marB="190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15000"/>
                        </a:lnSpc>
                        <a:spcAft>
                          <a:spcPts val="0"/>
                        </a:spcAft>
                      </a:pPr>
                      <a:r>
                        <a:rPr lang="ru-RU" sz="2400" dirty="0">
                          <a:solidFill>
                            <a:srgbClr val="000000"/>
                          </a:solidFill>
                          <a:latin typeface="Times New Roman"/>
                          <a:ea typeface="Times New Roman"/>
                          <a:cs typeface="Times New Roman"/>
                        </a:rPr>
                        <a:t>Ни одного или один </a:t>
                      </a:r>
                      <a:r>
                        <a:rPr lang="ru-RU" sz="2400" dirty="0" smtClean="0">
                          <a:solidFill>
                            <a:srgbClr val="000000"/>
                          </a:solidFill>
                          <a:latin typeface="Times New Roman"/>
                          <a:ea typeface="Times New Roman"/>
                          <a:cs typeface="Times New Roman"/>
                        </a:rPr>
                        <a:t>экземпляр (0 или 1)</a:t>
                      </a:r>
                      <a:endParaRPr lang="ru-RU" sz="2800" dirty="0">
                        <a:latin typeface="Times New Roman"/>
                        <a:ea typeface="Calibri"/>
                        <a:cs typeface="Times New Roman"/>
                      </a:endParaRPr>
                    </a:p>
                  </a:txBody>
                  <a:tcPr marL="19050" marR="19050" marT="19050" marB="190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054">
                <a:tc>
                  <a:txBody>
                    <a:bodyPr/>
                    <a:lstStyle/>
                    <a:p>
                      <a:pPr indent="0" algn="ctr">
                        <a:lnSpc>
                          <a:spcPct val="115000"/>
                        </a:lnSpc>
                        <a:spcAft>
                          <a:spcPts val="0"/>
                        </a:spcAft>
                      </a:pPr>
                      <a:r>
                        <a:rPr lang="ru-RU" sz="1800" dirty="0">
                          <a:solidFill>
                            <a:srgbClr val="0000FF"/>
                          </a:solidFill>
                          <a:latin typeface="Verdana"/>
                          <a:ea typeface="Times New Roman"/>
                          <a:cs typeface="Times New Roman"/>
                        </a:rPr>
                        <a:t>+</a:t>
                      </a:r>
                      <a:endParaRPr lang="ru-RU" sz="3200" dirty="0">
                        <a:solidFill>
                          <a:srgbClr val="0000FF"/>
                        </a:solidFill>
                        <a:latin typeface="Times New Roman"/>
                        <a:ea typeface="Calibri"/>
                        <a:cs typeface="Times New Roman"/>
                      </a:endParaRPr>
                    </a:p>
                  </a:txBody>
                  <a:tcPr marL="19050" marR="19050" marT="19050" marB="190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15000"/>
                        </a:lnSpc>
                        <a:spcAft>
                          <a:spcPts val="0"/>
                        </a:spcAft>
                      </a:pPr>
                      <a:r>
                        <a:rPr lang="ru-RU" sz="2400" dirty="0">
                          <a:solidFill>
                            <a:srgbClr val="000000"/>
                          </a:solidFill>
                          <a:latin typeface="Times New Roman"/>
                          <a:ea typeface="Times New Roman"/>
                          <a:cs typeface="Times New Roman"/>
                        </a:rPr>
                        <a:t>Один или более </a:t>
                      </a:r>
                      <a:r>
                        <a:rPr lang="ru-RU" sz="2400" dirty="0" smtClean="0">
                          <a:solidFill>
                            <a:srgbClr val="000000"/>
                          </a:solidFill>
                          <a:latin typeface="Times New Roman"/>
                          <a:ea typeface="Times New Roman"/>
                          <a:cs typeface="Times New Roman"/>
                        </a:rPr>
                        <a:t>экземпляров (1 или </a:t>
                      </a:r>
                      <a:r>
                        <a:rPr lang="en-US" sz="2400" dirty="0" smtClean="0">
                          <a:solidFill>
                            <a:srgbClr val="000000"/>
                          </a:solidFill>
                          <a:latin typeface="Times New Roman"/>
                          <a:ea typeface="Times New Roman"/>
                          <a:cs typeface="Times New Roman"/>
                        </a:rPr>
                        <a:t>n)</a:t>
                      </a:r>
                      <a:endParaRPr lang="ru-RU" sz="2800" dirty="0">
                        <a:latin typeface="Times New Roman"/>
                        <a:ea typeface="Calibri"/>
                        <a:cs typeface="Times New Roman"/>
                      </a:endParaRPr>
                    </a:p>
                  </a:txBody>
                  <a:tcPr marL="19050" marR="19050" marT="19050" marB="190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054">
                <a:tc>
                  <a:txBody>
                    <a:bodyPr/>
                    <a:lstStyle/>
                    <a:p>
                      <a:pPr indent="0" algn="ctr">
                        <a:lnSpc>
                          <a:spcPct val="115000"/>
                        </a:lnSpc>
                        <a:spcAft>
                          <a:spcPts val="0"/>
                        </a:spcAft>
                      </a:pPr>
                      <a:r>
                        <a:rPr lang="ru-RU" sz="1800" dirty="0">
                          <a:solidFill>
                            <a:srgbClr val="0000FF"/>
                          </a:solidFill>
                          <a:latin typeface="Verdana"/>
                          <a:ea typeface="Times New Roman"/>
                          <a:cs typeface="Times New Roman"/>
                        </a:rPr>
                        <a:t>*</a:t>
                      </a:r>
                      <a:endParaRPr lang="ru-RU" sz="3200" dirty="0">
                        <a:solidFill>
                          <a:srgbClr val="0000FF"/>
                        </a:solidFill>
                        <a:latin typeface="Times New Roman"/>
                        <a:ea typeface="Calibri"/>
                        <a:cs typeface="Times New Roman"/>
                      </a:endParaRPr>
                    </a:p>
                  </a:txBody>
                  <a:tcPr marL="19050" marR="19050" marT="19050" marB="190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115000"/>
                        </a:lnSpc>
                        <a:spcAft>
                          <a:spcPts val="0"/>
                        </a:spcAft>
                      </a:pPr>
                      <a:r>
                        <a:rPr lang="ru-RU" sz="2400" dirty="0">
                          <a:solidFill>
                            <a:srgbClr val="000000"/>
                          </a:solidFill>
                          <a:latin typeface="Times New Roman"/>
                          <a:ea typeface="Times New Roman"/>
                          <a:cs typeface="Times New Roman"/>
                        </a:rPr>
                        <a:t>Ни одного </a:t>
                      </a:r>
                      <a:r>
                        <a:rPr lang="ru-RU" sz="2400" dirty="0" smtClean="0">
                          <a:solidFill>
                            <a:srgbClr val="000000"/>
                          </a:solidFill>
                          <a:latin typeface="Times New Roman"/>
                          <a:ea typeface="Times New Roman"/>
                          <a:cs typeface="Times New Roman"/>
                        </a:rPr>
                        <a:t>или несколько экземпляров</a:t>
                      </a:r>
                      <a:r>
                        <a:rPr lang="en-US" sz="2400" dirty="0" smtClean="0">
                          <a:solidFill>
                            <a:srgbClr val="000000"/>
                          </a:solidFill>
                          <a:latin typeface="Times New Roman"/>
                          <a:ea typeface="Times New Roman"/>
                          <a:cs typeface="Times New Roman"/>
                        </a:rPr>
                        <a:t> (0 </a:t>
                      </a:r>
                      <a:r>
                        <a:rPr lang="ru-RU" sz="2400" dirty="0" smtClean="0">
                          <a:solidFill>
                            <a:srgbClr val="000000"/>
                          </a:solidFill>
                          <a:latin typeface="Times New Roman"/>
                          <a:ea typeface="Times New Roman"/>
                          <a:cs typeface="Times New Roman"/>
                        </a:rPr>
                        <a:t>или</a:t>
                      </a:r>
                      <a:r>
                        <a:rPr lang="ru-RU" sz="2400" baseline="0" dirty="0" smtClean="0">
                          <a:solidFill>
                            <a:srgbClr val="000000"/>
                          </a:solidFill>
                          <a:latin typeface="Times New Roman"/>
                          <a:ea typeface="Times New Roman"/>
                          <a:cs typeface="Times New Roman"/>
                        </a:rPr>
                        <a:t> </a:t>
                      </a:r>
                      <a:r>
                        <a:rPr lang="en-US" sz="2400" baseline="0" dirty="0" smtClean="0">
                          <a:solidFill>
                            <a:srgbClr val="000000"/>
                          </a:solidFill>
                          <a:latin typeface="Times New Roman"/>
                          <a:ea typeface="Times New Roman"/>
                          <a:cs typeface="Times New Roman"/>
                        </a:rPr>
                        <a:t>n</a:t>
                      </a:r>
                      <a:r>
                        <a:rPr lang="en-US" sz="2400" dirty="0" smtClean="0">
                          <a:solidFill>
                            <a:srgbClr val="000000"/>
                          </a:solidFill>
                          <a:latin typeface="Times New Roman"/>
                          <a:ea typeface="Times New Roman"/>
                          <a:cs typeface="Times New Roman"/>
                        </a:rPr>
                        <a:t>)</a:t>
                      </a:r>
                      <a:endParaRPr lang="ru-RU" sz="2800" dirty="0">
                        <a:latin typeface="Times New Roman"/>
                        <a:ea typeface="Calibri"/>
                        <a:cs typeface="Times New Roman"/>
                      </a:endParaRPr>
                    </a:p>
                  </a:txBody>
                  <a:tcPr marL="19050" marR="19050" marT="19050" marB="190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Уточнение формы содержимого</a:t>
            </a:r>
            <a:endParaRPr lang="ru-RU" dirty="0"/>
          </a:p>
        </p:txBody>
      </p:sp>
      <p:sp>
        <p:nvSpPr>
          <p:cNvPr id="3" name="Содержимое 2"/>
          <p:cNvSpPr>
            <a:spLocks noGrp="1"/>
          </p:cNvSpPr>
          <p:nvPr>
            <p:ph idx="1"/>
          </p:nvPr>
        </p:nvSpPr>
        <p:spPr>
          <a:xfrm>
            <a:off x="205680" y="1484784"/>
            <a:ext cx="8686800" cy="5257800"/>
          </a:xfrm>
        </p:spPr>
        <p:txBody>
          <a:bodyPr>
            <a:normAutofit fontScale="85000" lnSpcReduction="20000"/>
          </a:bodyPr>
          <a:lstStyle/>
          <a:p>
            <a:r>
              <a:rPr lang="ru-RU" dirty="0" smtClean="0"/>
              <a:t>Например:	</a:t>
            </a:r>
          </a:p>
          <a:p>
            <a:pPr>
              <a:buNone/>
            </a:pPr>
            <a:r>
              <a:rPr lang="en-US" dirty="0" smtClean="0">
                <a:solidFill>
                  <a:srgbClr val="0000FF"/>
                </a:solidFill>
              </a:rPr>
              <a:t>&lt;!ELEMENT MOUNTAIN (NAME+, HEIGHT?, STATE)&gt;</a:t>
            </a:r>
            <a:endParaRPr lang="ru-RU" dirty="0" smtClean="0">
              <a:solidFill>
                <a:srgbClr val="0000FF"/>
              </a:solidFill>
            </a:endParaRPr>
          </a:p>
          <a:p>
            <a:pPr>
              <a:buNone/>
            </a:pPr>
            <a:r>
              <a:rPr lang="ru-RU" dirty="0" smtClean="0"/>
              <a:t>	означает</a:t>
            </a:r>
          </a:p>
          <a:p>
            <a:pPr lvl="1"/>
            <a:r>
              <a:rPr lang="ru-RU" dirty="0" smtClean="0"/>
              <a:t>можно включить один или более дочерний элемент </a:t>
            </a:r>
            <a:r>
              <a:rPr lang="ru-RU" dirty="0" smtClean="0">
                <a:solidFill>
                  <a:srgbClr val="0000FF"/>
                </a:solidFill>
              </a:rPr>
              <a:t>NAME</a:t>
            </a:r>
            <a:r>
              <a:rPr lang="ru-RU" dirty="0" smtClean="0"/>
              <a:t>, </a:t>
            </a:r>
          </a:p>
          <a:p>
            <a:pPr lvl="1"/>
            <a:r>
              <a:rPr lang="ru-RU" dirty="0" smtClean="0"/>
              <a:t>дочерний элемент </a:t>
            </a:r>
            <a:r>
              <a:rPr lang="ru-RU" dirty="0" smtClean="0">
                <a:solidFill>
                  <a:srgbClr val="0000FF"/>
                </a:solidFill>
              </a:rPr>
              <a:t>HEIGHT</a:t>
            </a:r>
            <a:r>
              <a:rPr lang="ru-RU" dirty="0" smtClean="0"/>
              <a:t> является не обязательным,</a:t>
            </a:r>
          </a:p>
          <a:p>
            <a:pPr lvl="1"/>
            <a:r>
              <a:rPr lang="ru-RU" dirty="0" smtClean="0"/>
              <a:t>дочерний элемент </a:t>
            </a:r>
            <a:r>
              <a:rPr lang="en-US" dirty="0" smtClean="0">
                <a:solidFill>
                  <a:srgbClr val="0000FF"/>
                </a:solidFill>
              </a:rPr>
              <a:t>STATE</a:t>
            </a:r>
            <a:r>
              <a:rPr lang="en-US" dirty="0" smtClean="0"/>
              <a:t> </a:t>
            </a:r>
            <a:r>
              <a:rPr lang="ru-RU" dirty="0" smtClean="0"/>
              <a:t>является обязательным.</a:t>
            </a:r>
          </a:p>
          <a:p>
            <a:pPr>
              <a:buNone/>
            </a:pPr>
            <a:endParaRPr lang="ru-RU" dirty="0" smtClean="0"/>
          </a:p>
          <a:p>
            <a:r>
              <a:rPr lang="ru-RU" dirty="0" smtClean="0"/>
              <a:t>Тогда, следующий элемент будет действительным:</a:t>
            </a:r>
          </a:p>
          <a:p>
            <a:pPr lvl="1">
              <a:buNone/>
            </a:pPr>
            <a:r>
              <a:rPr lang="en-US" dirty="0" smtClean="0">
                <a:solidFill>
                  <a:srgbClr val="0000FF"/>
                </a:solidFill>
              </a:rPr>
              <a:t>&lt;MOUNTAIN&gt;</a:t>
            </a:r>
            <a:endParaRPr lang="ru-RU" dirty="0" smtClean="0">
              <a:solidFill>
                <a:srgbClr val="0000FF"/>
              </a:solidFill>
            </a:endParaRPr>
          </a:p>
          <a:p>
            <a:pPr lvl="1">
              <a:buNone/>
            </a:pPr>
            <a:r>
              <a:rPr lang="en-US" dirty="0" smtClean="0">
                <a:solidFill>
                  <a:srgbClr val="0000FF"/>
                </a:solidFill>
              </a:rPr>
              <a:t>   &lt;NAME&gt;Pueblo Peak&lt;/NAME&gt;</a:t>
            </a:r>
            <a:endParaRPr lang="ru-RU" dirty="0" smtClean="0">
              <a:solidFill>
                <a:srgbClr val="0000FF"/>
              </a:solidFill>
            </a:endParaRPr>
          </a:p>
          <a:p>
            <a:pPr lvl="1">
              <a:buNone/>
            </a:pPr>
            <a:r>
              <a:rPr lang="en-US" dirty="0" smtClean="0">
                <a:solidFill>
                  <a:srgbClr val="0000FF"/>
                </a:solidFill>
              </a:rPr>
              <a:t>   &lt;NAME&gt;Taos Mountain&lt;/NAME&gt;</a:t>
            </a:r>
            <a:endParaRPr lang="ru-RU" dirty="0" smtClean="0">
              <a:solidFill>
                <a:srgbClr val="0000FF"/>
              </a:solidFill>
            </a:endParaRPr>
          </a:p>
          <a:p>
            <a:pPr lvl="1">
              <a:buNone/>
            </a:pPr>
            <a:r>
              <a:rPr lang="en-US" dirty="0" smtClean="0">
                <a:solidFill>
                  <a:srgbClr val="0000FF"/>
                </a:solidFill>
              </a:rPr>
              <a:t>   &lt;STATE&gt;New Mexico&lt;/STATE&gt;</a:t>
            </a:r>
            <a:endParaRPr lang="ru-RU" dirty="0" smtClean="0">
              <a:solidFill>
                <a:srgbClr val="0000FF"/>
              </a:solidFill>
            </a:endParaRPr>
          </a:p>
          <a:p>
            <a:pPr lvl="1">
              <a:buNone/>
            </a:pPr>
            <a:r>
              <a:rPr lang="ru-RU" dirty="0" smtClean="0">
                <a:solidFill>
                  <a:srgbClr val="0000FF"/>
                </a:solidFill>
              </a:rPr>
              <a:t>&lt;/MOUNTAIN&gt;</a:t>
            </a:r>
          </a:p>
          <a:p>
            <a:endParaRPr lang="ru-RU" dirty="0" smtClean="0">
              <a:solidFill>
                <a:srgbClr val="0000FF"/>
              </a:solidFill>
            </a:endParaRPr>
          </a:p>
          <a:p>
            <a:endParaRPr lang="ru-RU"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уточнения содержимого</a:t>
            </a:r>
            <a:endParaRPr lang="ru-RU" dirty="0"/>
          </a:p>
        </p:txBody>
      </p:sp>
      <p:sp>
        <p:nvSpPr>
          <p:cNvPr id="3" name="Содержимое 2"/>
          <p:cNvSpPr>
            <a:spLocks noGrp="1"/>
          </p:cNvSpPr>
          <p:nvPr>
            <p:ph idx="1"/>
          </p:nvPr>
        </p:nvSpPr>
        <p:spPr>
          <a:xfrm>
            <a:off x="205680" y="1556792"/>
            <a:ext cx="8686800" cy="5257800"/>
          </a:xfrm>
        </p:spPr>
        <p:txBody>
          <a:bodyPr>
            <a:normAutofit fontScale="77500" lnSpcReduction="20000"/>
          </a:bodyPr>
          <a:lstStyle/>
          <a:p>
            <a:r>
              <a:rPr lang="ru-RU" dirty="0" smtClean="0"/>
              <a:t>В элемент </a:t>
            </a:r>
            <a:r>
              <a:rPr lang="en-US" dirty="0" smtClean="0">
                <a:solidFill>
                  <a:srgbClr val="0000FF"/>
                </a:solidFill>
              </a:rPr>
              <a:t>FILM</a:t>
            </a:r>
            <a:r>
              <a:rPr lang="en-US" dirty="0" smtClean="0"/>
              <a:t> </a:t>
            </a:r>
            <a:r>
              <a:rPr lang="ru-RU" dirty="0" smtClean="0"/>
              <a:t>можно включать </a:t>
            </a:r>
          </a:p>
          <a:p>
            <a:pPr lvl="1"/>
            <a:r>
              <a:rPr lang="ru-RU" dirty="0" smtClean="0"/>
              <a:t>несколько или ни одного дочернего элемента </a:t>
            </a:r>
            <a:r>
              <a:rPr lang="ru-RU" dirty="0" smtClean="0">
                <a:solidFill>
                  <a:srgbClr val="0000FF"/>
                </a:solidFill>
              </a:rPr>
              <a:t>STAR</a:t>
            </a:r>
            <a:r>
              <a:rPr lang="ru-RU" dirty="0" smtClean="0"/>
              <a:t>, </a:t>
            </a:r>
          </a:p>
          <a:p>
            <a:pPr lvl="1"/>
            <a:r>
              <a:rPr lang="ru-RU" dirty="0" smtClean="0"/>
              <a:t>либо один дочерний элемент </a:t>
            </a:r>
            <a:r>
              <a:rPr lang="ru-RU" dirty="0" smtClean="0">
                <a:solidFill>
                  <a:srgbClr val="0000FF"/>
                </a:solidFill>
              </a:rPr>
              <a:t>NARRATOR</a:t>
            </a:r>
            <a:r>
              <a:rPr lang="ru-RU" dirty="0" smtClean="0"/>
              <a:t>, </a:t>
            </a:r>
          </a:p>
          <a:p>
            <a:pPr lvl="1"/>
            <a:r>
              <a:rPr lang="ru-RU" dirty="0" smtClean="0"/>
              <a:t>либо один дочерний элемент </a:t>
            </a:r>
            <a:r>
              <a:rPr lang="ru-RU" dirty="0" smtClean="0">
                <a:solidFill>
                  <a:srgbClr val="0000FF"/>
                </a:solidFill>
              </a:rPr>
              <a:t>INSTRUCTOR</a:t>
            </a:r>
            <a:r>
              <a:rPr lang="ru-RU" dirty="0" smtClean="0"/>
              <a:t>:</a:t>
            </a:r>
          </a:p>
          <a:p>
            <a:pPr>
              <a:buNone/>
            </a:pPr>
            <a:r>
              <a:rPr lang="ru-RU" dirty="0" smtClean="0"/>
              <a:t>	</a:t>
            </a:r>
            <a:r>
              <a:rPr lang="en-US" dirty="0" smtClean="0">
                <a:solidFill>
                  <a:srgbClr val="0000FF"/>
                </a:solidFill>
              </a:rPr>
              <a:t>&lt;!ELEMENT FILM (STAR*  |  NARRATOR  |  INSTRUCTOR)&gt;</a:t>
            </a:r>
            <a:endParaRPr lang="ru-RU" dirty="0" smtClean="0">
              <a:solidFill>
                <a:srgbClr val="0000FF"/>
              </a:solidFill>
            </a:endParaRPr>
          </a:p>
          <a:p>
            <a:r>
              <a:rPr lang="ru-RU" dirty="0" smtClean="0"/>
              <a:t>Соответственно, каждый из следующих трех элементов будет корректным:</a:t>
            </a:r>
          </a:p>
          <a:p>
            <a:pPr lvl="1">
              <a:buNone/>
            </a:pPr>
            <a:r>
              <a:rPr lang="en-US" dirty="0" smtClean="0">
                <a:solidFill>
                  <a:srgbClr val="0000FF"/>
                </a:solidFill>
              </a:rPr>
              <a:t>&lt;FILM&gt;</a:t>
            </a:r>
            <a:endParaRPr lang="ru-RU" dirty="0" smtClean="0">
              <a:solidFill>
                <a:srgbClr val="0000FF"/>
              </a:solidFill>
            </a:endParaRPr>
          </a:p>
          <a:p>
            <a:pPr lvl="1">
              <a:buNone/>
            </a:pPr>
            <a:r>
              <a:rPr lang="en-US" dirty="0" smtClean="0">
                <a:solidFill>
                  <a:srgbClr val="0000FF"/>
                </a:solidFill>
              </a:rPr>
              <a:t>   &lt;STAR&gt;Tom Hanks&lt;/STAR&gt;</a:t>
            </a:r>
            <a:endParaRPr lang="ru-RU" dirty="0" smtClean="0">
              <a:solidFill>
                <a:srgbClr val="0000FF"/>
              </a:solidFill>
            </a:endParaRPr>
          </a:p>
          <a:p>
            <a:pPr lvl="1">
              <a:buNone/>
            </a:pPr>
            <a:r>
              <a:rPr lang="en-US" dirty="0" smtClean="0">
                <a:solidFill>
                  <a:srgbClr val="0000FF"/>
                </a:solidFill>
              </a:rPr>
              <a:t>   &lt;STAR&gt;Meg Ryan&lt;/STAR&gt;</a:t>
            </a:r>
            <a:endParaRPr lang="ru-RU" dirty="0" smtClean="0">
              <a:solidFill>
                <a:srgbClr val="0000FF"/>
              </a:solidFill>
            </a:endParaRPr>
          </a:p>
          <a:p>
            <a:pPr lvl="1">
              <a:buNone/>
            </a:pPr>
            <a:r>
              <a:rPr lang="en-US" dirty="0" smtClean="0">
                <a:solidFill>
                  <a:srgbClr val="0000FF"/>
                </a:solidFill>
              </a:rPr>
              <a:t>&lt;/FILM&gt;</a:t>
            </a:r>
            <a:endParaRPr lang="ru-RU" dirty="0" smtClean="0">
              <a:solidFill>
                <a:srgbClr val="0000FF"/>
              </a:solidFill>
            </a:endParaRPr>
          </a:p>
          <a:p>
            <a:pPr lvl="1">
              <a:buNone/>
            </a:pPr>
            <a:endParaRPr lang="ru-RU" dirty="0" smtClean="0">
              <a:solidFill>
                <a:srgbClr val="0000FF"/>
              </a:solidFill>
            </a:endParaRPr>
          </a:p>
          <a:p>
            <a:pPr lvl="1">
              <a:buNone/>
            </a:pPr>
            <a:r>
              <a:rPr lang="en-US" dirty="0" smtClean="0">
                <a:solidFill>
                  <a:srgbClr val="0000FF"/>
                </a:solidFill>
              </a:rPr>
              <a:t>&lt;FILM&gt;</a:t>
            </a:r>
            <a:endParaRPr lang="ru-RU" dirty="0" smtClean="0">
              <a:solidFill>
                <a:srgbClr val="0000FF"/>
              </a:solidFill>
            </a:endParaRPr>
          </a:p>
          <a:p>
            <a:pPr lvl="1">
              <a:buNone/>
            </a:pPr>
            <a:r>
              <a:rPr lang="en-US" dirty="0" smtClean="0">
                <a:solidFill>
                  <a:srgbClr val="0000FF"/>
                </a:solidFill>
              </a:rPr>
              <a:t>   &lt;NARRATOR&gt;Sir Gregory </a:t>
            </a:r>
            <a:r>
              <a:rPr lang="en-US" dirty="0" err="1" smtClean="0">
                <a:solidFill>
                  <a:srgbClr val="0000FF"/>
                </a:solidFill>
              </a:rPr>
              <a:t>Parsloe</a:t>
            </a:r>
            <a:r>
              <a:rPr lang="en-US" dirty="0" smtClean="0">
                <a:solidFill>
                  <a:srgbClr val="0000FF"/>
                </a:solidFill>
              </a:rPr>
              <a:t>&lt;/NARRATOR&gt;</a:t>
            </a:r>
            <a:endParaRPr lang="ru-RU" dirty="0" smtClean="0">
              <a:solidFill>
                <a:srgbClr val="0000FF"/>
              </a:solidFill>
            </a:endParaRPr>
          </a:p>
          <a:p>
            <a:pPr lvl="1">
              <a:buNone/>
            </a:pPr>
            <a:r>
              <a:rPr lang="ru-RU" dirty="0" smtClean="0">
                <a:solidFill>
                  <a:srgbClr val="0000FF"/>
                </a:solidFill>
              </a:rPr>
              <a:t>&lt;/FILM&gt;</a:t>
            </a:r>
          </a:p>
          <a:p>
            <a:endParaRPr lang="ru-RU"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Уточнение всей модели содержимого</a:t>
            </a:r>
            <a:endParaRPr lang="ru-RU" dirty="0"/>
          </a:p>
        </p:txBody>
      </p:sp>
      <p:sp>
        <p:nvSpPr>
          <p:cNvPr id="3" name="Содержимое 2"/>
          <p:cNvSpPr>
            <a:spLocks noGrp="1"/>
          </p:cNvSpPr>
          <p:nvPr>
            <p:ph idx="1"/>
          </p:nvPr>
        </p:nvSpPr>
        <p:spPr>
          <a:xfrm>
            <a:off x="251520" y="1484784"/>
            <a:ext cx="8892480" cy="5373216"/>
          </a:xfrm>
        </p:spPr>
        <p:txBody>
          <a:bodyPr>
            <a:normAutofit/>
          </a:bodyPr>
          <a:lstStyle/>
          <a:p>
            <a:r>
              <a:rPr lang="ru-RU" dirty="0" smtClean="0"/>
              <a:t>Символы </a:t>
            </a:r>
            <a:r>
              <a:rPr lang="ru-RU" dirty="0" smtClean="0">
                <a:solidFill>
                  <a:srgbClr val="0000FF"/>
                </a:solidFill>
              </a:rPr>
              <a:t>?</a:t>
            </a:r>
            <a:r>
              <a:rPr lang="ru-RU" dirty="0" smtClean="0"/>
              <a:t>, </a:t>
            </a:r>
            <a:r>
              <a:rPr lang="ru-RU" dirty="0" smtClean="0">
                <a:solidFill>
                  <a:srgbClr val="0000FF"/>
                </a:solidFill>
              </a:rPr>
              <a:t>+</a:t>
            </a:r>
            <a:r>
              <a:rPr lang="ru-RU" dirty="0" smtClean="0"/>
              <a:t> или </a:t>
            </a:r>
            <a:r>
              <a:rPr lang="ru-RU" dirty="0" smtClean="0">
                <a:solidFill>
                  <a:srgbClr val="0000FF"/>
                </a:solidFill>
              </a:rPr>
              <a:t>*</a:t>
            </a:r>
            <a:r>
              <a:rPr lang="ru-RU" dirty="0" smtClean="0"/>
              <a:t> также могут использоваться для модификации всей модели содержимого. </a:t>
            </a:r>
          </a:p>
          <a:p>
            <a:r>
              <a:rPr lang="ru-RU" dirty="0" smtClean="0"/>
              <a:t>Для этого они записываются непосредственно после закрывающих скобок. </a:t>
            </a:r>
          </a:p>
          <a:p>
            <a:r>
              <a:rPr lang="ru-RU" dirty="0" smtClean="0"/>
              <a:t>Например:</a:t>
            </a:r>
          </a:p>
          <a:p>
            <a:pPr>
              <a:buNone/>
            </a:pPr>
            <a:r>
              <a:rPr lang="en-US" sz="2800" dirty="0" smtClean="0">
                <a:solidFill>
                  <a:srgbClr val="0000FF"/>
                </a:solidFill>
              </a:rPr>
              <a:t>&lt;!ELEMENT FILM (STAR  |  NARRATOR  |  INSTRUCTOR)+&gt;</a:t>
            </a:r>
            <a:endParaRPr lang="ru-RU" sz="2800" dirty="0" smtClean="0">
              <a:solidFill>
                <a:srgbClr val="0000FF"/>
              </a:solidFill>
            </a:endParaRPr>
          </a:p>
          <a:p>
            <a:pPr>
              <a:buNone/>
            </a:pPr>
            <a:r>
              <a:rPr lang="ru-RU" dirty="0" smtClean="0"/>
              <a:t>дает возможность включить один или несколько дочерних элементов любого из этих трех типов в любом порядке.</a:t>
            </a:r>
          </a:p>
          <a:p>
            <a:endParaRPr lang="ru-RU" dirty="0" smtClean="0"/>
          </a:p>
          <a:p>
            <a:endParaRPr lang="ru-RU"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endParaRPr lang="ru-RU" dirty="0"/>
          </a:p>
        </p:txBody>
      </p:sp>
      <p:sp>
        <p:nvSpPr>
          <p:cNvPr id="3" name="Содержимое 2"/>
          <p:cNvSpPr>
            <a:spLocks noGrp="1"/>
          </p:cNvSpPr>
          <p:nvPr>
            <p:ph idx="1"/>
          </p:nvPr>
        </p:nvSpPr>
        <p:spPr>
          <a:xfrm>
            <a:off x="251520" y="1484784"/>
            <a:ext cx="8712968" cy="5373216"/>
          </a:xfrm>
        </p:spPr>
        <p:txBody>
          <a:bodyPr>
            <a:normAutofit fontScale="85000" lnSpcReduction="20000"/>
          </a:bodyPr>
          <a:lstStyle/>
          <a:p>
            <a:r>
              <a:rPr lang="ru-RU" dirty="0" smtClean="0"/>
              <a:t>Такое объявление делает корректными следующие элементы:</a:t>
            </a:r>
          </a:p>
          <a:p>
            <a:pPr lvl="1">
              <a:buNone/>
            </a:pPr>
            <a:r>
              <a:rPr lang="en-US" dirty="0" smtClean="0">
                <a:solidFill>
                  <a:srgbClr val="0000FF"/>
                </a:solidFill>
              </a:rPr>
              <a:t>&lt;FILM&gt;</a:t>
            </a:r>
            <a:endParaRPr lang="ru-RU" dirty="0" smtClean="0">
              <a:solidFill>
                <a:srgbClr val="0000FF"/>
              </a:solidFill>
            </a:endParaRPr>
          </a:p>
          <a:p>
            <a:pPr lvl="1">
              <a:buNone/>
            </a:pPr>
            <a:r>
              <a:rPr lang="en-US" dirty="0" smtClean="0">
                <a:solidFill>
                  <a:srgbClr val="0000FF"/>
                </a:solidFill>
              </a:rPr>
              <a:t>   &lt;NARRATOR&gt;Bertram Wooster&lt;/NARRATOR&gt;</a:t>
            </a:r>
            <a:endParaRPr lang="ru-RU" dirty="0" smtClean="0">
              <a:solidFill>
                <a:srgbClr val="0000FF"/>
              </a:solidFill>
            </a:endParaRPr>
          </a:p>
          <a:p>
            <a:pPr lvl="1">
              <a:buNone/>
            </a:pPr>
            <a:r>
              <a:rPr lang="en-US" dirty="0" smtClean="0">
                <a:solidFill>
                  <a:srgbClr val="0000FF"/>
                </a:solidFill>
              </a:rPr>
              <a:t>   &lt;STAR&gt;Sean Connery&lt;/STAR&gt;</a:t>
            </a:r>
            <a:endParaRPr lang="ru-RU" dirty="0" smtClean="0">
              <a:solidFill>
                <a:srgbClr val="0000FF"/>
              </a:solidFill>
            </a:endParaRPr>
          </a:p>
          <a:p>
            <a:pPr lvl="1">
              <a:buNone/>
            </a:pPr>
            <a:r>
              <a:rPr lang="en-US" dirty="0" smtClean="0">
                <a:solidFill>
                  <a:srgbClr val="0000FF"/>
                </a:solidFill>
              </a:rPr>
              <a:t>   &lt;NARRATOR&gt;Plug Basham&lt;/NARRATOR&gt;</a:t>
            </a:r>
            <a:endParaRPr lang="ru-RU" dirty="0" smtClean="0">
              <a:solidFill>
                <a:srgbClr val="0000FF"/>
              </a:solidFill>
            </a:endParaRPr>
          </a:p>
          <a:p>
            <a:pPr lvl="1">
              <a:buNone/>
            </a:pPr>
            <a:r>
              <a:rPr lang="en-US" dirty="0" smtClean="0">
                <a:solidFill>
                  <a:srgbClr val="0000FF"/>
                </a:solidFill>
              </a:rPr>
              <a:t>&lt;/FILM&gt;</a:t>
            </a:r>
            <a:endParaRPr lang="ru-RU" dirty="0" smtClean="0">
              <a:solidFill>
                <a:srgbClr val="0000FF"/>
              </a:solidFill>
            </a:endParaRPr>
          </a:p>
          <a:p>
            <a:pPr lvl="1">
              <a:buNone/>
            </a:pPr>
            <a:r>
              <a:rPr lang="en-US" dirty="0" smtClean="0">
                <a:solidFill>
                  <a:srgbClr val="0000FF"/>
                </a:solidFill>
              </a:rPr>
              <a:t>&lt;FILM&gt;</a:t>
            </a:r>
            <a:endParaRPr lang="ru-RU" dirty="0" smtClean="0">
              <a:solidFill>
                <a:srgbClr val="0000FF"/>
              </a:solidFill>
            </a:endParaRPr>
          </a:p>
          <a:p>
            <a:pPr lvl="1">
              <a:buNone/>
            </a:pPr>
            <a:r>
              <a:rPr lang="en-US" dirty="0" smtClean="0">
                <a:solidFill>
                  <a:srgbClr val="0000FF"/>
                </a:solidFill>
              </a:rPr>
              <a:t>   &lt;STAR&gt;Sean Connery&lt;/STAR&gt;</a:t>
            </a:r>
            <a:endParaRPr lang="ru-RU" dirty="0" smtClean="0">
              <a:solidFill>
                <a:srgbClr val="0000FF"/>
              </a:solidFill>
            </a:endParaRPr>
          </a:p>
          <a:p>
            <a:pPr lvl="1">
              <a:buNone/>
            </a:pPr>
            <a:r>
              <a:rPr lang="en-US" dirty="0" smtClean="0">
                <a:solidFill>
                  <a:srgbClr val="0000FF"/>
                </a:solidFill>
              </a:rPr>
              <a:t>   &lt;STAR&gt;Meg Ryan&lt;/STAR&gt;</a:t>
            </a:r>
            <a:endParaRPr lang="ru-RU" dirty="0" smtClean="0">
              <a:solidFill>
                <a:srgbClr val="0000FF"/>
              </a:solidFill>
            </a:endParaRPr>
          </a:p>
          <a:p>
            <a:pPr lvl="1">
              <a:buNone/>
            </a:pPr>
            <a:r>
              <a:rPr lang="en-US" dirty="0" smtClean="0">
                <a:solidFill>
                  <a:srgbClr val="0000FF"/>
                </a:solidFill>
              </a:rPr>
              <a:t>&lt;/FILM&gt;</a:t>
            </a:r>
            <a:endParaRPr lang="ru-RU" dirty="0" smtClean="0">
              <a:solidFill>
                <a:srgbClr val="0000FF"/>
              </a:solidFill>
            </a:endParaRPr>
          </a:p>
          <a:p>
            <a:pPr lvl="1">
              <a:buNone/>
            </a:pPr>
            <a:r>
              <a:rPr lang="en-US" dirty="0" smtClean="0">
                <a:solidFill>
                  <a:srgbClr val="0000FF"/>
                </a:solidFill>
              </a:rPr>
              <a:t>&lt;FILM&gt;</a:t>
            </a:r>
            <a:endParaRPr lang="ru-RU" dirty="0" smtClean="0">
              <a:solidFill>
                <a:srgbClr val="0000FF"/>
              </a:solidFill>
            </a:endParaRPr>
          </a:p>
          <a:p>
            <a:pPr lvl="1">
              <a:buNone/>
            </a:pPr>
            <a:r>
              <a:rPr lang="en-US" dirty="0" smtClean="0">
                <a:solidFill>
                  <a:srgbClr val="0000FF"/>
                </a:solidFill>
              </a:rPr>
              <a:t>   &lt;INSTRUCTOR&gt;Stinker Pike&lt;/INSTRUCTOR&gt;</a:t>
            </a:r>
            <a:endParaRPr lang="ru-RU" dirty="0" smtClean="0">
              <a:solidFill>
                <a:srgbClr val="0000FF"/>
              </a:solidFill>
            </a:endParaRPr>
          </a:p>
          <a:p>
            <a:pPr lvl="1">
              <a:buNone/>
            </a:pPr>
            <a:r>
              <a:rPr lang="ru-RU" dirty="0" smtClean="0">
                <a:solidFill>
                  <a:srgbClr val="0000FF"/>
                </a:solidFill>
              </a:rPr>
              <a:t>&lt;/</a:t>
            </a:r>
            <a:r>
              <a:rPr lang="en-US" dirty="0" smtClean="0">
                <a:solidFill>
                  <a:srgbClr val="0000FF"/>
                </a:solidFill>
              </a:rPr>
              <a:t>FILM</a:t>
            </a:r>
            <a:r>
              <a:rPr lang="ru-RU" dirty="0" smtClean="0">
                <a:solidFill>
                  <a:srgbClr val="0000FF"/>
                </a:solidFill>
              </a:rPr>
              <a:t>&gt;</a:t>
            </a:r>
          </a:p>
          <a:p>
            <a:endParaRPr lang="ru-RU" dirty="0" smtClean="0"/>
          </a:p>
          <a:p>
            <a:endParaRPr lang="ru-RU"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lstStyle/>
          <a:p>
            <a:r>
              <a:rPr lang="ru-RU" dirty="0" smtClean="0"/>
              <a:t>Сложные модели содержимого</a:t>
            </a:r>
            <a:endParaRPr lang="ru-RU" dirty="0"/>
          </a:p>
        </p:txBody>
      </p:sp>
      <p:sp>
        <p:nvSpPr>
          <p:cNvPr id="3" name="Содержимое 2"/>
          <p:cNvSpPr>
            <a:spLocks noGrp="1"/>
          </p:cNvSpPr>
          <p:nvPr>
            <p:ph idx="1"/>
          </p:nvPr>
        </p:nvSpPr>
        <p:spPr>
          <a:xfrm>
            <a:off x="179512" y="1196752"/>
            <a:ext cx="8964488" cy="5661248"/>
          </a:xfrm>
        </p:spPr>
        <p:txBody>
          <a:bodyPr>
            <a:normAutofit fontScale="92500" lnSpcReduction="20000"/>
          </a:bodyPr>
          <a:lstStyle/>
          <a:p>
            <a:pPr marL="185738" indent="-185738"/>
            <a:r>
              <a:rPr lang="ru-RU" dirty="0" smtClean="0"/>
              <a:t>формируются путем </a:t>
            </a:r>
          </a:p>
          <a:p>
            <a:pPr marL="585788" lvl="1" indent="-185738"/>
            <a:r>
              <a:rPr lang="ru-RU" dirty="0"/>
              <a:t> </a:t>
            </a:r>
            <a:r>
              <a:rPr lang="ru-RU" dirty="0" smtClean="0"/>
              <a:t>вложения выборочной модели содержимого внутрь последовательной модели, </a:t>
            </a:r>
          </a:p>
          <a:p>
            <a:pPr marL="585788" lvl="1" indent="-185738"/>
            <a:r>
              <a:rPr lang="ru-RU" dirty="0" smtClean="0"/>
              <a:t>либо последовательной модели в выборочную модель. </a:t>
            </a:r>
          </a:p>
          <a:p>
            <a:pPr marL="185738" indent="-185738"/>
            <a:r>
              <a:rPr lang="ru-RU" dirty="0" smtClean="0"/>
              <a:t>Например:</a:t>
            </a:r>
          </a:p>
          <a:p>
            <a:pPr lvl="1">
              <a:buNone/>
            </a:pPr>
            <a:r>
              <a:rPr lang="en-US" dirty="0" smtClean="0">
                <a:solidFill>
                  <a:srgbClr val="0000FF"/>
                </a:solidFill>
              </a:rPr>
              <a:t>  &lt;!DOCTYPE FILM [</a:t>
            </a:r>
            <a:endParaRPr lang="ru-RU" dirty="0" smtClean="0">
              <a:solidFill>
                <a:srgbClr val="0000FF"/>
              </a:solidFill>
            </a:endParaRPr>
          </a:p>
          <a:p>
            <a:pPr lvl="1">
              <a:buNone/>
            </a:pPr>
            <a:r>
              <a:rPr lang="en-US" dirty="0" smtClean="0">
                <a:solidFill>
                  <a:srgbClr val="0000FF"/>
                </a:solidFill>
              </a:rPr>
              <a:t>   &lt;!ELEMENT FILM (TITLE, CLASS, (STAR  |  NARRATOR  |</a:t>
            </a:r>
            <a:r>
              <a:rPr lang="ru-RU" dirty="0" smtClean="0">
                <a:solidFill>
                  <a:srgbClr val="0000FF"/>
                </a:solidFill>
              </a:rPr>
              <a:t>  </a:t>
            </a:r>
            <a:r>
              <a:rPr lang="en-US" dirty="0" smtClean="0">
                <a:solidFill>
                  <a:srgbClr val="0000FF"/>
                </a:solidFill>
              </a:rPr>
              <a:t>INSTRUCTOR) )&gt;</a:t>
            </a:r>
            <a:endParaRPr lang="ru-RU" dirty="0" smtClean="0">
              <a:solidFill>
                <a:srgbClr val="0000FF"/>
              </a:solidFill>
            </a:endParaRPr>
          </a:p>
          <a:p>
            <a:pPr lvl="1">
              <a:buNone/>
            </a:pPr>
            <a:r>
              <a:rPr lang="en-US" dirty="0" smtClean="0">
                <a:solidFill>
                  <a:srgbClr val="0000FF"/>
                </a:solidFill>
              </a:rPr>
              <a:t>   &lt;!ELEMENT TITLE (#PCDATA)&gt;</a:t>
            </a:r>
            <a:endParaRPr lang="ru-RU" dirty="0" smtClean="0">
              <a:solidFill>
                <a:srgbClr val="0000FF"/>
              </a:solidFill>
            </a:endParaRPr>
          </a:p>
          <a:p>
            <a:pPr lvl="1">
              <a:buNone/>
            </a:pPr>
            <a:r>
              <a:rPr lang="en-US" dirty="0" smtClean="0">
                <a:solidFill>
                  <a:srgbClr val="0000FF"/>
                </a:solidFill>
              </a:rPr>
              <a:t>   &lt;!ELEMENT CLASS (#PCDATA)&gt;</a:t>
            </a:r>
            <a:endParaRPr lang="ru-RU" dirty="0" smtClean="0">
              <a:solidFill>
                <a:srgbClr val="0000FF"/>
              </a:solidFill>
            </a:endParaRPr>
          </a:p>
          <a:p>
            <a:pPr lvl="1">
              <a:buNone/>
            </a:pPr>
            <a:r>
              <a:rPr lang="en-US" dirty="0" smtClean="0">
                <a:solidFill>
                  <a:srgbClr val="0000FF"/>
                </a:solidFill>
              </a:rPr>
              <a:t>   &lt;!ELEMENT STAR (#PCDATA)&gt;</a:t>
            </a:r>
            <a:endParaRPr lang="ru-RU" dirty="0" smtClean="0">
              <a:solidFill>
                <a:srgbClr val="0000FF"/>
              </a:solidFill>
            </a:endParaRPr>
          </a:p>
          <a:p>
            <a:pPr lvl="1">
              <a:buNone/>
            </a:pPr>
            <a:r>
              <a:rPr lang="en-US" dirty="0" smtClean="0">
                <a:solidFill>
                  <a:srgbClr val="0000FF"/>
                </a:solidFill>
              </a:rPr>
              <a:t>   &lt;!ELEMENT NARRATOR (#PCDATA)&gt;</a:t>
            </a:r>
            <a:endParaRPr lang="ru-RU" dirty="0" smtClean="0">
              <a:solidFill>
                <a:srgbClr val="0000FF"/>
              </a:solidFill>
            </a:endParaRPr>
          </a:p>
          <a:p>
            <a:pPr lvl="1">
              <a:buNone/>
            </a:pPr>
            <a:r>
              <a:rPr lang="en-US" dirty="0" smtClean="0">
                <a:solidFill>
                  <a:srgbClr val="0000FF"/>
                </a:solidFill>
              </a:rPr>
              <a:t>   </a:t>
            </a:r>
            <a:r>
              <a:rPr lang="ru-RU" dirty="0" smtClean="0">
                <a:solidFill>
                  <a:srgbClr val="0000FF"/>
                </a:solidFill>
              </a:rPr>
              <a:t>&lt;!ELEMENT INSTRUCTOR (#PCDATA)&gt;</a:t>
            </a:r>
          </a:p>
          <a:p>
            <a:pPr lvl="1">
              <a:buNone/>
            </a:pPr>
            <a:r>
              <a:rPr lang="ru-RU" dirty="0" smtClean="0">
                <a:solidFill>
                  <a:srgbClr val="0000FF"/>
                </a:solidFill>
              </a:rPr>
              <a:t>   ]&gt;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lstStyle/>
          <a:p>
            <a:endParaRPr lang="ru-RU" dirty="0"/>
          </a:p>
        </p:txBody>
      </p:sp>
      <p:sp>
        <p:nvSpPr>
          <p:cNvPr id="3" name="Содержимое 2"/>
          <p:cNvSpPr>
            <a:spLocks noGrp="1"/>
          </p:cNvSpPr>
          <p:nvPr>
            <p:ph idx="1"/>
          </p:nvPr>
        </p:nvSpPr>
        <p:spPr>
          <a:xfrm>
            <a:off x="179512" y="1196752"/>
            <a:ext cx="8964488" cy="5661248"/>
          </a:xfrm>
        </p:spPr>
        <p:txBody>
          <a:bodyPr>
            <a:normAutofit fontScale="92500" lnSpcReduction="20000"/>
          </a:bodyPr>
          <a:lstStyle/>
          <a:p>
            <a:r>
              <a:rPr lang="ru-RU" dirty="0" smtClean="0"/>
              <a:t>В соответствии с этим DTD, следующий корневой элемент будет действительным:</a:t>
            </a:r>
          </a:p>
          <a:p>
            <a:pPr lvl="1">
              <a:buNone/>
            </a:pPr>
            <a:r>
              <a:rPr lang="en-US" dirty="0" smtClean="0">
                <a:solidFill>
                  <a:srgbClr val="0000FF"/>
                </a:solidFill>
              </a:rPr>
              <a:t>&lt;FILM&gt;</a:t>
            </a:r>
            <a:endParaRPr lang="ru-RU" dirty="0" smtClean="0">
              <a:solidFill>
                <a:srgbClr val="0000FF"/>
              </a:solidFill>
            </a:endParaRPr>
          </a:p>
          <a:p>
            <a:pPr lvl="1">
              <a:buNone/>
            </a:pPr>
            <a:r>
              <a:rPr lang="en-US" dirty="0" smtClean="0">
                <a:solidFill>
                  <a:srgbClr val="0000FF"/>
                </a:solidFill>
              </a:rPr>
              <a:t>      &lt;TITLE&gt;The Net&lt;/TITLE&gt;</a:t>
            </a:r>
            <a:endParaRPr lang="ru-RU" dirty="0" smtClean="0">
              <a:solidFill>
                <a:srgbClr val="0000FF"/>
              </a:solidFill>
            </a:endParaRPr>
          </a:p>
          <a:p>
            <a:pPr lvl="1">
              <a:buNone/>
            </a:pPr>
            <a:r>
              <a:rPr lang="en-US" dirty="0" smtClean="0">
                <a:solidFill>
                  <a:srgbClr val="0000FF"/>
                </a:solidFill>
              </a:rPr>
              <a:t>   </a:t>
            </a:r>
            <a:r>
              <a:rPr lang="ru-RU" dirty="0" smtClean="0">
                <a:solidFill>
                  <a:srgbClr val="0000FF"/>
                </a:solidFill>
              </a:rPr>
              <a:t>   </a:t>
            </a:r>
            <a:r>
              <a:rPr lang="en-US" dirty="0" smtClean="0">
                <a:solidFill>
                  <a:srgbClr val="0000FF"/>
                </a:solidFill>
              </a:rPr>
              <a:t>&lt;CLASS&gt;fictional&lt;/CLASS&gt;</a:t>
            </a:r>
            <a:endParaRPr lang="ru-RU" dirty="0" smtClean="0">
              <a:solidFill>
                <a:srgbClr val="0000FF"/>
              </a:solidFill>
            </a:endParaRPr>
          </a:p>
          <a:p>
            <a:pPr lvl="1">
              <a:buNone/>
            </a:pPr>
            <a:r>
              <a:rPr lang="ru-RU" dirty="0" smtClean="0">
                <a:solidFill>
                  <a:srgbClr val="0000FF"/>
                </a:solidFill>
              </a:rPr>
              <a:t>   </a:t>
            </a:r>
            <a:r>
              <a:rPr lang="en-US" dirty="0" smtClean="0">
                <a:solidFill>
                  <a:srgbClr val="0000FF"/>
                </a:solidFill>
              </a:rPr>
              <a:t>   &lt;STAR&gt;Sandra </a:t>
            </a:r>
            <a:r>
              <a:rPr lang="en-US" dirty="0" err="1" smtClean="0">
                <a:solidFill>
                  <a:srgbClr val="0000FF"/>
                </a:solidFill>
              </a:rPr>
              <a:t>Bullok</a:t>
            </a:r>
            <a:r>
              <a:rPr lang="en-US" dirty="0" smtClean="0">
                <a:solidFill>
                  <a:srgbClr val="0000FF"/>
                </a:solidFill>
              </a:rPr>
              <a:t>&lt;/STAR&gt;</a:t>
            </a:r>
            <a:endParaRPr lang="ru-RU" dirty="0" smtClean="0">
              <a:solidFill>
                <a:srgbClr val="0000FF"/>
              </a:solidFill>
            </a:endParaRPr>
          </a:p>
          <a:p>
            <a:pPr lvl="1">
              <a:buNone/>
            </a:pPr>
            <a:r>
              <a:rPr lang="ru-RU" dirty="0" smtClean="0">
                <a:solidFill>
                  <a:srgbClr val="0000FF"/>
                </a:solidFill>
              </a:rPr>
              <a:t>&lt;/FILM&gt;</a:t>
            </a:r>
          </a:p>
          <a:p>
            <a:r>
              <a:rPr lang="ru-RU" sz="3500" dirty="0" smtClean="0"/>
              <a:t>так же, как такой:</a:t>
            </a:r>
            <a:endParaRPr lang="ru-RU" sz="3900" dirty="0" smtClean="0"/>
          </a:p>
          <a:p>
            <a:pPr lvl="1">
              <a:buNone/>
            </a:pPr>
            <a:r>
              <a:rPr lang="en-US" dirty="0" smtClean="0">
                <a:solidFill>
                  <a:srgbClr val="0000FF"/>
                </a:solidFill>
              </a:rPr>
              <a:t>&lt;FILM&gt;</a:t>
            </a:r>
            <a:endParaRPr lang="ru-RU" dirty="0" smtClean="0">
              <a:solidFill>
                <a:srgbClr val="0000FF"/>
              </a:solidFill>
            </a:endParaRPr>
          </a:p>
          <a:p>
            <a:pPr lvl="1">
              <a:buNone/>
            </a:pPr>
            <a:r>
              <a:rPr lang="en-US" dirty="0" smtClean="0">
                <a:solidFill>
                  <a:srgbClr val="0000FF"/>
                </a:solidFill>
              </a:rPr>
              <a:t>   &lt;TITLE&gt;How to Use XML&lt;/TITLE&gt;</a:t>
            </a:r>
            <a:endParaRPr lang="ru-RU" dirty="0" smtClean="0">
              <a:solidFill>
                <a:srgbClr val="0000FF"/>
              </a:solidFill>
            </a:endParaRPr>
          </a:p>
          <a:p>
            <a:pPr lvl="1">
              <a:buNone/>
            </a:pPr>
            <a:r>
              <a:rPr lang="en-US" dirty="0" smtClean="0">
                <a:solidFill>
                  <a:srgbClr val="0000FF"/>
                </a:solidFill>
              </a:rPr>
              <a:t>   &lt;CLASS&gt;instructional&lt;/CLASS&gt;</a:t>
            </a:r>
            <a:endParaRPr lang="ru-RU" dirty="0" smtClean="0">
              <a:solidFill>
                <a:srgbClr val="0000FF"/>
              </a:solidFill>
            </a:endParaRPr>
          </a:p>
          <a:p>
            <a:pPr lvl="1">
              <a:buNone/>
            </a:pPr>
            <a:r>
              <a:rPr lang="en-US" dirty="0" smtClean="0">
                <a:solidFill>
                  <a:srgbClr val="0000FF"/>
                </a:solidFill>
              </a:rPr>
              <a:t>   &lt;INSTRUCTOR&gt;Penny Donaldson&lt;/INSTRUCTOR&gt;</a:t>
            </a:r>
            <a:endParaRPr lang="ru-RU" dirty="0" smtClean="0">
              <a:solidFill>
                <a:srgbClr val="0000FF"/>
              </a:solidFill>
            </a:endParaRPr>
          </a:p>
          <a:p>
            <a:pPr lvl="1">
              <a:buNone/>
            </a:pPr>
            <a:r>
              <a:rPr lang="ru-RU" dirty="0" smtClean="0">
                <a:solidFill>
                  <a:srgbClr val="0000FF"/>
                </a:solidFill>
              </a:rPr>
              <a:t>&lt;/FILM&gt;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normAutofit fontScale="90000"/>
          </a:bodyPr>
          <a:lstStyle/>
          <a:p>
            <a:r>
              <a:rPr lang="ru-RU" b="1" dirty="0" smtClean="0"/>
              <a:t>Задание смешанного содержимого</a:t>
            </a:r>
            <a:endParaRPr lang="ru-RU" dirty="0"/>
          </a:p>
        </p:txBody>
      </p:sp>
      <p:sp>
        <p:nvSpPr>
          <p:cNvPr id="3" name="Содержимое 2"/>
          <p:cNvSpPr>
            <a:spLocks noGrp="1"/>
          </p:cNvSpPr>
          <p:nvPr>
            <p:ph idx="1"/>
          </p:nvPr>
        </p:nvSpPr>
        <p:spPr>
          <a:xfrm>
            <a:off x="179512" y="1268760"/>
            <a:ext cx="8856984" cy="5589240"/>
          </a:xfrm>
        </p:spPr>
        <p:txBody>
          <a:bodyPr>
            <a:normAutofit fontScale="92500" lnSpcReduction="20000"/>
          </a:bodyPr>
          <a:lstStyle/>
          <a:p>
            <a:r>
              <a:rPr lang="ru-RU" dirty="0" smtClean="0"/>
              <a:t>Элемент может включать символьные данные и дочерние элементы. </a:t>
            </a:r>
          </a:p>
          <a:p>
            <a:r>
              <a:rPr lang="ru-RU" dirty="0" smtClean="0"/>
              <a:t>Если задан один или несколько типов дочерних элементов, то элемент может содержать </a:t>
            </a:r>
          </a:p>
          <a:p>
            <a:pPr lvl="1"/>
            <a:r>
              <a:rPr lang="ru-RU" dirty="0" smtClean="0"/>
              <a:t>любые из этих дочерних элементов </a:t>
            </a:r>
          </a:p>
          <a:p>
            <a:pPr lvl="1"/>
            <a:r>
              <a:rPr lang="ru-RU" dirty="0" smtClean="0"/>
              <a:t>в любом порядке и </a:t>
            </a:r>
          </a:p>
          <a:p>
            <a:pPr lvl="1"/>
            <a:r>
              <a:rPr lang="ru-RU" dirty="0" smtClean="0"/>
              <a:t>с любым количеством вхождений (нуль и более). </a:t>
            </a:r>
          </a:p>
          <a:p>
            <a:r>
              <a:rPr lang="ru-RU" dirty="0" smtClean="0"/>
              <a:t>При смешанном содержимом </a:t>
            </a:r>
          </a:p>
          <a:p>
            <a:pPr lvl="1"/>
            <a:r>
              <a:rPr lang="ru-RU" dirty="0" smtClean="0"/>
              <a:t>можно задавать типы дочерних элементов, </a:t>
            </a:r>
          </a:p>
          <a:p>
            <a:pPr lvl="1"/>
            <a:r>
              <a:rPr lang="ru-RU" dirty="0" smtClean="0"/>
              <a:t>нельзя задавать порядок или количество вхождений дочерних элементов, </a:t>
            </a:r>
          </a:p>
          <a:p>
            <a:pPr lvl="1"/>
            <a:r>
              <a:rPr lang="ru-RU" dirty="0"/>
              <a:t>нельзя </a:t>
            </a:r>
            <a:r>
              <a:rPr lang="ru-RU" dirty="0" smtClean="0"/>
              <a:t>задавать обязательность включения для определенных типов дочерних элементов.</a:t>
            </a:r>
          </a:p>
          <a:p>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ru-RU" smtClean="0"/>
              <a:t>Предыстория </a:t>
            </a:r>
            <a:r>
              <a:rPr lang="en-US" smtClean="0"/>
              <a:t>XML: SGML</a:t>
            </a:r>
            <a:endParaRPr lang="ru-RU" smtClean="0"/>
          </a:p>
        </p:txBody>
      </p:sp>
      <p:sp>
        <p:nvSpPr>
          <p:cNvPr id="10243" name="Rectangle 3"/>
          <p:cNvSpPr>
            <a:spLocks noGrp="1" noChangeArrowheads="1"/>
          </p:cNvSpPr>
          <p:nvPr>
            <p:ph type="body" idx="1"/>
          </p:nvPr>
        </p:nvSpPr>
        <p:spPr>
          <a:xfrm>
            <a:off x="250825" y="1281113"/>
            <a:ext cx="8821738" cy="4525962"/>
          </a:xfrm>
        </p:spPr>
        <p:txBody>
          <a:bodyPr>
            <a:normAutofit lnSpcReduction="10000"/>
          </a:bodyPr>
          <a:lstStyle/>
          <a:p>
            <a:r>
              <a:rPr lang="ru-RU" smtClean="0"/>
              <a:t>1980-е - SGML (Standard Generalized Markup Language) </a:t>
            </a:r>
            <a:r>
              <a:rPr lang="ru-RU" sz="1600" i="1" smtClean="0"/>
              <a:t>предшественник </a:t>
            </a:r>
            <a:r>
              <a:rPr lang="en-US" sz="1600" i="1" smtClean="0"/>
              <a:t>HTML, XML</a:t>
            </a:r>
            <a:r>
              <a:rPr lang="ru-RU" sz="1600" i="1" smtClean="0"/>
              <a:t> </a:t>
            </a:r>
            <a:r>
              <a:rPr lang="en-US" sz="1600" i="1" smtClean="0"/>
              <a:t>-</a:t>
            </a:r>
            <a:r>
              <a:rPr lang="ru-RU" sz="1600" i="1" smtClean="0"/>
              <a:t> стандартный обобщенный язык разметки</a:t>
            </a:r>
          </a:p>
          <a:p>
            <a:pPr lvl="1"/>
            <a:r>
              <a:rPr lang="ru-RU" sz="2400" b="1" smtClean="0"/>
              <a:t>разработан для МО США; задача - снизить расходы на передачу документации</a:t>
            </a:r>
          </a:p>
          <a:p>
            <a:pPr lvl="1"/>
            <a:r>
              <a:rPr lang="ru-RU" sz="2400" b="1" smtClean="0"/>
              <a:t>четкая иерархическая структурированность информации; </a:t>
            </a:r>
          </a:p>
          <a:p>
            <a:pPr lvl="1"/>
            <a:r>
              <a:rPr lang="ru-RU" sz="2400" b="1" smtClean="0"/>
              <a:t>расширяемость стандарта;</a:t>
            </a:r>
          </a:p>
          <a:p>
            <a:pPr lvl="1"/>
            <a:r>
              <a:rPr lang="ru-RU" sz="2400" b="1" smtClean="0"/>
              <a:t>отделение информации от представления (использование DTD - </a:t>
            </a:r>
            <a:r>
              <a:rPr lang="en-US" sz="2400" b="1" smtClean="0"/>
              <a:t>Document Type Definition)</a:t>
            </a:r>
            <a:endParaRPr lang="ru-RU" sz="2400" b="1" smtClean="0"/>
          </a:p>
          <a:p>
            <a:pPr lvl="1"/>
            <a:r>
              <a:rPr lang="ru-RU" sz="2400" b="1" smtClean="0"/>
              <a:t>слишком сложен для реализации в </a:t>
            </a:r>
            <a:r>
              <a:rPr lang="en-US" sz="2400" b="1" smtClean="0"/>
              <a:t>Web </a:t>
            </a:r>
            <a:r>
              <a:rPr lang="ru-RU" sz="2400" b="1" smtClean="0"/>
              <a:t>(</a:t>
            </a:r>
            <a:r>
              <a:rPr lang="en-US" sz="2400" b="1" smtClean="0"/>
              <a:t>Sounds Good, Maybe Later)</a:t>
            </a:r>
            <a:endParaRPr lang="ru-RU" smtClean="0"/>
          </a:p>
        </p:txBody>
      </p:sp>
    </p:spTree>
    <p:extLst>
      <p:ext uri="{BB962C8B-B14F-4D97-AF65-F5344CB8AC3E}">
        <p14:creationId xmlns:p14="http://schemas.microsoft.com/office/powerpoint/2010/main" val="7069940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normAutofit/>
          </a:bodyPr>
          <a:lstStyle/>
          <a:p>
            <a:endParaRPr lang="ru-RU" dirty="0"/>
          </a:p>
        </p:txBody>
      </p:sp>
      <p:sp>
        <p:nvSpPr>
          <p:cNvPr id="3" name="Содержимое 2"/>
          <p:cNvSpPr>
            <a:spLocks noGrp="1"/>
          </p:cNvSpPr>
          <p:nvPr>
            <p:ph idx="1"/>
          </p:nvPr>
        </p:nvSpPr>
        <p:spPr>
          <a:xfrm>
            <a:off x="179512" y="1268760"/>
            <a:ext cx="8712968" cy="5589240"/>
          </a:xfrm>
        </p:spPr>
        <p:txBody>
          <a:bodyPr>
            <a:normAutofit lnSpcReduction="10000"/>
          </a:bodyPr>
          <a:lstStyle/>
          <a:p>
            <a:r>
              <a:rPr lang="ru-RU" dirty="0" smtClean="0"/>
              <a:t>Для объявления типа элемента смешанного содержимого, можно воспользоваться одной из следующих форм модели содержимого:</a:t>
            </a:r>
          </a:p>
          <a:p>
            <a:pPr marL="514350" indent="-514350">
              <a:buFont typeface="+mj-lt"/>
              <a:buAutoNum type="arabicPeriod"/>
            </a:pPr>
            <a:r>
              <a:rPr lang="ru-RU" dirty="0" smtClean="0">
                <a:solidFill>
                  <a:srgbClr val="0000FF"/>
                </a:solidFill>
              </a:rPr>
              <a:t>#PCDATA </a:t>
            </a:r>
            <a:r>
              <a:rPr lang="ru-RU" dirty="0" smtClean="0"/>
              <a:t>- только символьные данные (может и не иметь никаких символов – т.е. быть пустым).</a:t>
            </a:r>
          </a:p>
          <a:p>
            <a:pPr marL="514350" indent="-514350">
              <a:buFont typeface="+mj-lt"/>
              <a:buAutoNum type="arabicPeriod"/>
            </a:pPr>
            <a:r>
              <a:rPr lang="ru-RU" dirty="0" smtClean="0"/>
              <a:t>Символьные данные с необязательными дочерними элементами. </a:t>
            </a:r>
          </a:p>
          <a:p>
            <a:pPr lvl="1"/>
            <a:r>
              <a:rPr lang="ru-RU" dirty="0" smtClean="0"/>
              <a:t>после ключевого слова </a:t>
            </a:r>
            <a:r>
              <a:rPr lang="ru-RU" dirty="0" smtClean="0">
                <a:solidFill>
                  <a:srgbClr val="0000FF"/>
                </a:solidFill>
              </a:rPr>
              <a:t>PCDATA</a:t>
            </a:r>
            <a:r>
              <a:rPr lang="ru-RU" dirty="0" smtClean="0"/>
              <a:t> записывается один или несколько дочерних элементов </a:t>
            </a:r>
          </a:p>
          <a:p>
            <a:pPr lvl="1"/>
            <a:r>
              <a:rPr lang="ru-RU" dirty="0" smtClean="0"/>
              <a:t>разделяя их символами </a:t>
            </a:r>
            <a:r>
              <a:rPr lang="ru-RU" dirty="0" smtClean="0">
                <a:solidFill>
                  <a:srgbClr val="0000FF"/>
                </a:solidFill>
              </a:rPr>
              <a:t>|</a:t>
            </a:r>
            <a:r>
              <a:rPr lang="ru-RU" dirty="0" smtClean="0"/>
              <a:t> и помещая звездочку (</a:t>
            </a:r>
            <a:r>
              <a:rPr lang="ru-RU" dirty="0" smtClean="0">
                <a:solidFill>
                  <a:srgbClr val="0000FF"/>
                </a:solidFill>
              </a:rPr>
              <a:t>*</a:t>
            </a:r>
            <a:r>
              <a:rPr lang="ru-RU" dirty="0" smtClean="0"/>
              <a:t>) в конце всей модели содержимого. </a:t>
            </a:r>
          </a:p>
          <a:p>
            <a:endParaRPr lang="ru-RU"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Пример смешанного содержимого</a:t>
            </a:r>
            <a:endParaRPr lang="ru-RU" dirty="0"/>
          </a:p>
        </p:txBody>
      </p:sp>
      <p:sp>
        <p:nvSpPr>
          <p:cNvPr id="3" name="Содержимое 2"/>
          <p:cNvSpPr>
            <a:spLocks noGrp="1"/>
          </p:cNvSpPr>
          <p:nvPr>
            <p:ph idx="1"/>
          </p:nvPr>
        </p:nvSpPr>
        <p:spPr>
          <a:xfrm>
            <a:off x="179512" y="1484784"/>
            <a:ext cx="8712968" cy="5184576"/>
          </a:xfrm>
        </p:spPr>
        <p:txBody>
          <a:bodyPr>
            <a:normAutofit fontScale="70000" lnSpcReduction="20000"/>
          </a:bodyPr>
          <a:lstStyle/>
          <a:p>
            <a:pPr lvl="0"/>
            <a:r>
              <a:rPr lang="ru-RU" dirty="0" smtClean="0"/>
              <a:t>Следующее объявление указывает, что элемент TITLE может содержать символьные данные плюс ни одного или несколько дочерних элементов </a:t>
            </a:r>
            <a:r>
              <a:rPr lang="ru-RU" dirty="0" smtClean="0">
                <a:solidFill>
                  <a:srgbClr val="0000FF"/>
                </a:solidFill>
              </a:rPr>
              <a:t>SUBTITLE</a:t>
            </a:r>
            <a:r>
              <a:rPr lang="ru-RU" dirty="0" smtClean="0"/>
              <a:t>:</a:t>
            </a:r>
          </a:p>
          <a:p>
            <a:pPr>
              <a:buNone/>
            </a:pPr>
            <a:r>
              <a:rPr lang="ru-RU" dirty="0" smtClean="0"/>
              <a:t>	</a:t>
            </a:r>
            <a:r>
              <a:rPr lang="ru-RU" dirty="0" smtClean="0">
                <a:solidFill>
                  <a:srgbClr val="0000FF"/>
                </a:solidFill>
              </a:rPr>
              <a:t>&lt;!ELEMENT TITLE (#PCDATA  |  SUBTITLE)*&gt;</a:t>
            </a:r>
          </a:p>
          <a:p>
            <a:r>
              <a:rPr lang="ru-RU" dirty="0" smtClean="0"/>
              <a:t>В соответствии с этим объявлением следующие элементы TITLE являются допустимыми:</a:t>
            </a:r>
          </a:p>
          <a:p>
            <a:pPr marL="28575" lvl="1" indent="-28575">
              <a:buNone/>
            </a:pPr>
            <a:endParaRPr lang="ru-RU" dirty="0" smtClean="0"/>
          </a:p>
          <a:p>
            <a:pPr marL="28575" lvl="1" indent="-28575">
              <a:buNone/>
            </a:pPr>
            <a:r>
              <a:rPr lang="en-US" dirty="0" smtClean="0">
                <a:solidFill>
                  <a:srgbClr val="0000FF"/>
                </a:solidFill>
              </a:rPr>
              <a:t>&lt;TITLE&gt;</a:t>
            </a:r>
            <a:endParaRPr lang="ru-RU" dirty="0" smtClean="0">
              <a:solidFill>
                <a:srgbClr val="0000FF"/>
              </a:solidFill>
            </a:endParaRPr>
          </a:p>
          <a:p>
            <a:pPr marL="28575" lvl="1" indent="-28575">
              <a:buNone/>
            </a:pPr>
            <a:r>
              <a:rPr lang="en-US" dirty="0" smtClean="0">
                <a:solidFill>
                  <a:srgbClr val="0000FF"/>
                </a:solidFill>
              </a:rPr>
              <a:t>   Moby-Dick</a:t>
            </a:r>
            <a:endParaRPr lang="ru-RU" dirty="0" smtClean="0">
              <a:solidFill>
                <a:srgbClr val="0000FF"/>
              </a:solidFill>
            </a:endParaRPr>
          </a:p>
          <a:p>
            <a:pPr marL="28575" lvl="1" indent="-28575">
              <a:buNone/>
            </a:pPr>
            <a:r>
              <a:rPr lang="en-US" dirty="0" smtClean="0">
                <a:solidFill>
                  <a:srgbClr val="0000FF"/>
                </a:solidFill>
              </a:rPr>
              <a:t>   &lt;SUBTITLE&gt;Or, the Whale&lt;/SUBTITLE&gt;</a:t>
            </a:r>
            <a:endParaRPr lang="ru-RU" dirty="0" smtClean="0">
              <a:solidFill>
                <a:srgbClr val="0000FF"/>
              </a:solidFill>
            </a:endParaRPr>
          </a:p>
          <a:p>
            <a:pPr marL="28575" lvl="1" indent="-28575">
              <a:buNone/>
            </a:pPr>
            <a:r>
              <a:rPr lang="en-US" dirty="0" smtClean="0">
                <a:solidFill>
                  <a:srgbClr val="0000FF"/>
                </a:solidFill>
              </a:rPr>
              <a:t>&lt;/TITLE&gt;</a:t>
            </a:r>
            <a:endParaRPr lang="ru-RU" dirty="0" smtClean="0">
              <a:solidFill>
                <a:srgbClr val="0000FF"/>
              </a:solidFill>
            </a:endParaRPr>
          </a:p>
          <a:p>
            <a:pPr marL="28575" lvl="1" indent="-28575">
              <a:buNone/>
            </a:pPr>
            <a:endParaRPr lang="ru-RU" dirty="0" smtClean="0">
              <a:solidFill>
                <a:srgbClr val="0000FF"/>
              </a:solidFill>
            </a:endParaRPr>
          </a:p>
          <a:p>
            <a:pPr marL="28575" lvl="1" indent="-28575">
              <a:buNone/>
            </a:pPr>
            <a:r>
              <a:rPr lang="en-US" dirty="0" smtClean="0">
                <a:solidFill>
                  <a:srgbClr val="0000FF"/>
                </a:solidFill>
              </a:rPr>
              <a:t>&lt;TITLE&gt;</a:t>
            </a:r>
            <a:endParaRPr lang="ru-RU" dirty="0" smtClean="0">
              <a:solidFill>
                <a:srgbClr val="0000FF"/>
              </a:solidFill>
            </a:endParaRPr>
          </a:p>
          <a:p>
            <a:pPr marL="28575" lvl="1" indent="-28575">
              <a:buNone/>
            </a:pPr>
            <a:r>
              <a:rPr lang="en-US" dirty="0" smtClean="0">
                <a:solidFill>
                  <a:srgbClr val="0000FF"/>
                </a:solidFill>
              </a:rPr>
              <a:t>      &lt;SUBTITLE&gt;Or, the Whale&lt;/SUBTITLE&gt;</a:t>
            </a:r>
            <a:endParaRPr lang="ru-RU" dirty="0" smtClean="0">
              <a:solidFill>
                <a:srgbClr val="0000FF"/>
              </a:solidFill>
            </a:endParaRPr>
          </a:p>
          <a:p>
            <a:pPr marL="28575" lvl="1" indent="-28575">
              <a:buNone/>
            </a:pPr>
            <a:r>
              <a:rPr lang="en-US" dirty="0" smtClean="0">
                <a:solidFill>
                  <a:srgbClr val="0000FF"/>
                </a:solidFill>
              </a:rPr>
              <a:t>      Moby-Dick</a:t>
            </a:r>
            <a:endParaRPr lang="ru-RU" dirty="0" smtClean="0">
              <a:solidFill>
                <a:srgbClr val="0000FF"/>
              </a:solidFill>
            </a:endParaRPr>
          </a:p>
          <a:p>
            <a:pPr marL="28575" lvl="1" indent="-28575">
              <a:buNone/>
            </a:pPr>
            <a:r>
              <a:rPr lang="en-US" dirty="0" smtClean="0">
                <a:solidFill>
                  <a:srgbClr val="0000FF"/>
                </a:solidFill>
              </a:rPr>
              <a:t>&lt;/TITLE&gt;</a:t>
            </a:r>
            <a:endParaRPr lang="ru-RU" dirty="0" smtClean="0">
              <a:solidFill>
                <a:srgbClr val="0000FF"/>
              </a:solidFill>
            </a:endParaRPr>
          </a:p>
          <a:p>
            <a:endParaRPr lang="ru-RU" dirty="0"/>
          </a:p>
        </p:txBody>
      </p:sp>
      <p:sp>
        <p:nvSpPr>
          <p:cNvPr id="4" name="Прямоугольник 3"/>
          <p:cNvSpPr/>
          <p:nvPr/>
        </p:nvSpPr>
        <p:spPr>
          <a:xfrm>
            <a:off x="5364088" y="3068960"/>
            <a:ext cx="3456384" cy="3929668"/>
          </a:xfrm>
          <a:prstGeom prst="rect">
            <a:avLst/>
          </a:prstGeom>
        </p:spPr>
        <p:txBody>
          <a:bodyPr wrap="square">
            <a:spAutoFit/>
          </a:bodyPr>
          <a:lstStyle/>
          <a:p>
            <a:pPr marL="0" lvl="1">
              <a:buNone/>
            </a:pPr>
            <a:r>
              <a:rPr lang="en-US" sz="2000" dirty="0" smtClean="0">
                <a:solidFill>
                  <a:srgbClr val="0000FF"/>
                </a:solidFill>
              </a:rPr>
              <a:t>&lt;TITLE&gt;</a:t>
            </a:r>
            <a:endParaRPr lang="ru-RU" sz="2000" dirty="0" smtClean="0">
              <a:solidFill>
                <a:srgbClr val="0000FF"/>
              </a:solidFill>
            </a:endParaRPr>
          </a:p>
          <a:p>
            <a:pPr marL="0" lvl="1">
              <a:buNone/>
            </a:pPr>
            <a:r>
              <a:rPr lang="en-US" sz="2000" dirty="0" smtClean="0">
                <a:solidFill>
                  <a:srgbClr val="0000FF"/>
                </a:solidFill>
              </a:rPr>
              <a:t>         Moby-Dick</a:t>
            </a:r>
            <a:endParaRPr lang="ru-RU" sz="2000" dirty="0" smtClean="0">
              <a:solidFill>
                <a:srgbClr val="0000FF"/>
              </a:solidFill>
            </a:endParaRPr>
          </a:p>
          <a:p>
            <a:pPr marL="0" lvl="1">
              <a:buNone/>
            </a:pPr>
            <a:r>
              <a:rPr lang="en-US" sz="2000" dirty="0" smtClean="0">
                <a:solidFill>
                  <a:srgbClr val="0000FF"/>
                </a:solidFill>
              </a:rPr>
              <a:t>&lt;/TITLE&gt;</a:t>
            </a:r>
            <a:endParaRPr lang="ru-RU" sz="2000" dirty="0" smtClean="0">
              <a:solidFill>
                <a:srgbClr val="0000FF"/>
              </a:solidFill>
            </a:endParaRPr>
          </a:p>
          <a:p>
            <a:pPr marL="0" lvl="1">
              <a:buNone/>
            </a:pPr>
            <a:endParaRPr lang="ru-RU" sz="2000" dirty="0" smtClean="0">
              <a:solidFill>
                <a:srgbClr val="0000FF"/>
              </a:solidFill>
            </a:endParaRPr>
          </a:p>
          <a:p>
            <a:pPr marL="0" lvl="1">
              <a:buNone/>
            </a:pPr>
            <a:r>
              <a:rPr lang="en-US" sz="2000" dirty="0" smtClean="0">
                <a:solidFill>
                  <a:srgbClr val="0000FF"/>
                </a:solidFill>
              </a:rPr>
              <a:t>&lt;TITLE&gt;</a:t>
            </a:r>
            <a:endParaRPr lang="ru-RU" sz="2000" dirty="0" smtClean="0">
              <a:solidFill>
                <a:srgbClr val="0000FF"/>
              </a:solidFill>
            </a:endParaRPr>
          </a:p>
          <a:p>
            <a:pPr marL="0" lvl="1">
              <a:buNone/>
            </a:pPr>
            <a:r>
              <a:rPr lang="en-US" sz="2000" dirty="0" smtClean="0">
                <a:solidFill>
                  <a:srgbClr val="0000FF"/>
                </a:solidFill>
              </a:rPr>
              <a:t>         &lt;SUBTITLE&gt;Or, the Whale&lt;/SUBTITLE&gt;</a:t>
            </a:r>
            <a:endParaRPr lang="ru-RU" sz="2000" dirty="0" smtClean="0">
              <a:solidFill>
                <a:srgbClr val="0000FF"/>
              </a:solidFill>
            </a:endParaRPr>
          </a:p>
          <a:p>
            <a:pPr marL="0" lvl="1">
              <a:buNone/>
            </a:pPr>
            <a:r>
              <a:rPr lang="en-US" sz="2000" dirty="0" smtClean="0">
                <a:solidFill>
                  <a:srgbClr val="0000FF"/>
                </a:solidFill>
              </a:rPr>
              <a:t>         &lt;SUBTITLE&gt;Another Subtitle&lt;/SUBTITLE&gt;</a:t>
            </a:r>
            <a:endParaRPr lang="ru-RU" sz="2000" dirty="0" smtClean="0">
              <a:solidFill>
                <a:srgbClr val="0000FF"/>
              </a:solidFill>
            </a:endParaRPr>
          </a:p>
          <a:p>
            <a:pPr marL="0" lvl="1">
              <a:buNone/>
            </a:pPr>
            <a:r>
              <a:rPr lang="en-US" sz="2000" dirty="0" smtClean="0">
                <a:solidFill>
                  <a:srgbClr val="0000FF"/>
                </a:solidFill>
              </a:rPr>
              <a:t>&lt;/TITLE&gt;</a:t>
            </a:r>
            <a:endParaRPr lang="ru-RU" sz="2000" dirty="0" smtClean="0">
              <a:solidFill>
                <a:srgbClr val="0000FF"/>
              </a:solidFill>
            </a:endParaRPr>
          </a:p>
          <a:p>
            <a:pPr marL="0" lvl="1">
              <a:buNone/>
            </a:pPr>
            <a:endParaRPr lang="ru-RU" sz="2000" dirty="0" smtClean="0">
              <a:solidFill>
                <a:srgbClr val="0000FF"/>
              </a:solidFill>
            </a:endParaRPr>
          </a:p>
          <a:p>
            <a:pPr marL="0" lvl="1">
              <a:buNone/>
            </a:pPr>
            <a:r>
              <a:rPr lang="ru-RU" sz="2000" dirty="0" smtClean="0">
                <a:solidFill>
                  <a:srgbClr val="0000FF"/>
                </a:solidFill>
              </a:rPr>
              <a:t>&lt;TITLE&gt;&lt;/TITLE&gt;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txBody>
          <a:bodyPr>
            <a:normAutofit/>
          </a:bodyPr>
          <a:lstStyle/>
          <a:p>
            <a:r>
              <a:rPr lang="ru-RU" b="1" dirty="0" smtClean="0"/>
              <a:t>Объявление атрибутов</a:t>
            </a:r>
            <a:endParaRPr lang="ru-RU" dirty="0"/>
          </a:p>
        </p:txBody>
      </p:sp>
      <p:sp>
        <p:nvSpPr>
          <p:cNvPr id="3" name="Содержимое 2"/>
          <p:cNvSpPr>
            <a:spLocks noGrp="1"/>
          </p:cNvSpPr>
          <p:nvPr>
            <p:ph idx="1"/>
          </p:nvPr>
        </p:nvSpPr>
        <p:spPr>
          <a:xfrm>
            <a:off x="205680" y="1484784"/>
            <a:ext cx="8686800" cy="5257800"/>
          </a:xfrm>
        </p:spPr>
        <p:txBody>
          <a:bodyPr>
            <a:normAutofit/>
          </a:bodyPr>
          <a:lstStyle/>
          <a:p>
            <a:r>
              <a:rPr lang="ru-RU" dirty="0" smtClean="0"/>
              <a:t>В </a:t>
            </a:r>
            <a:r>
              <a:rPr lang="ru-RU" dirty="0" err="1" smtClean="0"/>
              <a:t>валидном</a:t>
            </a:r>
            <a:r>
              <a:rPr lang="ru-RU" dirty="0" smtClean="0"/>
              <a:t> XML-документе должны быть полностью описаны все атрибуты, которые предполагается использовать для элементов документа. </a:t>
            </a:r>
            <a:endParaRPr lang="en-US" dirty="0" smtClean="0"/>
          </a:p>
          <a:p>
            <a:endParaRPr lang="ru-RU" dirty="0" smtClean="0"/>
          </a:p>
          <a:p>
            <a:r>
              <a:rPr lang="ru-RU" dirty="0" smtClean="0"/>
              <a:t>Все атрибуты, ассоциированные с определенным элементом, описываются с помощью специального типа DTD-разметки, называемого объявлением списка атрибутов.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txBody>
          <a:bodyPr>
            <a:normAutofit/>
          </a:bodyPr>
          <a:lstStyle/>
          <a:p>
            <a:endParaRPr lang="ru-RU" dirty="0"/>
          </a:p>
        </p:txBody>
      </p:sp>
      <p:sp>
        <p:nvSpPr>
          <p:cNvPr id="3" name="Содержимое 2"/>
          <p:cNvSpPr>
            <a:spLocks noGrp="1"/>
          </p:cNvSpPr>
          <p:nvPr>
            <p:ph idx="1"/>
          </p:nvPr>
        </p:nvSpPr>
        <p:spPr>
          <a:xfrm>
            <a:off x="205680" y="1484784"/>
            <a:ext cx="8686800" cy="5257800"/>
          </a:xfrm>
        </p:spPr>
        <p:txBody>
          <a:bodyPr>
            <a:normAutofit/>
          </a:bodyPr>
          <a:lstStyle/>
          <a:p>
            <a:r>
              <a:rPr lang="ru-RU" dirty="0" smtClean="0"/>
              <a:t>В  объявлении атрибутов задаются:</a:t>
            </a:r>
          </a:p>
          <a:p>
            <a:pPr lvl="1"/>
            <a:r>
              <a:rPr lang="ru-RU" b="1" dirty="0" smtClean="0"/>
              <a:t>имена</a:t>
            </a:r>
            <a:r>
              <a:rPr lang="ru-RU" dirty="0" smtClean="0"/>
              <a:t> атрибутов, ассоциированных с элементом. </a:t>
            </a:r>
          </a:p>
          <a:p>
            <a:pPr lvl="2"/>
            <a:r>
              <a:rPr lang="ru-RU" dirty="0" smtClean="0"/>
              <a:t>В </a:t>
            </a:r>
            <a:r>
              <a:rPr lang="ru-RU" dirty="0" err="1" smtClean="0"/>
              <a:t>валидном</a:t>
            </a:r>
            <a:r>
              <a:rPr lang="ru-RU" dirty="0" smtClean="0"/>
              <a:t> документе можно включить в начальный тэг элемента только те атрибуты, которые определены для элемента;</a:t>
            </a:r>
          </a:p>
          <a:p>
            <a:pPr lvl="1"/>
            <a:r>
              <a:rPr lang="ru-RU" b="1" dirty="0" smtClean="0"/>
              <a:t>тип данных </a:t>
            </a:r>
            <a:r>
              <a:rPr lang="ru-RU" dirty="0" smtClean="0"/>
              <a:t>каждого атрибута;</a:t>
            </a:r>
          </a:p>
          <a:p>
            <a:pPr lvl="1"/>
            <a:r>
              <a:rPr lang="ru-RU" b="1" dirty="0" smtClean="0"/>
              <a:t>обязательность</a:t>
            </a:r>
            <a:r>
              <a:rPr lang="ru-RU" dirty="0" smtClean="0"/>
              <a:t> для каждого атрибута. </a:t>
            </a:r>
          </a:p>
          <a:p>
            <a:pPr lvl="2"/>
            <a:r>
              <a:rPr lang="ru-RU" dirty="0" smtClean="0"/>
              <a:t>Если атрибут необязателен, то указывается, что должен делать процессор, если атрибут опущен </a:t>
            </a:r>
          </a:p>
          <a:p>
            <a:pPr lvl="2"/>
            <a:r>
              <a:rPr lang="ru-RU" dirty="0"/>
              <a:t>Н</a:t>
            </a:r>
            <a:r>
              <a:rPr lang="ru-RU" dirty="0" smtClean="0"/>
              <a:t>апример, можно задать значение атрибута по умолчанию, которое будет использовать процессор.</a:t>
            </a:r>
          </a:p>
          <a:p>
            <a:endParaRPr lang="ru-RU"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dirty="0" smtClean="0"/>
              <a:t>Форма записи объявления списка атрибутов</a:t>
            </a:r>
            <a:endParaRPr lang="ru-RU" sz="3600" dirty="0"/>
          </a:p>
        </p:txBody>
      </p:sp>
      <p:sp>
        <p:nvSpPr>
          <p:cNvPr id="3" name="Содержимое 2"/>
          <p:cNvSpPr>
            <a:spLocks noGrp="1"/>
          </p:cNvSpPr>
          <p:nvPr>
            <p:ph idx="1"/>
          </p:nvPr>
        </p:nvSpPr>
        <p:spPr>
          <a:xfrm>
            <a:off x="179512" y="1556792"/>
            <a:ext cx="8784976" cy="5112568"/>
          </a:xfrm>
        </p:spPr>
        <p:txBody>
          <a:bodyPr>
            <a:normAutofit/>
          </a:bodyPr>
          <a:lstStyle/>
          <a:p>
            <a:r>
              <a:rPr lang="ru-RU" dirty="0" smtClean="0"/>
              <a:t>Объявление списка атрибутов имеет следующую общую форму:</a:t>
            </a:r>
          </a:p>
          <a:p>
            <a:pPr>
              <a:buNone/>
            </a:pPr>
            <a:r>
              <a:rPr lang="ru-RU" dirty="0" smtClean="0"/>
              <a:t>	</a:t>
            </a:r>
            <a:r>
              <a:rPr lang="ru-RU" sz="2800" dirty="0" smtClean="0">
                <a:solidFill>
                  <a:srgbClr val="0000FF"/>
                </a:solidFill>
              </a:rPr>
              <a:t>&lt;!ATTLIST [</a:t>
            </a:r>
            <a:r>
              <a:rPr lang="ru-RU" sz="2800" dirty="0" err="1" smtClean="0">
                <a:solidFill>
                  <a:srgbClr val="0000FF"/>
                </a:solidFill>
              </a:rPr>
              <a:t>ИмяЭлемента</a:t>
            </a:r>
            <a:r>
              <a:rPr lang="ru-RU" sz="2800" dirty="0" smtClean="0">
                <a:solidFill>
                  <a:srgbClr val="0000FF"/>
                </a:solidFill>
              </a:rPr>
              <a:t>] [</a:t>
            </a:r>
            <a:r>
              <a:rPr lang="ru-RU" sz="2800" dirty="0" err="1" smtClean="0">
                <a:solidFill>
                  <a:srgbClr val="0000FF"/>
                </a:solidFill>
              </a:rPr>
              <a:t>ОпределенияАтрибутов</a:t>
            </a:r>
            <a:r>
              <a:rPr lang="ru-RU" sz="2800" dirty="0" smtClean="0">
                <a:solidFill>
                  <a:srgbClr val="0000FF"/>
                </a:solidFill>
              </a:rPr>
              <a:t>] &gt;</a:t>
            </a:r>
            <a:endParaRPr lang="ru-RU" dirty="0" smtClean="0">
              <a:solidFill>
                <a:srgbClr val="0000FF"/>
              </a:solidFill>
            </a:endParaRPr>
          </a:p>
          <a:p>
            <a:pPr lvl="1"/>
            <a:r>
              <a:rPr lang="en-US" dirty="0" smtClean="0">
                <a:solidFill>
                  <a:srgbClr val="0000FF"/>
                </a:solidFill>
              </a:rPr>
              <a:t>[</a:t>
            </a:r>
            <a:r>
              <a:rPr lang="en-US" dirty="0" err="1" smtClean="0">
                <a:solidFill>
                  <a:srgbClr val="0000FF"/>
                </a:solidFill>
              </a:rPr>
              <a:t>ИмяЭлемента</a:t>
            </a:r>
            <a:r>
              <a:rPr lang="en-US" dirty="0" smtClean="0">
                <a:solidFill>
                  <a:srgbClr val="0000FF"/>
                </a:solidFill>
              </a:rPr>
              <a:t>]</a:t>
            </a:r>
            <a:r>
              <a:rPr lang="ru-RU" dirty="0" smtClean="0">
                <a:solidFill>
                  <a:srgbClr val="0000FF"/>
                </a:solidFill>
              </a:rPr>
              <a:t> </a:t>
            </a:r>
            <a:r>
              <a:rPr lang="ru-RU" dirty="0" smtClean="0"/>
              <a:t>– имя элемента, связанного с атрибутом или атрибутами</a:t>
            </a:r>
            <a:r>
              <a:rPr lang="en-US" dirty="0"/>
              <a:t>;</a:t>
            </a:r>
            <a:endParaRPr lang="ru-RU" dirty="0" smtClean="0"/>
          </a:p>
          <a:p>
            <a:pPr lvl="1"/>
            <a:r>
              <a:rPr lang="en-US" dirty="0" smtClean="0">
                <a:solidFill>
                  <a:srgbClr val="0000FF"/>
                </a:solidFill>
              </a:rPr>
              <a:t>[</a:t>
            </a:r>
            <a:r>
              <a:rPr lang="en-US" dirty="0" err="1" smtClean="0">
                <a:solidFill>
                  <a:srgbClr val="0000FF"/>
                </a:solidFill>
              </a:rPr>
              <a:t>ОпределенияАтрибутов</a:t>
            </a:r>
            <a:r>
              <a:rPr lang="en-US" dirty="0" smtClean="0">
                <a:solidFill>
                  <a:srgbClr val="0000FF"/>
                </a:solidFill>
              </a:rPr>
              <a:t>] </a:t>
            </a:r>
            <a:r>
              <a:rPr lang="ru-RU" dirty="0" smtClean="0">
                <a:solidFill>
                  <a:srgbClr val="0000FF"/>
                </a:solidFill>
              </a:rPr>
              <a:t> </a:t>
            </a:r>
            <a:r>
              <a:rPr lang="ru-RU" dirty="0" smtClean="0"/>
              <a:t>– это одно или несколько определений атрибутов, каждое из которых определяет один атрибут.</a:t>
            </a:r>
          </a:p>
          <a:p>
            <a:endParaRPr lang="ru-RU" dirty="0" smtClean="0"/>
          </a:p>
          <a:p>
            <a:endParaRPr lang="ru-RU" dirty="0" smtClean="0"/>
          </a:p>
          <a:p>
            <a:endParaRPr lang="ru-RU"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a:t>
            </a:r>
            <a:r>
              <a:rPr lang="ru-RU" dirty="0" smtClean="0"/>
              <a:t>пределение </a:t>
            </a:r>
            <a:r>
              <a:rPr lang="ru-RU" dirty="0"/>
              <a:t>атрибута</a:t>
            </a:r>
          </a:p>
        </p:txBody>
      </p:sp>
      <p:sp>
        <p:nvSpPr>
          <p:cNvPr id="3" name="Содержимое 2"/>
          <p:cNvSpPr>
            <a:spLocks noGrp="1"/>
          </p:cNvSpPr>
          <p:nvPr>
            <p:ph idx="1"/>
          </p:nvPr>
        </p:nvSpPr>
        <p:spPr>
          <a:xfrm>
            <a:off x="205680" y="1484784"/>
            <a:ext cx="8686800" cy="5257800"/>
          </a:xfrm>
        </p:spPr>
        <p:txBody>
          <a:bodyPr>
            <a:normAutofit fontScale="92500"/>
          </a:bodyPr>
          <a:lstStyle/>
          <a:p>
            <a:r>
              <a:rPr lang="ru-RU" dirty="0" smtClean="0"/>
              <a:t>Каждое определение атрибута является последовательностью следующих трех значений:</a:t>
            </a:r>
          </a:p>
          <a:p>
            <a:endParaRPr lang="ru-RU" dirty="0" smtClean="0"/>
          </a:p>
          <a:p>
            <a:pPr>
              <a:buNone/>
            </a:pPr>
            <a:r>
              <a:rPr lang="en-US" sz="2800" dirty="0" smtClean="0">
                <a:solidFill>
                  <a:srgbClr val="0000FF"/>
                </a:solidFill>
              </a:rPr>
              <a:t>[</a:t>
            </a:r>
            <a:r>
              <a:rPr lang="en-US" sz="2800" dirty="0" err="1" smtClean="0">
                <a:solidFill>
                  <a:srgbClr val="0000FF"/>
                </a:solidFill>
              </a:rPr>
              <a:t>ИмяАтрибута</a:t>
            </a:r>
            <a:r>
              <a:rPr lang="en-US" sz="2800" dirty="0" smtClean="0">
                <a:solidFill>
                  <a:srgbClr val="0000FF"/>
                </a:solidFill>
              </a:rPr>
              <a:t>] [</a:t>
            </a:r>
            <a:r>
              <a:rPr lang="en-US" sz="2800" dirty="0" err="1" smtClean="0">
                <a:solidFill>
                  <a:srgbClr val="0000FF"/>
                </a:solidFill>
              </a:rPr>
              <a:t>ТипАтрибута</a:t>
            </a:r>
            <a:r>
              <a:rPr lang="en-US" sz="2800" dirty="0" smtClean="0">
                <a:solidFill>
                  <a:srgbClr val="0000FF"/>
                </a:solidFill>
              </a:rPr>
              <a:t>]</a:t>
            </a:r>
            <a:r>
              <a:rPr lang="ru-RU" sz="2800" dirty="0" smtClean="0">
                <a:solidFill>
                  <a:srgbClr val="0000FF"/>
                </a:solidFill>
              </a:rPr>
              <a:t> </a:t>
            </a:r>
            <a:r>
              <a:rPr lang="en-US" sz="2800" dirty="0" smtClean="0">
                <a:solidFill>
                  <a:srgbClr val="0000FF"/>
                </a:solidFill>
              </a:rPr>
              <a:t>[</a:t>
            </a:r>
            <a:r>
              <a:rPr lang="ru-RU" sz="2800" dirty="0" err="1" smtClean="0">
                <a:solidFill>
                  <a:srgbClr val="0000FF"/>
                </a:solidFill>
              </a:rPr>
              <a:t>ДопОписание</a:t>
            </a:r>
            <a:r>
              <a:rPr lang="en-US" sz="2800" dirty="0" smtClean="0">
                <a:solidFill>
                  <a:srgbClr val="0000FF"/>
                </a:solidFill>
              </a:rPr>
              <a:t>]</a:t>
            </a:r>
            <a:endParaRPr lang="ru-RU" sz="2800" dirty="0" smtClean="0">
              <a:solidFill>
                <a:srgbClr val="0000FF"/>
              </a:solidFill>
            </a:endParaRPr>
          </a:p>
          <a:p>
            <a:pPr lvl="1"/>
            <a:endParaRPr lang="ru-RU" dirty="0" smtClean="0"/>
          </a:p>
          <a:p>
            <a:pPr lvl="1"/>
            <a:r>
              <a:rPr lang="en-US" dirty="0" smtClean="0">
                <a:solidFill>
                  <a:srgbClr val="0000FF"/>
                </a:solidFill>
              </a:rPr>
              <a:t>[</a:t>
            </a:r>
            <a:r>
              <a:rPr lang="en-US" dirty="0" err="1" smtClean="0">
                <a:solidFill>
                  <a:srgbClr val="0000FF"/>
                </a:solidFill>
              </a:rPr>
              <a:t>ИмяАтрибута</a:t>
            </a:r>
            <a:r>
              <a:rPr lang="en-US" dirty="0" smtClean="0">
                <a:solidFill>
                  <a:srgbClr val="0000FF"/>
                </a:solidFill>
              </a:rPr>
              <a:t>]</a:t>
            </a:r>
            <a:r>
              <a:rPr lang="ru-RU" dirty="0" smtClean="0"/>
              <a:t> – имя атрибута;</a:t>
            </a:r>
          </a:p>
          <a:p>
            <a:pPr lvl="1"/>
            <a:r>
              <a:rPr lang="en-US" dirty="0" smtClean="0">
                <a:solidFill>
                  <a:srgbClr val="0000FF"/>
                </a:solidFill>
              </a:rPr>
              <a:t>[</a:t>
            </a:r>
            <a:r>
              <a:rPr lang="en-US" dirty="0" err="1" smtClean="0">
                <a:solidFill>
                  <a:srgbClr val="0000FF"/>
                </a:solidFill>
              </a:rPr>
              <a:t>ТипАтрибута</a:t>
            </a:r>
            <a:r>
              <a:rPr lang="en-US" dirty="0" smtClean="0">
                <a:solidFill>
                  <a:srgbClr val="0000FF"/>
                </a:solidFill>
              </a:rPr>
              <a:t>] </a:t>
            </a:r>
            <a:r>
              <a:rPr lang="ru-RU" dirty="0" smtClean="0"/>
              <a:t>– тип атрибута, т.е. виды значений, которые могут быть присвоены атрибуту;</a:t>
            </a:r>
          </a:p>
          <a:p>
            <a:pPr lvl="1"/>
            <a:r>
              <a:rPr lang="en-US" dirty="0" smtClean="0">
                <a:solidFill>
                  <a:srgbClr val="0000FF"/>
                </a:solidFill>
              </a:rPr>
              <a:t>[</a:t>
            </a:r>
            <a:r>
              <a:rPr lang="ru-RU" dirty="0" err="1">
                <a:solidFill>
                  <a:srgbClr val="0000FF"/>
                </a:solidFill>
              </a:rPr>
              <a:t>ДопОписание</a:t>
            </a:r>
            <a:r>
              <a:rPr lang="en-US" dirty="0" smtClean="0">
                <a:solidFill>
                  <a:srgbClr val="0000FF"/>
                </a:solidFill>
              </a:rPr>
              <a:t>]</a:t>
            </a:r>
            <a:r>
              <a:rPr lang="ru-RU" dirty="0" smtClean="0">
                <a:solidFill>
                  <a:srgbClr val="0000FF"/>
                </a:solidFill>
              </a:rPr>
              <a:t> </a:t>
            </a:r>
            <a:r>
              <a:rPr lang="ru-RU" dirty="0" smtClean="0"/>
              <a:t>– это объявление по умолчанию, которое указывает на обязательность атрибута и содержит другую информацию.</a:t>
            </a:r>
          </a:p>
          <a:p>
            <a:endParaRPr lang="ru-RU"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endParaRPr lang="ru-RU" dirty="0"/>
          </a:p>
        </p:txBody>
      </p:sp>
      <p:sp>
        <p:nvSpPr>
          <p:cNvPr id="3" name="Содержимое 2"/>
          <p:cNvSpPr>
            <a:spLocks noGrp="1"/>
          </p:cNvSpPr>
          <p:nvPr>
            <p:ph idx="1"/>
          </p:nvPr>
        </p:nvSpPr>
        <p:spPr>
          <a:xfrm>
            <a:off x="251520" y="1484784"/>
            <a:ext cx="8712968" cy="5184576"/>
          </a:xfrm>
        </p:spPr>
        <p:txBody>
          <a:bodyPr>
            <a:normAutofit/>
          </a:bodyPr>
          <a:lstStyle/>
          <a:p>
            <a:pPr lvl="0"/>
            <a:r>
              <a:rPr lang="ru-RU" dirty="0" smtClean="0"/>
              <a:t>Если для данного типа элемента будет задано более одного объявления списка атрибутов, содержания двух объявлений объединяются. </a:t>
            </a:r>
          </a:p>
          <a:p>
            <a:pPr lvl="0"/>
            <a:r>
              <a:rPr lang="ru-RU" dirty="0" smtClean="0"/>
              <a:t>Если атрибут с заданным именем объявлен для одного и того же элемента несколько раз, первое объявление используется, а последующие – игнорируются. </a:t>
            </a:r>
          </a:p>
          <a:p>
            <a:pPr lvl="0"/>
            <a:r>
              <a:rPr lang="ru-RU" dirty="0" smtClean="0"/>
              <a:t>Множественные объявления списков атрибутов может возникнуть, если документ имеет как внутренние, так и внешние DTD. </a:t>
            </a:r>
          </a:p>
          <a:p>
            <a:endParaRPr lang="ru-RU"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определения атрибутов</a:t>
            </a:r>
            <a:endParaRPr lang="ru-RU" dirty="0"/>
          </a:p>
        </p:txBody>
      </p:sp>
      <p:sp>
        <p:nvSpPr>
          <p:cNvPr id="3" name="Содержимое 2"/>
          <p:cNvSpPr>
            <a:spLocks noGrp="1"/>
          </p:cNvSpPr>
          <p:nvPr>
            <p:ph idx="1"/>
          </p:nvPr>
        </p:nvSpPr>
        <p:spPr>
          <a:xfrm>
            <a:off x="179512" y="1268760"/>
            <a:ext cx="8964488" cy="2952328"/>
          </a:xfrm>
        </p:spPr>
        <p:txBody>
          <a:bodyPr>
            <a:normAutofit fontScale="47500" lnSpcReduction="20000"/>
          </a:bodyPr>
          <a:lstStyle/>
          <a:p>
            <a:r>
              <a:rPr lang="ru-RU" sz="4400" dirty="0" smtClean="0"/>
              <a:t>Пусть тип элемента с именем FILM объявлен следующим образом:</a:t>
            </a:r>
          </a:p>
          <a:p>
            <a:pPr marL="0" indent="0">
              <a:buNone/>
            </a:pPr>
            <a:endParaRPr lang="ru-RU" sz="4400" dirty="0" smtClean="0"/>
          </a:p>
          <a:p>
            <a:pPr>
              <a:buNone/>
            </a:pPr>
            <a:r>
              <a:rPr lang="en-US" sz="5100" dirty="0" smtClean="0">
                <a:solidFill>
                  <a:srgbClr val="0000FF"/>
                </a:solidFill>
              </a:rPr>
              <a:t>&lt;!ELEMENT </a:t>
            </a:r>
            <a:r>
              <a:rPr lang="en-US" sz="5100" b="1" dirty="0" smtClean="0">
                <a:solidFill>
                  <a:srgbClr val="0000FF"/>
                </a:solidFill>
              </a:rPr>
              <a:t>FILM</a:t>
            </a:r>
            <a:r>
              <a:rPr lang="en-US" sz="5100" dirty="0" smtClean="0">
                <a:solidFill>
                  <a:srgbClr val="0000FF"/>
                </a:solidFill>
              </a:rPr>
              <a:t> (TITLE, (STAR  |  NARRATOR  |  INSTRUCTOR) )&gt;</a:t>
            </a:r>
            <a:endParaRPr lang="ru-RU" sz="5100" dirty="0" smtClean="0">
              <a:solidFill>
                <a:srgbClr val="0000FF"/>
              </a:solidFill>
            </a:endParaRPr>
          </a:p>
          <a:p>
            <a:endParaRPr lang="ru-RU" sz="5100" dirty="0" smtClean="0"/>
          </a:p>
          <a:p>
            <a:r>
              <a:rPr lang="ru-RU" sz="4400" dirty="0" smtClean="0"/>
              <a:t>Тогда можно объявить два атрибута (</a:t>
            </a:r>
            <a:r>
              <a:rPr lang="ru-RU" sz="4400" dirty="0" err="1" smtClean="0">
                <a:solidFill>
                  <a:srgbClr val="0000FF"/>
                </a:solidFill>
              </a:rPr>
              <a:t>Class</a:t>
            </a:r>
            <a:r>
              <a:rPr lang="ru-RU" sz="4400" dirty="0" smtClean="0">
                <a:solidFill>
                  <a:srgbClr val="0000FF"/>
                </a:solidFill>
              </a:rPr>
              <a:t> </a:t>
            </a:r>
            <a:r>
              <a:rPr lang="ru-RU" sz="4400" dirty="0" smtClean="0"/>
              <a:t>и </a:t>
            </a:r>
            <a:r>
              <a:rPr lang="ru-RU" sz="4400" dirty="0" err="1" smtClean="0">
                <a:solidFill>
                  <a:srgbClr val="0000FF"/>
                </a:solidFill>
              </a:rPr>
              <a:t>Year</a:t>
            </a:r>
            <a:r>
              <a:rPr lang="ru-RU" sz="4400" dirty="0" smtClean="0"/>
              <a:t>) для элемента </a:t>
            </a:r>
            <a:r>
              <a:rPr lang="ru-RU" sz="4400" dirty="0" smtClean="0">
                <a:solidFill>
                  <a:srgbClr val="0000FF"/>
                </a:solidFill>
              </a:rPr>
              <a:t>FILM</a:t>
            </a:r>
            <a:r>
              <a:rPr lang="ru-RU" sz="4400" dirty="0" smtClean="0"/>
              <a:t>:</a:t>
            </a:r>
          </a:p>
          <a:p>
            <a:pPr>
              <a:buNone/>
            </a:pPr>
            <a:r>
              <a:rPr lang="ru-RU" sz="4400" dirty="0" smtClean="0"/>
              <a:t>	</a:t>
            </a:r>
          </a:p>
          <a:p>
            <a:pPr>
              <a:buNone/>
            </a:pPr>
            <a:r>
              <a:rPr lang="en-US" sz="5100" dirty="0" smtClean="0">
                <a:solidFill>
                  <a:srgbClr val="0000FF"/>
                </a:solidFill>
              </a:rPr>
              <a:t>&lt;!ATTLIST </a:t>
            </a:r>
            <a:r>
              <a:rPr lang="en-US" sz="5100" b="1" dirty="0" smtClean="0">
                <a:solidFill>
                  <a:srgbClr val="0000FF"/>
                </a:solidFill>
              </a:rPr>
              <a:t>FILM</a:t>
            </a:r>
            <a:r>
              <a:rPr lang="en-US" sz="5100" dirty="0" smtClean="0">
                <a:solidFill>
                  <a:srgbClr val="0000FF"/>
                </a:solidFill>
              </a:rPr>
              <a:t>  Class CDATA "fictional"  Year CDATA #REQUIRED&gt;</a:t>
            </a:r>
            <a:endParaRPr lang="ru-RU" sz="5100" dirty="0" smtClean="0">
              <a:solidFill>
                <a:srgbClr val="0000FF"/>
              </a:solidFill>
            </a:endParaRPr>
          </a:p>
          <a:p>
            <a:endParaRPr lang="ru-RU" dirty="0"/>
          </a:p>
        </p:txBody>
      </p:sp>
      <p:pic>
        <p:nvPicPr>
          <p:cNvPr id="4" name="Рисунок 3" descr="http://www.intuit.ru/department/internet/xml/5/05_03.gif"/>
          <p:cNvPicPr/>
          <p:nvPr/>
        </p:nvPicPr>
        <p:blipFill>
          <a:blip r:embed="rId3" cstate="print"/>
          <a:srcRect/>
          <a:stretch>
            <a:fillRect/>
          </a:stretch>
        </p:blipFill>
        <p:spPr bwMode="auto">
          <a:xfrm>
            <a:off x="827584" y="4265712"/>
            <a:ext cx="7488832" cy="2592288"/>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a:xfrm>
            <a:off x="205680" y="1484784"/>
            <a:ext cx="8686800" cy="5257800"/>
          </a:xfrm>
        </p:spPr>
        <p:txBody>
          <a:bodyPr>
            <a:normAutofit lnSpcReduction="10000"/>
          </a:bodyPr>
          <a:lstStyle/>
          <a:p>
            <a:r>
              <a:rPr lang="ru-RU" dirty="0" smtClean="0"/>
              <a:t>Атрибуту </a:t>
            </a:r>
            <a:r>
              <a:rPr lang="en-US" dirty="0" smtClean="0">
                <a:solidFill>
                  <a:srgbClr val="0000FF"/>
                </a:solidFill>
              </a:rPr>
              <a:t>class</a:t>
            </a:r>
            <a:r>
              <a:rPr lang="en-US" dirty="0" smtClean="0"/>
              <a:t> </a:t>
            </a:r>
            <a:r>
              <a:rPr lang="ru-RU" dirty="0" smtClean="0"/>
              <a:t>можно присваивать любую строку в кавычках (ключевое слово </a:t>
            </a:r>
            <a:r>
              <a:rPr lang="en-US" dirty="0" smtClean="0">
                <a:solidFill>
                  <a:srgbClr val="0000FF"/>
                </a:solidFill>
              </a:rPr>
              <a:t>CDATA</a:t>
            </a:r>
            <a:r>
              <a:rPr lang="ru-RU" dirty="0" smtClean="0"/>
              <a:t>); </a:t>
            </a:r>
          </a:p>
          <a:p>
            <a:pPr lvl="1"/>
            <a:r>
              <a:rPr lang="ru-RU" dirty="0" smtClean="0"/>
              <a:t>если в </a:t>
            </a:r>
            <a:r>
              <a:rPr lang="en-US" dirty="0" smtClean="0"/>
              <a:t>XML</a:t>
            </a:r>
            <a:r>
              <a:rPr lang="ru-RU" dirty="0" smtClean="0"/>
              <a:t>-документе данному атрибуту значение не задается, то ему будет автоматически присваиваться значение по умолчанию </a:t>
            </a:r>
            <a:r>
              <a:rPr lang="ru-RU" dirty="0" smtClean="0">
                <a:solidFill>
                  <a:srgbClr val="0000FF"/>
                </a:solidFill>
              </a:rPr>
              <a:t>"</a:t>
            </a:r>
            <a:r>
              <a:rPr lang="en-US" dirty="0" smtClean="0">
                <a:solidFill>
                  <a:srgbClr val="0000FF"/>
                </a:solidFill>
              </a:rPr>
              <a:t>fictional</a:t>
            </a:r>
            <a:r>
              <a:rPr lang="ru-RU" dirty="0" smtClean="0">
                <a:solidFill>
                  <a:srgbClr val="0000FF"/>
                </a:solidFill>
              </a:rPr>
              <a:t>"</a:t>
            </a:r>
            <a:r>
              <a:rPr lang="ru-RU" dirty="0" smtClean="0"/>
              <a:t>. </a:t>
            </a:r>
          </a:p>
          <a:p>
            <a:r>
              <a:rPr lang="ru-RU" dirty="0" smtClean="0"/>
              <a:t>Атрибуту </a:t>
            </a:r>
            <a:r>
              <a:rPr lang="en-US" dirty="0" smtClean="0">
                <a:solidFill>
                  <a:srgbClr val="0000FF"/>
                </a:solidFill>
              </a:rPr>
              <a:t>year</a:t>
            </a:r>
            <a:r>
              <a:rPr lang="en-US" dirty="0" smtClean="0"/>
              <a:t> </a:t>
            </a:r>
            <a:r>
              <a:rPr lang="ru-RU" dirty="0" smtClean="0"/>
              <a:t>можно присвоить любую строку в кавычках; </a:t>
            </a:r>
          </a:p>
          <a:p>
            <a:pPr lvl="1"/>
            <a:r>
              <a:rPr lang="ru-RU" dirty="0" smtClean="0"/>
              <a:t>однако, этому атрибуту должно быть обязательно присвоено значение в каждом элементе </a:t>
            </a:r>
            <a:r>
              <a:rPr lang="en-US" dirty="0" smtClean="0">
                <a:solidFill>
                  <a:srgbClr val="0000FF"/>
                </a:solidFill>
              </a:rPr>
              <a:t>film</a:t>
            </a:r>
            <a:r>
              <a:rPr lang="en-US" dirty="0" smtClean="0"/>
              <a:t> </a:t>
            </a:r>
            <a:r>
              <a:rPr lang="ru-RU" dirty="0" smtClean="0"/>
              <a:t>(ключевое слово </a:t>
            </a:r>
            <a:r>
              <a:rPr lang="en-US" dirty="0" smtClean="0">
                <a:solidFill>
                  <a:srgbClr val="0000FF"/>
                </a:solidFill>
              </a:rPr>
              <a:t>#REQUIRED</a:t>
            </a:r>
            <a:r>
              <a:rPr lang="ru-RU" dirty="0" smtClean="0"/>
              <a:t>), поэтому значение по умолчанию не задается.</a:t>
            </a:r>
          </a:p>
          <a:p>
            <a:endParaRPr lang="ru-RU"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normAutofit fontScale="90000"/>
          </a:bodyPr>
          <a:lstStyle/>
          <a:p>
            <a:r>
              <a:rPr lang="ru-RU" dirty="0" smtClean="0"/>
              <a:t>Пример описания </a:t>
            </a:r>
            <a:r>
              <a:rPr lang="en-US" dirty="0" smtClean="0"/>
              <a:t>XML</a:t>
            </a:r>
            <a:r>
              <a:rPr lang="ru-RU" dirty="0" smtClean="0"/>
              <a:t>-документа</a:t>
            </a:r>
            <a:endParaRPr lang="ru-RU" dirty="0"/>
          </a:p>
        </p:txBody>
      </p:sp>
      <p:sp>
        <p:nvSpPr>
          <p:cNvPr id="3" name="Содержимое 2"/>
          <p:cNvSpPr>
            <a:spLocks noGrp="1"/>
          </p:cNvSpPr>
          <p:nvPr>
            <p:ph idx="1"/>
          </p:nvPr>
        </p:nvSpPr>
        <p:spPr>
          <a:xfrm>
            <a:off x="179512" y="1340768"/>
            <a:ext cx="8964488" cy="5472608"/>
          </a:xfrm>
        </p:spPr>
        <p:txBody>
          <a:bodyPr>
            <a:normAutofit fontScale="55000" lnSpcReduction="20000"/>
          </a:bodyPr>
          <a:lstStyle/>
          <a:p>
            <a:r>
              <a:rPr lang="ru-RU" sz="4400" dirty="0" smtClean="0"/>
              <a:t>Следующий полный XML-документ включает это объявление списка атрибутов, а также элемент </a:t>
            </a:r>
            <a:r>
              <a:rPr lang="ru-RU" sz="4400" dirty="0" smtClean="0">
                <a:solidFill>
                  <a:srgbClr val="0000FF"/>
                </a:solidFill>
              </a:rPr>
              <a:t>FILM</a:t>
            </a:r>
            <a:r>
              <a:rPr lang="ru-RU" sz="4400" dirty="0" smtClean="0"/>
              <a:t>:</a:t>
            </a:r>
          </a:p>
          <a:p>
            <a:pPr>
              <a:buNone/>
            </a:pPr>
            <a:endParaRPr lang="ru-RU" dirty="0" smtClean="0"/>
          </a:p>
          <a:p>
            <a:pPr>
              <a:buNone/>
            </a:pPr>
            <a:r>
              <a:rPr lang="en-US" dirty="0" smtClean="0">
                <a:solidFill>
                  <a:srgbClr val="0000FF"/>
                </a:solidFill>
              </a:rPr>
              <a:t>&lt;?xml version="1.0" encoding="windows-1251" ?&gt;</a:t>
            </a:r>
            <a:endParaRPr lang="ru-RU" dirty="0" smtClean="0">
              <a:solidFill>
                <a:srgbClr val="0000FF"/>
              </a:solidFill>
            </a:endParaRPr>
          </a:p>
          <a:p>
            <a:pPr>
              <a:buNone/>
            </a:pPr>
            <a:r>
              <a:rPr lang="en-US" dirty="0" smtClean="0">
                <a:solidFill>
                  <a:srgbClr val="0000FF"/>
                </a:solidFill>
              </a:rPr>
              <a:t>&lt;!DOCTYPE FILM</a:t>
            </a:r>
            <a:endParaRPr lang="ru-RU" dirty="0" smtClean="0">
              <a:solidFill>
                <a:srgbClr val="0000FF"/>
              </a:solidFill>
            </a:endParaRPr>
          </a:p>
          <a:p>
            <a:pPr>
              <a:buNone/>
            </a:pPr>
            <a:r>
              <a:rPr lang="en-US" dirty="0" smtClean="0">
                <a:solidFill>
                  <a:srgbClr val="0000FF"/>
                </a:solidFill>
              </a:rPr>
              <a:t>[</a:t>
            </a:r>
            <a:endParaRPr lang="ru-RU" dirty="0" smtClean="0">
              <a:solidFill>
                <a:srgbClr val="0000FF"/>
              </a:solidFill>
            </a:endParaRPr>
          </a:p>
          <a:p>
            <a:pPr>
              <a:buNone/>
            </a:pPr>
            <a:r>
              <a:rPr lang="en-US" dirty="0" smtClean="0">
                <a:solidFill>
                  <a:srgbClr val="0000FF"/>
                </a:solidFill>
              </a:rPr>
              <a:t>&lt;!ELEMENT FILM (TITLE, (STAR  |  NARRATOR  |  INSTRUCTOR) )&gt;</a:t>
            </a:r>
            <a:endParaRPr lang="ru-RU" dirty="0" smtClean="0">
              <a:solidFill>
                <a:srgbClr val="0000FF"/>
              </a:solidFill>
            </a:endParaRPr>
          </a:p>
          <a:p>
            <a:pPr>
              <a:buNone/>
            </a:pPr>
            <a:r>
              <a:rPr lang="en-US" dirty="0" smtClean="0">
                <a:solidFill>
                  <a:srgbClr val="0000FF"/>
                </a:solidFill>
              </a:rPr>
              <a:t>   &lt;!ATTLIST FILM   Class CDATA "fictional"   Year CDATA   #REQUIRED&gt;</a:t>
            </a:r>
            <a:endParaRPr lang="ru-RU" dirty="0" smtClean="0">
              <a:solidFill>
                <a:srgbClr val="0000FF"/>
              </a:solidFill>
            </a:endParaRPr>
          </a:p>
          <a:p>
            <a:pPr>
              <a:buNone/>
            </a:pPr>
            <a:r>
              <a:rPr lang="en-US" dirty="0" smtClean="0">
                <a:solidFill>
                  <a:srgbClr val="0000FF"/>
                </a:solidFill>
              </a:rPr>
              <a:t>   &lt;!ELEMENT TITLE (#PCDATA)&gt;</a:t>
            </a:r>
            <a:endParaRPr lang="ru-RU" dirty="0" smtClean="0">
              <a:solidFill>
                <a:srgbClr val="0000FF"/>
              </a:solidFill>
            </a:endParaRPr>
          </a:p>
          <a:p>
            <a:pPr>
              <a:buNone/>
            </a:pPr>
            <a:r>
              <a:rPr lang="en-US" dirty="0" smtClean="0">
                <a:solidFill>
                  <a:srgbClr val="0000FF"/>
                </a:solidFill>
              </a:rPr>
              <a:t>   &lt;!ELEMENT STAR (#PCDATA)&gt;</a:t>
            </a:r>
            <a:endParaRPr lang="ru-RU" dirty="0" smtClean="0">
              <a:solidFill>
                <a:srgbClr val="0000FF"/>
              </a:solidFill>
            </a:endParaRPr>
          </a:p>
          <a:p>
            <a:pPr>
              <a:buNone/>
            </a:pPr>
            <a:r>
              <a:rPr lang="en-US" dirty="0" smtClean="0">
                <a:solidFill>
                  <a:srgbClr val="0000FF"/>
                </a:solidFill>
              </a:rPr>
              <a:t>   &lt;!ELEMENT NARRATOR (#PCDATA)&gt;</a:t>
            </a:r>
            <a:endParaRPr lang="ru-RU" dirty="0" smtClean="0">
              <a:solidFill>
                <a:srgbClr val="0000FF"/>
              </a:solidFill>
            </a:endParaRPr>
          </a:p>
          <a:p>
            <a:pPr>
              <a:buNone/>
            </a:pPr>
            <a:r>
              <a:rPr lang="en-US" dirty="0" smtClean="0">
                <a:solidFill>
                  <a:srgbClr val="0000FF"/>
                </a:solidFill>
              </a:rPr>
              <a:t>   &lt;!ELEMENT INSTRUCTOR (#PCDATA)&gt;</a:t>
            </a:r>
            <a:endParaRPr lang="ru-RU" dirty="0" smtClean="0">
              <a:solidFill>
                <a:srgbClr val="0000FF"/>
              </a:solidFill>
            </a:endParaRPr>
          </a:p>
          <a:p>
            <a:pPr>
              <a:buNone/>
            </a:pPr>
            <a:r>
              <a:rPr lang="en-US" dirty="0" smtClean="0">
                <a:solidFill>
                  <a:srgbClr val="0000FF"/>
                </a:solidFill>
              </a:rPr>
              <a:t>   ]</a:t>
            </a:r>
            <a:endParaRPr lang="ru-RU" dirty="0" smtClean="0">
              <a:solidFill>
                <a:srgbClr val="0000FF"/>
              </a:solidFill>
            </a:endParaRPr>
          </a:p>
          <a:p>
            <a:pPr>
              <a:buNone/>
            </a:pPr>
            <a:r>
              <a:rPr lang="en-US" dirty="0" smtClean="0">
                <a:solidFill>
                  <a:srgbClr val="0000FF"/>
                </a:solidFill>
              </a:rPr>
              <a:t>&gt; </a:t>
            </a:r>
            <a:endParaRPr lang="ru-RU" dirty="0" smtClean="0">
              <a:solidFill>
                <a:srgbClr val="0000FF"/>
              </a:solidFill>
            </a:endParaRPr>
          </a:p>
          <a:p>
            <a:pPr>
              <a:buNone/>
            </a:pPr>
            <a:r>
              <a:rPr lang="en-US" dirty="0" smtClean="0">
                <a:solidFill>
                  <a:srgbClr val="0000FF"/>
                </a:solidFill>
              </a:rPr>
              <a:t>&lt;FILM Year="1948"&gt;</a:t>
            </a:r>
            <a:endParaRPr lang="ru-RU" dirty="0" smtClean="0">
              <a:solidFill>
                <a:srgbClr val="0000FF"/>
              </a:solidFill>
            </a:endParaRPr>
          </a:p>
          <a:p>
            <a:pPr>
              <a:buNone/>
            </a:pPr>
            <a:r>
              <a:rPr lang="en-US" dirty="0" smtClean="0">
                <a:solidFill>
                  <a:srgbClr val="0000FF"/>
                </a:solidFill>
              </a:rPr>
              <a:t>   &lt;TITLE&gt;The Morning After&lt;/TITLE&gt;</a:t>
            </a:r>
            <a:endParaRPr lang="ru-RU" dirty="0" smtClean="0">
              <a:solidFill>
                <a:srgbClr val="0000FF"/>
              </a:solidFill>
            </a:endParaRPr>
          </a:p>
          <a:p>
            <a:pPr>
              <a:buNone/>
            </a:pPr>
            <a:r>
              <a:rPr lang="en-US" dirty="0" smtClean="0">
                <a:solidFill>
                  <a:srgbClr val="0000FF"/>
                </a:solidFill>
              </a:rPr>
              <a:t>   &lt;STAR&gt;Morgan </a:t>
            </a:r>
            <a:r>
              <a:rPr lang="en-US" dirty="0" err="1" smtClean="0">
                <a:solidFill>
                  <a:srgbClr val="0000FF"/>
                </a:solidFill>
              </a:rPr>
              <a:t>Attenbury</a:t>
            </a:r>
            <a:r>
              <a:rPr lang="en-US" dirty="0" smtClean="0">
                <a:solidFill>
                  <a:srgbClr val="0000FF"/>
                </a:solidFill>
              </a:rPr>
              <a:t>&lt;/STAR&gt;</a:t>
            </a:r>
            <a:endParaRPr lang="ru-RU" dirty="0" smtClean="0">
              <a:solidFill>
                <a:srgbClr val="0000FF"/>
              </a:solidFill>
            </a:endParaRPr>
          </a:p>
          <a:p>
            <a:pPr>
              <a:buNone/>
            </a:pPr>
            <a:r>
              <a:rPr lang="en-US" dirty="0" smtClean="0">
                <a:solidFill>
                  <a:srgbClr val="0000FF"/>
                </a:solidFill>
              </a:rPr>
              <a:t>&lt;/FILM&gt;</a:t>
            </a:r>
            <a:endParaRPr lang="ru-RU" dirty="0" smtClean="0">
              <a:solidFill>
                <a:srgbClr val="0000FF"/>
              </a:solidFill>
            </a:endParaRPr>
          </a:p>
          <a:p>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11175" y="115888"/>
            <a:ext cx="8229600" cy="927100"/>
          </a:xfrm>
        </p:spPr>
        <p:txBody>
          <a:bodyPr/>
          <a:lstStyle/>
          <a:p>
            <a:r>
              <a:rPr lang="ru-RU" smtClean="0"/>
              <a:t>Предыстория </a:t>
            </a:r>
            <a:r>
              <a:rPr lang="en-US" smtClean="0"/>
              <a:t>XML: HTML</a:t>
            </a:r>
            <a:endParaRPr lang="ru-RU" smtClean="0"/>
          </a:p>
        </p:txBody>
      </p:sp>
      <p:sp>
        <p:nvSpPr>
          <p:cNvPr id="11267" name="Rectangle 3"/>
          <p:cNvSpPr>
            <a:spLocks noGrp="1" noChangeArrowheads="1"/>
          </p:cNvSpPr>
          <p:nvPr>
            <p:ph type="body" idx="1"/>
          </p:nvPr>
        </p:nvSpPr>
        <p:spPr>
          <a:xfrm>
            <a:off x="107950" y="1125538"/>
            <a:ext cx="9036050" cy="5183187"/>
          </a:xfrm>
        </p:spPr>
        <p:txBody>
          <a:bodyPr/>
          <a:lstStyle/>
          <a:p>
            <a:r>
              <a:rPr lang="ru-RU" sz="2800" smtClean="0"/>
              <a:t>1991 - HTML (HyperText Markup Language) это </a:t>
            </a:r>
            <a:r>
              <a:rPr lang="ru-RU" sz="2800" b="1" smtClean="0"/>
              <a:t>фиксированное подмножество </a:t>
            </a:r>
            <a:r>
              <a:rPr lang="en-US" sz="2800" b="1" smtClean="0"/>
              <a:t>SGML, ориентированное на Web-</a:t>
            </a:r>
            <a:r>
              <a:rPr lang="ru-RU" sz="2800" b="1" smtClean="0"/>
              <a:t>страницы</a:t>
            </a:r>
          </a:p>
          <a:p>
            <a:pPr lvl="1"/>
            <a:r>
              <a:rPr lang="ru-RU" b="1" smtClean="0"/>
              <a:t>чрезвычайно распространен - существует около 100 млрд. </a:t>
            </a:r>
            <a:r>
              <a:rPr lang="en-US" b="1" smtClean="0"/>
              <a:t>HTML-</a:t>
            </a:r>
            <a:r>
              <a:rPr lang="ru-RU" b="1" smtClean="0"/>
              <a:t>страниц!</a:t>
            </a:r>
          </a:p>
          <a:p>
            <a:pPr lvl="1"/>
            <a:r>
              <a:rPr lang="ru-RU" b="1" smtClean="0"/>
              <a:t>трудности форматирования текста и невозможность отделить представление от данных (</a:t>
            </a:r>
            <a:r>
              <a:rPr lang="en-US" b="1" smtClean="0"/>
              <a:t>CSS </a:t>
            </a:r>
            <a:r>
              <a:rPr lang="ru-RU" b="1" smtClean="0"/>
              <a:t>решает эту проблему только частично)</a:t>
            </a:r>
          </a:p>
          <a:p>
            <a:pPr lvl="1"/>
            <a:r>
              <a:rPr lang="ru-RU" b="1" smtClean="0"/>
              <a:t>недостаточная строгость стандарта и, как следствие, проблема структурирования текста</a:t>
            </a:r>
          </a:p>
          <a:p>
            <a:pPr lvl="1"/>
            <a:endParaRPr lang="ru-RU" b="1" smtClean="0"/>
          </a:p>
        </p:txBody>
      </p:sp>
    </p:spTree>
    <p:extLst>
      <p:ext uri="{BB962C8B-B14F-4D97-AF65-F5344CB8AC3E}">
        <p14:creationId xmlns:p14="http://schemas.microsoft.com/office/powerpoint/2010/main" val="3357571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22114"/>
          </a:xfrm>
        </p:spPr>
        <p:txBody>
          <a:bodyPr>
            <a:normAutofit/>
          </a:bodyPr>
          <a:lstStyle/>
          <a:p>
            <a:r>
              <a:rPr lang="ru-RU" b="1" dirty="0" smtClean="0"/>
              <a:t>Тип атрибута</a:t>
            </a:r>
            <a:endParaRPr lang="ru-RU" dirty="0"/>
          </a:p>
        </p:txBody>
      </p:sp>
      <p:sp>
        <p:nvSpPr>
          <p:cNvPr id="3" name="Содержимое 2"/>
          <p:cNvSpPr>
            <a:spLocks noGrp="1"/>
          </p:cNvSpPr>
          <p:nvPr>
            <p:ph idx="1"/>
          </p:nvPr>
        </p:nvSpPr>
        <p:spPr>
          <a:xfrm>
            <a:off x="179512" y="1484784"/>
            <a:ext cx="8686800" cy="5184576"/>
          </a:xfrm>
        </p:spPr>
        <p:txBody>
          <a:bodyPr>
            <a:normAutofit fontScale="77500" lnSpcReduction="20000"/>
          </a:bodyPr>
          <a:lstStyle/>
          <a:p>
            <a:r>
              <a:rPr lang="ru-RU" dirty="0" smtClean="0"/>
              <a:t>Тип атрибута является вторым необходимым компонентом в определении атрибута. </a:t>
            </a:r>
          </a:p>
          <a:p>
            <a:r>
              <a:rPr lang="ru-RU" dirty="0" smtClean="0"/>
              <a:t>Он задает вид значений, которые вы можете присваивать атрибуту внутри документа.</a:t>
            </a:r>
          </a:p>
          <a:p>
            <a:r>
              <a:rPr lang="ru-RU" dirty="0" smtClean="0"/>
              <a:t>Тип атрибута может задавать тремя различными способами:</a:t>
            </a:r>
          </a:p>
          <a:p>
            <a:pPr lvl="1"/>
            <a:r>
              <a:rPr lang="ru-RU" b="1" dirty="0" smtClean="0"/>
              <a:t>Строковый тип</a:t>
            </a:r>
            <a:r>
              <a:rPr lang="ru-RU" dirty="0" smtClean="0"/>
              <a:t> - атрибуту может быть назначена любая строке в кавычках (литералу). </a:t>
            </a:r>
          </a:p>
          <a:p>
            <a:pPr lvl="2"/>
            <a:r>
              <a:rPr lang="ru-RU" dirty="0" smtClean="0"/>
              <a:t>Для задания такого типа используется ключевое слово </a:t>
            </a:r>
            <a:r>
              <a:rPr lang="ru-RU" dirty="0" smtClean="0">
                <a:solidFill>
                  <a:srgbClr val="0000FF"/>
                </a:solidFill>
              </a:rPr>
              <a:t>CDATA</a:t>
            </a:r>
            <a:r>
              <a:rPr lang="ru-RU" dirty="0" smtClean="0"/>
              <a:t>. </a:t>
            </a:r>
          </a:p>
          <a:p>
            <a:pPr lvl="2"/>
            <a:r>
              <a:rPr lang="ru-RU" sz="2900" dirty="0" smtClean="0"/>
              <a:t>Например:</a:t>
            </a:r>
          </a:p>
          <a:p>
            <a:pPr>
              <a:buNone/>
            </a:pPr>
            <a:r>
              <a:rPr lang="ru-RU" dirty="0" smtClean="0"/>
              <a:t>	</a:t>
            </a:r>
            <a:r>
              <a:rPr lang="ru-RU" sz="3100" dirty="0" smtClean="0"/>
              <a:t>		</a:t>
            </a:r>
            <a:r>
              <a:rPr lang="en-US" sz="3100" dirty="0" smtClean="0">
                <a:solidFill>
                  <a:srgbClr val="0000FF"/>
                </a:solidFill>
              </a:rPr>
              <a:t>&lt;!ATTLIST FILM  Class CDATA "fictional"&gt;</a:t>
            </a:r>
            <a:endParaRPr lang="ru-RU" sz="5200" dirty="0" smtClean="0">
              <a:solidFill>
                <a:srgbClr val="0000FF"/>
              </a:solidFill>
            </a:endParaRPr>
          </a:p>
          <a:p>
            <a:pPr lvl="1"/>
            <a:r>
              <a:rPr lang="ru-RU" b="1" dirty="0" smtClean="0"/>
              <a:t>Маркерный тип</a:t>
            </a:r>
            <a:r>
              <a:rPr lang="ru-RU" dirty="0" smtClean="0"/>
              <a:t> - можно задать значения, на которые наложен ряд ограничений.</a:t>
            </a:r>
          </a:p>
          <a:p>
            <a:pPr lvl="1"/>
            <a:r>
              <a:rPr lang="ru-RU" b="1" dirty="0" smtClean="0"/>
              <a:t>Нумерованный тип</a:t>
            </a:r>
            <a:r>
              <a:rPr lang="ru-RU" dirty="0" smtClean="0"/>
              <a:t> – можно задать одно или список определенных значений. </a:t>
            </a:r>
            <a:endParaRPr lang="ru-RU"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Задание маркерного типа атрибута</a:t>
            </a:r>
            <a:endParaRPr lang="ru-RU" dirty="0"/>
          </a:p>
        </p:txBody>
      </p:sp>
      <p:sp>
        <p:nvSpPr>
          <p:cNvPr id="3" name="Содержимое 2"/>
          <p:cNvSpPr>
            <a:spLocks noGrp="1"/>
          </p:cNvSpPr>
          <p:nvPr>
            <p:ph idx="1"/>
          </p:nvPr>
        </p:nvSpPr>
        <p:spPr>
          <a:xfrm>
            <a:off x="107504" y="1340768"/>
            <a:ext cx="8856984" cy="5517232"/>
          </a:xfrm>
        </p:spPr>
        <p:txBody>
          <a:bodyPr>
            <a:normAutofit/>
          </a:bodyPr>
          <a:lstStyle/>
          <a:p>
            <a:r>
              <a:rPr lang="ru-RU" dirty="0" smtClean="0"/>
              <a:t>Значение, присваиваемое маркерному типу атрибута, должно удовлетворять дополнительному ограничению, которое задается в описании атрибута с помощью ключевых слов: </a:t>
            </a:r>
            <a:endParaRPr lang="en-US" dirty="0" smtClean="0"/>
          </a:p>
          <a:p>
            <a:pPr lvl="1"/>
            <a:r>
              <a:rPr lang="en-US" dirty="0" smtClean="0">
                <a:solidFill>
                  <a:srgbClr val="0000FF"/>
                </a:solidFill>
              </a:rPr>
              <a:t>ID</a:t>
            </a:r>
            <a:r>
              <a:rPr lang="en-US" dirty="0" smtClean="0"/>
              <a:t> – </a:t>
            </a:r>
            <a:r>
              <a:rPr lang="ru-RU" dirty="0" smtClean="0"/>
              <a:t>идентификатор (уникальное значение)</a:t>
            </a:r>
            <a:r>
              <a:rPr lang="en-US" dirty="0" smtClean="0"/>
              <a:t>;</a:t>
            </a:r>
          </a:p>
          <a:p>
            <a:pPr lvl="1"/>
            <a:r>
              <a:rPr lang="en-US" dirty="0" smtClean="0">
                <a:solidFill>
                  <a:srgbClr val="0000FF"/>
                </a:solidFill>
              </a:rPr>
              <a:t>IDREF</a:t>
            </a:r>
            <a:r>
              <a:rPr lang="en-US" dirty="0" smtClean="0"/>
              <a:t> – </a:t>
            </a:r>
            <a:r>
              <a:rPr lang="ru-RU" dirty="0" smtClean="0"/>
              <a:t>ссылка на идентификатор</a:t>
            </a:r>
            <a:r>
              <a:rPr lang="en-US" dirty="0" smtClean="0"/>
              <a:t>;</a:t>
            </a:r>
          </a:p>
          <a:p>
            <a:pPr lvl="1"/>
            <a:r>
              <a:rPr lang="en-US" dirty="0" smtClean="0">
                <a:solidFill>
                  <a:srgbClr val="0000FF"/>
                </a:solidFill>
              </a:rPr>
              <a:t>IDREFS</a:t>
            </a:r>
            <a:r>
              <a:rPr lang="ru-RU" dirty="0" smtClean="0">
                <a:solidFill>
                  <a:srgbClr val="0000FF"/>
                </a:solidFill>
              </a:rPr>
              <a:t> </a:t>
            </a:r>
            <a:r>
              <a:rPr lang="en-US" dirty="0" smtClean="0"/>
              <a:t>– </a:t>
            </a:r>
            <a:r>
              <a:rPr lang="ru-RU" dirty="0" smtClean="0"/>
              <a:t>набор ссылок на идентификаторы</a:t>
            </a:r>
            <a:r>
              <a:rPr lang="en-US" dirty="0" smtClean="0"/>
              <a:t>;</a:t>
            </a:r>
          </a:p>
          <a:p>
            <a:pPr lvl="1"/>
            <a:r>
              <a:rPr lang="en-US" dirty="0" smtClean="0">
                <a:solidFill>
                  <a:srgbClr val="0000FF"/>
                </a:solidFill>
              </a:rPr>
              <a:t>ENTITY</a:t>
            </a:r>
            <a:r>
              <a:rPr lang="en-US" dirty="0" smtClean="0"/>
              <a:t> – </a:t>
            </a:r>
            <a:r>
              <a:rPr lang="ru-RU" dirty="0" smtClean="0"/>
              <a:t>не анализируемая сущность</a:t>
            </a:r>
            <a:r>
              <a:rPr lang="en-US" dirty="0" smtClean="0"/>
              <a:t>;</a:t>
            </a:r>
          </a:p>
          <a:p>
            <a:pPr lvl="1"/>
            <a:r>
              <a:rPr lang="en-US" dirty="0" smtClean="0">
                <a:solidFill>
                  <a:srgbClr val="0000FF"/>
                </a:solidFill>
              </a:rPr>
              <a:t>ENTITIES</a:t>
            </a:r>
            <a:r>
              <a:rPr lang="en-US" dirty="0" smtClean="0"/>
              <a:t> – </a:t>
            </a:r>
            <a:r>
              <a:rPr lang="ru-RU" dirty="0" smtClean="0"/>
              <a:t>набор не анализируемых сущностей.</a:t>
            </a:r>
            <a:endParaRPr lang="en-US" dirty="0" smtClean="0"/>
          </a:p>
          <a:p>
            <a:pPr lvl="1"/>
            <a:endParaRPr lang="ru-RU"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Маркерный тип </a:t>
            </a:r>
            <a:r>
              <a:rPr lang="en-US" b="1" dirty="0" smtClean="0"/>
              <a:t>ID</a:t>
            </a:r>
            <a:endParaRPr lang="ru-RU" dirty="0"/>
          </a:p>
        </p:txBody>
      </p:sp>
      <p:sp>
        <p:nvSpPr>
          <p:cNvPr id="3" name="Содержимое 2"/>
          <p:cNvSpPr>
            <a:spLocks noGrp="1"/>
          </p:cNvSpPr>
          <p:nvPr>
            <p:ph idx="1"/>
          </p:nvPr>
        </p:nvSpPr>
        <p:spPr>
          <a:xfrm>
            <a:off x="107504" y="1340768"/>
            <a:ext cx="8856984" cy="5517232"/>
          </a:xfrm>
        </p:spPr>
        <p:txBody>
          <a:bodyPr>
            <a:normAutofit/>
          </a:bodyPr>
          <a:lstStyle/>
          <a:p>
            <a:r>
              <a:rPr lang="ru-RU" dirty="0" smtClean="0">
                <a:solidFill>
                  <a:srgbClr val="0000FF"/>
                </a:solidFill>
              </a:rPr>
              <a:t>ID</a:t>
            </a:r>
            <a:r>
              <a:rPr lang="ru-RU" dirty="0" smtClean="0"/>
              <a:t> -  для каждого элемента атрибут должен иметь уникальное значение. </a:t>
            </a:r>
          </a:p>
          <a:p>
            <a:pPr lvl="1"/>
            <a:r>
              <a:rPr lang="ru-RU" dirty="0" smtClean="0"/>
              <a:t>Значение должно начинаться с буквы или символа подчеркивания (_), за которыми могут идти или не идти другие буквы, цифры, символы точки (.), тире (–) или символы подчеркивания. </a:t>
            </a:r>
          </a:p>
          <a:p>
            <a:r>
              <a:rPr lang="ru-RU" dirty="0" smtClean="0"/>
              <a:t>Данный тип элемента может иметь только один атрибут типа </a:t>
            </a:r>
            <a:r>
              <a:rPr lang="ru-RU" dirty="0" smtClean="0">
                <a:solidFill>
                  <a:srgbClr val="0000FF"/>
                </a:solidFill>
              </a:rPr>
              <a:t>ID</a:t>
            </a:r>
            <a:r>
              <a:rPr lang="ru-RU" dirty="0" smtClean="0"/>
              <a:t>, а в объявлении значения атрибута по умолчанию должно фигурировать </a:t>
            </a:r>
            <a:r>
              <a:rPr lang="ru-RU" dirty="0" smtClean="0">
                <a:solidFill>
                  <a:srgbClr val="0000FF"/>
                </a:solidFill>
              </a:rPr>
              <a:t>#REQUIRED </a:t>
            </a:r>
            <a:r>
              <a:rPr lang="ru-RU" dirty="0" smtClean="0"/>
              <a:t>или </a:t>
            </a:r>
            <a:r>
              <a:rPr lang="ru-RU" dirty="0" smtClean="0">
                <a:solidFill>
                  <a:srgbClr val="0000FF"/>
                </a:solidFill>
              </a:rPr>
              <a:t>#IMPLIED</a:t>
            </a:r>
            <a:r>
              <a:rPr lang="ru-RU" dirty="0" smtClean="0"/>
              <a:t>. </a:t>
            </a:r>
          </a:p>
          <a:p>
            <a:pPr lvl="1"/>
            <a:endParaRPr lang="ru-RU"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использования </a:t>
            </a:r>
            <a:r>
              <a:rPr lang="en-US" dirty="0" smtClean="0"/>
              <a:t>ID</a:t>
            </a:r>
            <a:endParaRPr lang="ru-RU" dirty="0"/>
          </a:p>
        </p:txBody>
      </p:sp>
      <p:sp>
        <p:nvSpPr>
          <p:cNvPr id="3" name="Содержимое 2"/>
          <p:cNvSpPr>
            <a:spLocks noGrp="1"/>
          </p:cNvSpPr>
          <p:nvPr>
            <p:ph idx="1"/>
          </p:nvPr>
        </p:nvSpPr>
        <p:spPr>
          <a:xfrm>
            <a:off x="205680" y="1268760"/>
            <a:ext cx="8686800" cy="5445224"/>
          </a:xfrm>
        </p:spPr>
        <p:txBody>
          <a:bodyPr>
            <a:normAutofit fontScale="55000" lnSpcReduction="20000"/>
          </a:bodyPr>
          <a:lstStyle/>
          <a:p>
            <a:r>
              <a:rPr lang="ru-RU" dirty="0" smtClean="0"/>
              <a:t>Например, для атрибута </a:t>
            </a:r>
            <a:r>
              <a:rPr lang="ru-RU" dirty="0" err="1" smtClean="0">
                <a:solidFill>
                  <a:srgbClr val="0000FF"/>
                </a:solidFill>
              </a:rPr>
              <a:t>StockCode</a:t>
            </a:r>
            <a:r>
              <a:rPr lang="ru-RU" dirty="0" smtClean="0">
                <a:solidFill>
                  <a:srgbClr val="0000FF"/>
                </a:solidFill>
              </a:rPr>
              <a:t> </a:t>
            </a:r>
            <a:r>
              <a:rPr lang="ru-RU" dirty="0" smtClean="0"/>
              <a:t>определен маркерный тип с использованием ключевого слова </a:t>
            </a:r>
            <a:r>
              <a:rPr lang="ru-RU" dirty="0" smtClean="0">
                <a:solidFill>
                  <a:srgbClr val="0000FF"/>
                </a:solidFill>
              </a:rPr>
              <a:t>ID</a:t>
            </a:r>
            <a:r>
              <a:rPr lang="ru-RU" dirty="0" smtClean="0"/>
              <a:t>. </a:t>
            </a:r>
          </a:p>
          <a:p>
            <a:r>
              <a:rPr lang="ru-RU" dirty="0" smtClean="0"/>
              <a:t>Это ключевое слово означает, что для каждого элемента атрибуту должно быть присвоено уникальное значение. Например, присвоение товарного кода "S021" двум элементам </a:t>
            </a:r>
            <a:r>
              <a:rPr lang="ru-RU" dirty="0" smtClean="0">
                <a:solidFill>
                  <a:srgbClr val="0000FF"/>
                </a:solidFill>
              </a:rPr>
              <a:t>ITEM</a:t>
            </a:r>
            <a:r>
              <a:rPr lang="ru-RU" dirty="0" smtClean="0"/>
              <a:t> не допускается.</a:t>
            </a:r>
          </a:p>
          <a:p>
            <a:endParaRPr lang="ru-RU" dirty="0" smtClean="0"/>
          </a:p>
          <a:p>
            <a:pPr>
              <a:buNone/>
            </a:pPr>
            <a:r>
              <a:rPr lang="en-US" dirty="0" smtClean="0">
                <a:solidFill>
                  <a:srgbClr val="0000FF"/>
                </a:solidFill>
              </a:rPr>
              <a:t>&lt;?xml version="1.0" encoding="windows-1251" ?&gt;</a:t>
            </a:r>
            <a:endParaRPr lang="ru-RU" dirty="0" smtClean="0">
              <a:solidFill>
                <a:srgbClr val="0000FF"/>
              </a:solidFill>
            </a:endParaRPr>
          </a:p>
          <a:p>
            <a:pPr>
              <a:buNone/>
            </a:pPr>
            <a:r>
              <a:rPr lang="en-US" dirty="0" smtClean="0">
                <a:solidFill>
                  <a:srgbClr val="0000FF"/>
                </a:solidFill>
              </a:rPr>
              <a:t>&lt;!DOCTYPE INVENTORY</a:t>
            </a:r>
            <a:endParaRPr lang="ru-RU" dirty="0" smtClean="0">
              <a:solidFill>
                <a:srgbClr val="0000FF"/>
              </a:solidFill>
            </a:endParaRPr>
          </a:p>
          <a:p>
            <a:pPr>
              <a:buNone/>
            </a:pPr>
            <a:r>
              <a:rPr lang="en-US" dirty="0" smtClean="0">
                <a:solidFill>
                  <a:srgbClr val="0000FF"/>
                </a:solidFill>
              </a:rPr>
              <a:t>   [</a:t>
            </a:r>
            <a:endParaRPr lang="ru-RU" dirty="0" smtClean="0">
              <a:solidFill>
                <a:srgbClr val="0000FF"/>
              </a:solidFill>
            </a:endParaRPr>
          </a:p>
          <a:p>
            <a:pPr>
              <a:buNone/>
            </a:pPr>
            <a:r>
              <a:rPr lang="en-US" dirty="0" smtClean="0">
                <a:solidFill>
                  <a:srgbClr val="0000FF"/>
                </a:solidFill>
              </a:rPr>
              <a:t>   &lt;!ELEMENT INVENTORY (ITEM*)&gt;</a:t>
            </a:r>
            <a:endParaRPr lang="ru-RU" dirty="0" smtClean="0">
              <a:solidFill>
                <a:srgbClr val="0000FF"/>
              </a:solidFill>
            </a:endParaRPr>
          </a:p>
          <a:p>
            <a:pPr>
              <a:buNone/>
            </a:pPr>
            <a:r>
              <a:rPr lang="en-US" dirty="0" smtClean="0">
                <a:solidFill>
                  <a:srgbClr val="0000FF"/>
                </a:solidFill>
              </a:rPr>
              <a:t>   &lt;!ELEMENT ITEM (#PCDATA)&gt;</a:t>
            </a:r>
            <a:endParaRPr lang="ru-RU" dirty="0" smtClean="0">
              <a:solidFill>
                <a:srgbClr val="0000FF"/>
              </a:solidFill>
            </a:endParaRPr>
          </a:p>
          <a:p>
            <a:pPr>
              <a:buNone/>
            </a:pPr>
            <a:r>
              <a:rPr lang="en-US" dirty="0" smtClean="0">
                <a:solidFill>
                  <a:srgbClr val="0000FF"/>
                </a:solidFill>
              </a:rPr>
              <a:t>   &lt;!ATTLIST ITEM  </a:t>
            </a:r>
            <a:r>
              <a:rPr lang="en-US" dirty="0" err="1" smtClean="0">
                <a:solidFill>
                  <a:srgbClr val="0000FF"/>
                </a:solidFill>
              </a:rPr>
              <a:t>StockCode</a:t>
            </a:r>
            <a:r>
              <a:rPr lang="en-US" dirty="0" smtClean="0">
                <a:solidFill>
                  <a:srgbClr val="0000FF"/>
                </a:solidFill>
              </a:rPr>
              <a:t> ID #REQUIRED&gt;</a:t>
            </a:r>
            <a:endParaRPr lang="ru-RU" dirty="0" smtClean="0">
              <a:solidFill>
                <a:srgbClr val="0000FF"/>
              </a:solidFill>
            </a:endParaRPr>
          </a:p>
          <a:p>
            <a:pPr>
              <a:buNone/>
            </a:pPr>
            <a:r>
              <a:rPr lang="en-US" dirty="0" smtClean="0">
                <a:solidFill>
                  <a:srgbClr val="0000FF"/>
                </a:solidFill>
              </a:rPr>
              <a:t>   </a:t>
            </a:r>
            <a:r>
              <a:rPr lang="ru-RU" dirty="0" smtClean="0">
                <a:solidFill>
                  <a:srgbClr val="0000FF"/>
                </a:solidFill>
              </a:rPr>
              <a:t>]</a:t>
            </a:r>
          </a:p>
          <a:p>
            <a:pPr>
              <a:buNone/>
            </a:pPr>
            <a:r>
              <a:rPr lang="ru-RU" dirty="0" smtClean="0">
                <a:solidFill>
                  <a:srgbClr val="0000FF"/>
                </a:solidFill>
              </a:rPr>
              <a:t>&gt; </a:t>
            </a:r>
          </a:p>
          <a:p>
            <a:pPr>
              <a:buNone/>
            </a:pPr>
            <a:r>
              <a:rPr lang="ru-RU" dirty="0" smtClean="0">
                <a:solidFill>
                  <a:srgbClr val="0000FF"/>
                </a:solidFill>
              </a:rPr>
              <a:t>&lt;INVENTORY&gt;</a:t>
            </a:r>
          </a:p>
          <a:p>
            <a:pPr>
              <a:buNone/>
            </a:pPr>
            <a:r>
              <a:rPr lang="ru-RU" dirty="0" smtClean="0">
                <a:solidFill>
                  <a:srgbClr val="0000FF"/>
                </a:solidFill>
              </a:rPr>
              <a:t>   &lt;!-- Каждый элемент ITEM должен иметь свое значение кода </a:t>
            </a:r>
            <a:r>
              <a:rPr lang="ru-RU" dirty="0" err="1" smtClean="0">
                <a:solidFill>
                  <a:srgbClr val="0000FF"/>
                </a:solidFill>
              </a:rPr>
              <a:t>StockCode</a:t>
            </a:r>
            <a:r>
              <a:rPr lang="ru-RU" dirty="0" smtClean="0">
                <a:solidFill>
                  <a:srgbClr val="0000FF"/>
                </a:solidFill>
              </a:rPr>
              <a:t> --&gt;</a:t>
            </a:r>
          </a:p>
          <a:p>
            <a:pPr>
              <a:buNone/>
            </a:pPr>
            <a:r>
              <a:rPr lang="ru-RU" dirty="0" smtClean="0">
                <a:solidFill>
                  <a:srgbClr val="0000FF"/>
                </a:solidFill>
              </a:rPr>
              <a:t>   </a:t>
            </a:r>
            <a:r>
              <a:rPr lang="en-US" dirty="0" smtClean="0">
                <a:solidFill>
                  <a:srgbClr val="0000FF"/>
                </a:solidFill>
              </a:rPr>
              <a:t>&lt;ITEM </a:t>
            </a:r>
            <a:r>
              <a:rPr lang="en-US" dirty="0" err="1" smtClean="0">
                <a:solidFill>
                  <a:srgbClr val="0000FF"/>
                </a:solidFill>
              </a:rPr>
              <a:t>StockCode</a:t>
            </a:r>
            <a:r>
              <a:rPr lang="en-US" dirty="0" smtClean="0">
                <a:solidFill>
                  <a:srgbClr val="0000FF"/>
                </a:solidFill>
              </a:rPr>
              <a:t>="S021"&gt;Peach Tea Pot&lt;/ITEM&gt;</a:t>
            </a:r>
            <a:endParaRPr lang="ru-RU" dirty="0" smtClean="0">
              <a:solidFill>
                <a:srgbClr val="0000FF"/>
              </a:solidFill>
            </a:endParaRPr>
          </a:p>
          <a:p>
            <a:pPr>
              <a:buNone/>
            </a:pPr>
            <a:r>
              <a:rPr lang="en-US" dirty="0" smtClean="0">
                <a:solidFill>
                  <a:srgbClr val="0000FF"/>
                </a:solidFill>
              </a:rPr>
              <a:t>   &lt;ITEM </a:t>
            </a:r>
            <a:r>
              <a:rPr lang="en-US" dirty="0" err="1" smtClean="0">
                <a:solidFill>
                  <a:srgbClr val="0000FF"/>
                </a:solidFill>
              </a:rPr>
              <a:t>StockCode</a:t>
            </a:r>
            <a:r>
              <a:rPr lang="en-US" dirty="0" smtClean="0">
                <a:solidFill>
                  <a:srgbClr val="0000FF"/>
                </a:solidFill>
              </a:rPr>
              <a:t>="S034"&gt;Electric Coffee Grinder&lt;/ITEM&gt;</a:t>
            </a:r>
            <a:endParaRPr lang="ru-RU" dirty="0" smtClean="0">
              <a:solidFill>
                <a:srgbClr val="0000FF"/>
              </a:solidFill>
            </a:endParaRPr>
          </a:p>
          <a:p>
            <a:pPr>
              <a:buNone/>
            </a:pPr>
            <a:r>
              <a:rPr lang="en-US" dirty="0" smtClean="0">
                <a:solidFill>
                  <a:srgbClr val="0000FF"/>
                </a:solidFill>
              </a:rPr>
              <a:t>   &lt;ITEM </a:t>
            </a:r>
            <a:r>
              <a:rPr lang="en-US" dirty="0" err="1" smtClean="0">
                <a:solidFill>
                  <a:srgbClr val="0000FF"/>
                </a:solidFill>
              </a:rPr>
              <a:t>StockCode</a:t>
            </a:r>
            <a:r>
              <a:rPr lang="en-US" dirty="0" smtClean="0">
                <a:solidFill>
                  <a:srgbClr val="0000FF"/>
                </a:solidFill>
              </a:rPr>
              <a:t>="S086"&gt;Candy Thermometer&lt;/ITEM&gt;</a:t>
            </a:r>
            <a:endParaRPr lang="ru-RU" dirty="0" smtClean="0">
              <a:solidFill>
                <a:srgbClr val="0000FF"/>
              </a:solidFill>
            </a:endParaRPr>
          </a:p>
          <a:p>
            <a:pPr>
              <a:buNone/>
            </a:pPr>
            <a:r>
              <a:rPr lang="ru-RU" dirty="0" smtClean="0">
                <a:solidFill>
                  <a:srgbClr val="0000FF"/>
                </a:solidFill>
              </a:rPr>
              <a:t>&lt;/INVENTORY&gt;</a:t>
            </a:r>
          </a:p>
          <a:p>
            <a:pPr>
              <a:buNone/>
            </a:pPr>
            <a:endParaRPr lang="ru-RU"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Маркерные типы </a:t>
            </a:r>
            <a:r>
              <a:rPr lang="en-US" dirty="0" smtClean="0">
                <a:solidFill>
                  <a:srgbClr val="0000FF"/>
                </a:solidFill>
              </a:rPr>
              <a:t>IDREF</a:t>
            </a:r>
            <a:r>
              <a:rPr lang="en-US" dirty="0" smtClean="0"/>
              <a:t> </a:t>
            </a:r>
            <a:r>
              <a:rPr lang="ru-RU" dirty="0" smtClean="0"/>
              <a:t>и </a:t>
            </a:r>
            <a:r>
              <a:rPr lang="en-US" dirty="0" smtClean="0">
                <a:solidFill>
                  <a:srgbClr val="0000FF"/>
                </a:solidFill>
              </a:rPr>
              <a:t>IDREFS</a:t>
            </a:r>
            <a:endParaRPr lang="ru-RU" dirty="0">
              <a:solidFill>
                <a:srgbClr val="0000FF"/>
              </a:solidFill>
            </a:endParaRPr>
          </a:p>
        </p:txBody>
      </p:sp>
      <p:sp>
        <p:nvSpPr>
          <p:cNvPr id="3" name="Содержимое 2"/>
          <p:cNvSpPr>
            <a:spLocks noGrp="1"/>
          </p:cNvSpPr>
          <p:nvPr>
            <p:ph idx="1"/>
          </p:nvPr>
        </p:nvSpPr>
        <p:spPr>
          <a:xfrm>
            <a:off x="107504" y="1340768"/>
            <a:ext cx="8856984" cy="5517232"/>
          </a:xfrm>
        </p:spPr>
        <p:txBody>
          <a:bodyPr>
            <a:normAutofit/>
          </a:bodyPr>
          <a:lstStyle/>
          <a:p>
            <a:r>
              <a:rPr lang="ru-RU" dirty="0" smtClean="0">
                <a:solidFill>
                  <a:srgbClr val="0000FF"/>
                </a:solidFill>
              </a:rPr>
              <a:t>IDREF</a:t>
            </a:r>
            <a:r>
              <a:rPr lang="ru-RU" dirty="0" smtClean="0"/>
              <a:t> - значение атрибута должно совпадать со значением атрибута элемента типа </a:t>
            </a:r>
            <a:r>
              <a:rPr lang="ru-RU" dirty="0" smtClean="0">
                <a:solidFill>
                  <a:srgbClr val="0000FF"/>
                </a:solidFill>
              </a:rPr>
              <a:t>ID</a:t>
            </a:r>
            <a:r>
              <a:rPr lang="ru-RU" dirty="0" smtClean="0"/>
              <a:t> внутри документа. </a:t>
            </a:r>
          </a:p>
          <a:p>
            <a:pPr lvl="1"/>
            <a:r>
              <a:rPr lang="ru-RU" dirty="0" smtClean="0"/>
              <a:t>Другими словами, этот тип атрибута является ссылкой на уникальный идентификатор другого атрибута. </a:t>
            </a:r>
          </a:p>
          <a:p>
            <a:r>
              <a:rPr lang="ru-RU" dirty="0" smtClean="0">
                <a:solidFill>
                  <a:srgbClr val="0000FF"/>
                </a:solidFill>
              </a:rPr>
              <a:t>IDREFS</a:t>
            </a:r>
            <a:r>
              <a:rPr lang="ru-RU" dirty="0" smtClean="0"/>
              <a:t> - этот тип атрибута похож на тип </a:t>
            </a:r>
            <a:r>
              <a:rPr lang="ru-RU" dirty="0" smtClean="0">
                <a:solidFill>
                  <a:srgbClr val="0000FF"/>
                </a:solidFill>
              </a:rPr>
              <a:t>IDREF</a:t>
            </a:r>
            <a:r>
              <a:rPr lang="ru-RU" dirty="0" smtClean="0"/>
              <a:t>, но при этом значение может включать ссылки на несколько идентификаторов – разделенных пробелами – внутри строки в кавычках. </a:t>
            </a:r>
          </a:p>
          <a:p>
            <a:pPr lvl="1"/>
            <a:endParaRPr lang="ru-RU"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dirty="0" smtClean="0"/>
              <a:t>Задание маркерного типа атрибута (2)</a:t>
            </a:r>
            <a:endParaRPr lang="ru-RU" sz="3600" dirty="0"/>
          </a:p>
        </p:txBody>
      </p:sp>
      <p:sp>
        <p:nvSpPr>
          <p:cNvPr id="3" name="Содержимое 2"/>
          <p:cNvSpPr>
            <a:spLocks noGrp="1"/>
          </p:cNvSpPr>
          <p:nvPr>
            <p:ph idx="1"/>
          </p:nvPr>
        </p:nvSpPr>
        <p:spPr>
          <a:xfrm>
            <a:off x="205680" y="1484784"/>
            <a:ext cx="8686800" cy="5257800"/>
          </a:xfrm>
        </p:spPr>
        <p:txBody>
          <a:bodyPr>
            <a:normAutofit lnSpcReduction="10000"/>
          </a:bodyPr>
          <a:lstStyle/>
          <a:p>
            <a:r>
              <a:rPr lang="ru-RU" dirty="0" smtClean="0">
                <a:solidFill>
                  <a:srgbClr val="0000FF"/>
                </a:solidFill>
              </a:rPr>
              <a:t>ENTITY</a:t>
            </a:r>
            <a:r>
              <a:rPr lang="ru-RU" dirty="0" smtClean="0"/>
              <a:t> - значение атрибута должно совпадать с именем сущности (примитива), объявленного в DTD. </a:t>
            </a:r>
          </a:p>
          <a:p>
            <a:pPr lvl="1"/>
            <a:r>
              <a:rPr lang="ru-RU" dirty="0" smtClean="0"/>
              <a:t>примитив не обрабатывается синтаксическим анализатором и ссылается на внешний файл, обычно содержащий не XML-данные.</a:t>
            </a:r>
          </a:p>
          <a:p>
            <a:r>
              <a:rPr lang="ru-RU" dirty="0" smtClean="0">
                <a:solidFill>
                  <a:srgbClr val="0000FF"/>
                </a:solidFill>
              </a:rPr>
              <a:t>ENTITIES</a:t>
            </a:r>
            <a:r>
              <a:rPr lang="ru-RU" dirty="0" smtClean="0"/>
              <a:t> - значение атрибута может содержать имена нескольких сущностей (не анализируемых примитивов)</a:t>
            </a:r>
          </a:p>
          <a:p>
            <a:pPr lvl="1"/>
            <a:r>
              <a:rPr lang="ru-RU" dirty="0" smtClean="0"/>
              <a:t>они разделяются пробелами – внутри строки в кавычках. </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dirty="0" smtClean="0"/>
              <a:t>Задание маркерного типа атрибута (3)</a:t>
            </a:r>
            <a:endParaRPr lang="ru-RU" sz="3600" dirty="0"/>
          </a:p>
        </p:txBody>
      </p:sp>
      <p:sp>
        <p:nvSpPr>
          <p:cNvPr id="3" name="Содержимое 2"/>
          <p:cNvSpPr>
            <a:spLocks noGrp="1"/>
          </p:cNvSpPr>
          <p:nvPr>
            <p:ph idx="1"/>
          </p:nvPr>
        </p:nvSpPr>
        <p:spPr>
          <a:xfrm>
            <a:off x="205680" y="1484784"/>
            <a:ext cx="8686800" cy="5257800"/>
          </a:xfrm>
        </p:spPr>
        <p:txBody>
          <a:bodyPr>
            <a:normAutofit/>
          </a:bodyPr>
          <a:lstStyle/>
          <a:p>
            <a:r>
              <a:rPr lang="ru-RU" dirty="0" smtClean="0">
                <a:solidFill>
                  <a:srgbClr val="0000FF"/>
                </a:solidFill>
              </a:rPr>
              <a:t>NMTOKEN</a:t>
            </a:r>
            <a:r>
              <a:rPr lang="ru-RU" dirty="0" smtClean="0"/>
              <a:t> - значением </a:t>
            </a:r>
            <a:r>
              <a:rPr lang="ru-RU" dirty="0"/>
              <a:t>атрибута </a:t>
            </a:r>
            <a:r>
              <a:rPr lang="ru-RU" dirty="0" smtClean="0"/>
              <a:t>должно быть элементарное имя (name </a:t>
            </a:r>
            <a:r>
              <a:rPr lang="ru-RU" dirty="0" err="1" smtClean="0"/>
              <a:t>token</a:t>
            </a:r>
            <a:r>
              <a:rPr lang="ru-RU" dirty="0" smtClean="0"/>
              <a:t>), </a:t>
            </a:r>
          </a:p>
          <a:p>
            <a:pPr lvl="1"/>
            <a:r>
              <a:rPr lang="ru-RU" dirty="0" smtClean="0"/>
              <a:t>состоит из одной или нескольких букв, цифр, точек (.), тире (–) или символов подчеркивания (_). </a:t>
            </a:r>
          </a:p>
          <a:p>
            <a:pPr lvl="1"/>
            <a:r>
              <a:rPr lang="ru-RU" dirty="0" smtClean="0"/>
              <a:t>может также содержать двоеточие (:), но не на первом месте. </a:t>
            </a:r>
          </a:p>
          <a:p>
            <a:r>
              <a:rPr lang="ru-RU" dirty="0" smtClean="0">
                <a:solidFill>
                  <a:srgbClr val="0000FF"/>
                </a:solidFill>
              </a:rPr>
              <a:t>NMTOKENS</a:t>
            </a:r>
            <a:r>
              <a:rPr lang="ru-RU" dirty="0" smtClean="0"/>
              <a:t> - атрибут может содержать несколько элементарных имен </a:t>
            </a:r>
          </a:p>
          <a:p>
            <a:pPr lvl="1"/>
            <a:r>
              <a:rPr lang="ru-RU" dirty="0" smtClean="0"/>
              <a:t>имена разделяются пробелами – внутри строки в кавычках.</a:t>
            </a:r>
            <a:endParaRPr lang="ru-RU"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Пример использования</a:t>
            </a:r>
            <a:r>
              <a:rPr lang="en-US" dirty="0" smtClean="0"/>
              <a:t> </a:t>
            </a:r>
            <a:r>
              <a:rPr lang="ru-RU" dirty="0" smtClean="0">
                <a:solidFill>
                  <a:srgbClr val="0000FF"/>
                </a:solidFill>
              </a:rPr>
              <a:t>IDREF</a:t>
            </a:r>
            <a:endParaRPr lang="ru-RU" dirty="0">
              <a:solidFill>
                <a:srgbClr val="0000FF"/>
              </a:solidFill>
            </a:endParaRPr>
          </a:p>
        </p:txBody>
      </p:sp>
      <p:sp>
        <p:nvSpPr>
          <p:cNvPr id="3" name="Содержимое 2"/>
          <p:cNvSpPr>
            <a:spLocks noGrp="1"/>
          </p:cNvSpPr>
          <p:nvPr>
            <p:ph idx="1"/>
          </p:nvPr>
        </p:nvSpPr>
        <p:spPr>
          <a:xfrm>
            <a:off x="179512" y="1556792"/>
            <a:ext cx="9145016" cy="5112568"/>
          </a:xfrm>
        </p:spPr>
        <p:txBody>
          <a:bodyPr>
            <a:normAutofit fontScale="62500" lnSpcReduction="20000"/>
          </a:bodyPr>
          <a:lstStyle/>
          <a:p>
            <a:pPr lvl="0"/>
            <a:r>
              <a:rPr lang="ru-RU" sz="4000" dirty="0" smtClean="0"/>
              <a:t>Такой тип атрибута является ссылкой на уникальный идентификатор другого атрибута. </a:t>
            </a:r>
          </a:p>
          <a:p>
            <a:r>
              <a:rPr lang="ru-RU" sz="4000" dirty="0" smtClean="0"/>
              <a:t>Например, можно добавить атрибут </a:t>
            </a:r>
            <a:r>
              <a:rPr lang="ru-RU" sz="4000" dirty="0" smtClean="0">
                <a:solidFill>
                  <a:srgbClr val="0000FF"/>
                </a:solidFill>
              </a:rPr>
              <a:t>IDREF</a:t>
            </a:r>
            <a:r>
              <a:rPr lang="ru-RU" sz="4000" dirty="0" smtClean="0"/>
              <a:t> с именем </a:t>
            </a:r>
            <a:r>
              <a:rPr lang="ru-RU" sz="4000" dirty="0" err="1" smtClean="0">
                <a:solidFill>
                  <a:srgbClr val="0000FF"/>
                </a:solidFill>
              </a:rPr>
              <a:t>GoesWith</a:t>
            </a:r>
            <a:r>
              <a:rPr lang="ru-RU" sz="4000" dirty="0" smtClean="0">
                <a:solidFill>
                  <a:srgbClr val="0000FF"/>
                </a:solidFill>
              </a:rPr>
              <a:t> </a:t>
            </a:r>
            <a:r>
              <a:rPr lang="ru-RU" sz="4000" dirty="0" smtClean="0"/>
              <a:t>к элементу </a:t>
            </a:r>
            <a:r>
              <a:rPr lang="ru-RU" sz="4000" dirty="0" smtClean="0">
                <a:solidFill>
                  <a:srgbClr val="0000FF"/>
                </a:solidFill>
              </a:rPr>
              <a:t>ITEM</a:t>
            </a:r>
            <a:r>
              <a:rPr lang="ru-RU" sz="4000" dirty="0" smtClean="0"/>
              <a:t>:</a:t>
            </a:r>
          </a:p>
          <a:p>
            <a:pPr marL="0" lvl="1" indent="66675">
              <a:buNone/>
            </a:pPr>
            <a:r>
              <a:rPr lang="en-US" sz="4000" dirty="0" smtClean="0">
                <a:solidFill>
                  <a:srgbClr val="0000FF"/>
                </a:solidFill>
              </a:rPr>
              <a:t>&lt;!ELEMENT ITEM (#PCDATA)&gt;</a:t>
            </a:r>
            <a:endParaRPr lang="ru-RU" sz="4000" dirty="0" smtClean="0">
              <a:solidFill>
                <a:srgbClr val="0000FF"/>
              </a:solidFill>
            </a:endParaRPr>
          </a:p>
          <a:p>
            <a:pPr marL="0" lvl="1" indent="66675">
              <a:buNone/>
            </a:pPr>
            <a:r>
              <a:rPr lang="en-US" sz="4000" dirty="0" smtClean="0">
                <a:solidFill>
                  <a:srgbClr val="0000FF"/>
                </a:solidFill>
              </a:rPr>
              <a:t>&lt;!ATTLIST ITEM   </a:t>
            </a:r>
            <a:r>
              <a:rPr lang="en-US" sz="4000" dirty="0" err="1" smtClean="0">
                <a:solidFill>
                  <a:srgbClr val="0000FF"/>
                </a:solidFill>
              </a:rPr>
              <a:t>StockCode</a:t>
            </a:r>
            <a:r>
              <a:rPr lang="en-US" sz="4000" dirty="0" smtClean="0">
                <a:solidFill>
                  <a:srgbClr val="0000FF"/>
                </a:solidFill>
              </a:rPr>
              <a:t> ID #REQUIRED  </a:t>
            </a:r>
            <a:endParaRPr lang="ru-RU" sz="4000" dirty="0" smtClean="0">
              <a:solidFill>
                <a:srgbClr val="0000FF"/>
              </a:solidFill>
            </a:endParaRPr>
          </a:p>
          <a:p>
            <a:pPr marL="0" lvl="1" indent="66675">
              <a:buNone/>
            </a:pPr>
            <a:r>
              <a:rPr lang="ru-RU" sz="4000" dirty="0" smtClean="0">
                <a:solidFill>
                  <a:srgbClr val="0000FF"/>
                </a:solidFill>
              </a:rPr>
              <a:t>		      </a:t>
            </a:r>
            <a:r>
              <a:rPr lang="en-US" sz="4000" dirty="0" err="1" smtClean="0">
                <a:solidFill>
                  <a:srgbClr val="0000FF"/>
                </a:solidFill>
              </a:rPr>
              <a:t>GoesWith</a:t>
            </a:r>
            <a:r>
              <a:rPr lang="en-US" sz="4000" dirty="0" smtClean="0">
                <a:solidFill>
                  <a:srgbClr val="0000FF"/>
                </a:solidFill>
              </a:rPr>
              <a:t> IDREF #IMPLIED&gt;</a:t>
            </a:r>
            <a:endParaRPr lang="ru-RU" sz="4000" dirty="0" smtClean="0">
              <a:solidFill>
                <a:srgbClr val="0000FF"/>
              </a:solidFill>
            </a:endParaRPr>
          </a:p>
          <a:p>
            <a:r>
              <a:rPr lang="ru-RU" sz="4000" dirty="0" smtClean="0"/>
              <a:t>Затем можно использовать этот атрибут для ссылки на другой элемент </a:t>
            </a:r>
            <a:r>
              <a:rPr lang="ru-RU" sz="4000" dirty="0" smtClean="0">
                <a:solidFill>
                  <a:srgbClr val="0000FF"/>
                </a:solidFill>
              </a:rPr>
              <a:t>ITEM</a:t>
            </a:r>
            <a:r>
              <a:rPr lang="ru-RU" sz="4000" dirty="0" smtClean="0"/>
              <a:t>:</a:t>
            </a:r>
          </a:p>
          <a:p>
            <a:pPr lvl="1">
              <a:buNone/>
            </a:pPr>
            <a:r>
              <a:rPr lang="en-US" sz="4000" dirty="0" smtClean="0">
                <a:solidFill>
                  <a:srgbClr val="0000FF"/>
                </a:solidFill>
              </a:rPr>
              <a:t>&lt;ITEM </a:t>
            </a:r>
            <a:r>
              <a:rPr lang="en-US" sz="4000" dirty="0" err="1" smtClean="0">
                <a:solidFill>
                  <a:srgbClr val="0000FF"/>
                </a:solidFill>
              </a:rPr>
              <a:t>StockCode</a:t>
            </a:r>
            <a:r>
              <a:rPr lang="en-US" sz="4000" dirty="0" smtClean="0">
                <a:solidFill>
                  <a:srgbClr val="0000FF"/>
                </a:solidFill>
              </a:rPr>
              <a:t>="S034"&gt;Electric Coffee Grinder&lt;/ITEM&gt;</a:t>
            </a:r>
            <a:endParaRPr lang="ru-RU" sz="4000" dirty="0" smtClean="0">
              <a:solidFill>
                <a:srgbClr val="0000FF"/>
              </a:solidFill>
            </a:endParaRPr>
          </a:p>
          <a:p>
            <a:pPr lvl="1">
              <a:buNone/>
            </a:pPr>
            <a:r>
              <a:rPr lang="en-US" sz="4000" dirty="0" smtClean="0">
                <a:solidFill>
                  <a:srgbClr val="0000FF"/>
                </a:solidFill>
              </a:rPr>
              <a:t>&lt;ITEM </a:t>
            </a:r>
            <a:r>
              <a:rPr lang="en-US" sz="4000" dirty="0" err="1" smtClean="0">
                <a:solidFill>
                  <a:srgbClr val="0000FF"/>
                </a:solidFill>
              </a:rPr>
              <a:t>StockCode</a:t>
            </a:r>
            <a:r>
              <a:rPr lang="en-US" sz="4000" dirty="0" smtClean="0">
                <a:solidFill>
                  <a:srgbClr val="0000FF"/>
                </a:solidFill>
              </a:rPr>
              <a:t>="S047" </a:t>
            </a:r>
            <a:r>
              <a:rPr lang="en-US" sz="4000" dirty="0" err="1" smtClean="0">
                <a:solidFill>
                  <a:srgbClr val="0000FF"/>
                </a:solidFill>
              </a:rPr>
              <a:t>GoesWith</a:t>
            </a:r>
            <a:r>
              <a:rPr lang="en-US" sz="4000" dirty="0" smtClean="0">
                <a:solidFill>
                  <a:srgbClr val="0000FF"/>
                </a:solidFill>
              </a:rPr>
              <a:t>="S034"&gt;</a:t>
            </a:r>
            <a:endParaRPr lang="ru-RU" sz="4000" dirty="0" smtClean="0">
              <a:solidFill>
                <a:srgbClr val="0000FF"/>
              </a:solidFill>
            </a:endParaRPr>
          </a:p>
          <a:p>
            <a:pPr lvl="1">
              <a:buNone/>
            </a:pPr>
            <a:r>
              <a:rPr lang="en-US" sz="4000" dirty="0" smtClean="0">
                <a:solidFill>
                  <a:srgbClr val="0000FF"/>
                </a:solidFill>
              </a:rPr>
              <a:t>   </a:t>
            </a:r>
            <a:r>
              <a:rPr lang="ru-RU" sz="4000" dirty="0" err="1" smtClean="0">
                <a:solidFill>
                  <a:srgbClr val="0000FF"/>
                </a:solidFill>
              </a:rPr>
              <a:t>Coffee</a:t>
            </a:r>
            <a:r>
              <a:rPr lang="ru-RU" sz="4000" dirty="0" smtClean="0">
                <a:solidFill>
                  <a:srgbClr val="0000FF"/>
                </a:solidFill>
              </a:rPr>
              <a:t> </a:t>
            </a:r>
            <a:r>
              <a:rPr lang="ru-RU" sz="4000" dirty="0" err="1" smtClean="0">
                <a:solidFill>
                  <a:srgbClr val="0000FF"/>
                </a:solidFill>
              </a:rPr>
              <a:t>Grinder</a:t>
            </a:r>
            <a:r>
              <a:rPr lang="ru-RU" sz="4000" dirty="0" smtClean="0">
                <a:solidFill>
                  <a:srgbClr val="0000FF"/>
                </a:solidFill>
              </a:rPr>
              <a:t> </a:t>
            </a:r>
            <a:r>
              <a:rPr lang="ru-RU" sz="4000" dirty="0" err="1" smtClean="0">
                <a:solidFill>
                  <a:srgbClr val="0000FF"/>
                </a:solidFill>
              </a:rPr>
              <a:t>Brush</a:t>
            </a:r>
            <a:endParaRPr lang="ru-RU" sz="4000" dirty="0" smtClean="0">
              <a:solidFill>
                <a:srgbClr val="0000FF"/>
              </a:solidFill>
            </a:endParaRPr>
          </a:p>
          <a:p>
            <a:pPr lvl="1">
              <a:buNone/>
            </a:pPr>
            <a:r>
              <a:rPr lang="ru-RU" sz="4000" dirty="0" smtClean="0">
                <a:solidFill>
                  <a:srgbClr val="0000FF"/>
                </a:solidFill>
              </a:rPr>
              <a:t>&lt;/ITEM&gt;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Пример использования</a:t>
            </a:r>
            <a:r>
              <a:rPr lang="en-US" dirty="0" smtClean="0"/>
              <a:t> </a:t>
            </a:r>
            <a:r>
              <a:rPr lang="ru-RU" dirty="0" smtClean="0">
                <a:solidFill>
                  <a:srgbClr val="0000FF"/>
                </a:solidFill>
              </a:rPr>
              <a:t>IDREFS</a:t>
            </a:r>
            <a:endParaRPr lang="ru-RU" dirty="0">
              <a:solidFill>
                <a:srgbClr val="0000FF"/>
              </a:solidFill>
            </a:endParaRPr>
          </a:p>
        </p:txBody>
      </p:sp>
      <p:sp>
        <p:nvSpPr>
          <p:cNvPr id="3" name="Содержимое 2"/>
          <p:cNvSpPr>
            <a:spLocks noGrp="1"/>
          </p:cNvSpPr>
          <p:nvPr>
            <p:ph idx="1"/>
          </p:nvPr>
        </p:nvSpPr>
        <p:spPr>
          <a:xfrm>
            <a:off x="179512" y="1412776"/>
            <a:ext cx="8784976" cy="5256584"/>
          </a:xfrm>
        </p:spPr>
        <p:txBody>
          <a:bodyPr>
            <a:normAutofit fontScale="62500" lnSpcReduction="20000"/>
          </a:bodyPr>
          <a:lstStyle/>
          <a:p>
            <a:pPr lvl="0"/>
            <a:r>
              <a:rPr lang="ru-RU" sz="4000" dirty="0" smtClean="0"/>
              <a:t>Если атрибуту </a:t>
            </a:r>
            <a:r>
              <a:rPr lang="ru-RU" sz="4000" dirty="0" err="1" smtClean="0"/>
              <a:t>GoesWith</a:t>
            </a:r>
            <a:r>
              <a:rPr lang="ru-RU" sz="4000" dirty="0" smtClean="0"/>
              <a:t> назначен тип </a:t>
            </a:r>
            <a:r>
              <a:rPr lang="ru-RU" sz="4000" dirty="0" smtClean="0">
                <a:solidFill>
                  <a:srgbClr val="0000FF"/>
                </a:solidFill>
              </a:rPr>
              <a:t>IDREFS</a:t>
            </a:r>
            <a:r>
              <a:rPr lang="ru-RU" sz="4000" dirty="0" smtClean="0"/>
              <a:t>:</a:t>
            </a:r>
          </a:p>
          <a:p>
            <a:pPr lvl="1">
              <a:buNone/>
            </a:pPr>
            <a:r>
              <a:rPr lang="en-US" sz="4000" dirty="0" smtClean="0">
                <a:solidFill>
                  <a:srgbClr val="0000FF"/>
                </a:solidFill>
              </a:rPr>
              <a:t>&lt;!ATTLIST ITEM  </a:t>
            </a:r>
            <a:r>
              <a:rPr lang="en-US" sz="4000" dirty="0" err="1" smtClean="0">
                <a:solidFill>
                  <a:srgbClr val="0000FF"/>
                </a:solidFill>
              </a:rPr>
              <a:t>StockCode</a:t>
            </a:r>
            <a:r>
              <a:rPr lang="en-US" sz="4000" dirty="0" smtClean="0">
                <a:solidFill>
                  <a:srgbClr val="0000FF"/>
                </a:solidFill>
              </a:rPr>
              <a:t> ID #REQUIRED  </a:t>
            </a:r>
            <a:endParaRPr lang="ru-RU" sz="4000" dirty="0" smtClean="0">
              <a:solidFill>
                <a:srgbClr val="0000FF"/>
              </a:solidFill>
            </a:endParaRPr>
          </a:p>
          <a:p>
            <a:pPr lvl="1">
              <a:buNone/>
            </a:pPr>
            <a:r>
              <a:rPr lang="en-US" sz="4000" dirty="0" smtClean="0">
                <a:solidFill>
                  <a:srgbClr val="0000FF"/>
                </a:solidFill>
              </a:rPr>
              <a:t>				</a:t>
            </a:r>
            <a:r>
              <a:rPr lang="en-US" sz="4000" dirty="0" err="1" smtClean="0">
                <a:solidFill>
                  <a:srgbClr val="0000FF"/>
                </a:solidFill>
              </a:rPr>
              <a:t>GoesWith</a:t>
            </a:r>
            <a:r>
              <a:rPr lang="en-US" sz="4000" dirty="0" smtClean="0">
                <a:solidFill>
                  <a:srgbClr val="0000FF"/>
                </a:solidFill>
              </a:rPr>
              <a:t> IDREFS #IMPLIED&gt;</a:t>
            </a:r>
            <a:endParaRPr lang="ru-RU" sz="4000" dirty="0" smtClean="0">
              <a:solidFill>
                <a:srgbClr val="0000FF"/>
              </a:solidFill>
            </a:endParaRPr>
          </a:p>
          <a:p>
            <a:r>
              <a:rPr lang="ru-RU" sz="4000" dirty="0" smtClean="0"/>
              <a:t>Тогда можно использовать его на ссылки на несколько других элементов:</a:t>
            </a:r>
          </a:p>
          <a:p>
            <a:pPr lvl="1">
              <a:buNone/>
            </a:pPr>
            <a:r>
              <a:rPr lang="en-US" sz="4000" dirty="0" smtClean="0">
                <a:solidFill>
                  <a:srgbClr val="0000FF"/>
                </a:solidFill>
              </a:rPr>
              <a:t>&lt;ITEM </a:t>
            </a:r>
            <a:r>
              <a:rPr lang="en-US" sz="4000" dirty="0" err="1" smtClean="0">
                <a:solidFill>
                  <a:srgbClr val="0000FF"/>
                </a:solidFill>
              </a:rPr>
              <a:t>StockCode</a:t>
            </a:r>
            <a:r>
              <a:rPr lang="en-US" sz="4000" dirty="0" smtClean="0">
                <a:solidFill>
                  <a:srgbClr val="0000FF"/>
                </a:solidFill>
              </a:rPr>
              <a:t>="S034"&gt;Electric Coffee Grinder&lt;/ITEM&gt;</a:t>
            </a:r>
            <a:endParaRPr lang="ru-RU" sz="4000" dirty="0" smtClean="0">
              <a:solidFill>
                <a:srgbClr val="0000FF"/>
              </a:solidFill>
            </a:endParaRPr>
          </a:p>
          <a:p>
            <a:pPr lvl="1">
              <a:buNone/>
            </a:pPr>
            <a:r>
              <a:rPr lang="en-US" sz="4000" dirty="0" smtClean="0">
                <a:solidFill>
                  <a:srgbClr val="0000FF"/>
                </a:solidFill>
              </a:rPr>
              <a:t>&lt;ITEM </a:t>
            </a:r>
            <a:r>
              <a:rPr lang="en-US" sz="4000" dirty="0" err="1" smtClean="0">
                <a:solidFill>
                  <a:srgbClr val="0000FF"/>
                </a:solidFill>
              </a:rPr>
              <a:t>StockCode</a:t>
            </a:r>
            <a:r>
              <a:rPr lang="en-US" sz="4000" dirty="0" smtClean="0">
                <a:solidFill>
                  <a:srgbClr val="0000FF"/>
                </a:solidFill>
              </a:rPr>
              <a:t>="S039"&gt;</a:t>
            </a:r>
            <a:endParaRPr lang="ru-RU" sz="4000" dirty="0" smtClean="0">
              <a:solidFill>
                <a:srgbClr val="0000FF"/>
              </a:solidFill>
            </a:endParaRPr>
          </a:p>
          <a:p>
            <a:pPr lvl="1">
              <a:buNone/>
            </a:pPr>
            <a:r>
              <a:rPr lang="en-US" sz="4000" dirty="0" smtClean="0">
                <a:solidFill>
                  <a:srgbClr val="0000FF"/>
                </a:solidFill>
              </a:rPr>
              <a:t>   1 pound Breakfast Blend Coffee Beans</a:t>
            </a:r>
            <a:endParaRPr lang="ru-RU" sz="4000" dirty="0" smtClean="0">
              <a:solidFill>
                <a:srgbClr val="0000FF"/>
              </a:solidFill>
            </a:endParaRPr>
          </a:p>
          <a:p>
            <a:pPr lvl="1">
              <a:buNone/>
            </a:pPr>
            <a:r>
              <a:rPr lang="en-US" sz="4000" dirty="0" smtClean="0">
                <a:solidFill>
                  <a:srgbClr val="0000FF"/>
                </a:solidFill>
              </a:rPr>
              <a:t>&lt;/ITEM&gt;</a:t>
            </a:r>
            <a:endParaRPr lang="ru-RU" sz="4000" dirty="0" smtClean="0">
              <a:solidFill>
                <a:srgbClr val="0000FF"/>
              </a:solidFill>
            </a:endParaRPr>
          </a:p>
          <a:p>
            <a:pPr lvl="1">
              <a:buNone/>
            </a:pPr>
            <a:r>
              <a:rPr lang="en-US" sz="4000" dirty="0" smtClean="0">
                <a:solidFill>
                  <a:srgbClr val="0000FF"/>
                </a:solidFill>
              </a:rPr>
              <a:t>&lt;ITEM </a:t>
            </a:r>
            <a:r>
              <a:rPr lang="en-US" sz="4000" dirty="0" err="1" smtClean="0">
                <a:solidFill>
                  <a:srgbClr val="0000FF"/>
                </a:solidFill>
              </a:rPr>
              <a:t>StockCode</a:t>
            </a:r>
            <a:r>
              <a:rPr lang="en-US" sz="4000" dirty="0" smtClean="0">
                <a:solidFill>
                  <a:srgbClr val="0000FF"/>
                </a:solidFill>
              </a:rPr>
              <a:t>="S047" </a:t>
            </a:r>
            <a:r>
              <a:rPr lang="en-US" sz="4000" b="1" dirty="0" err="1" smtClean="0">
                <a:solidFill>
                  <a:srgbClr val="0000FF"/>
                </a:solidFill>
              </a:rPr>
              <a:t>GoesWith</a:t>
            </a:r>
            <a:r>
              <a:rPr lang="en-US" sz="4000" b="1" dirty="0" smtClean="0">
                <a:solidFill>
                  <a:srgbClr val="0000FF"/>
                </a:solidFill>
              </a:rPr>
              <a:t>="S034 S039"</a:t>
            </a:r>
            <a:r>
              <a:rPr lang="en-US" sz="4000" dirty="0" smtClean="0">
                <a:solidFill>
                  <a:srgbClr val="0000FF"/>
                </a:solidFill>
              </a:rPr>
              <a:t>&gt;</a:t>
            </a:r>
            <a:endParaRPr lang="ru-RU" sz="4000" dirty="0" smtClean="0">
              <a:solidFill>
                <a:srgbClr val="0000FF"/>
              </a:solidFill>
            </a:endParaRPr>
          </a:p>
          <a:p>
            <a:pPr lvl="1">
              <a:buNone/>
            </a:pPr>
            <a:r>
              <a:rPr lang="en-US" sz="4000" dirty="0" smtClean="0">
                <a:solidFill>
                  <a:srgbClr val="0000FF"/>
                </a:solidFill>
              </a:rPr>
              <a:t>   </a:t>
            </a:r>
            <a:r>
              <a:rPr lang="ru-RU" sz="4000" dirty="0" err="1" smtClean="0">
                <a:solidFill>
                  <a:srgbClr val="0000FF"/>
                </a:solidFill>
              </a:rPr>
              <a:t>Coffee</a:t>
            </a:r>
            <a:r>
              <a:rPr lang="ru-RU" sz="4000" dirty="0" smtClean="0">
                <a:solidFill>
                  <a:srgbClr val="0000FF"/>
                </a:solidFill>
              </a:rPr>
              <a:t> </a:t>
            </a:r>
            <a:r>
              <a:rPr lang="ru-RU" sz="4000" dirty="0" err="1" smtClean="0">
                <a:solidFill>
                  <a:srgbClr val="0000FF"/>
                </a:solidFill>
              </a:rPr>
              <a:t>Grinder</a:t>
            </a:r>
            <a:r>
              <a:rPr lang="ru-RU" sz="4000" dirty="0" smtClean="0">
                <a:solidFill>
                  <a:srgbClr val="0000FF"/>
                </a:solidFill>
              </a:rPr>
              <a:t> </a:t>
            </a:r>
            <a:r>
              <a:rPr lang="ru-RU" sz="4000" dirty="0" err="1" smtClean="0">
                <a:solidFill>
                  <a:srgbClr val="0000FF"/>
                </a:solidFill>
              </a:rPr>
              <a:t>Brush</a:t>
            </a:r>
            <a:endParaRPr lang="ru-RU" sz="4000" dirty="0" smtClean="0">
              <a:solidFill>
                <a:srgbClr val="0000FF"/>
              </a:solidFill>
            </a:endParaRPr>
          </a:p>
          <a:p>
            <a:pPr lvl="1">
              <a:buNone/>
            </a:pPr>
            <a:r>
              <a:rPr lang="ru-RU" sz="4000" dirty="0" smtClean="0">
                <a:solidFill>
                  <a:srgbClr val="0000FF"/>
                </a:solidFill>
              </a:rPr>
              <a:t>&lt;/ITEM&gt;</a:t>
            </a:r>
          </a:p>
          <a:p>
            <a:endParaRPr lang="ru-RU"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22114"/>
          </a:xfrm>
        </p:spPr>
        <p:txBody>
          <a:bodyPr>
            <a:normAutofit/>
          </a:bodyPr>
          <a:lstStyle/>
          <a:p>
            <a:r>
              <a:rPr lang="ru-RU" dirty="0" smtClean="0"/>
              <a:t>Пример использования</a:t>
            </a:r>
            <a:r>
              <a:rPr lang="en-US" dirty="0" smtClean="0"/>
              <a:t> </a:t>
            </a:r>
            <a:r>
              <a:rPr lang="en-US" dirty="0" smtClean="0">
                <a:solidFill>
                  <a:srgbClr val="0000FF"/>
                </a:solidFill>
              </a:rPr>
              <a:t>ENTITY</a:t>
            </a:r>
            <a:endParaRPr lang="ru-RU" dirty="0">
              <a:solidFill>
                <a:srgbClr val="0000FF"/>
              </a:solidFill>
            </a:endParaRPr>
          </a:p>
        </p:txBody>
      </p:sp>
      <p:sp>
        <p:nvSpPr>
          <p:cNvPr id="3" name="Содержимое 2"/>
          <p:cNvSpPr>
            <a:spLocks noGrp="1"/>
          </p:cNvSpPr>
          <p:nvPr>
            <p:ph idx="1"/>
          </p:nvPr>
        </p:nvSpPr>
        <p:spPr>
          <a:xfrm>
            <a:off x="251520" y="1484784"/>
            <a:ext cx="8892480" cy="5373216"/>
          </a:xfrm>
        </p:spPr>
        <p:txBody>
          <a:bodyPr>
            <a:normAutofit fontScale="85000" lnSpcReduction="20000"/>
          </a:bodyPr>
          <a:lstStyle/>
          <a:p>
            <a:r>
              <a:rPr lang="ru-RU" dirty="0" smtClean="0"/>
              <a:t>Например, можно объявить элемент с именем </a:t>
            </a:r>
            <a:r>
              <a:rPr lang="ru-RU" dirty="0" smtClean="0">
                <a:solidFill>
                  <a:srgbClr val="0000FF"/>
                </a:solidFill>
              </a:rPr>
              <a:t>IMAGE</a:t>
            </a:r>
            <a:r>
              <a:rPr lang="ru-RU" dirty="0" smtClean="0"/>
              <a:t>, представляющий графическое изображение, </a:t>
            </a:r>
          </a:p>
          <a:p>
            <a:r>
              <a:rPr lang="ru-RU" dirty="0" smtClean="0"/>
              <a:t>У элемента </a:t>
            </a:r>
            <a:r>
              <a:rPr lang="ru-RU" dirty="0">
                <a:solidFill>
                  <a:srgbClr val="0000FF"/>
                </a:solidFill>
              </a:rPr>
              <a:t>IMAGE </a:t>
            </a:r>
            <a:r>
              <a:rPr lang="ru-RU" dirty="0" smtClean="0"/>
              <a:t>можно задать атрибут типа </a:t>
            </a:r>
            <a:r>
              <a:rPr lang="ru-RU" dirty="0" smtClean="0">
                <a:solidFill>
                  <a:srgbClr val="0000FF"/>
                </a:solidFill>
              </a:rPr>
              <a:t>ENTITY</a:t>
            </a:r>
            <a:r>
              <a:rPr lang="ru-RU" dirty="0" smtClean="0"/>
              <a:t> с именем </a:t>
            </a:r>
            <a:r>
              <a:rPr lang="ru-RU" dirty="0" err="1" smtClean="0">
                <a:solidFill>
                  <a:srgbClr val="0000FF"/>
                </a:solidFill>
              </a:rPr>
              <a:t>Source</a:t>
            </a:r>
            <a:r>
              <a:rPr lang="ru-RU" dirty="0" smtClean="0"/>
              <a:t>, указывающий на источник графических данных:</a:t>
            </a:r>
          </a:p>
          <a:p>
            <a:pPr lvl="1">
              <a:buNone/>
            </a:pPr>
            <a:r>
              <a:rPr lang="en-US" dirty="0" smtClean="0">
                <a:solidFill>
                  <a:srgbClr val="0000FF"/>
                </a:solidFill>
              </a:rPr>
              <a:t>&lt;!ELEMENT IMAGE EMPTY&gt;</a:t>
            </a:r>
            <a:endParaRPr lang="ru-RU" dirty="0" smtClean="0">
              <a:solidFill>
                <a:srgbClr val="0000FF"/>
              </a:solidFill>
            </a:endParaRPr>
          </a:p>
          <a:p>
            <a:pPr lvl="1">
              <a:buNone/>
            </a:pPr>
            <a:r>
              <a:rPr lang="en-US" dirty="0" smtClean="0">
                <a:solidFill>
                  <a:srgbClr val="0000FF"/>
                </a:solidFill>
              </a:rPr>
              <a:t>&lt;!ATTLIST IMAGE  Source ENTITY #REQUIRED&gt;</a:t>
            </a:r>
            <a:endParaRPr lang="ru-RU" dirty="0" smtClean="0">
              <a:solidFill>
                <a:srgbClr val="0000FF"/>
              </a:solidFill>
            </a:endParaRPr>
          </a:p>
          <a:p>
            <a:endParaRPr lang="ru-RU" dirty="0" smtClean="0"/>
          </a:p>
          <a:p>
            <a:r>
              <a:rPr lang="ru-RU" dirty="0" smtClean="0"/>
              <a:t> Если объявлен не анализируемый примитив (сущность) с именем </a:t>
            </a:r>
            <a:r>
              <a:rPr lang="ru-RU" dirty="0" err="1" smtClean="0">
                <a:solidFill>
                  <a:srgbClr val="0000FF"/>
                </a:solidFill>
              </a:rPr>
              <a:t>Logo</a:t>
            </a:r>
            <a:r>
              <a:rPr lang="ru-RU" dirty="0" smtClean="0"/>
              <a:t>, который содержит графические данные для изображения, </a:t>
            </a:r>
          </a:p>
          <a:p>
            <a:r>
              <a:rPr lang="ru-RU" dirty="0" smtClean="0"/>
              <a:t>то можно присвоить этот примитив атрибуту </a:t>
            </a:r>
            <a:r>
              <a:rPr lang="ru-RU" dirty="0" err="1" smtClean="0">
                <a:solidFill>
                  <a:srgbClr val="0000FF"/>
                </a:solidFill>
              </a:rPr>
              <a:t>Source</a:t>
            </a:r>
            <a:r>
              <a:rPr lang="ru-RU" dirty="0" smtClean="0">
                <a:solidFill>
                  <a:srgbClr val="0000FF"/>
                </a:solidFill>
              </a:rPr>
              <a:t> </a:t>
            </a:r>
            <a:r>
              <a:rPr lang="ru-RU" dirty="0" smtClean="0"/>
              <a:t>элемента </a:t>
            </a:r>
            <a:r>
              <a:rPr lang="ru-RU" dirty="0" smtClean="0">
                <a:solidFill>
                  <a:srgbClr val="0000FF"/>
                </a:solidFill>
              </a:rPr>
              <a:t>IMAGE</a:t>
            </a:r>
            <a:r>
              <a:rPr lang="ru-RU" dirty="0" smtClean="0"/>
              <a:t> в документе следующим образом:</a:t>
            </a:r>
          </a:p>
          <a:p>
            <a:pPr>
              <a:buNone/>
            </a:pPr>
            <a:r>
              <a:rPr lang="ru-RU" dirty="0" smtClean="0"/>
              <a:t>	</a:t>
            </a:r>
            <a:r>
              <a:rPr lang="ru-RU" dirty="0" smtClean="0">
                <a:solidFill>
                  <a:srgbClr val="0000FF"/>
                </a:solidFill>
              </a:rPr>
              <a:t>&lt;IMAGE </a:t>
            </a:r>
            <a:r>
              <a:rPr lang="ru-RU" dirty="0" err="1" smtClean="0">
                <a:solidFill>
                  <a:srgbClr val="0000FF"/>
                </a:solidFill>
              </a:rPr>
              <a:t>Source=</a:t>
            </a:r>
            <a:r>
              <a:rPr lang="ru-RU" dirty="0" smtClean="0">
                <a:solidFill>
                  <a:srgbClr val="0000FF"/>
                </a:solidFill>
              </a:rPr>
              <a:t>"</a:t>
            </a:r>
            <a:r>
              <a:rPr lang="ru-RU" dirty="0" err="1" smtClean="0">
                <a:solidFill>
                  <a:srgbClr val="0000FF"/>
                </a:solidFill>
              </a:rPr>
              <a:t>Logo</a:t>
            </a:r>
            <a:r>
              <a:rPr lang="ru-RU" dirty="0" smtClean="0">
                <a:solidFill>
                  <a:srgbClr val="0000FF"/>
                </a:solidFill>
              </a:rPr>
              <a:t>" /&gt;</a:t>
            </a:r>
          </a:p>
          <a:p>
            <a:endParaRPr lang="ru-RU" dirty="0" smtClean="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ru-RU" smtClean="0"/>
              <a:t>Зачем нам еще один стандарт?</a:t>
            </a:r>
          </a:p>
        </p:txBody>
      </p:sp>
      <p:sp>
        <p:nvSpPr>
          <p:cNvPr id="12291" name="Rectangle 3"/>
          <p:cNvSpPr>
            <a:spLocks noGrp="1" noChangeArrowheads="1"/>
          </p:cNvSpPr>
          <p:nvPr>
            <p:ph type="body" idx="1"/>
          </p:nvPr>
        </p:nvSpPr>
        <p:spPr>
          <a:xfrm>
            <a:off x="233363" y="1557338"/>
            <a:ext cx="8434387" cy="4967287"/>
          </a:xfrm>
        </p:spPr>
        <p:txBody>
          <a:bodyPr>
            <a:normAutofit lnSpcReduction="10000"/>
          </a:bodyPr>
          <a:lstStyle/>
          <a:p>
            <a:pPr algn="just"/>
            <a:r>
              <a:rPr lang="ru-RU" sz="2800" u="sng" smtClean="0">
                <a:solidFill>
                  <a:srgbClr val="FF0000"/>
                </a:solidFill>
              </a:rPr>
              <a:t>Необходимо</a:t>
            </a:r>
            <a:r>
              <a:rPr lang="ru-RU" sz="2800" smtClean="0"/>
              <a:t> компактное, дешевое, простое и быстрое средство, аналогичное </a:t>
            </a:r>
            <a:r>
              <a:rPr lang="en-US" sz="2800" smtClean="0"/>
              <a:t>HTML, </a:t>
            </a:r>
            <a:r>
              <a:rPr lang="ru-RU" sz="2800" smtClean="0"/>
              <a:t>которое могло бы еще и расширяться, как </a:t>
            </a:r>
            <a:r>
              <a:rPr lang="en-US" sz="2800" smtClean="0"/>
              <a:t>SGML.</a:t>
            </a:r>
          </a:p>
          <a:p>
            <a:pPr algn="just"/>
            <a:r>
              <a:rPr lang="ru-RU" sz="2800" u="sng" smtClean="0">
                <a:solidFill>
                  <a:srgbClr val="FF0000"/>
                </a:solidFill>
              </a:rPr>
              <a:t>Необходимо</a:t>
            </a:r>
            <a:r>
              <a:rPr lang="ru-RU" sz="2800" smtClean="0"/>
              <a:t> </a:t>
            </a:r>
            <a:r>
              <a:rPr lang="en-US" sz="2800" smtClean="0"/>
              <a:t>иметь единый  формат для передачи данных между приложениями</a:t>
            </a:r>
          </a:p>
          <a:p>
            <a:pPr algn="just"/>
            <a:r>
              <a:rPr lang="ru-RU" sz="2800" u="sng" smtClean="0">
                <a:solidFill>
                  <a:srgbClr val="FF0000"/>
                </a:solidFill>
              </a:rPr>
              <a:t>Необходимо</a:t>
            </a:r>
            <a:r>
              <a:rPr lang="ru-RU" sz="2800" smtClean="0"/>
              <a:t> </a:t>
            </a:r>
            <a:r>
              <a:rPr lang="en-US" sz="2800" smtClean="0"/>
              <a:t>создавать структурированные тексты с возможностью создания оглавлений, перекрестных ссылок и т.д.</a:t>
            </a:r>
          </a:p>
          <a:p>
            <a:pPr algn="just"/>
            <a:r>
              <a:rPr lang="ru-RU" sz="2800" u="sng" smtClean="0">
                <a:solidFill>
                  <a:srgbClr val="FF0000"/>
                </a:solidFill>
              </a:rPr>
              <a:t>Необходимо </a:t>
            </a:r>
            <a:r>
              <a:rPr lang="en-US" sz="2800" smtClean="0"/>
              <a:t>уметь отображать нестандартную информацию (математические формулы, ноты и т.п.)</a:t>
            </a:r>
            <a:endParaRPr lang="ru-RU" sz="2800" smtClean="0"/>
          </a:p>
        </p:txBody>
      </p:sp>
    </p:spTree>
    <p:extLst>
      <p:ext uri="{BB962C8B-B14F-4D97-AF65-F5344CB8AC3E}">
        <p14:creationId xmlns:p14="http://schemas.microsoft.com/office/powerpoint/2010/main" val="15211776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22114"/>
          </a:xfrm>
        </p:spPr>
        <p:txBody>
          <a:bodyPr>
            <a:normAutofit/>
          </a:bodyPr>
          <a:lstStyle/>
          <a:p>
            <a:r>
              <a:rPr lang="ru-RU" dirty="0" smtClean="0"/>
              <a:t>Пример использования</a:t>
            </a:r>
            <a:r>
              <a:rPr lang="en-US" dirty="0" smtClean="0"/>
              <a:t> </a:t>
            </a:r>
            <a:r>
              <a:rPr lang="en-US" dirty="0" smtClean="0">
                <a:solidFill>
                  <a:srgbClr val="0000FF"/>
                </a:solidFill>
              </a:rPr>
              <a:t>ENTITIES</a:t>
            </a:r>
            <a:endParaRPr lang="ru-RU" dirty="0">
              <a:solidFill>
                <a:srgbClr val="0000FF"/>
              </a:solidFill>
            </a:endParaRPr>
          </a:p>
        </p:txBody>
      </p:sp>
      <p:sp>
        <p:nvSpPr>
          <p:cNvPr id="3" name="Содержимое 2"/>
          <p:cNvSpPr>
            <a:spLocks noGrp="1"/>
          </p:cNvSpPr>
          <p:nvPr>
            <p:ph idx="1"/>
          </p:nvPr>
        </p:nvSpPr>
        <p:spPr>
          <a:xfrm>
            <a:off x="251520" y="1484784"/>
            <a:ext cx="8892480" cy="5373216"/>
          </a:xfrm>
        </p:spPr>
        <p:txBody>
          <a:bodyPr>
            <a:normAutofit/>
          </a:bodyPr>
          <a:lstStyle/>
          <a:p>
            <a:pPr lvl="0"/>
            <a:r>
              <a:rPr lang="ru-RU" dirty="0" smtClean="0"/>
              <a:t>Если атрибуту </a:t>
            </a:r>
            <a:r>
              <a:rPr lang="ru-RU" dirty="0" err="1" smtClean="0">
                <a:solidFill>
                  <a:srgbClr val="0000FF"/>
                </a:solidFill>
              </a:rPr>
              <a:t>Source</a:t>
            </a:r>
            <a:r>
              <a:rPr lang="ru-RU" dirty="0" smtClean="0">
                <a:solidFill>
                  <a:srgbClr val="0000FF"/>
                </a:solidFill>
              </a:rPr>
              <a:t> </a:t>
            </a:r>
            <a:r>
              <a:rPr lang="ru-RU" dirty="0" smtClean="0"/>
              <a:t>назначен тип </a:t>
            </a:r>
            <a:r>
              <a:rPr lang="ru-RU" dirty="0" smtClean="0">
                <a:solidFill>
                  <a:srgbClr val="0000FF"/>
                </a:solidFill>
              </a:rPr>
              <a:t>ENTITIES</a:t>
            </a:r>
            <a:r>
              <a:rPr lang="ru-RU" dirty="0" smtClean="0"/>
              <a:t> :</a:t>
            </a:r>
          </a:p>
          <a:p>
            <a:pPr lvl="1">
              <a:buNone/>
            </a:pPr>
            <a:r>
              <a:rPr lang="ru-RU" dirty="0" smtClean="0">
                <a:solidFill>
                  <a:srgbClr val="0000FF"/>
                </a:solidFill>
              </a:rPr>
              <a:t> &lt;!ELEMENT IMAGE EMPTY&gt;</a:t>
            </a:r>
          </a:p>
          <a:p>
            <a:pPr lvl="1">
              <a:buNone/>
            </a:pPr>
            <a:r>
              <a:rPr lang="en-US" dirty="0" smtClean="0">
                <a:solidFill>
                  <a:srgbClr val="0000FF"/>
                </a:solidFill>
              </a:rPr>
              <a:t>&lt;!ATTLIST IMAGE Source ENTITIES #REQUIRED&gt;</a:t>
            </a:r>
            <a:endParaRPr lang="ru-RU" dirty="0" smtClean="0">
              <a:solidFill>
                <a:srgbClr val="0000FF"/>
              </a:solidFill>
            </a:endParaRPr>
          </a:p>
          <a:p>
            <a:endParaRPr lang="ru-RU" sz="1800" dirty="0" smtClean="0"/>
          </a:p>
          <a:p>
            <a:r>
              <a:rPr lang="ru-RU" dirty="0" smtClean="0"/>
              <a:t>Тогда можно использовать его для ссылки на несколько не анализируемых примитивов </a:t>
            </a:r>
          </a:p>
          <a:p>
            <a:pPr lvl="1"/>
            <a:r>
              <a:rPr lang="ru-RU" dirty="0" smtClean="0"/>
              <a:t>Например, примитивов, содержащих графические данные в альтернативных форматах.</a:t>
            </a:r>
          </a:p>
          <a:p>
            <a:pPr>
              <a:buNone/>
            </a:pPr>
            <a:endParaRPr lang="ru-RU" dirty="0" smtClean="0"/>
          </a:p>
          <a:p>
            <a:pPr>
              <a:buNone/>
            </a:pPr>
            <a:r>
              <a:rPr lang="ru-RU" dirty="0" smtClean="0">
                <a:solidFill>
                  <a:srgbClr val="0000FF"/>
                </a:solidFill>
              </a:rPr>
              <a:t>	&lt;IMAGE </a:t>
            </a:r>
            <a:r>
              <a:rPr lang="ru-RU" dirty="0" err="1" smtClean="0">
                <a:solidFill>
                  <a:srgbClr val="0000FF"/>
                </a:solidFill>
              </a:rPr>
              <a:t>Source=</a:t>
            </a:r>
            <a:r>
              <a:rPr lang="ru-RU" dirty="0" smtClean="0">
                <a:solidFill>
                  <a:srgbClr val="0000FF"/>
                </a:solidFill>
              </a:rPr>
              <a:t>"</a:t>
            </a:r>
            <a:r>
              <a:rPr lang="ru-RU" dirty="0" err="1" smtClean="0">
                <a:solidFill>
                  <a:srgbClr val="0000FF"/>
                </a:solidFill>
              </a:rPr>
              <a:t>LogoGif</a:t>
            </a:r>
            <a:r>
              <a:rPr lang="ru-RU" dirty="0" smtClean="0">
                <a:solidFill>
                  <a:srgbClr val="0000FF"/>
                </a:solidFill>
              </a:rPr>
              <a:t> </a:t>
            </a:r>
            <a:r>
              <a:rPr lang="ru-RU" dirty="0" err="1" smtClean="0">
                <a:solidFill>
                  <a:srgbClr val="0000FF"/>
                </a:solidFill>
              </a:rPr>
              <a:t>LogoBmp</a:t>
            </a:r>
            <a:r>
              <a:rPr lang="ru-RU" dirty="0" smtClean="0">
                <a:solidFill>
                  <a:srgbClr val="0000FF"/>
                </a:solidFill>
              </a:rPr>
              <a:t>" /&gt;</a:t>
            </a:r>
          </a:p>
          <a:p>
            <a:pPr>
              <a:buNone/>
            </a:pPr>
            <a:endParaRPr lang="ru-RU"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Пример использования</a:t>
            </a:r>
            <a:r>
              <a:rPr lang="en-US" dirty="0" smtClean="0"/>
              <a:t> </a:t>
            </a:r>
            <a:r>
              <a:rPr lang="ru-RU" dirty="0" smtClean="0">
                <a:solidFill>
                  <a:srgbClr val="0000FF"/>
                </a:solidFill>
              </a:rPr>
              <a:t>NMTOKEN</a:t>
            </a:r>
            <a:endParaRPr lang="ru-RU" dirty="0">
              <a:solidFill>
                <a:srgbClr val="0000FF"/>
              </a:solidFill>
            </a:endParaRPr>
          </a:p>
        </p:txBody>
      </p:sp>
      <p:sp>
        <p:nvSpPr>
          <p:cNvPr id="3" name="Содержимое 2"/>
          <p:cNvSpPr>
            <a:spLocks noGrp="1"/>
          </p:cNvSpPr>
          <p:nvPr>
            <p:ph idx="1"/>
          </p:nvPr>
        </p:nvSpPr>
        <p:spPr>
          <a:xfrm>
            <a:off x="144016" y="1484784"/>
            <a:ext cx="8892480" cy="4824536"/>
          </a:xfrm>
        </p:spPr>
        <p:txBody>
          <a:bodyPr>
            <a:normAutofit/>
          </a:bodyPr>
          <a:lstStyle/>
          <a:p>
            <a:pPr lvl="0"/>
            <a:r>
              <a:rPr lang="ru-RU" sz="2400" dirty="0" smtClean="0"/>
              <a:t>Например, атрибуту </a:t>
            </a:r>
            <a:r>
              <a:rPr lang="ru-RU" sz="2400" dirty="0" smtClean="0">
                <a:solidFill>
                  <a:srgbClr val="0000FF"/>
                </a:solidFill>
              </a:rPr>
              <a:t>ISBN </a:t>
            </a:r>
            <a:r>
              <a:rPr lang="ru-RU" sz="2400" dirty="0" smtClean="0"/>
              <a:t>можно задать тип </a:t>
            </a:r>
            <a:r>
              <a:rPr lang="ru-RU" sz="2400" dirty="0" smtClean="0">
                <a:solidFill>
                  <a:srgbClr val="0000FF"/>
                </a:solidFill>
              </a:rPr>
              <a:t>NMTOKEN </a:t>
            </a:r>
            <a:r>
              <a:rPr lang="ru-RU" sz="2400" dirty="0" smtClean="0"/>
              <a:t>следующим образом:</a:t>
            </a:r>
          </a:p>
          <a:p>
            <a:pPr indent="14288">
              <a:buNone/>
            </a:pPr>
            <a:r>
              <a:rPr lang="ru-RU" sz="2400" dirty="0" smtClean="0">
                <a:solidFill>
                  <a:srgbClr val="0000FF"/>
                </a:solidFill>
              </a:rPr>
              <a:t>&lt;!ELEMENT BOOK (#PCDATA)&gt;</a:t>
            </a:r>
            <a:endParaRPr lang="en-US" sz="2400" dirty="0" smtClean="0">
              <a:solidFill>
                <a:srgbClr val="0000FF"/>
              </a:solidFill>
            </a:endParaRPr>
          </a:p>
          <a:p>
            <a:pPr indent="14288">
              <a:buNone/>
            </a:pPr>
            <a:r>
              <a:rPr lang="en-US" sz="2400" dirty="0" smtClean="0">
                <a:solidFill>
                  <a:srgbClr val="0000FF"/>
                </a:solidFill>
              </a:rPr>
              <a:t>&lt;!ATTLIST BOOK  ISBN NMTOKEN #REQUIRED&gt;</a:t>
            </a:r>
            <a:endParaRPr lang="ru-RU" sz="2400" dirty="0" smtClean="0">
              <a:solidFill>
                <a:srgbClr val="0000FF"/>
              </a:solidFill>
            </a:endParaRPr>
          </a:p>
          <a:p>
            <a:pPr>
              <a:buNone/>
            </a:pPr>
            <a:r>
              <a:rPr lang="ru-RU" sz="2400" dirty="0" smtClean="0"/>
              <a:t> </a:t>
            </a:r>
          </a:p>
          <a:p>
            <a:r>
              <a:rPr lang="ru-RU" sz="2400" dirty="0" smtClean="0"/>
              <a:t>Тогда можете присвоить ему значение, начинающееся с цифры </a:t>
            </a:r>
          </a:p>
          <a:p>
            <a:pPr lvl="1"/>
            <a:r>
              <a:rPr lang="ru-RU" sz="2000" dirty="0" smtClean="0"/>
              <a:t>цифры в качестве первых символов допустимы для типов </a:t>
            </a:r>
            <a:r>
              <a:rPr lang="ru-RU" sz="2000" dirty="0" smtClean="0">
                <a:solidFill>
                  <a:srgbClr val="0000FF"/>
                </a:solidFill>
              </a:rPr>
              <a:t>NMTOKEN </a:t>
            </a:r>
            <a:r>
              <a:rPr lang="ru-RU" sz="2000" dirty="0" smtClean="0"/>
              <a:t>и </a:t>
            </a:r>
            <a:r>
              <a:rPr lang="ru-RU" sz="2000" dirty="0" smtClean="0">
                <a:solidFill>
                  <a:srgbClr val="0000FF"/>
                </a:solidFill>
              </a:rPr>
              <a:t>NMTOKENS</a:t>
            </a:r>
            <a:r>
              <a:rPr lang="ru-RU" sz="2000" dirty="0" smtClean="0"/>
              <a:t>, но не для любых других маркерных типов:</a:t>
            </a:r>
          </a:p>
          <a:p>
            <a:pPr>
              <a:buNone/>
            </a:pPr>
            <a:r>
              <a:rPr lang="ru-RU" sz="2400" dirty="0" smtClean="0"/>
              <a:t> </a:t>
            </a:r>
          </a:p>
          <a:p>
            <a:pPr>
              <a:buNone/>
            </a:pPr>
            <a:r>
              <a:rPr lang="ru-RU" sz="2400" dirty="0" smtClean="0"/>
              <a:t>	</a:t>
            </a:r>
            <a:r>
              <a:rPr lang="en-US" sz="2400" dirty="0" smtClean="0">
                <a:solidFill>
                  <a:srgbClr val="0000FF"/>
                </a:solidFill>
              </a:rPr>
              <a:t>&lt;BOOK ISBN="9-99999-999-9"&gt;The Portrait of a Lady&lt;/BOOK&gt;</a:t>
            </a:r>
            <a:endParaRPr lang="ru-RU" sz="2400" dirty="0" smtClean="0">
              <a:solidFill>
                <a:srgbClr val="0000FF"/>
              </a:solidFill>
            </a:endParaRPr>
          </a:p>
          <a:p>
            <a:pPr>
              <a:buNone/>
            </a:pPr>
            <a:endParaRPr lang="ru-RU" sz="1600" dirty="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Пример использования</a:t>
            </a:r>
            <a:r>
              <a:rPr lang="en-US" dirty="0" smtClean="0"/>
              <a:t> </a:t>
            </a:r>
            <a:r>
              <a:rPr lang="ru-RU" dirty="0" smtClean="0">
                <a:solidFill>
                  <a:srgbClr val="0000FF"/>
                </a:solidFill>
              </a:rPr>
              <a:t>NMTOKEN</a:t>
            </a:r>
            <a:r>
              <a:rPr lang="en-US" dirty="0" smtClean="0">
                <a:solidFill>
                  <a:srgbClr val="0000FF"/>
                </a:solidFill>
              </a:rPr>
              <a:t>S</a:t>
            </a:r>
            <a:endParaRPr lang="ru-RU" dirty="0">
              <a:solidFill>
                <a:srgbClr val="0000FF"/>
              </a:solidFill>
            </a:endParaRPr>
          </a:p>
        </p:txBody>
      </p:sp>
      <p:sp>
        <p:nvSpPr>
          <p:cNvPr id="3" name="Содержимое 2"/>
          <p:cNvSpPr>
            <a:spLocks noGrp="1"/>
          </p:cNvSpPr>
          <p:nvPr>
            <p:ph idx="1"/>
          </p:nvPr>
        </p:nvSpPr>
        <p:spPr>
          <a:xfrm>
            <a:off x="144016" y="1484784"/>
            <a:ext cx="8892480" cy="5329808"/>
          </a:xfrm>
        </p:spPr>
        <p:txBody>
          <a:bodyPr>
            <a:noAutofit/>
          </a:bodyPr>
          <a:lstStyle/>
          <a:p>
            <a:pPr lvl="0"/>
            <a:r>
              <a:rPr lang="ru-RU" sz="2800" dirty="0" smtClean="0"/>
              <a:t>Если атрибуту </a:t>
            </a:r>
            <a:r>
              <a:rPr lang="ru-RU" sz="2800" dirty="0" err="1" smtClean="0">
                <a:solidFill>
                  <a:srgbClr val="0000FF"/>
                </a:solidFill>
              </a:rPr>
              <a:t>Codes</a:t>
            </a:r>
            <a:r>
              <a:rPr lang="ru-RU" sz="2800" dirty="0" smtClean="0">
                <a:solidFill>
                  <a:srgbClr val="0000FF"/>
                </a:solidFill>
              </a:rPr>
              <a:t> </a:t>
            </a:r>
            <a:r>
              <a:rPr lang="ru-RU" sz="2800" dirty="0" smtClean="0"/>
              <a:t>назначен тип </a:t>
            </a:r>
            <a:r>
              <a:rPr lang="ru-RU" sz="2800" dirty="0" smtClean="0">
                <a:solidFill>
                  <a:srgbClr val="0000FF"/>
                </a:solidFill>
              </a:rPr>
              <a:t>NMTOKENS</a:t>
            </a:r>
            <a:r>
              <a:rPr lang="ru-RU" sz="2800" dirty="0" smtClean="0"/>
              <a:t>:</a:t>
            </a:r>
          </a:p>
          <a:p>
            <a:endParaRPr lang="ru-RU" sz="2800" dirty="0" smtClean="0"/>
          </a:p>
          <a:p>
            <a:pPr>
              <a:buNone/>
            </a:pPr>
            <a:r>
              <a:rPr lang="ru-RU" sz="2800" dirty="0" smtClean="0"/>
              <a:t>	</a:t>
            </a:r>
            <a:r>
              <a:rPr lang="ru-RU" sz="2800" dirty="0" smtClean="0">
                <a:solidFill>
                  <a:srgbClr val="0000FF"/>
                </a:solidFill>
              </a:rPr>
              <a:t>&lt;!ELEMENT SHIRT (#PCDATA)&gt;</a:t>
            </a:r>
          </a:p>
          <a:p>
            <a:pPr>
              <a:buNone/>
            </a:pPr>
            <a:r>
              <a:rPr lang="ru-RU" sz="2800" dirty="0" smtClean="0">
                <a:solidFill>
                  <a:srgbClr val="0000FF"/>
                </a:solidFill>
              </a:rPr>
              <a:t>	</a:t>
            </a:r>
            <a:r>
              <a:rPr lang="en-US" sz="2800" dirty="0" smtClean="0">
                <a:solidFill>
                  <a:srgbClr val="0000FF"/>
                </a:solidFill>
              </a:rPr>
              <a:t>&lt;!ATTLIST SHIRT Codes NMTOKENS #REQUIRED&gt;</a:t>
            </a:r>
            <a:r>
              <a:rPr lang="en-US" sz="2800" dirty="0" smtClean="0"/>
              <a:t>	</a:t>
            </a:r>
            <a:endParaRPr lang="ru-RU" sz="2800" dirty="0" smtClean="0"/>
          </a:p>
          <a:p>
            <a:pPr>
              <a:buNone/>
            </a:pPr>
            <a:r>
              <a:rPr lang="ru-RU" sz="2800" dirty="0" smtClean="0"/>
              <a:t> </a:t>
            </a:r>
          </a:p>
          <a:p>
            <a:r>
              <a:rPr lang="ru-RU" sz="2800" dirty="0" smtClean="0"/>
              <a:t>Тогда такому атрибуту можно присваивать несколько значений в виде элементарных имен:</a:t>
            </a:r>
          </a:p>
          <a:p>
            <a:pPr>
              <a:buNone/>
            </a:pPr>
            <a:endParaRPr lang="ru-RU" sz="2800" dirty="0" smtClean="0"/>
          </a:p>
          <a:p>
            <a:pPr>
              <a:buNone/>
            </a:pPr>
            <a:r>
              <a:rPr lang="ru-RU" sz="2800" dirty="0" smtClean="0"/>
              <a:t>	</a:t>
            </a:r>
            <a:r>
              <a:rPr lang="en-US" sz="2800" dirty="0" smtClean="0">
                <a:solidFill>
                  <a:srgbClr val="0000FF"/>
                </a:solidFill>
              </a:rPr>
              <a:t>&lt;SHIRT Codes="38 21 97"&gt;long sleeve Henley&lt;/SHIRT&gt;</a:t>
            </a:r>
            <a:endParaRPr lang="ru-RU" sz="2800" dirty="0" smtClean="0">
              <a:solidFill>
                <a:srgbClr val="0000FF"/>
              </a:solidFill>
            </a:endParaRPr>
          </a:p>
          <a:p>
            <a:endParaRPr lang="ru-RU" sz="16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78098"/>
          </a:xfrm>
        </p:spPr>
        <p:txBody>
          <a:bodyPr>
            <a:normAutofit/>
          </a:bodyPr>
          <a:lstStyle/>
          <a:p>
            <a:r>
              <a:rPr lang="ru-RU" sz="4000" dirty="0" smtClean="0"/>
              <a:t>Перечисляемый тип атрибутов</a:t>
            </a:r>
            <a:endParaRPr lang="ru-RU" sz="4000" dirty="0"/>
          </a:p>
        </p:txBody>
      </p:sp>
      <p:sp>
        <p:nvSpPr>
          <p:cNvPr id="3" name="Содержимое 2"/>
          <p:cNvSpPr>
            <a:spLocks noGrp="1"/>
          </p:cNvSpPr>
          <p:nvPr>
            <p:ph idx="1"/>
          </p:nvPr>
        </p:nvSpPr>
        <p:spPr>
          <a:xfrm>
            <a:off x="133672" y="1412776"/>
            <a:ext cx="8686800" cy="5401816"/>
          </a:xfrm>
        </p:spPr>
        <p:txBody>
          <a:bodyPr>
            <a:normAutofit fontScale="85000" lnSpcReduction="10000"/>
          </a:bodyPr>
          <a:lstStyle/>
          <a:p>
            <a:r>
              <a:rPr lang="ru-RU" dirty="0" smtClean="0"/>
              <a:t>Значение атрибута должно совпадать с одним из имен, приведенных в списке типов атрибутов. </a:t>
            </a:r>
          </a:p>
          <a:p>
            <a:r>
              <a:rPr lang="ru-RU" dirty="0" smtClean="0"/>
              <a:t>Эти имена могут иметь одну из следующих двух форм записи.</a:t>
            </a:r>
          </a:p>
          <a:p>
            <a:pPr lvl="1"/>
            <a:r>
              <a:rPr lang="ru-RU" dirty="0" smtClean="0"/>
              <a:t>Открывающая скобка, вслед за которой идет список элементарных имен, разделенных символами | , после чего следует закрывающая скобка. </a:t>
            </a:r>
          </a:p>
          <a:p>
            <a:pPr lvl="1"/>
            <a:r>
              <a:rPr lang="ru-RU" dirty="0" smtClean="0"/>
              <a:t>Ключевое слово </a:t>
            </a:r>
            <a:r>
              <a:rPr lang="ru-RU" b="1" dirty="0" smtClean="0">
                <a:solidFill>
                  <a:srgbClr val="0000FF"/>
                </a:solidFill>
              </a:rPr>
              <a:t>NOTATION</a:t>
            </a:r>
            <a:r>
              <a:rPr lang="ru-RU" dirty="0" smtClean="0"/>
              <a:t>, за которым идет пробел, затем открывающая скобка, затем список имен нотаций, разделяемых символами | , после чего следует закрывающая скобка. </a:t>
            </a:r>
          </a:p>
          <a:p>
            <a:pPr lvl="2"/>
            <a:r>
              <a:rPr lang="ru-RU" dirty="0" smtClean="0"/>
              <a:t>Каждое из этих имен должно точно соответствовать имени нотации, объявленному в DTD. </a:t>
            </a:r>
          </a:p>
          <a:p>
            <a:pPr lvl="2"/>
            <a:r>
              <a:rPr lang="ru-RU" dirty="0" smtClean="0"/>
              <a:t>Нотация описывает формат данных или идентифицирует программу, применяемую для обработки определенного формата.</a:t>
            </a:r>
          </a:p>
          <a:p>
            <a:pPr lvl="1"/>
            <a:endParaRPr lang="ru-RU"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9144000" cy="1143000"/>
          </a:xfrm>
        </p:spPr>
        <p:txBody>
          <a:bodyPr>
            <a:normAutofit fontScale="90000"/>
          </a:bodyPr>
          <a:lstStyle/>
          <a:p>
            <a:r>
              <a:rPr lang="ru-RU" dirty="0" smtClean="0"/>
              <a:t>Пример задания перечисляемого типа</a:t>
            </a:r>
            <a:endParaRPr lang="ru-RU" dirty="0"/>
          </a:p>
        </p:txBody>
      </p:sp>
      <p:sp>
        <p:nvSpPr>
          <p:cNvPr id="3" name="Содержимое 2"/>
          <p:cNvSpPr>
            <a:spLocks noGrp="1"/>
          </p:cNvSpPr>
          <p:nvPr>
            <p:ph idx="1"/>
          </p:nvPr>
        </p:nvSpPr>
        <p:spPr>
          <a:xfrm>
            <a:off x="179512" y="1340768"/>
            <a:ext cx="8784976" cy="5517232"/>
          </a:xfrm>
        </p:spPr>
        <p:txBody>
          <a:bodyPr>
            <a:normAutofit fontScale="55000" lnSpcReduction="20000"/>
          </a:bodyPr>
          <a:lstStyle/>
          <a:p>
            <a:pPr marL="185738" indent="-185738"/>
            <a:r>
              <a:rPr lang="ru-RU" dirty="0" smtClean="0"/>
              <a:t>Пример XML-документа, использующего нумерованный тип атрибута </a:t>
            </a:r>
            <a:r>
              <a:rPr lang="ru-RU" dirty="0" err="1" smtClean="0"/>
              <a:t>Class</a:t>
            </a:r>
            <a:r>
              <a:rPr lang="ru-RU" dirty="0" smtClean="0"/>
              <a:t>:</a:t>
            </a:r>
          </a:p>
          <a:p>
            <a:pPr>
              <a:buNone/>
            </a:pPr>
            <a:r>
              <a:rPr lang="en-US" dirty="0" smtClean="0">
                <a:solidFill>
                  <a:srgbClr val="0000FF"/>
                </a:solidFill>
              </a:rPr>
              <a:t>&lt;?xml version="1.0" encoding="windows-1251" ?&gt;</a:t>
            </a:r>
            <a:endParaRPr lang="ru-RU" dirty="0" smtClean="0">
              <a:solidFill>
                <a:srgbClr val="0000FF"/>
              </a:solidFill>
            </a:endParaRPr>
          </a:p>
          <a:p>
            <a:pPr>
              <a:buNone/>
            </a:pPr>
            <a:r>
              <a:rPr lang="en-US" dirty="0" smtClean="0">
                <a:solidFill>
                  <a:srgbClr val="0000FF"/>
                </a:solidFill>
              </a:rPr>
              <a:t>&lt;!DOCTYPE FILM</a:t>
            </a:r>
            <a:endParaRPr lang="ru-RU" dirty="0" smtClean="0">
              <a:solidFill>
                <a:srgbClr val="0000FF"/>
              </a:solidFill>
            </a:endParaRPr>
          </a:p>
          <a:p>
            <a:pPr>
              <a:buNone/>
            </a:pPr>
            <a:r>
              <a:rPr lang="en-US" dirty="0" smtClean="0">
                <a:solidFill>
                  <a:srgbClr val="0000FF"/>
                </a:solidFill>
              </a:rPr>
              <a:t>   [</a:t>
            </a:r>
            <a:endParaRPr lang="ru-RU" dirty="0" smtClean="0">
              <a:solidFill>
                <a:srgbClr val="0000FF"/>
              </a:solidFill>
            </a:endParaRPr>
          </a:p>
          <a:p>
            <a:pPr>
              <a:buNone/>
            </a:pPr>
            <a:r>
              <a:rPr lang="en-US" dirty="0" smtClean="0">
                <a:solidFill>
                  <a:srgbClr val="0000FF"/>
                </a:solidFill>
              </a:rPr>
              <a:t>   &lt;!ELEMENT FILM (TITLE, (STAR  |  NARRATOR  |  INSTRUCTOR) )&gt;</a:t>
            </a:r>
            <a:endParaRPr lang="ru-RU" dirty="0" smtClean="0">
              <a:solidFill>
                <a:srgbClr val="0000FF"/>
              </a:solidFill>
            </a:endParaRPr>
          </a:p>
          <a:p>
            <a:pPr>
              <a:buNone/>
            </a:pPr>
            <a:r>
              <a:rPr lang="en-US" dirty="0" smtClean="0">
                <a:solidFill>
                  <a:srgbClr val="0000FF"/>
                </a:solidFill>
              </a:rPr>
              <a:t>   &lt;!ATTLIST FILM  Class (fictional  |  instructional  |  documentary) "fictional"&gt;</a:t>
            </a:r>
            <a:endParaRPr lang="ru-RU" dirty="0" smtClean="0">
              <a:solidFill>
                <a:srgbClr val="0000FF"/>
              </a:solidFill>
            </a:endParaRPr>
          </a:p>
          <a:p>
            <a:pPr>
              <a:buNone/>
            </a:pPr>
            <a:r>
              <a:rPr lang="en-US" dirty="0" smtClean="0">
                <a:solidFill>
                  <a:srgbClr val="0000FF"/>
                </a:solidFill>
              </a:rPr>
              <a:t>   &lt;!ELEMENT TITLE (#PCDATA)&gt;</a:t>
            </a:r>
            <a:endParaRPr lang="ru-RU" dirty="0" smtClean="0">
              <a:solidFill>
                <a:srgbClr val="0000FF"/>
              </a:solidFill>
            </a:endParaRPr>
          </a:p>
          <a:p>
            <a:pPr>
              <a:buNone/>
            </a:pPr>
            <a:r>
              <a:rPr lang="en-US" dirty="0" smtClean="0">
                <a:solidFill>
                  <a:srgbClr val="0000FF"/>
                </a:solidFill>
              </a:rPr>
              <a:t>   &lt;!ELEMENT STAR (#PCDATA)&gt;</a:t>
            </a:r>
            <a:endParaRPr lang="ru-RU" dirty="0" smtClean="0">
              <a:solidFill>
                <a:srgbClr val="0000FF"/>
              </a:solidFill>
            </a:endParaRPr>
          </a:p>
          <a:p>
            <a:pPr>
              <a:buNone/>
            </a:pPr>
            <a:r>
              <a:rPr lang="en-US" dirty="0" smtClean="0">
                <a:solidFill>
                  <a:srgbClr val="0000FF"/>
                </a:solidFill>
              </a:rPr>
              <a:t>   &lt;!ELEMENT NARRATOR (#PCDATA)&gt;</a:t>
            </a:r>
            <a:endParaRPr lang="ru-RU" dirty="0" smtClean="0">
              <a:solidFill>
                <a:srgbClr val="0000FF"/>
              </a:solidFill>
            </a:endParaRPr>
          </a:p>
          <a:p>
            <a:pPr>
              <a:buNone/>
            </a:pPr>
            <a:r>
              <a:rPr lang="en-US" dirty="0" smtClean="0">
                <a:solidFill>
                  <a:srgbClr val="0000FF"/>
                </a:solidFill>
              </a:rPr>
              <a:t>   &lt;!ELEMENT INSTRUCTOR (#PCDATA)&gt;</a:t>
            </a:r>
            <a:endParaRPr lang="ru-RU" dirty="0" smtClean="0">
              <a:solidFill>
                <a:srgbClr val="0000FF"/>
              </a:solidFill>
            </a:endParaRPr>
          </a:p>
          <a:p>
            <a:pPr>
              <a:buNone/>
            </a:pPr>
            <a:r>
              <a:rPr lang="en-US" dirty="0" smtClean="0">
                <a:solidFill>
                  <a:srgbClr val="0000FF"/>
                </a:solidFill>
              </a:rPr>
              <a:t>   ]</a:t>
            </a:r>
            <a:endParaRPr lang="ru-RU" dirty="0" smtClean="0">
              <a:solidFill>
                <a:srgbClr val="0000FF"/>
              </a:solidFill>
            </a:endParaRPr>
          </a:p>
          <a:p>
            <a:pPr>
              <a:buNone/>
            </a:pPr>
            <a:r>
              <a:rPr lang="en-US" dirty="0" smtClean="0">
                <a:solidFill>
                  <a:srgbClr val="0000FF"/>
                </a:solidFill>
              </a:rPr>
              <a:t>&gt; </a:t>
            </a:r>
            <a:endParaRPr lang="ru-RU" dirty="0" smtClean="0">
              <a:solidFill>
                <a:srgbClr val="0000FF"/>
              </a:solidFill>
            </a:endParaRPr>
          </a:p>
          <a:p>
            <a:pPr>
              <a:buNone/>
            </a:pPr>
            <a:r>
              <a:rPr lang="en-US" dirty="0" smtClean="0">
                <a:solidFill>
                  <a:srgbClr val="0000FF"/>
                </a:solidFill>
              </a:rPr>
              <a:t>&lt;FILM Class="instructional"&gt;</a:t>
            </a:r>
            <a:endParaRPr lang="ru-RU" dirty="0" smtClean="0">
              <a:solidFill>
                <a:srgbClr val="0000FF"/>
              </a:solidFill>
            </a:endParaRPr>
          </a:p>
          <a:p>
            <a:pPr>
              <a:buNone/>
            </a:pPr>
            <a:r>
              <a:rPr lang="en-US" dirty="0" smtClean="0">
                <a:solidFill>
                  <a:srgbClr val="0000FF"/>
                </a:solidFill>
              </a:rPr>
              <a:t>   &lt;TITLE&gt;The Use and Care of XML&lt;/TITLE&gt;</a:t>
            </a:r>
            <a:endParaRPr lang="ru-RU" dirty="0" smtClean="0">
              <a:solidFill>
                <a:srgbClr val="0000FF"/>
              </a:solidFill>
            </a:endParaRPr>
          </a:p>
          <a:p>
            <a:pPr>
              <a:buNone/>
            </a:pPr>
            <a:r>
              <a:rPr lang="en-US" dirty="0" smtClean="0">
                <a:solidFill>
                  <a:srgbClr val="0000FF"/>
                </a:solidFill>
              </a:rPr>
              <a:t>   &lt;NARRATOR&gt;Michael Young&lt;/NARRATOR&gt;</a:t>
            </a:r>
            <a:endParaRPr lang="ru-RU" dirty="0" smtClean="0">
              <a:solidFill>
                <a:srgbClr val="0000FF"/>
              </a:solidFill>
            </a:endParaRPr>
          </a:p>
          <a:p>
            <a:pPr>
              <a:buNone/>
            </a:pPr>
            <a:r>
              <a:rPr lang="en-US" dirty="0" smtClean="0">
                <a:solidFill>
                  <a:srgbClr val="0000FF"/>
                </a:solidFill>
              </a:rPr>
              <a:t>&lt;/FILM&gt;</a:t>
            </a:r>
            <a:endParaRPr lang="ru-RU" dirty="0" smtClean="0">
              <a:solidFill>
                <a:srgbClr val="0000FF"/>
              </a:solidFill>
            </a:endParaRPr>
          </a:p>
          <a:p>
            <a:endParaRPr lang="ru-RU" dirty="0" smtClean="0"/>
          </a:p>
          <a:p>
            <a:r>
              <a:rPr lang="ru-RU" dirty="0" smtClean="0"/>
              <a:t>Если атрибут </a:t>
            </a:r>
            <a:r>
              <a:rPr lang="ru-RU" dirty="0" err="1" smtClean="0">
                <a:solidFill>
                  <a:srgbClr val="0000FF"/>
                </a:solidFill>
              </a:rPr>
              <a:t>Class</a:t>
            </a:r>
            <a:r>
              <a:rPr lang="ru-RU" dirty="0" smtClean="0">
                <a:solidFill>
                  <a:srgbClr val="0000FF"/>
                </a:solidFill>
              </a:rPr>
              <a:t> </a:t>
            </a:r>
            <a:r>
              <a:rPr lang="ru-RU" dirty="0" smtClean="0"/>
              <a:t>будет опущен, то ему будет по умолчанию присвоено значение </a:t>
            </a:r>
            <a:r>
              <a:rPr lang="ru-RU" dirty="0" smtClean="0">
                <a:solidFill>
                  <a:srgbClr val="0000FF"/>
                </a:solidFill>
              </a:rPr>
              <a:t>"</a:t>
            </a:r>
            <a:r>
              <a:rPr lang="ru-RU" dirty="0" err="1" smtClean="0">
                <a:solidFill>
                  <a:srgbClr val="0000FF"/>
                </a:solidFill>
              </a:rPr>
              <a:t>fictional</a:t>
            </a:r>
            <a:r>
              <a:rPr lang="ru-RU" dirty="0" smtClean="0">
                <a:solidFill>
                  <a:srgbClr val="0000FF"/>
                </a:solidFill>
              </a:rPr>
              <a:t>"</a:t>
            </a:r>
            <a:r>
              <a:rPr lang="ru-RU" dirty="0" smtClean="0"/>
              <a:t>. Присвоение атрибуту </a:t>
            </a:r>
            <a:r>
              <a:rPr lang="ru-RU" dirty="0" err="1" smtClean="0">
                <a:solidFill>
                  <a:srgbClr val="0000FF"/>
                </a:solidFill>
              </a:rPr>
              <a:t>Class</a:t>
            </a:r>
            <a:r>
              <a:rPr lang="ru-RU" dirty="0" smtClean="0">
                <a:solidFill>
                  <a:srgbClr val="0000FF"/>
                </a:solidFill>
              </a:rPr>
              <a:t> </a:t>
            </a:r>
            <a:r>
              <a:rPr lang="ru-RU" dirty="0" smtClean="0"/>
              <a:t>значения, отличного от "</a:t>
            </a:r>
            <a:r>
              <a:rPr lang="ru-RU" dirty="0" err="1" smtClean="0">
                <a:solidFill>
                  <a:srgbClr val="0000FF"/>
                </a:solidFill>
              </a:rPr>
              <a:t>fictional</a:t>
            </a:r>
            <a:r>
              <a:rPr lang="ru-RU" dirty="0" smtClean="0"/>
              <a:t>", "</a:t>
            </a:r>
            <a:r>
              <a:rPr lang="ru-RU" dirty="0" err="1" smtClean="0">
                <a:solidFill>
                  <a:srgbClr val="0000FF"/>
                </a:solidFill>
              </a:rPr>
              <a:t>instructional</a:t>
            </a:r>
            <a:r>
              <a:rPr lang="ru-RU" dirty="0" smtClean="0"/>
              <a:t>" или "</a:t>
            </a:r>
            <a:r>
              <a:rPr lang="ru-RU" dirty="0" err="1" smtClean="0">
                <a:solidFill>
                  <a:srgbClr val="0000FF"/>
                </a:solidFill>
              </a:rPr>
              <a:t>documentary</a:t>
            </a:r>
            <a:r>
              <a:rPr lang="ru-RU" dirty="0" smtClean="0"/>
              <a:t>", приведет к ошибке.</a:t>
            </a:r>
          </a:p>
          <a:p>
            <a:endParaRPr lang="ru-RU"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9144000" cy="1143000"/>
          </a:xfrm>
        </p:spPr>
        <p:txBody>
          <a:bodyPr>
            <a:normAutofit/>
          </a:bodyPr>
          <a:lstStyle/>
          <a:p>
            <a:r>
              <a:rPr lang="ru-RU" sz="3600" dirty="0" smtClean="0"/>
              <a:t>Пример задания </a:t>
            </a:r>
            <a:r>
              <a:rPr lang="ru-RU" sz="3600" dirty="0"/>
              <a:t>перечисляемого </a:t>
            </a:r>
            <a:r>
              <a:rPr lang="ru-RU" sz="3600" dirty="0" smtClean="0"/>
              <a:t>типа (2)</a:t>
            </a:r>
            <a:endParaRPr lang="ru-RU" sz="3600" dirty="0"/>
          </a:p>
        </p:txBody>
      </p:sp>
      <p:sp>
        <p:nvSpPr>
          <p:cNvPr id="3" name="Содержимое 2"/>
          <p:cNvSpPr>
            <a:spLocks noGrp="1"/>
          </p:cNvSpPr>
          <p:nvPr>
            <p:ph idx="1"/>
          </p:nvPr>
        </p:nvSpPr>
        <p:spPr>
          <a:xfrm>
            <a:off x="323528" y="1412776"/>
            <a:ext cx="8820472" cy="5445224"/>
          </a:xfrm>
        </p:spPr>
        <p:txBody>
          <a:bodyPr>
            <a:normAutofit fontScale="55000" lnSpcReduction="20000"/>
          </a:bodyPr>
          <a:lstStyle/>
          <a:p>
            <a:r>
              <a:rPr lang="ru-RU" dirty="0" smtClean="0"/>
              <a:t>Например, можно ограничить значения атрибута </a:t>
            </a:r>
            <a:r>
              <a:rPr lang="ru-RU" dirty="0" err="1" smtClean="0">
                <a:solidFill>
                  <a:srgbClr val="0000FF"/>
                </a:solidFill>
              </a:rPr>
              <a:t>Format</a:t>
            </a:r>
            <a:r>
              <a:rPr lang="ru-RU" dirty="0" smtClean="0">
                <a:solidFill>
                  <a:srgbClr val="0000FF"/>
                </a:solidFill>
              </a:rPr>
              <a:t> </a:t>
            </a:r>
            <a:r>
              <a:rPr lang="ru-RU" dirty="0" smtClean="0"/>
              <a:t>одним из этих имен нотаций с помощью следующего объявления:</a:t>
            </a:r>
          </a:p>
          <a:p>
            <a:pPr>
              <a:buNone/>
            </a:pPr>
            <a:r>
              <a:rPr lang="ru-RU" dirty="0" smtClean="0"/>
              <a:t>	</a:t>
            </a:r>
            <a:r>
              <a:rPr lang="en-US" dirty="0" smtClean="0">
                <a:solidFill>
                  <a:srgbClr val="0000FF"/>
                </a:solidFill>
              </a:rPr>
              <a:t>&lt;!ELEMENT EXAMPLE_DOCUMENT (#PCDATA)&gt;</a:t>
            </a:r>
            <a:endParaRPr lang="ru-RU" dirty="0" smtClean="0">
              <a:solidFill>
                <a:srgbClr val="0000FF"/>
              </a:solidFill>
            </a:endParaRPr>
          </a:p>
          <a:p>
            <a:pPr>
              <a:buNone/>
            </a:pPr>
            <a:r>
              <a:rPr lang="ru-RU" dirty="0" smtClean="0">
                <a:solidFill>
                  <a:srgbClr val="0000FF"/>
                </a:solidFill>
              </a:rPr>
              <a:t>	</a:t>
            </a:r>
            <a:r>
              <a:rPr lang="en-US" dirty="0" smtClean="0">
                <a:solidFill>
                  <a:srgbClr val="0000FF"/>
                </a:solidFill>
              </a:rPr>
              <a:t>&lt;!ATTLIST EXAMPLE_DOCUMENT Format NOTATION (HTML | SGML | RTF) #REQUIRED&gt;</a:t>
            </a:r>
            <a:endParaRPr lang="ru-RU" dirty="0" smtClean="0">
              <a:solidFill>
                <a:srgbClr val="0000FF"/>
              </a:solidFill>
            </a:endParaRPr>
          </a:p>
          <a:p>
            <a:r>
              <a:rPr lang="ru-RU" dirty="0" smtClean="0"/>
              <a:t>В дальнейшем вы можете использовать элемент </a:t>
            </a:r>
            <a:r>
              <a:rPr lang="ru-RU" dirty="0" err="1" smtClean="0"/>
              <a:t>Format</a:t>
            </a:r>
            <a:r>
              <a:rPr lang="ru-RU" dirty="0" smtClean="0"/>
              <a:t> для указания формата определенного элемента EXAMPLE_DOCUMENT, как в следующем примере:</a:t>
            </a:r>
          </a:p>
          <a:p>
            <a:pPr lvl="1">
              <a:buNone/>
            </a:pPr>
            <a:r>
              <a:rPr lang="en-US" dirty="0" smtClean="0">
                <a:solidFill>
                  <a:srgbClr val="0000FF"/>
                </a:solidFill>
              </a:rPr>
              <a:t>&lt;EXAMPLE_DOCUMENT Format="HTML"&gt;</a:t>
            </a:r>
            <a:endParaRPr lang="ru-RU" dirty="0" smtClean="0">
              <a:solidFill>
                <a:srgbClr val="0000FF"/>
              </a:solidFill>
            </a:endParaRPr>
          </a:p>
          <a:p>
            <a:pPr lvl="1">
              <a:buNone/>
            </a:pPr>
            <a:r>
              <a:rPr lang="en-US" dirty="0" smtClean="0">
                <a:solidFill>
                  <a:srgbClr val="0000FF"/>
                </a:solidFill>
              </a:rPr>
              <a:t>   &lt;![CDATA[</a:t>
            </a:r>
            <a:endParaRPr lang="ru-RU" dirty="0" smtClean="0">
              <a:solidFill>
                <a:srgbClr val="0000FF"/>
              </a:solidFill>
            </a:endParaRPr>
          </a:p>
          <a:p>
            <a:pPr lvl="1">
              <a:buNone/>
            </a:pPr>
            <a:r>
              <a:rPr lang="en-US" dirty="0" smtClean="0">
                <a:solidFill>
                  <a:srgbClr val="0000FF"/>
                </a:solidFill>
              </a:rPr>
              <a:t>      &lt;HTML&gt;</a:t>
            </a:r>
            <a:endParaRPr lang="ru-RU" dirty="0" smtClean="0">
              <a:solidFill>
                <a:srgbClr val="0000FF"/>
              </a:solidFill>
            </a:endParaRPr>
          </a:p>
          <a:p>
            <a:pPr lvl="1">
              <a:buNone/>
            </a:pPr>
            <a:r>
              <a:rPr lang="en-US" dirty="0" smtClean="0">
                <a:solidFill>
                  <a:srgbClr val="0000FF"/>
                </a:solidFill>
              </a:rPr>
              <a:t>      &lt;HEAD&gt;</a:t>
            </a:r>
            <a:endParaRPr lang="ru-RU" dirty="0" smtClean="0">
              <a:solidFill>
                <a:srgbClr val="0000FF"/>
              </a:solidFill>
            </a:endParaRPr>
          </a:p>
          <a:p>
            <a:pPr lvl="1">
              <a:buNone/>
            </a:pPr>
            <a:r>
              <a:rPr lang="en-US" dirty="0" smtClean="0">
                <a:solidFill>
                  <a:srgbClr val="0000FF"/>
                </a:solidFill>
              </a:rPr>
              <a:t>      &lt;TITLE&gt;Mike’s Home Page&lt;/TITLE&gt;</a:t>
            </a:r>
            <a:endParaRPr lang="ru-RU" dirty="0" smtClean="0">
              <a:solidFill>
                <a:srgbClr val="0000FF"/>
              </a:solidFill>
            </a:endParaRPr>
          </a:p>
          <a:p>
            <a:pPr lvl="1">
              <a:buNone/>
            </a:pPr>
            <a:r>
              <a:rPr lang="en-US" dirty="0" smtClean="0">
                <a:solidFill>
                  <a:srgbClr val="0000FF"/>
                </a:solidFill>
              </a:rPr>
              <a:t>      &lt;/HEAD&gt;</a:t>
            </a:r>
            <a:endParaRPr lang="ru-RU" dirty="0" smtClean="0">
              <a:solidFill>
                <a:srgbClr val="0000FF"/>
              </a:solidFill>
            </a:endParaRPr>
          </a:p>
          <a:p>
            <a:pPr lvl="1">
              <a:buNone/>
            </a:pPr>
            <a:r>
              <a:rPr lang="en-US" dirty="0" smtClean="0">
                <a:solidFill>
                  <a:srgbClr val="0000FF"/>
                </a:solidFill>
              </a:rPr>
              <a:t>      &lt;BODY&gt;</a:t>
            </a:r>
            <a:endParaRPr lang="ru-RU" dirty="0" smtClean="0">
              <a:solidFill>
                <a:srgbClr val="0000FF"/>
              </a:solidFill>
            </a:endParaRPr>
          </a:p>
          <a:p>
            <a:pPr lvl="1">
              <a:buNone/>
            </a:pPr>
            <a:r>
              <a:rPr lang="en-US" dirty="0" smtClean="0">
                <a:solidFill>
                  <a:srgbClr val="0000FF"/>
                </a:solidFill>
              </a:rPr>
              <a:t>      &lt;P&gt;Welcome!&lt;/P&gt;</a:t>
            </a:r>
            <a:endParaRPr lang="ru-RU" dirty="0" smtClean="0">
              <a:solidFill>
                <a:srgbClr val="0000FF"/>
              </a:solidFill>
            </a:endParaRPr>
          </a:p>
          <a:p>
            <a:pPr lvl="1">
              <a:buNone/>
            </a:pPr>
            <a:r>
              <a:rPr lang="en-US" dirty="0" smtClean="0">
                <a:solidFill>
                  <a:srgbClr val="0000FF"/>
                </a:solidFill>
              </a:rPr>
              <a:t>      &lt;/BODY&gt;</a:t>
            </a:r>
            <a:endParaRPr lang="ru-RU" dirty="0" smtClean="0">
              <a:solidFill>
                <a:srgbClr val="0000FF"/>
              </a:solidFill>
            </a:endParaRPr>
          </a:p>
          <a:p>
            <a:pPr lvl="1">
              <a:buNone/>
            </a:pPr>
            <a:r>
              <a:rPr lang="en-US" dirty="0" smtClean="0">
                <a:solidFill>
                  <a:srgbClr val="0000FF"/>
                </a:solidFill>
              </a:rPr>
              <a:t>      &lt;/HTML&gt;</a:t>
            </a:r>
            <a:endParaRPr lang="ru-RU" dirty="0" smtClean="0">
              <a:solidFill>
                <a:srgbClr val="0000FF"/>
              </a:solidFill>
            </a:endParaRPr>
          </a:p>
          <a:p>
            <a:pPr lvl="1">
              <a:buNone/>
            </a:pPr>
            <a:r>
              <a:rPr lang="en-US" dirty="0" smtClean="0">
                <a:solidFill>
                  <a:srgbClr val="0000FF"/>
                </a:solidFill>
              </a:rPr>
              <a:t>   ]]&gt;</a:t>
            </a:r>
            <a:endParaRPr lang="ru-RU" dirty="0" smtClean="0">
              <a:solidFill>
                <a:srgbClr val="0000FF"/>
              </a:solidFill>
            </a:endParaRPr>
          </a:p>
          <a:p>
            <a:pPr lvl="1">
              <a:buNone/>
            </a:pPr>
            <a:r>
              <a:rPr lang="en-US" dirty="0" smtClean="0">
                <a:solidFill>
                  <a:srgbClr val="0000FF"/>
                </a:solidFill>
              </a:rPr>
              <a:t>&lt;/EXAMPLE_DOCUMENT&gt;</a:t>
            </a:r>
            <a:endParaRPr lang="ru-RU" dirty="0" smtClean="0">
              <a:solidFill>
                <a:srgbClr val="0000FF"/>
              </a:solidFill>
            </a:endParaRPr>
          </a:p>
          <a:p>
            <a:r>
              <a:rPr lang="ru-RU" dirty="0" smtClean="0"/>
              <a:t>Присвоение атрибуту </a:t>
            </a:r>
            <a:r>
              <a:rPr lang="en-US" dirty="0" smtClean="0">
                <a:solidFill>
                  <a:srgbClr val="0000FF"/>
                </a:solidFill>
              </a:rPr>
              <a:t>Format</a:t>
            </a:r>
            <a:r>
              <a:rPr lang="en-US" dirty="0" smtClean="0"/>
              <a:t> </a:t>
            </a:r>
            <a:r>
              <a:rPr lang="ru-RU" dirty="0" smtClean="0"/>
              <a:t>значения</a:t>
            </a:r>
            <a:r>
              <a:rPr lang="en-US" dirty="0" smtClean="0"/>
              <a:t>, </a:t>
            </a:r>
            <a:r>
              <a:rPr lang="ru-RU" dirty="0" smtClean="0"/>
              <a:t>отличного от </a:t>
            </a:r>
            <a:r>
              <a:rPr lang="en-US" dirty="0" smtClean="0"/>
              <a:t>"</a:t>
            </a:r>
            <a:r>
              <a:rPr lang="en-US" dirty="0" smtClean="0">
                <a:solidFill>
                  <a:srgbClr val="0000FF"/>
                </a:solidFill>
              </a:rPr>
              <a:t>HTML</a:t>
            </a:r>
            <a:r>
              <a:rPr lang="en-US" dirty="0" smtClean="0"/>
              <a:t>", "</a:t>
            </a:r>
            <a:r>
              <a:rPr lang="en-US" dirty="0" smtClean="0">
                <a:solidFill>
                  <a:srgbClr val="0000FF"/>
                </a:solidFill>
              </a:rPr>
              <a:t>SGML</a:t>
            </a:r>
            <a:r>
              <a:rPr lang="en-US" dirty="0" smtClean="0"/>
              <a:t>" </a:t>
            </a:r>
            <a:r>
              <a:rPr lang="ru-RU" dirty="0" smtClean="0"/>
              <a:t>или </a:t>
            </a:r>
            <a:r>
              <a:rPr lang="en-US" dirty="0" smtClean="0"/>
              <a:t>"</a:t>
            </a:r>
            <a:r>
              <a:rPr lang="en-US" dirty="0" smtClean="0">
                <a:solidFill>
                  <a:srgbClr val="0000FF"/>
                </a:solidFill>
              </a:rPr>
              <a:t>RTF</a:t>
            </a:r>
            <a:r>
              <a:rPr lang="en-US" dirty="0" smtClean="0"/>
              <a:t>", </a:t>
            </a:r>
            <a:r>
              <a:rPr lang="ru-RU" dirty="0" smtClean="0"/>
              <a:t>приведет к ошибке</a:t>
            </a:r>
            <a:r>
              <a:rPr lang="en-US" dirty="0" smtClean="0"/>
              <a:t>. </a:t>
            </a:r>
            <a:endParaRPr lang="ru-RU" dirty="0" smtClean="0"/>
          </a:p>
          <a:p>
            <a:pPr lvl="1"/>
            <a:r>
              <a:rPr lang="ru-RU" dirty="0" smtClean="0"/>
              <a:t>здесь используется раздела </a:t>
            </a:r>
            <a:r>
              <a:rPr lang="ru-RU" dirty="0" smtClean="0">
                <a:solidFill>
                  <a:srgbClr val="0000FF"/>
                </a:solidFill>
              </a:rPr>
              <a:t>CDATA</a:t>
            </a:r>
            <a:r>
              <a:rPr lang="ru-RU" dirty="0" smtClean="0"/>
              <a:t> – можно свободно использовать символ левой угловой скобки (&lt;) внутри символьных данных элемента.</a:t>
            </a:r>
          </a:p>
          <a:p>
            <a:endParaRPr lang="ru-RU"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9108504" cy="850106"/>
          </a:xfrm>
        </p:spPr>
        <p:txBody>
          <a:bodyPr>
            <a:normAutofit/>
          </a:bodyPr>
          <a:lstStyle/>
          <a:p>
            <a:r>
              <a:rPr lang="ru-RU" dirty="0" smtClean="0"/>
              <a:t>Дополнительное описание атрибута</a:t>
            </a:r>
            <a:endParaRPr lang="ru-RU" dirty="0"/>
          </a:p>
        </p:txBody>
      </p:sp>
      <p:sp>
        <p:nvSpPr>
          <p:cNvPr id="3" name="Содержимое 2"/>
          <p:cNvSpPr>
            <a:spLocks noGrp="1"/>
          </p:cNvSpPr>
          <p:nvPr>
            <p:ph idx="1"/>
          </p:nvPr>
        </p:nvSpPr>
        <p:spPr>
          <a:xfrm>
            <a:off x="179512" y="1484784"/>
            <a:ext cx="8856984" cy="5184576"/>
          </a:xfrm>
        </p:spPr>
        <p:txBody>
          <a:bodyPr>
            <a:noAutofit/>
          </a:bodyPr>
          <a:lstStyle/>
          <a:p>
            <a:r>
              <a:rPr lang="ru-RU" sz="2800" dirty="0" smtClean="0"/>
              <a:t>Третий (последний) обязательный компонент в определении атрибута указывает:</a:t>
            </a:r>
          </a:p>
          <a:p>
            <a:pPr lvl="1"/>
            <a:r>
              <a:rPr lang="ru-RU" sz="2400" dirty="0" smtClean="0"/>
              <a:t>является ли атрибут обязательным, </a:t>
            </a:r>
          </a:p>
          <a:p>
            <a:pPr lvl="1"/>
            <a:r>
              <a:rPr lang="ru-RU" sz="2400" dirty="0" smtClean="0"/>
              <a:t>если нет, то задает, что должен предпринимать процессор в случае, когда атрибут опущен.</a:t>
            </a:r>
          </a:p>
          <a:p>
            <a:r>
              <a:rPr lang="ru-RU" sz="2800" dirty="0" smtClean="0"/>
              <a:t>Так, объявление должно обеспечить значение атрибута по умолчанию, которое будет использовать процессор в том случае, если атрибут отсутствует.</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normAutofit/>
          </a:bodyPr>
          <a:lstStyle/>
          <a:p>
            <a:r>
              <a:rPr lang="ru-RU" sz="3600" dirty="0" smtClean="0"/>
              <a:t>Объявление значений по умолчанию</a:t>
            </a:r>
            <a:endParaRPr lang="ru-RU" sz="3600" dirty="0"/>
          </a:p>
        </p:txBody>
      </p:sp>
      <p:sp>
        <p:nvSpPr>
          <p:cNvPr id="3" name="Содержимое 2"/>
          <p:cNvSpPr>
            <a:spLocks noGrp="1"/>
          </p:cNvSpPr>
          <p:nvPr>
            <p:ph idx="1"/>
          </p:nvPr>
        </p:nvSpPr>
        <p:spPr>
          <a:xfrm>
            <a:off x="0" y="1484784"/>
            <a:ext cx="9144000" cy="5373216"/>
          </a:xfrm>
        </p:spPr>
        <p:txBody>
          <a:bodyPr>
            <a:noAutofit/>
          </a:bodyPr>
          <a:lstStyle/>
          <a:p>
            <a:r>
              <a:rPr lang="ru-RU" sz="2400" dirty="0" smtClean="0"/>
              <a:t>Объявление обязательности атрибута и его значения по умолчанию может иметь следующие четыре формы:</a:t>
            </a:r>
          </a:p>
          <a:p>
            <a:pPr marL="514350" indent="-457200">
              <a:buFont typeface="+mj-lt"/>
              <a:buAutoNum type="arabicPeriod"/>
            </a:pPr>
            <a:r>
              <a:rPr lang="ru-RU" sz="1800" dirty="0" smtClean="0">
                <a:solidFill>
                  <a:srgbClr val="0000FF"/>
                </a:solidFill>
              </a:rPr>
              <a:t>#REQUIRED </a:t>
            </a:r>
            <a:r>
              <a:rPr lang="ru-RU" sz="1800" dirty="0" smtClean="0"/>
              <a:t>– требуется обязательно задавать значение атрибута для каждого элемента. </a:t>
            </a:r>
          </a:p>
          <a:p>
            <a:pPr marL="514350" indent="-457200">
              <a:buFont typeface="+mj-lt"/>
              <a:buAutoNum type="arabicPeriod"/>
            </a:pPr>
            <a:r>
              <a:rPr lang="ru-RU" sz="1800" dirty="0" smtClean="0">
                <a:solidFill>
                  <a:srgbClr val="0000FF"/>
                </a:solidFill>
              </a:rPr>
              <a:t>#IMPLIED </a:t>
            </a:r>
            <a:r>
              <a:rPr lang="ru-RU" sz="1800" dirty="0" smtClean="0"/>
              <a:t>- можно либо включить, либо опустить атрибут, если атрибут опущен, то никакое значение по умолчанию процессору не передается. </a:t>
            </a:r>
          </a:p>
          <a:p>
            <a:pPr marL="514350" indent="-457200">
              <a:buFont typeface="+mj-lt"/>
              <a:buAutoNum type="arabicPeriod"/>
            </a:pPr>
            <a:r>
              <a:rPr lang="ru-RU" sz="1800" dirty="0" err="1" smtClean="0">
                <a:solidFill>
                  <a:srgbClr val="0000FF"/>
                </a:solidFill>
              </a:rPr>
              <a:t>AttValue</a:t>
            </a:r>
            <a:r>
              <a:rPr lang="ru-RU" sz="1800" dirty="0" smtClean="0"/>
              <a:t> (значение атрибута по умолчанию) - можно либо включить, либо опускать атрибут для элемента. </a:t>
            </a:r>
          </a:p>
          <a:p>
            <a:pPr marL="857250" lvl="1" indent="-342900">
              <a:buFont typeface="+mj-lt"/>
              <a:buAutoNum type="arabicPeriod"/>
            </a:pPr>
            <a:r>
              <a:rPr lang="ru-RU" sz="1600" dirty="0" smtClean="0"/>
              <a:t>Если атрибут опускается, то процессор использует значение по умолчанию, как если бы атрибут был включен и задано его значение.</a:t>
            </a:r>
          </a:p>
          <a:p>
            <a:pPr marL="514350" indent="-457200">
              <a:buFont typeface="+mj-lt"/>
              <a:buAutoNum type="arabicPeriod"/>
            </a:pPr>
            <a:r>
              <a:rPr lang="ru-RU" sz="1800" dirty="0" smtClean="0">
                <a:solidFill>
                  <a:srgbClr val="0000FF"/>
                </a:solidFill>
              </a:rPr>
              <a:t>#FIXED </a:t>
            </a:r>
            <a:r>
              <a:rPr lang="ru-RU" sz="1800" dirty="0" err="1" smtClean="0">
                <a:solidFill>
                  <a:srgbClr val="0000FF"/>
                </a:solidFill>
              </a:rPr>
              <a:t>AttValue</a:t>
            </a:r>
            <a:r>
              <a:rPr lang="ru-RU" sz="1800" dirty="0" smtClean="0">
                <a:solidFill>
                  <a:srgbClr val="0000FF"/>
                </a:solidFill>
              </a:rPr>
              <a:t> </a:t>
            </a:r>
            <a:r>
              <a:rPr lang="ru-RU" sz="1800" dirty="0" smtClean="0"/>
              <a:t>(значение атрибута по умолчанию) - можно либо включать, либо опускать атрибут для элемента ассоциированного типа. </a:t>
            </a:r>
          </a:p>
          <a:p>
            <a:pPr marL="857250" lvl="1" indent="-342900">
              <a:buFont typeface="+mj-lt"/>
              <a:buAutoNum type="arabicPeriod"/>
            </a:pPr>
            <a:r>
              <a:rPr lang="ru-RU" sz="1600" dirty="0" smtClean="0"/>
              <a:t>если атрибут опускается, то процессор будет использовать значение, заданное по умолчанию; </a:t>
            </a:r>
          </a:p>
          <a:p>
            <a:pPr marL="857250" lvl="1" indent="-342900">
              <a:buFont typeface="+mj-lt"/>
              <a:buAutoNum type="arabicPeriod"/>
            </a:pPr>
            <a:r>
              <a:rPr lang="ru-RU" sz="1600" dirty="0" smtClean="0"/>
              <a:t>если атрибут включается, то ему должно быть задано значение по умолчанию (у атрибута м.б. только одно значение). </a:t>
            </a:r>
            <a:endParaRPr lang="ru-RU" sz="16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77500" lnSpcReduction="20000"/>
          </a:bodyPr>
          <a:lstStyle/>
          <a:p>
            <a:pPr lvl="0"/>
            <a:r>
              <a:rPr lang="ru-RU" dirty="0" smtClean="0"/>
              <a:t>Например, следующее объявление присваивает фиксированное значение по умолчанию атрибуту </a:t>
            </a:r>
            <a:r>
              <a:rPr lang="ru-RU" dirty="0" err="1" smtClean="0">
                <a:solidFill>
                  <a:srgbClr val="0000FF"/>
                </a:solidFill>
              </a:rPr>
              <a:t>Class</a:t>
            </a:r>
            <a:r>
              <a:rPr lang="ru-RU" dirty="0" smtClean="0"/>
              <a:t>:</a:t>
            </a:r>
          </a:p>
          <a:p>
            <a:pPr>
              <a:buNone/>
            </a:pPr>
            <a:r>
              <a:rPr lang="ru-RU" dirty="0" smtClean="0"/>
              <a:t>	</a:t>
            </a:r>
            <a:r>
              <a:rPr lang="en-US" dirty="0" smtClean="0">
                <a:solidFill>
                  <a:srgbClr val="0000FF"/>
                </a:solidFill>
              </a:rPr>
              <a:t>&lt;!ATTLIST FILM  Class CDATA #FIXED "documentary"&gt;</a:t>
            </a:r>
            <a:endParaRPr lang="ru-RU" dirty="0" smtClean="0">
              <a:solidFill>
                <a:srgbClr val="0000FF"/>
              </a:solidFill>
            </a:endParaRPr>
          </a:p>
          <a:p>
            <a:r>
              <a:rPr lang="ru-RU" dirty="0" smtClean="0"/>
              <a:t>В соответствии с этим объявлением следующие два эквивалентных элемента будут корректными:</a:t>
            </a:r>
          </a:p>
          <a:p>
            <a:pPr>
              <a:buNone/>
            </a:pPr>
            <a:r>
              <a:rPr lang="ru-RU" dirty="0" smtClean="0"/>
              <a:t>	</a:t>
            </a:r>
            <a:r>
              <a:rPr lang="en-US" dirty="0" smtClean="0">
                <a:solidFill>
                  <a:srgbClr val="0000FF"/>
                </a:solidFill>
              </a:rPr>
              <a:t>&lt;FILM&gt;The Making of XML&lt;/FILM&gt;</a:t>
            </a:r>
            <a:endParaRPr lang="ru-RU" dirty="0" smtClean="0">
              <a:solidFill>
                <a:srgbClr val="0000FF"/>
              </a:solidFill>
            </a:endParaRPr>
          </a:p>
          <a:p>
            <a:pPr>
              <a:buNone/>
            </a:pPr>
            <a:r>
              <a:rPr lang="ru-RU" dirty="0" smtClean="0">
                <a:solidFill>
                  <a:srgbClr val="0000FF"/>
                </a:solidFill>
              </a:rPr>
              <a:t>	</a:t>
            </a:r>
            <a:r>
              <a:rPr lang="en-US" dirty="0" smtClean="0">
                <a:solidFill>
                  <a:srgbClr val="0000FF"/>
                </a:solidFill>
              </a:rPr>
              <a:t>&lt;FILM Class="documentary"&gt;The Making of XML&lt;/FILM&gt;</a:t>
            </a:r>
            <a:r>
              <a:rPr lang="en-US" dirty="0" smtClean="0"/>
              <a:t>	</a:t>
            </a:r>
            <a:endParaRPr lang="ru-RU" dirty="0" smtClean="0"/>
          </a:p>
          <a:p>
            <a:r>
              <a:rPr lang="ru-RU" dirty="0" smtClean="0"/>
              <a:t>в то время как следующий элемент будет некорректным:</a:t>
            </a:r>
          </a:p>
          <a:p>
            <a:pPr>
              <a:buNone/>
            </a:pPr>
            <a:r>
              <a:rPr lang="ru-RU" dirty="0" smtClean="0"/>
              <a:t>	</a:t>
            </a:r>
            <a:r>
              <a:rPr lang="en-US" dirty="0" smtClean="0">
                <a:solidFill>
                  <a:srgbClr val="0000FF"/>
                </a:solidFill>
              </a:rPr>
              <a:t>&lt;!-- </a:t>
            </a:r>
            <a:r>
              <a:rPr lang="ru-RU" dirty="0" smtClean="0">
                <a:solidFill>
                  <a:srgbClr val="0000FF"/>
                </a:solidFill>
              </a:rPr>
              <a:t>Некорректный элемент</a:t>
            </a:r>
            <a:r>
              <a:rPr lang="en-US" dirty="0" smtClean="0">
                <a:solidFill>
                  <a:srgbClr val="0000FF"/>
                </a:solidFill>
              </a:rPr>
              <a:t>! --&gt;</a:t>
            </a:r>
            <a:endParaRPr lang="ru-RU" dirty="0" smtClean="0">
              <a:solidFill>
                <a:srgbClr val="0000FF"/>
              </a:solidFill>
            </a:endParaRPr>
          </a:p>
          <a:p>
            <a:pPr>
              <a:buNone/>
            </a:pPr>
            <a:r>
              <a:rPr lang="ru-RU" dirty="0" smtClean="0">
                <a:solidFill>
                  <a:srgbClr val="0000FF"/>
                </a:solidFill>
              </a:rPr>
              <a:t>	</a:t>
            </a:r>
            <a:r>
              <a:rPr lang="en-US" dirty="0" smtClean="0">
                <a:solidFill>
                  <a:srgbClr val="0000FF"/>
                </a:solidFill>
              </a:rPr>
              <a:t>&lt;FILM Class="instructional"&gt;The Making of XML&lt;/FILM&gt;</a:t>
            </a:r>
            <a:endParaRPr lang="ru-RU" dirty="0" smtClean="0">
              <a:solidFill>
                <a:srgbClr val="0000FF"/>
              </a:solidFill>
            </a:endParaRPr>
          </a:p>
          <a:p>
            <a:endParaRPr lang="ru-RU"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Включение в XML-документ внешних данных</a:t>
            </a:r>
            <a:endParaRPr lang="ru-RU" dirty="0"/>
          </a:p>
        </p:txBody>
      </p:sp>
      <p:sp>
        <p:nvSpPr>
          <p:cNvPr id="3" name="Содержимое 2"/>
          <p:cNvSpPr>
            <a:spLocks noGrp="1"/>
          </p:cNvSpPr>
          <p:nvPr>
            <p:ph idx="1"/>
          </p:nvPr>
        </p:nvSpPr>
        <p:spPr>
          <a:xfrm>
            <a:off x="205680" y="1484784"/>
            <a:ext cx="8686800" cy="5257800"/>
          </a:xfrm>
        </p:spPr>
        <p:txBody>
          <a:bodyPr>
            <a:normAutofit fontScale="92500" lnSpcReduction="20000"/>
          </a:bodyPr>
          <a:lstStyle/>
          <a:p>
            <a:r>
              <a:rPr lang="ru-RU" dirty="0" smtClean="0"/>
              <a:t>Хотя метаязык XML в основном разработан для создания языков описания текстовой информации</a:t>
            </a:r>
            <a:r>
              <a:rPr lang="ru-RU" dirty="0"/>
              <a:t>.</a:t>
            </a:r>
            <a:endParaRPr lang="ru-RU" dirty="0" smtClean="0"/>
          </a:p>
          <a:p>
            <a:r>
              <a:rPr lang="ru-RU" dirty="0" smtClean="0"/>
              <a:t>Но он также предоставляет средство взаимодействия с другими данными </a:t>
            </a:r>
          </a:p>
          <a:p>
            <a:pPr lvl="1"/>
            <a:r>
              <a:rPr lang="ru-RU" dirty="0" smtClean="0"/>
              <a:t>например, двоичными данными, такими, как растровые изображения. </a:t>
            </a:r>
            <a:endParaRPr lang="en-US" dirty="0" smtClean="0"/>
          </a:p>
          <a:p>
            <a:r>
              <a:rPr lang="ru-RU" dirty="0" smtClean="0"/>
              <a:t>Для обработки данных других типов нужно </a:t>
            </a:r>
            <a:endParaRPr lang="en-US" dirty="0" smtClean="0"/>
          </a:p>
          <a:p>
            <a:pPr lvl="1"/>
            <a:r>
              <a:rPr lang="ru-RU" dirty="0" smtClean="0"/>
              <a:t>задать их тип с помощью </a:t>
            </a:r>
            <a:r>
              <a:rPr lang="ru-RU" b="1" i="1" dirty="0" smtClean="0"/>
              <a:t>нотации</a:t>
            </a:r>
            <a:r>
              <a:rPr lang="ru-RU" dirty="0" smtClean="0"/>
              <a:t> и </a:t>
            </a:r>
            <a:endParaRPr lang="en-US" dirty="0" smtClean="0"/>
          </a:p>
          <a:p>
            <a:pPr lvl="1"/>
            <a:r>
              <a:rPr lang="ru-RU" dirty="0" smtClean="0"/>
              <a:t>включить их в </a:t>
            </a:r>
            <a:r>
              <a:rPr lang="en-US" dirty="0" smtClean="0"/>
              <a:t>XML</a:t>
            </a:r>
            <a:r>
              <a:rPr lang="ru-RU" dirty="0" smtClean="0"/>
              <a:t>-документ с помощью </a:t>
            </a:r>
            <a:r>
              <a:rPr lang="ru-RU" b="1" i="1" dirty="0" smtClean="0"/>
              <a:t>сущности</a:t>
            </a:r>
            <a:r>
              <a:rPr lang="ru-RU" dirty="0" smtClean="0"/>
              <a:t>. </a:t>
            </a:r>
            <a:endParaRPr lang="en-US" dirty="0" smtClean="0"/>
          </a:p>
          <a:p>
            <a:r>
              <a:rPr lang="ru-RU" dirty="0" smtClean="0"/>
              <a:t>Кроме не текстовых типов можно использовать и текстовые данные специальных форматов </a:t>
            </a:r>
          </a:p>
          <a:p>
            <a:pPr lvl="1"/>
            <a:r>
              <a:rPr lang="ru-RU" dirty="0" smtClean="0"/>
              <a:t>например, даты.</a:t>
            </a:r>
          </a:p>
          <a:p>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a:lstStyle/>
          <a:p>
            <a:r>
              <a:rPr lang="ru-RU" smtClean="0"/>
              <a:t>Десять целей </a:t>
            </a:r>
            <a:r>
              <a:rPr lang="en-US" smtClean="0"/>
              <a:t>XML</a:t>
            </a:r>
            <a:endParaRPr lang="ru-RU" smtClean="0"/>
          </a:p>
        </p:txBody>
      </p:sp>
      <p:sp>
        <p:nvSpPr>
          <p:cNvPr id="13315" name="Rectangle 1027"/>
          <p:cNvSpPr>
            <a:spLocks noGrp="1" noChangeArrowheads="1"/>
          </p:cNvSpPr>
          <p:nvPr>
            <p:ph type="body" idx="1"/>
          </p:nvPr>
        </p:nvSpPr>
        <p:spPr>
          <a:xfrm>
            <a:off x="179388" y="1252538"/>
            <a:ext cx="8785225" cy="4525962"/>
          </a:xfrm>
        </p:spPr>
        <p:txBody>
          <a:bodyPr>
            <a:normAutofit fontScale="92500"/>
          </a:bodyPr>
          <a:lstStyle/>
          <a:p>
            <a:pPr algn="just"/>
            <a:r>
              <a:rPr lang="en-US" sz="3000" smtClean="0"/>
              <a:t>XML должен быть ориентирован на использование в </a:t>
            </a:r>
            <a:r>
              <a:rPr lang="en-US" sz="3000" u="sng" smtClean="0"/>
              <a:t>Интернет</a:t>
            </a:r>
          </a:p>
          <a:p>
            <a:pPr algn="just"/>
            <a:r>
              <a:rPr lang="en-US" sz="3000" smtClean="0"/>
              <a:t>XML </a:t>
            </a:r>
            <a:r>
              <a:rPr lang="ru-RU" sz="3000" smtClean="0"/>
              <a:t>должен быть пригоден для использования в большом количестве </a:t>
            </a:r>
            <a:r>
              <a:rPr lang="ru-RU" sz="3000" u="sng" smtClean="0"/>
              <a:t>приложений</a:t>
            </a:r>
          </a:p>
          <a:p>
            <a:pPr algn="just"/>
            <a:r>
              <a:rPr lang="en-US" sz="3000" smtClean="0"/>
              <a:t>XML </a:t>
            </a:r>
            <a:r>
              <a:rPr lang="ru-RU" sz="3000" smtClean="0"/>
              <a:t>должен быть совместим с </a:t>
            </a:r>
            <a:r>
              <a:rPr lang="en-US" sz="3000" smtClean="0"/>
              <a:t>SGML</a:t>
            </a:r>
          </a:p>
          <a:p>
            <a:pPr algn="just"/>
            <a:r>
              <a:rPr lang="ru-RU" sz="3000" smtClean="0"/>
              <a:t>Создание программ, обрабатывающих </a:t>
            </a:r>
            <a:r>
              <a:rPr lang="en-US" sz="3000" smtClean="0"/>
              <a:t>XML, </a:t>
            </a:r>
            <a:r>
              <a:rPr lang="ru-RU" sz="3000" smtClean="0"/>
              <a:t>должно быть простым</a:t>
            </a:r>
          </a:p>
          <a:p>
            <a:pPr algn="just"/>
            <a:r>
              <a:rPr lang="ru-RU" sz="3000" smtClean="0"/>
              <a:t>Число необязательных возможностей языка должно быть сведено к минимуму (в идеале - к нулю)</a:t>
            </a:r>
          </a:p>
        </p:txBody>
      </p:sp>
    </p:spTree>
    <p:extLst>
      <p:ext uri="{BB962C8B-B14F-4D97-AF65-F5344CB8AC3E}">
        <p14:creationId xmlns:p14="http://schemas.microsoft.com/office/powerpoint/2010/main" val="204392254"/>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Нотации</a:t>
            </a:r>
            <a:endParaRPr lang="ru-RU" dirty="0"/>
          </a:p>
        </p:txBody>
      </p:sp>
      <p:sp>
        <p:nvSpPr>
          <p:cNvPr id="3" name="Содержимое 2"/>
          <p:cNvSpPr>
            <a:spLocks noGrp="1"/>
          </p:cNvSpPr>
          <p:nvPr>
            <p:ph idx="1"/>
          </p:nvPr>
        </p:nvSpPr>
        <p:spPr>
          <a:xfrm>
            <a:off x="205680" y="1340768"/>
            <a:ext cx="8938320" cy="5401816"/>
          </a:xfrm>
        </p:spPr>
        <p:txBody>
          <a:bodyPr>
            <a:normAutofit fontScale="77500" lnSpcReduction="20000"/>
          </a:bodyPr>
          <a:lstStyle/>
          <a:p>
            <a:r>
              <a:rPr lang="ru-RU" dirty="0" smtClean="0"/>
              <a:t>Под </a:t>
            </a:r>
            <a:r>
              <a:rPr lang="ru-RU" b="1" i="1" dirty="0" smtClean="0"/>
              <a:t>нотацией</a:t>
            </a:r>
            <a:r>
              <a:rPr lang="ru-RU" dirty="0" smtClean="0"/>
              <a:t> понимается </a:t>
            </a:r>
            <a:r>
              <a:rPr lang="ru-RU" i="1" dirty="0" smtClean="0"/>
              <a:t>специальная метка</a:t>
            </a:r>
            <a:r>
              <a:rPr lang="ru-RU" dirty="0" smtClean="0"/>
              <a:t>, сообщающая XML-процессору об используемом типе данных. </a:t>
            </a:r>
          </a:p>
          <a:p>
            <a:r>
              <a:rPr lang="ru-RU" dirty="0" smtClean="0"/>
              <a:t>Одним из применений нотаций является описание текстовых данных, имеющих особый формат, например, дат.</a:t>
            </a:r>
          </a:p>
          <a:p>
            <a:r>
              <a:rPr lang="ru-RU" dirty="0" smtClean="0"/>
              <a:t>Нотация описывает определенный формат данных. </a:t>
            </a:r>
          </a:p>
          <a:p>
            <a:r>
              <a:rPr lang="ru-RU" dirty="0" smtClean="0"/>
              <a:t>Для этого указывается </a:t>
            </a:r>
          </a:p>
          <a:p>
            <a:pPr lvl="1"/>
            <a:r>
              <a:rPr lang="ru-RU" dirty="0" smtClean="0"/>
              <a:t>адрес описания формата, </a:t>
            </a:r>
          </a:p>
          <a:p>
            <a:pPr lvl="1"/>
            <a:r>
              <a:rPr lang="ru-RU" dirty="0" smtClean="0"/>
              <a:t>адреса программы, которая может обрабатывать данные в этом формате, </a:t>
            </a:r>
          </a:p>
          <a:p>
            <a:pPr lvl="1"/>
            <a:r>
              <a:rPr lang="ru-RU" dirty="0" smtClean="0"/>
              <a:t>либо просто описание формата. </a:t>
            </a:r>
          </a:p>
          <a:p>
            <a:r>
              <a:rPr lang="ru-RU" dirty="0" smtClean="0"/>
              <a:t>Нотация может использоваться, </a:t>
            </a:r>
          </a:p>
          <a:p>
            <a:pPr lvl="1"/>
            <a:r>
              <a:rPr lang="ru-RU" dirty="0" smtClean="0"/>
              <a:t>для описания формата общей внешней не анализируемой сущности</a:t>
            </a:r>
          </a:p>
          <a:p>
            <a:pPr lvl="1"/>
            <a:r>
              <a:rPr lang="ru-RU" dirty="0" smtClean="0"/>
              <a:t>либо можете присвоить нотацию атрибуту, который имеет перечисляемый тип </a:t>
            </a:r>
            <a:r>
              <a:rPr lang="en-US" dirty="0" smtClean="0"/>
              <a:t>NOTATION</a:t>
            </a:r>
            <a:r>
              <a:rPr lang="ru-RU" dirty="0" smtClean="0"/>
              <a:t>.</a:t>
            </a:r>
          </a:p>
          <a:p>
            <a:endParaRPr lang="ru-RU"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Объявление нотации</a:t>
            </a:r>
          </a:p>
        </p:txBody>
      </p:sp>
      <p:sp>
        <p:nvSpPr>
          <p:cNvPr id="3" name="Содержимое 2"/>
          <p:cNvSpPr>
            <a:spLocks noGrp="1"/>
          </p:cNvSpPr>
          <p:nvPr>
            <p:ph idx="1"/>
          </p:nvPr>
        </p:nvSpPr>
        <p:spPr>
          <a:xfrm>
            <a:off x="107504" y="1484784"/>
            <a:ext cx="9036496" cy="5257800"/>
          </a:xfrm>
        </p:spPr>
        <p:txBody>
          <a:bodyPr>
            <a:normAutofit fontScale="85000" lnSpcReduction="20000"/>
          </a:bodyPr>
          <a:lstStyle/>
          <a:p>
            <a:r>
              <a:rPr lang="ru-RU" dirty="0"/>
              <a:t>Объявление </a:t>
            </a:r>
            <a:r>
              <a:rPr lang="ru-RU" dirty="0" smtClean="0"/>
              <a:t>нотации имеет следующую форму записи:</a:t>
            </a:r>
          </a:p>
          <a:p>
            <a:pPr>
              <a:buNone/>
            </a:pPr>
            <a:r>
              <a:rPr lang="ru-RU" sz="2800" dirty="0" smtClean="0">
                <a:solidFill>
                  <a:srgbClr val="0000FF"/>
                </a:solidFill>
              </a:rPr>
              <a:t>&lt;!</a:t>
            </a:r>
            <a:r>
              <a:rPr lang="en-US" sz="2800" dirty="0" smtClean="0">
                <a:solidFill>
                  <a:srgbClr val="0000FF"/>
                </a:solidFill>
              </a:rPr>
              <a:t>NOTATION </a:t>
            </a:r>
            <a:r>
              <a:rPr lang="ru-RU" sz="2800" dirty="0" smtClean="0">
                <a:solidFill>
                  <a:srgbClr val="0000FF"/>
                </a:solidFill>
              </a:rPr>
              <a:t> [</a:t>
            </a:r>
            <a:r>
              <a:rPr lang="ru-RU" sz="2800" dirty="0" err="1" smtClean="0">
                <a:solidFill>
                  <a:srgbClr val="0000FF"/>
                </a:solidFill>
              </a:rPr>
              <a:t>ИмяНотации</a:t>
            </a:r>
            <a:r>
              <a:rPr lang="ru-RU" sz="2800" dirty="0" smtClean="0">
                <a:solidFill>
                  <a:srgbClr val="0000FF"/>
                </a:solidFill>
              </a:rPr>
              <a:t>] </a:t>
            </a:r>
            <a:r>
              <a:rPr lang="en-US" sz="2800" dirty="0" smtClean="0">
                <a:solidFill>
                  <a:srgbClr val="0000FF"/>
                </a:solidFill>
              </a:rPr>
              <a:t>SYSTEM </a:t>
            </a:r>
            <a:r>
              <a:rPr lang="ru-RU" sz="2800" dirty="0" smtClean="0">
                <a:solidFill>
                  <a:srgbClr val="0000FF"/>
                </a:solidFill>
              </a:rPr>
              <a:t> [</a:t>
            </a:r>
            <a:r>
              <a:rPr lang="ru-RU" sz="2800" dirty="0" err="1" smtClean="0">
                <a:solidFill>
                  <a:srgbClr val="0000FF"/>
                </a:solidFill>
              </a:rPr>
              <a:t>СистемЛитерал</a:t>
            </a:r>
            <a:r>
              <a:rPr lang="ru-RU" sz="2800" dirty="0" smtClean="0">
                <a:solidFill>
                  <a:srgbClr val="0000FF"/>
                </a:solidFill>
              </a:rPr>
              <a:t>]&gt;</a:t>
            </a:r>
          </a:p>
          <a:p>
            <a:pPr lvl="1"/>
            <a:r>
              <a:rPr lang="en-US" dirty="0" smtClean="0"/>
              <a:t>[</a:t>
            </a:r>
            <a:r>
              <a:rPr lang="en-US" dirty="0" err="1" smtClean="0">
                <a:solidFill>
                  <a:srgbClr val="0000FF"/>
                </a:solidFill>
              </a:rPr>
              <a:t>ИмяНотации</a:t>
            </a:r>
            <a:r>
              <a:rPr lang="en-US" dirty="0" smtClean="0"/>
              <a:t>]</a:t>
            </a:r>
            <a:r>
              <a:rPr lang="ru-RU" dirty="0" smtClean="0"/>
              <a:t> – имя нотации; </a:t>
            </a:r>
          </a:p>
          <a:p>
            <a:pPr lvl="1"/>
            <a:r>
              <a:rPr lang="en-US" dirty="0" smtClean="0"/>
              <a:t>[</a:t>
            </a:r>
            <a:r>
              <a:rPr lang="en-US" dirty="0" err="1" smtClean="0">
                <a:solidFill>
                  <a:srgbClr val="0000FF"/>
                </a:solidFill>
              </a:rPr>
              <a:t>СистемЛитерал</a:t>
            </a:r>
            <a:r>
              <a:rPr lang="en-US" dirty="0" smtClean="0"/>
              <a:t>]</a:t>
            </a:r>
            <a:r>
              <a:rPr lang="ru-RU" dirty="0" smtClean="0"/>
              <a:t> –</a:t>
            </a:r>
            <a:r>
              <a:rPr lang="en-US" dirty="0" smtClean="0"/>
              <a:t> </a:t>
            </a:r>
            <a:r>
              <a:rPr lang="ru-RU" dirty="0" smtClean="0"/>
              <a:t>любое известное описание формата</a:t>
            </a:r>
          </a:p>
          <a:p>
            <a:pPr lvl="1"/>
            <a:r>
              <a:rPr lang="ru-RU" dirty="0"/>
              <a:t>ограничен одинарными (') или двойными (") </a:t>
            </a:r>
            <a:r>
              <a:rPr lang="ru-RU" dirty="0" smtClean="0"/>
              <a:t>кавычками</a:t>
            </a:r>
            <a:r>
              <a:rPr lang="en-US" dirty="0" smtClean="0"/>
              <a:t>;</a:t>
            </a:r>
            <a:endParaRPr lang="ru-RU" dirty="0" smtClean="0"/>
          </a:p>
          <a:p>
            <a:pPr lvl="1"/>
            <a:r>
              <a:rPr lang="ru-RU" dirty="0" smtClean="0"/>
              <a:t>должен быть уникальным</a:t>
            </a:r>
            <a:r>
              <a:rPr lang="en-US" dirty="0" smtClean="0"/>
              <a:t>;</a:t>
            </a:r>
            <a:endParaRPr lang="ru-RU" dirty="0" smtClean="0"/>
          </a:p>
          <a:p>
            <a:pPr lvl="1"/>
            <a:r>
              <a:rPr lang="ru-RU" dirty="0" smtClean="0"/>
              <a:t>должен сообщать </a:t>
            </a:r>
            <a:r>
              <a:rPr lang="en-US" dirty="0" smtClean="0"/>
              <a:t>XML</a:t>
            </a:r>
            <a:r>
              <a:rPr lang="ru-RU" dirty="0" smtClean="0"/>
              <a:t>-процессору достаточно информации для обработки данных</a:t>
            </a:r>
            <a:r>
              <a:rPr lang="en-US" dirty="0"/>
              <a:t>;</a:t>
            </a:r>
            <a:endParaRPr lang="ru-RU" dirty="0" smtClean="0"/>
          </a:p>
          <a:p>
            <a:pPr lvl="1"/>
            <a:r>
              <a:rPr lang="ru-RU" dirty="0"/>
              <a:t>сообщает </a:t>
            </a:r>
            <a:r>
              <a:rPr lang="en-US" dirty="0"/>
              <a:t>XML</a:t>
            </a:r>
            <a:r>
              <a:rPr lang="ru-RU" dirty="0"/>
              <a:t>-процессору, как отображать или обрабатывать включаемые в </a:t>
            </a:r>
            <a:r>
              <a:rPr lang="en-US" dirty="0"/>
              <a:t>XML</a:t>
            </a:r>
            <a:r>
              <a:rPr lang="ru-RU" dirty="0"/>
              <a:t>-документ данные. </a:t>
            </a:r>
          </a:p>
          <a:p>
            <a:r>
              <a:rPr lang="ru-RU" dirty="0"/>
              <a:t>Объявление нотации </a:t>
            </a:r>
            <a:r>
              <a:rPr lang="ru-RU" dirty="0" smtClean="0"/>
              <a:t>создает метку, которая используется вместе </a:t>
            </a:r>
          </a:p>
          <a:p>
            <a:pPr lvl="1"/>
            <a:r>
              <a:rPr lang="ru-RU" dirty="0" smtClean="0"/>
              <a:t>с объявлением атрибута или </a:t>
            </a:r>
          </a:p>
          <a:p>
            <a:pPr lvl="1"/>
            <a:r>
              <a:rPr lang="ru-RU" dirty="0" smtClean="0"/>
              <a:t>не анализируемой внешней сущностью.</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9144000" cy="1143000"/>
          </a:xfrm>
        </p:spPr>
        <p:txBody>
          <a:bodyPr>
            <a:noAutofit/>
          </a:bodyPr>
          <a:lstStyle/>
          <a:p>
            <a:r>
              <a:rPr lang="ru-RU" sz="3600" dirty="0" smtClean="0"/>
              <a:t>Объявление системной нотации с помощью ссылки на обрабатывающую программу</a:t>
            </a:r>
            <a:endParaRPr lang="ru-RU" sz="3600" dirty="0"/>
          </a:p>
        </p:txBody>
      </p:sp>
      <p:sp>
        <p:nvSpPr>
          <p:cNvPr id="3" name="Содержимое 2"/>
          <p:cNvSpPr>
            <a:spLocks noGrp="1"/>
          </p:cNvSpPr>
          <p:nvPr>
            <p:ph idx="1"/>
          </p:nvPr>
        </p:nvSpPr>
        <p:spPr>
          <a:xfrm>
            <a:off x="179512" y="1600200"/>
            <a:ext cx="8964488" cy="5257800"/>
          </a:xfrm>
        </p:spPr>
        <p:txBody>
          <a:bodyPr>
            <a:normAutofit/>
          </a:bodyPr>
          <a:lstStyle/>
          <a:p>
            <a:r>
              <a:rPr lang="ru-RU" dirty="0" smtClean="0"/>
              <a:t>С помощью указания URI программы, которая может обрабатывать или отображать формат данных</a:t>
            </a:r>
          </a:p>
          <a:p>
            <a:r>
              <a:rPr lang="ru-RU" dirty="0" smtClean="0"/>
              <a:t>Например:</a:t>
            </a:r>
          </a:p>
          <a:p>
            <a:pPr>
              <a:buNone/>
            </a:pPr>
            <a:r>
              <a:rPr lang="en-US" sz="2800" dirty="0" smtClean="0">
                <a:solidFill>
                  <a:srgbClr val="0000FF"/>
                </a:solidFill>
              </a:rPr>
              <a:t>&lt;!NOTATION </a:t>
            </a:r>
            <a:r>
              <a:rPr lang="ru-RU" sz="2800" dirty="0" smtClean="0">
                <a:solidFill>
                  <a:srgbClr val="0000FF"/>
                </a:solidFill>
              </a:rPr>
              <a:t>  </a:t>
            </a:r>
            <a:r>
              <a:rPr lang="en-US" sz="2800" dirty="0" smtClean="0">
                <a:solidFill>
                  <a:srgbClr val="0000FF"/>
                </a:solidFill>
              </a:rPr>
              <a:t>bmp </a:t>
            </a:r>
            <a:r>
              <a:rPr lang="ru-RU" sz="2800" dirty="0" smtClean="0">
                <a:solidFill>
                  <a:srgbClr val="0000FF"/>
                </a:solidFill>
              </a:rPr>
              <a:t> </a:t>
            </a:r>
            <a:r>
              <a:rPr lang="en-US" sz="2800" dirty="0" smtClean="0">
                <a:solidFill>
                  <a:srgbClr val="0000FF"/>
                </a:solidFill>
              </a:rPr>
              <a:t>SYSTEM </a:t>
            </a:r>
            <a:r>
              <a:rPr lang="ru-RU" sz="2800" dirty="0" smtClean="0">
                <a:solidFill>
                  <a:srgbClr val="0000FF"/>
                </a:solidFill>
              </a:rPr>
              <a:t> </a:t>
            </a:r>
            <a:r>
              <a:rPr lang="en-US" sz="2800" dirty="0" smtClean="0">
                <a:solidFill>
                  <a:srgbClr val="0000FF"/>
                </a:solidFill>
              </a:rPr>
              <a:t>"Pbrush.exe"&gt;</a:t>
            </a:r>
            <a:endParaRPr lang="ru-RU" sz="2800" dirty="0" smtClean="0">
              <a:solidFill>
                <a:srgbClr val="0000FF"/>
              </a:solidFill>
            </a:endParaRPr>
          </a:p>
          <a:p>
            <a:pPr>
              <a:buNone/>
            </a:pPr>
            <a:r>
              <a:rPr lang="en-US" sz="2800" dirty="0" smtClean="0">
                <a:solidFill>
                  <a:srgbClr val="0000FF"/>
                </a:solidFill>
              </a:rPr>
              <a:t>&lt;!NOTATION </a:t>
            </a:r>
            <a:r>
              <a:rPr lang="ru-RU" sz="2800" dirty="0" smtClean="0">
                <a:solidFill>
                  <a:srgbClr val="0000FF"/>
                </a:solidFill>
              </a:rPr>
              <a:t>  </a:t>
            </a:r>
            <a:r>
              <a:rPr lang="en-US" sz="2800" dirty="0" smtClean="0">
                <a:solidFill>
                  <a:srgbClr val="0000FF"/>
                </a:solidFill>
              </a:rPr>
              <a:t>gif </a:t>
            </a:r>
            <a:r>
              <a:rPr lang="ru-RU" sz="2800" dirty="0" smtClean="0">
                <a:solidFill>
                  <a:srgbClr val="0000FF"/>
                </a:solidFill>
              </a:rPr>
              <a:t> </a:t>
            </a:r>
            <a:r>
              <a:rPr lang="en-US" sz="2800" dirty="0" smtClean="0">
                <a:solidFill>
                  <a:srgbClr val="0000FF"/>
                </a:solidFill>
              </a:rPr>
              <a:t>SYSTEM </a:t>
            </a:r>
            <a:r>
              <a:rPr lang="ru-RU" sz="2800" dirty="0" smtClean="0">
                <a:solidFill>
                  <a:srgbClr val="0000FF"/>
                </a:solidFill>
              </a:rPr>
              <a:t> </a:t>
            </a:r>
            <a:r>
              <a:rPr lang="en-US" sz="2800" dirty="0" smtClean="0">
                <a:solidFill>
                  <a:srgbClr val="0000FF"/>
                </a:solidFill>
              </a:rPr>
              <a:t>http://bogus.com/ShowGif.exe"&gt;</a:t>
            </a:r>
            <a:endParaRPr lang="ru-RU" sz="2800" dirty="0" smtClean="0">
              <a:solidFill>
                <a:srgbClr val="0000FF"/>
              </a:solidFill>
            </a:endParaRPr>
          </a:p>
          <a:p>
            <a:pPr>
              <a:buNone/>
            </a:pPr>
            <a:endParaRPr lang="ru-RU"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a:xfrm>
            <a:off x="277688" y="1412776"/>
            <a:ext cx="8686800" cy="5257800"/>
          </a:xfrm>
        </p:spPr>
        <p:txBody>
          <a:bodyPr>
            <a:normAutofit/>
          </a:bodyPr>
          <a:lstStyle/>
          <a:p>
            <a:r>
              <a:rPr lang="ru-RU" dirty="0" smtClean="0"/>
              <a:t>URI документа в сети, который описывает формат данных, например:</a:t>
            </a:r>
          </a:p>
          <a:p>
            <a:pPr>
              <a:buNone/>
            </a:pPr>
            <a:r>
              <a:rPr lang="ru-RU" dirty="0" smtClean="0"/>
              <a:t>	</a:t>
            </a:r>
            <a:r>
              <a:rPr lang="en-US" dirty="0" smtClean="0">
                <a:solidFill>
                  <a:srgbClr val="0000FF"/>
                </a:solidFill>
              </a:rPr>
              <a:t>&lt;!NOTATION 	</a:t>
            </a:r>
            <a:r>
              <a:rPr lang="en-US" dirty="0" err="1" smtClean="0">
                <a:solidFill>
                  <a:srgbClr val="0000FF"/>
                </a:solidFill>
              </a:rPr>
              <a:t>strangeformat</a:t>
            </a:r>
            <a:r>
              <a:rPr lang="en-US" dirty="0" smtClean="0">
                <a:solidFill>
                  <a:srgbClr val="0000FF"/>
                </a:solidFill>
              </a:rPr>
              <a:t> </a:t>
            </a:r>
            <a:r>
              <a:rPr lang="ru-RU" dirty="0" smtClean="0">
                <a:solidFill>
                  <a:srgbClr val="0000FF"/>
                </a:solidFill>
              </a:rPr>
              <a:t> </a:t>
            </a:r>
            <a:r>
              <a:rPr lang="en-US" dirty="0" smtClean="0">
                <a:solidFill>
                  <a:srgbClr val="0000FF"/>
                </a:solidFill>
              </a:rPr>
              <a:t>SYSTEM </a:t>
            </a:r>
            <a:endParaRPr lang="ru-RU" dirty="0" smtClean="0">
              <a:solidFill>
                <a:srgbClr val="0000FF"/>
              </a:solidFill>
            </a:endParaRPr>
          </a:p>
          <a:p>
            <a:pPr>
              <a:buNone/>
            </a:pPr>
            <a:r>
              <a:rPr lang="ru-RU" dirty="0" smtClean="0">
                <a:solidFill>
                  <a:srgbClr val="0000FF"/>
                </a:solidFill>
              </a:rPr>
              <a:t>		</a:t>
            </a:r>
            <a:r>
              <a:rPr lang="en-US" dirty="0" smtClean="0">
                <a:solidFill>
                  <a:srgbClr val="0000FF"/>
                </a:solidFill>
              </a:rPr>
              <a:t>"http://bogus.com/StrangeFormat.htm"&gt;</a:t>
            </a:r>
            <a:endParaRPr lang="ru-RU" dirty="0" smtClean="0">
              <a:solidFill>
                <a:srgbClr val="0000FF"/>
              </a:solidFill>
            </a:endParaRPr>
          </a:p>
          <a:p>
            <a:pPr lvl="0"/>
            <a:endParaRPr lang="ru-RU" dirty="0" smtClean="0"/>
          </a:p>
          <a:p>
            <a:pPr lvl="0"/>
            <a:r>
              <a:rPr lang="en-US" dirty="0" err="1" smtClean="0"/>
              <a:t>Простое</a:t>
            </a:r>
            <a:r>
              <a:rPr lang="en-US" dirty="0" smtClean="0"/>
              <a:t> </a:t>
            </a:r>
            <a:r>
              <a:rPr lang="en-US" dirty="0" err="1" smtClean="0"/>
              <a:t>описание</a:t>
            </a:r>
            <a:r>
              <a:rPr lang="en-US" dirty="0" smtClean="0"/>
              <a:t> </a:t>
            </a:r>
            <a:r>
              <a:rPr lang="en-US" dirty="0" err="1" smtClean="0"/>
              <a:t>формата</a:t>
            </a:r>
            <a:r>
              <a:rPr lang="en-US" dirty="0" smtClean="0"/>
              <a:t>, </a:t>
            </a:r>
            <a:r>
              <a:rPr lang="en-US" dirty="0" err="1" smtClean="0"/>
              <a:t>например</a:t>
            </a:r>
            <a:r>
              <a:rPr lang="en-US" dirty="0" smtClean="0"/>
              <a:t>:</a:t>
            </a:r>
            <a:endParaRPr lang="ru-RU" dirty="0" smtClean="0"/>
          </a:p>
          <a:p>
            <a:pPr>
              <a:buNone/>
            </a:pPr>
            <a:r>
              <a:rPr lang="en-US" sz="2800" dirty="0" smtClean="0">
                <a:solidFill>
                  <a:srgbClr val="0000FF"/>
                </a:solidFill>
              </a:rPr>
              <a:t>&lt;!NOTATION doc SYSTEM "Microsoft Word document"&gt;</a:t>
            </a:r>
            <a:endParaRPr lang="ru-RU" sz="2800" dirty="0" smtClean="0">
              <a:solidFill>
                <a:srgbClr val="0000FF"/>
              </a:solidFill>
            </a:endParaRPr>
          </a:p>
          <a:p>
            <a:endParaRPr lang="ru-RU"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sp>
        <p:nvSpPr>
          <p:cNvPr id="3" name="Содержимое 2"/>
          <p:cNvSpPr>
            <a:spLocks noGrp="1"/>
          </p:cNvSpPr>
          <p:nvPr>
            <p:ph idx="1"/>
          </p:nvPr>
        </p:nvSpPr>
        <p:spPr>
          <a:xfrm>
            <a:off x="205680" y="1484784"/>
            <a:ext cx="8686800" cy="5257800"/>
          </a:xfrm>
        </p:spPr>
        <p:txBody>
          <a:bodyPr>
            <a:normAutofit/>
          </a:bodyPr>
          <a:lstStyle/>
          <a:p>
            <a:r>
              <a:rPr lang="ru-RU" dirty="0" smtClean="0"/>
              <a:t>Нотации используются служат для задания форматов данных и типа программ:</a:t>
            </a:r>
          </a:p>
          <a:p>
            <a:pPr>
              <a:buNone/>
            </a:pPr>
            <a:r>
              <a:rPr lang="en-US" sz="3000" dirty="0" smtClean="0">
                <a:solidFill>
                  <a:srgbClr val="0000FF"/>
                </a:solidFill>
              </a:rPr>
              <a:t>&lt;!ELEMENT doc 	(title, listing+)&gt;</a:t>
            </a:r>
            <a:endParaRPr lang="ru-RU" sz="3000" dirty="0" smtClean="0">
              <a:solidFill>
                <a:srgbClr val="0000FF"/>
              </a:solidFill>
            </a:endParaRPr>
          </a:p>
          <a:p>
            <a:pPr>
              <a:buNone/>
            </a:pPr>
            <a:r>
              <a:rPr lang="en-US" sz="3000" dirty="0" smtClean="0">
                <a:solidFill>
                  <a:srgbClr val="0000FF"/>
                </a:solidFill>
              </a:rPr>
              <a:t>&lt;!ELEMENT title 	(#PCDATA)*&gt;</a:t>
            </a:r>
            <a:endParaRPr lang="ru-RU" sz="3000" dirty="0" smtClean="0">
              <a:solidFill>
                <a:srgbClr val="0000FF"/>
              </a:solidFill>
            </a:endParaRPr>
          </a:p>
          <a:p>
            <a:pPr>
              <a:buNone/>
            </a:pPr>
            <a:r>
              <a:rPr lang="en-US" sz="3000" dirty="0" smtClean="0">
                <a:solidFill>
                  <a:srgbClr val="0000FF"/>
                </a:solidFill>
              </a:rPr>
              <a:t>&lt;!ELEMENT listing </a:t>
            </a:r>
            <a:r>
              <a:rPr lang="ru-RU" sz="3000" dirty="0" smtClean="0">
                <a:solidFill>
                  <a:srgbClr val="0000FF"/>
                </a:solidFill>
              </a:rPr>
              <a:t> </a:t>
            </a:r>
            <a:r>
              <a:rPr lang="en-US" sz="3000" dirty="0" smtClean="0">
                <a:solidFill>
                  <a:srgbClr val="0000FF"/>
                </a:solidFill>
              </a:rPr>
              <a:t>(#PCDATA)*&gt;</a:t>
            </a:r>
            <a:endParaRPr lang="ru-RU" sz="3000" dirty="0" smtClean="0">
              <a:solidFill>
                <a:srgbClr val="0000FF"/>
              </a:solidFill>
            </a:endParaRPr>
          </a:p>
          <a:p>
            <a:pPr>
              <a:buNone/>
            </a:pPr>
            <a:r>
              <a:rPr lang="en-US" sz="3000" dirty="0" smtClean="0">
                <a:solidFill>
                  <a:srgbClr val="0000FF"/>
                </a:solidFill>
              </a:rPr>
              <a:t>&lt;!ATTLIST 	listing format NOTATION (scheme-lisp | </a:t>
            </a:r>
            <a:r>
              <a:rPr lang="en-US" sz="3000" dirty="0" err="1" smtClean="0">
                <a:solidFill>
                  <a:srgbClr val="0000FF"/>
                </a:solidFill>
              </a:rPr>
              <a:t>ansi</a:t>
            </a:r>
            <a:r>
              <a:rPr lang="en-US" sz="3000" dirty="0" smtClean="0">
                <a:solidFill>
                  <a:srgbClr val="0000FF"/>
                </a:solidFill>
              </a:rPr>
              <a:t>-c) #REQUIRED&gt;</a:t>
            </a:r>
            <a:endParaRPr lang="ru-RU" sz="3000" dirty="0" smtClean="0">
              <a:solidFill>
                <a:srgbClr val="0000FF"/>
              </a:solidFill>
            </a:endParaRPr>
          </a:p>
          <a:p>
            <a:pPr>
              <a:buNone/>
            </a:pPr>
            <a:r>
              <a:rPr lang="en-US" sz="3000" dirty="0" smtClean="0">
                <a:solidFill>
                  <a:srgbClr val="0000FF"/>
                </a:solidFill>
              </a:rPr>
              <a:t>&lt;!NOTATION </a:t>
            </a:r>
            <a:r>
              <a:rPr lang="ru-RU" sz="3000" dirty="0" smtClean="0">
                <a:solidFill>
                  <a:srgbClr val="0000FF"/>
                </a:solidFill>
              </a:rPr>
              <a:t>  </a:t>
            </a:r>
            <a:r>
              <a:rPr lang="en-US" sz="3000" dirty="0" smtClean="0">
                <a:solidFill>
                  <a:srgbClr val="0000FF"/>
                </a:solidFill>
              </a:rPr>
              <a:t>scheme-lisp </a:t>
            </a:r>
            <a:r>
              <a:rPr lang="ru-RU" sz="3000" dirty="0" smtClean="0">
                <a:solidFill>
                  <a:srgbClr val="0000FF"/>
                </a:solidFill>
              </a:rPr>
              <a:t> </a:t>
            </a:r>
            <a:r>
              <a:rPr lang="en-US" sz="3000" dirty="0" smtClean="0">
                <a:solidFill>
                  <a:srgbClr val="0000FF"/>
                </a:solidFill>
              </a:rPr>
              <a:t>SYSTEM </a:t>
            </a:r>
            <a:r>
              <a:rPr lang="ru-RU" sz="3000" dirty="0" smtClean="0">
                <a:solidFill>
                  <a:srgbClr val="0000FF"/>
                </a:solidFill>
              </a:rPr>
              <a:t> </a:t>
            </a:r>
            <a:r>
              <a:rPr lang="en-US" sz="3000" dirty="0" smtClean="0">
                <a:solidFill>
                  <a:srgbClr val="0000FF"/>
                </a:solidFill>
              </a:rPr>
              <a:t>"IEEE 1178-1990"&gt;</a:t>
            </a:r>
            <a:endParaRPr lang="ru-RU" sz="3000" dirty="0" smtClean="0">
              <a:solidFill>
                <a:srgbClr val="0000FF"/>
              </a:solidFill>
            </a:endParaRPr>
          </a:p>
          <a:p>
            <a:pPr>
              <a:buNone/>
            </a:pPr>
            <a:r>
              <a:rPr lang="en-US" sz="3000" dirty="0" smtClean="0">
                <a:solidFill>
                  <a:srgbClr val="0000FF"/>
                </a:solidFill>
              </a:rPr>
              <a:t>&lt;!NOTATION </a:t>
            </a:r>
            <a:r>
              <a:rPr lang="ru-RU" sz="3000" dirty="0" smtClean="0">
                <a:solidFill>
                  <a:srgbClr val="0000FF"/>
                </a:solidFill>
              </a:rPr>
              <a:t>  </a:t>
            </a:r>
            <a:r>
              <a:rPr lang="en-US" sz="3000" dirty="0" err="1" smtClean="0">
                <a:solidFill>
                  <a:srgbClr val="0000FF"/>
                </a:solidFill>
              </a:rPr>
              <a:t>ansi</a:t>
            </a:r>
            <a:r>
              <a:rPr lang="en-US" sz="3000" dirty="0" smtClean="0">
                <a:solidFill>
                  <a:srgbClr val="0000FF"/>
                </a:solidFill>
              </a:rPr>
              <a:t>-c </a:t>
            </a:r>
            <a:r>
              <a:rPr lang="ru-RU" sz="3000" dirty="0" smtClean="0">
                <a:solidFill>
                  <a:srgbClr val="0000FF"/>
                </a:solidFill>
              </a:rPr>
              <a:t> </a:t>
            </a:r>
            <a:r>
              <a:rPr lang="en-US" sz="3000" dirty="0" smtClean="0">
                <a:solidFill>
                  <a:srgbClr val="0000FF"/>
                </a:solidFill>
              </a:rPr>
              <a:t>SYSTEM 	"ISO/IEC 9899:1999"&gt;</a:t>
            </a:r>
            <a:endParaRPr lang="ru-RU" sz="3000" dirty="0" smtClean="0">
              <a:solidFill>
                <a:srgbClr val="0000FF"/>
              </a:solidFill>
            </a:endParaRPr>
          </a:p>
          <a:p>
            <a:endParaRPr lang="ru-RU"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Сущности</a:t>
            </a:r>
            <a:endParaRPr lang="ru-RU" dirty="0"/>
          </a:p>
        </p:txBody>
      </p:sp>
      <p:sp>
        <p:nvSpPr>
          <p:cNvPr id="3" name="Содержимое 2"/>
          <p:cNvSpPr>
            <a:spLocks noGrp="1"/>
          </p:cNvSpPr>
          <p:nvPr>
            <p:ph idx="1"/>
          </p:nvPr>
        </p:nvSpPr>
        <p:spPr>
          <a:xfrm>
            <a:off x="205680" y="1484784"/>
            <a:ext cx="8686800" cy="5257800"/>
          </a:xfrm>
        </p:spPr>
        <p:txBody>
          <a:bodyPr>
            <a:normAutofit fontScale="85000" lnSpcReduction="20000"/>
          </a:bodyPr>
          <a:lstStyle/>
          <a:p>
            <a:r>
              <a:rPr lang="ru-RU" dirty="0" smtClean="0"/>
              <a:t>В </a:t>
            </a:r>
            <a:r>
              <a:rPr lang="ru-RU" dirty="0"/>
              <a:t>языке XML </a:t>
            </a:r>
            <a:r>
              <a:rPr lang="ru-RU" b="1" i="1" dirty="0"/>
              <a:t>с</a:t>
            </a:r>
            <a:r>
              <a:rPr lang="ru-RU" b="1" i="1" dirty="0" smtClean="0"/>
              <a:t>ущности</a:t>
            </a:r>
            <a:r>
              <a:rPr lang="ru-RU" dirty="0" smtClean="0"/>
              <a:t> (примитивы, </a:t>
            </a:r>
            <a:r>
              <a:rPr lang="en-US" dirty="0" smtClean="0"/>
              <a:t>entity</a:t>
            </a:r>
            <a:r>
              <a:rPr lang="ru-RU" dirty="0" smtClean="0"/>
              <a:t>) – это </a:t>
            </a:r>
          </a:p>
          <a:p>
            <a:pPr lvl="1"/>
            <a:r>
              <a:rPr lang="ru-RU" dirty="0" smtClean="0"/>
              <a:t>средство встраивания в XML-документ многократно повторяющихся блоков текста, </a:t>
            </a:r>
          </a:p>
          <a:p>
            <a:pPr lvl="1"/>
            <a:r>
              <a:rPr lang="ru-RU" dirty="0" smtClean="0"/>
              <a:t>способ встраивать различных, не текстовых типов данных.</a:t>
            </a:r>
          </a:p>
          <a:p>
            <a:r>
              <a:rPr lang="ru-RU" dirty="0" smtClean="0"/>
              <a:t>Сущностями могут быть</a:t>
            </a:r>
          </a:p>
          <a:p>
            <a:pPr lvl="1"/>
            <a:r>
              <a:rPr lang="ru-RU" dirty="0" smtClean="0"/>
              <a:t>часто используемые блоки текста, что позволяет быстро вставлять их в нужные места.</a:t>
            </a:r>
          </a:p>
          <a:p>
            <a:pPr lvl="1"/>
            <a:r>
              <a:rPr lang="ru-RU" dirty="0" smtClean="0"/>
              <a:t>внешние файлы, чтобы иметь возможность включать их содержание в </a:t>
            </a:r>
            <a:r>
              <a:rPr lang="en-US" dirty="0" smtClean="0"/>
              <a:t>XML</a:t>
            </a:r>
            <a:r>
              <a:rPr lang="ru-RU" dirty="0" smtClean="0"/>
              <a:t>-документ; </a:t>
            </a:r>
          </a:p>
          <a:p>
            <a:pPr lvl="2"/>
            <a:r>
              <a:rPr lang="ru-RU" dirty="0" smtClean="0"/>
              <a:t>в таких файлах могут содержаться текстовые или двоичные данные.</a:t>
            </a:r>
          </a:p>
          <a:p>
            <a:r>
              <a:rPr lang="ru-RU" dirty="0" smtClean="0"/>
              <a:t>Определение сущностей выполняется аналогичного тому, как объявляются элементы и атрибуты конкретного языка.</a:t>
            </a:r>
            <a:endParaRPr lang="ru-RU"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Текстовые сущности</a:t>
            </a:r>
            <a:endParaRPr lang="ru-RU" dirty="0"/>
          </a:p>
        </p:txBody>
      </p:sp>
      <p:sp>
        <p:nvSpPr>
          <p:cNvPr id="3" name="Содержимое 2"/>
          <p:cNvSpPr>
            <a:spLocks noGrp="1"/>
          </p:cNvSpPr>
          <p:nvPr>
            <p:ph idx="1"/>
          </p:nvPr>
        </p:nvSpPr>
        <p:spPr>
          <a:xfrm>
            <a:off x="205680" y="1484784"/>
            <a:ext cx="8686800" cy="5257800"/>
          </a:xfrm>
        </p:spPr>
        <p:txBody>
          <a:bodyPr>
            <a:normAutofit fontScale="62500" lnSpcReduction="20000"/>
          </a:bodyPr>
          <a:lstStyle/>
          <a:p>
            <a:r>
              <a:rPr lang="ru-RU" dirty="0" smtClean="0"/>
              <a:t>В </a:t>
            </a:r>
            <a:r>
              <a:rPr lang="en-US" dirty="0" smtClean="0"/>
              <a:t>DTD </a:t>
            </a:r>
            <a:r>
              <a:rPr lang="ru-RU" dirty="0" smtClean="0"/>
              <a:t>могут описываться следующие типы сущностей:</a:t>
            </a:r>
          </a:p>
          <a:p>
            <a:pPr lvl="0"/>
            <a:r>
              <a:rPr lang="ru-RU" b="1" dirty="0" smtClean="0"/>
              <a:t>Текстовая сущность </a:t>
            </a:r>
            <a:r>
              <a:rPr lang="ru-RU" dirty="0" smtClean="0"/>
              <a:t>это простая текстовая строка, для которой задается имя, например:</a:t>
            </a:r>
          </a:p>
          <a:p>
            <a:pPr>
              <a:buNone/>
            </a:pPr>
            <a:r>
              <a:rPr lang="ru-RU" dirty="0" smtClean="0"/>
              <a:t>	</a:t>
            </a:r>
            <a:r>
              <a:rPr lang="en-US" dirty="0" smtClean="0">
                <a:solidFill>
                  <a:srgbClr val="0000FF"/>
                </a:solidFill>
              </a:rPr>
              <a:t>&lt;!ENTITY </a:t>
            </a:r>
            <a:r>
              <a:rPr lang="ru-RU" dirty="0" smtClean="0">
                <a:solidFill>
                  <a:srgbClr val="0000FF"/>
                </a:solidFill>
              </a:rPr>
              <a:t>  </a:t>
            </a:r>
            <a:r>
              <a:rPr lang="en-US" dirty="0" err="1" smtClean="0">
                <a:solidFill>
                  <a:srgbClr val="0000FF"/>
                </a:solidFill>
              </a:rPr>
              <a:t>abc</a:t>
            </a:r>
            <a:r>
              <a:rPr lang="ru-RU" dirty="0" smtClean="0">
                <a:solidFill>
                  <a:srgbClr val="0000FF"/>
                </a:solidFill>
              </a:rPr>
              <a:t>   </a:t>
            </a:r>
            <a:r>
              <a:rPr lang="en-US" dirty="0" smtClean="0">
                <a:solidFill>
                  <a:srgbClr val="0000FF"/>
                </a:solidFill>
              </a:rPr>
              <a:t>"The ABC Group"&gt;</a:t>
            </a:r>
            <a:endParaRPr lang="ru-RU" dirty="0" smtClean="0">
              <a:solidFill>
                <a:srgbClr val="0000FF"/>
              </a:solidFill>
            </a:endParaRPr>
          </a:p>
          <a:p>
            <a:r>
              <a:rPr lang="ru-RU" dirty="0" smtClean="0"/>
              <a:t>Для вставки данной строки в </a:t>
            </a:r>
            <a:r>
              <a:rPr lang="en-US" dirty="0" smtClean="0"/>
              <a:t>XML</a:t>
            </a:r>
            <a:r>
              <a:rPr lang="ru-RU" dirty="0" smtClean="0"/>
              <a:t>-документе используется ссылка на нее, в виде «</a:t>
            </a:r>
            <a:r>
              <a:rPr lang="en-US" dirty="0" smtClean="0">
                <a:solidFill>
                  <a:srgbClr val="0000FF"/>
                </a:solidFill>
              </a:rPr>
              <a:t>&amp;</a:t>
            </a:r>
            <a:r>
              <a:rPr lang="en-US" dirty="0" err="1" smtClean="0">
                <a:solidFill>
                  <a:srgbClr val="0000FF"/>
                </a:solidFill>
              </a:rPr>
              <a:t>abc</a:t>
            </a:r>
            <a:r>
              <a:rPr lang="en-US" dirty="0" smtClean="0">
                <a:solidFill>
                  <a:srgbClr val="0000FF"/>
                </a:solidFill>
              </a:rPr>
              <a:t>;</a:t>
            </a:r>
            <a:r>
              <a:rPr lang="ru-RU" dirty="0" smtClean="0"/>
              <a:t>».</a:t>
            </a:r>
          </a:p>
          <a:p>
            <a:pPr lvl="0"/>
            <a:r>
              <a:rPr lang="ru-RU" b="1" dirty="0" smtClean="0"/>
              <a:t>Внешняя текстовая сущность</a:t>
            </a:r>
            <a:r>
              <a:rPr lang="ru-RU" dirty="0" smtClean="0"/>
              <a:t> содержит текст из внешнего источника. </a:t>
            </a:r>
          </a:p>
          <a:p>
            <a:r>
              <a:rPr lang="ru-RU" b="1" dirty="0" smtClean="0"/>
              <a:t>Примеры описания:</a:t>
            </a:r>
            <a:r>
              <a:rPr lang="ru-RU" dirty="0" smtClean="0"/>
              <a:t> </a:t>
            </a:r>
          </a:p>
          <a:p>
            <a:pPr lvl="1"/>
            <a:r>
              <a:rPr lang="ru-RU" dirty="0" smtClean="0"/>
              <a:t>Задание внешней общей сущности посредством его формального открытого идентификатора:</a:t>
            </a:r>
          </a:p>
          <a:p>
            <a:pPr>
              <a:buNone/>
            </a:pPr>
            <a:r>
              <a:rPr lang="ru-RU" dirty="0" smtClean="0"/>
              <a:t>	</a:t>
            </a:r>
            <a:r>
              <a:rPr lang="en-US" dirty="0" smtClean="0">
                <a:solidFill>
                  <a:srgbClr val="0000FF"/>
                </a:solidFill>
              </a:rPr>
              <a:t>&lt;!ENTITY </a:t>
            </a:r>
            <a:r>
              <a:rPr lang="ru-RU" dirty="0" smtClean="0">
                <a:solidFill>
                  <a:srgbClr val="0000FF"/>
                </a:solidFill>
              </a:rPr>
              <a:t>  </a:t>
            </a:r>
            <a:r>
              <a:rPr lang="en-US" dirty="0" smtClean="0">
                <a:solidFill>
                  <a:srgbClr val="0000FF"/>
                </a:solidFill>
              </a:rPr>
              <a:t>man </a:t>
            </a:r>
            <a:r>
              <a:rPr lang="ru-RU" dirty="0" smtClean="0">
                <a:solidFill>
                  <a:srgbClr val="0000FF"/>
                </a:solidFill>
              </a:rPr>
              <a:t>  </a:t>
            </a:r>
            <a:r>
              <a:rPr lang="en-US" dirty="0" smtClean="0">
                <a:solidFill>
                  <a:srgbClr val="0000FF"/>
                </a:solidFill>
              </a:rPr>
              <a:t>PUBLIC</a:t>
            </a:r>
            <a:r>
              <a:rPr lang="ru-RU" dirty="0" smtClean="0">
                <a:solidFill>
                  <a:srgbClr val="0000FF"/>
                </a:solidFill>
              </a:rPr>
              <a:t>  </a:t>
            </a:r>
            <a:r>
              <a:rPr lang="en-US" dirty="0" smtClean="0">
                <a:solidFill>
                  <a:srgbClr val="0000FF"/>
                </a:solidFill>
              </a:rPr>
              <a:t>-"//Acme Gadgets//TEXT Manual 23//EN"</a:t>
            </a:r>
            <a:endParaRPr lang="ru-RU" dirty="0" smtClean="0">
              <a:solidFill>
                <a:srgbClr val="0000FF"/>
              </a:solidFill>
            </a:endParaRPr>
          </a:p>
          <a:p>
            <a:pPr>
              <a:buNone/>
            </a:pPr>
            <a:r>
              <a:rPr lang="ru-RU" dirty="0" smtClean="0">
                <a:solidFill>
                  <a:srgbClr val="0000FF"/>
                </a:solidFill>
              </a:rPr>
              <a:t>		</a:t>
            </a:r>
            <a:r>
              <a:rPr lang="en-US" dirty="0" smtClean="0">
                <a:solidFill>
                  <a:srgbClr val="0000FF"/>
                </a:solidFill>
              </a:rPr>
              <a:t>"http://www.acme-gadgets.com/manuals/prod23.htm"&gt;</a:t>
            </a:r>
            <a:endParaRPr lang="ru-RU" dirty="0" smtClean="0">
              <a:solidFill>
                <a:srgbClr val="0000FF"/>
              </a:solidFill>
            </a:endParaRPr>
          </a:p>
          <a:p>
            <a:pPr lvl="1"/>
            <a:r>
              <a:rPr lang="ru-RU" dirty="0" smtClean="0"/>
              <a:t>Задание внешней общей сущности посредством местонахождение на компьютере или в сети:</a:t>
            </a:r>
          </a:p>
          <a:p>
            <a:pPr>
              <a:buNone/>
            </a:pPr>
            <a:r>
              <a:rPr lang="ru-RU" dirty="0" smtClean="0"/>
              <a:t>	</a:t>
            </a:r>
            <a:r>
              <a:rPr lang="en-US" dirty="0" smtClean="0">
                <a:solidFill>
                  <a:srgbClr val="0000FF"/>
                </a:solidFill>
              </a:rPr>
              <a:t>&lt;!ENTITY </a:t>
            </a:r>
            <a:r>
              <a:rPr lang="ru-RU" dirty="0" smtClean="0">
                <a:solidFill>
                  <a:srgbClr val="0000FF"/>
                </a:solidFill>
              </a:rPr>
              <a:t>  </a:t>
            </a:r>
            <a:r>
              <a:rPr lang="en-US" dirty="0" smtClean="0">
                <a:solidFill>
                  <a:srgbClr val="0000FF"/>
                </a:solidFill>
              </a:rPr>
              <a:t>man </a:t>
            </a:r>
            <a:r>
              <a:rPr lang="ru-RU" dirty="0" smtClean="0">
                <a:solidFill>
                  <a:srgbClr val="0000FF"/>
                </a:solidFill>
              </a:rPr>
              <a:t>  </a:t>
            </a:r>
            <a:r>
              <a:rPr lang="en-US" dirty="0" smtClean="0">
                <a:solidFill>
                  <a:srgbClr val="0000FF"/>
                </a:solidFill>
              </a:rPr>
              <a:t>SYSTEM </a:t>
            </a:r>
            <a:r>
              <a:rPr lang="ru-RU" dirty="0" smtClean="0">
                <a:solidFill>
                  <a:srgbClr val="0000FF"/>
                </a:solidFill>
              </a:rPr>
              <a:t>  </a:t>
            </a:r>
            <a:r>
              <a:rPr lang="en-US" dirty="0" smtClean="0">
                <a:solidFill>
                  <a:srgbClr val="0000FF"/>
                </a:solidFill>
              </a:rPr>
              <a:t>"/pub/docs/manuals/prod23.htm"</a:t>
            </a:r>
            <a:r>
              <a:rPr lang="en-US" dirty="0" smtClean="0"/>
              <a:t>&gt;</a:t>
            </a:r>
            <a:endParaRPr lang="ru-RU" dirty="0" smtClean="0"/>
          </a:p>
          <a:p>
            <a:endParaRPr lang="ru-RU" dirty="0" smtClean="0"/>
          </a:p>
          <a:p>
            <a:r>
              <a:rPr lang="ru-RU" dirty="0" smtClean="0"/>
              <a:t>Ссылка на эти сущности указывается в виде «</a:t>
            </a:r>
            <a:r>
              <a:rPr lang="en-US" dirty="0" smtClean="0">
                <a:solidFill>
                  <a:srgbClr val="0000FF"/>
                </a:solidFill>
              </a:rPr>
              <a:t>&amp;man;</a:t>
            </a:r>
            <a:r>
              <a:rPr lang="ru-RU" dirty="0" smtClean="0"/>
              <a:t>».</a:t>
            </a:r>
          </a:p>
          <a:p>
            <a:endParaRPr lang="ru-RU"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Не анализируемые внешние сущности</a:t>
            </a:r>
            <a:endParaRPr lang="ru-RU" dirty="0"/>
          </a:p>
        </p:txBody>
      </p:sp>
      <p:sp>
        <p:nvSpPr>
          <p:cNvPr id="3" name="Содержимое 2"/>
          <p:cNvSpPr>
            <a:spLocks noGrp="1"/>
          </p:cNvSpPr>
          <p:nvPr>
            <p:ph idx="1"/>
          </p:nvPr>
        </p:nvSpPr>
        <p:spPr>
          <a:xfrm>
            <a:off x="205680" y="1484784"/>
            <a:ext cx="8686800" cy="5257800"/>
          </a:xfrm>
        </p:spPr>
        <p:txBody>
          <a:bodyPr>
            <a:normAutofit fontScale="92500"/>
          </a:bodyPr>
          <a:lstStyle/>
          <a:p>
            <a:r>
              <a:rPr lang="ru-RU" dirty="0" smtClean="0"/>
              <a:t>Сущности, используемые для импорта не текстовых данных, называется </a:t>
            </a:r>
            <a:r>
              <a:rPr lang="ru-RU" b="1" i="1" dirty="0" smtClean="0"/>
              <a:t>не анализируемыми сущностями</a:t>
            </a:r>
            <a:r>
              <a:rPr lang="ru-RU" dirty="0" smtClean="0"/>
              <a:t> (</a:t>
            </a:r>
            <a:r>
              <a:rPr lang="ru-RU" dirty="0" err="1" smtClean="0"/>
              <a:t>unparsed</a:t>
            </a:r>
            <a:r>
              <a:rPr lang="ru-RU" dirty="0" smtClean="0"/>
              <a:t> </a:t>
            </a:r>
            <a:r>
              <a:rPr lang="ru-RU" dirty="0" err="1" smtClean="0"/>
              <a:t>entity</a:t>
            </a:r>
            <a:r>
              <a:rPr lang="ru-RU" dirty="0" smtClean="0"/>
              <a:t>).</a:t>
            </a:r>
          </a:p>
          <a:p>
            <a:r>
              <a:rPr lang="ru-RU" dirty="0" smtClean="0"/>
              <a:t>Объявления не анализируемой и текстовых сущностей аналогичны, за исключением </a:t>
            </a:r>
          </a:p>
          <a:p>
            <a:pPr lvl="1"/>
            <a:r>
              <a:rPr lang="ru-RU" dirty="0" smtClean="0"/>
              <a:t>ключевого слова </a:t>
            </a:r>
            <a:r>
              <a:rPr lang="en-US" dirty="0" smtClean="0">
                <a:solidFill>
                  <a:srgbClr val="0000FF"/>
                </a:solidFill>
              </a:rPr>
              <a:t>NDATA</a:t>
            </a:r>
            <a:r>
              <a:rPr lang="ru-RU" dirty="0" smtClean="0">
                <a:solidFill>
                  <a:srgbClr val="0000FF"/>
                </a:solidFill>
              </a:rPr>
              <a:t> </a:t>
            </a:r>
            <a:r>
              <a:rPr lang="ru-RU" dirty="0" smtClean="0"/>
              <a:t>и </a:t>
            </a:r>
          </a:p>
          <a:p>
            <a:pPr lvl="1"/>
            <a:r>
              <a:rPr lang="ru-RU" dirty="0" smtClean="0"/>
              <a:t>типа </a:t>
            </a:r>
            <a:r>
              <a:rPr lang="ru-RU" b="1" i="1" dirty="0" smtClean="0"/>
              <a:t>нотации</a:t>
            </a:r>
            <a:r>
              <a:rPr lang="ru-RU" dirty="0" smtClean="0"/>
              <a:t>, следующих за системным или открытым идентификатором. </a:t>
            </a:r>
          </a:p>
          <a:p>
            <a:r>
              <a:rPr lang="ru-RU" dirty="0" smtClean="0"/>
              <a:t>Например:</a:t>
            </a:r>
          </a:p>
          <a:p>
            <a:pPr>
              <a:buNone/>
            </a:pPr>
            <a:r>
              <a:rPr lang="ru-RU" dirty="0" smtClean="0">
                <a:solidFill>
                  <a:srgbClr val="0000FF"/>
                </a:solidFill>
              </a:rPr>
              <a:t>&lt;!</a:t>
            </a:r>
            <a:r>
              <a:rPr lang="en-US" dirty="0" smtClean="0">
                <a:solidFill>
                  <a:srgbClr val="0000FF"/>
                </a:solidFill>
              </a:rPr>
              <a:t>ENTITY</a:t>
            </a:r>
            <a:r>
              <a:rPr lang="ru-RU" dirty="0" smtClean="0">
                <a:solidFill>
                  <a:srgbClr val="0000FF"/>
                </a:solidFill>
              </a:rPr>
              <a:t>  </a:t>
            </a:r>
            <a:r>
              <a:rPr lang="en-US" dirty="0" smtClean="0">
                <a:solidFill>
                  <a:srgbClr val="0000FF"/>
                </a:solidFill>
              </a:rPr>
              <a:t>song </a:t>
            </a:r>
            <a:r>
              <a:rPr lang="ru-RU" dirty="0" smtClean="0">
                <a:solidFill>
                  <a:srgbClr val="0000FF"/>
                </a:solidFill>
              </a:rPr>
              <a:t> "</a:t>
            </a:r>
            <a:r>
              <a:rPr lang="en-US" dirty="0" smtClean="0">
                <a:solidFill>
                  <a:srgbClr val="0000FF"/>
                </a:solidFill>
              </a:rPr>
              <a:t>jingle</a:t>
            </a:r>
            <a:r>
              <a:rPr lang="ru-RU" dirty="0" smtClean="0">
                <a:solidFill>
                  <a:srgbClr val="0000FF"/>
                </a:solidFill>
              </a:rPr>
              <a:t>_</a:t>
            </a:r>
            <a:r>
              <a:rPr lang="en-US" dirty="0" smtClean="0">
                <a:solidFill>
                  <a:srgbClr val="0000FF"/>
                </a:solidFill>
              </a:rPr>
              <a:t>bells</a:t>
            </a:r>
            <a:r>
              <a:rPr lang="ru-RU" dirty="0" smtClean="0">
                <a:solidFill>
                  <a:srgbClr val="0000FF"/>
                </a:solidFill>
              </a:rPr>
              <a:t>.</a:t>
            </a:r>
            <a:r>
              <a:rPr lang="en-US" dirty="0" smtClean="0">
                <a:solidFill>
                  <a:srgbClr val="0000FF"/>
                </a:solidFill>
              </a:rPr>
              <a:t>wav</a:t>
            </a:r>
            <a:r>
              <a:rPr lang="ru-RU" dirty="0" smtClean="0">
                <a:solidFill>
                  <a:srgbClr val="0000FF"/>
                </a:solidFill>
              </a:rPr>
              <a:t>"  </a:t>
            </a:r>
            <a:r>
              <a:rPr lang="en-US" dirty="0" smtClean="0">
                <a:solidFill>
                  <a:srgbClr val="0000FF"/>
                </a:solidFill>
              </a:rPr>
              <a:t>NDATA </a:t>
            </a:r>
            <a:r>
              <a:rPr lang="ru-RU" dirty="0" smtClean="0">
                <a:solidFill>
                  <a:srgbClr val="0000FF"/>
                </a:solidFill>
              </a:rPr>
              <a:t> </a:t>
            </a:r>
            <a:r>
              <a:rPr lang="en-US" dirty="0" smtClean="0">
                <a:solidFill>
                  <a:srgbClr val="0000FF"/>
                </a:solidFill>
              </a:rPr>
              <a:t>audio</a:t>
            </a:r>
            <a:r>
              <a:rPr lang="ru-RU" dirty="0" smtClean="0">
                <a:solidFill>
                  <a:srgbClr val="0000FF"/>
                </a:solidFill>
              </a:rPr>
              <a:t>-</a:t>
            </a:r>
            <a:r>
              <a:rPr lang="en-US" dirty="0" smtClean="0">
                <a:solidFill>
                  <a:srgbClr val="0000FF"/>
                </a:solidFill>
              </a:rPr>
              <a:t>wav</a:t>
            </a:r>
            <a:r>
              <a:rPr lang="ru-RU" dirty="0" smtClean="0">
                <a:solidFill>
                  <a:srgbClr val="0000FF"/>
                </a:solidFill>
              </a:rPr>
              <a:t>&gt;</a:t>
            </a:r>
          </a:p>
          <a:p>
            <a:endParaRPr lang="ru-RU"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Примеры описания сущностей</a:t>
            </a:r>
            <a:endParaRPr lang="ru-RU" dirty="0"/>
          </a:p>
        </p:txBody>
      </p:sp>
      <p:sp>
        <p:nvSpPr>
          <p:cNvPr id="3" name="Содержимое 2"/>
          <p:cNvSpPr>
            <a:spLocks noGrp="1"/>
          </p:cNvSpPr>
          <p:nvPr>
            <p:ph idx="1"/>
          </p:nvPr>
        </p:nvSpPr>
        <p:spPr>
          <a:xfrm>
            <a:off x="205680" y="1484784"/>
            <a:ext cx="8938320" cy="5257800"/>
          </a:xfrm>
        </p:spPr>
        <p:txBody>
          <a:bodyPr>
            <a:normAutofit fontScale="85000" lnSpcReduction="10000"/>
          </a:bodyPr>
          <a:lstStyle/>
          <a:p>
            <a:r>
              <a:rPr lang="ru-RU" b="1" dirty="0" smtClean="0"/>
              <a:t>Пример 1</a:t>
            </a:r>
            <a:r>
              <a:rPr lang="ru-RU" dirty="0" smtClean="0"/>
              <a:t>: не анализируемая сущность задается посредством ее формального открытого идентификатора: </a:t>
            </a:r>
          </a:p>
          <a:p>
            <a:pPr>
              <a:buNone/>
            </a:pPr>
            <a:r>
              <a:rPr lang="en-US" sz="3000" dirty="0" smtClean="0">
                <a:solidFill>
                  <a:srgbClr val="0000FF"/>
                </a:solidFill>
              </a:rPr>
              <a:t>&lt;!ENTITY </a:t>
            </a:r>
            <a:r>
              <a:rPr lang="ru-RU" sz="3000" dirty="0" smtClean="0">
                <a:solidFill>
                  <a:srgbClr val="0000FF"/>
                </a:solidFill>
              </a:rPr>
              <a:t> </a:t>
            </a:r>
            <a:r>
              <a:rPr lang="en-US" sz="3000" dirty="0" smtClean="0">
                <a:solidFill>
                  <a:srgbClr val="0000FF"/>
                </a:solidFill>
              </a:rPr>
              <a:t>logo </a:t>
            </a:r>
            <a:r>
              <a:rPr lang="ru-RU" sz="3000" dirty="0" smtClean="0">
                <a:solidFill>
                  <a:srgbClr val="0000FF"/>
                </a:solidFill>
              </a:rPr>
              <a:t> </a:t>
            </a:r>
            <a:r>
              <a:rPr lang="en-US" sz="3000" dirty="0" smtClean="0">
                <a:solidFill>
                  <a:srgbClr val="0000FF"/>
                </a:solidFill>
              </a:rPr>
              <a:t>PUBLIC </a:t>
            </a:r>
            <a:r>
              <a:rPr lang="ru-RU" sz="3000" dirty="0" smtClean="0">
                <a:solidFill>
                  <a:srgbClr val="0000FF"/>
                </a:solidFill>
              </a:rPr>
              <a:t> </a:t>
            </a:r>
            <a:r>
              <a:rPr lang="en-US" sz="3000" dirty="0" smtClean="0">
                <a:solidFill>
                  <a:srgbClr val="0000FF"/>
                </a:solidFill>
              </a:rPr>
              <a:t>"-//Acme Gadgets//NON-XML Logo//EN</a:t>
            </a:r>
            <a:r>
              <a:rPr lang="ru-RU" sz="3000" dirty="0" smtClean="0">
                <a:solidFill>
                  <a:srgbClr val="0000FF"/>
                </a:solidFill>
              </a:rPr>
              <a:t> </a:t>
            </a:r>
            <a:r>
              <a:rPr lang="en-US" sz="3000" dirty="0" smtClean="0">
                <a:solidFill>
                  <a:srgbClr val="0000FF"/>
                </a:solidFill>
              </a:rPr>
              <a:t>"</a:t>
            </a:r>
            <a:endParaRPr lang="ru-RU" sz="3000" dirty="0" smtClean="0">
              <a:solidFill>
                <a:srgbClr val="0000FF"/>
              </a:solidFill>
            </a:endParaRPr>
          </a:p>
          <a:p>
            <a:pPr>
              <a:buNone/>
            </a:pPr>
            <a:r>
              <a:rPr lang="ru-RU" sz="3000" dirty="0" smtClean="0">
                <a:solidFill>
                  <a:srgbClr val="0000FF"/>
                </a:solidFill>
              </a:rPr>
              <a:t>	</a:t>
            </a:r>
            <a:r>
              <a:rPr lang="en-US" sz="3000" dirty="0" smtClean="0">
                <a:solidFill>
                  <a:srgbClr val="0000FF"/>
                </a:solidFill>
              </a:rPr>
              <a:t>"http://www.acme-gadgets.com/images/logo.gif" NDATA gif&gt;</a:t>
            </a:r>
            <a:endParaRPr lang="ru-RU" sz="3000" dirty="0" smtClean="0">
              <a:solidFill>
                <a:srgbClr val="0000FF"/>
              </a:solidFill>
            </a:endParaRPr>
          </a:p>
          <a:p>
            <a:endParaRPr lang="ru-RU" b="1" dirty="0" smtClean="0">
              <a:solidFill>
                <a:srgbClr val="0000FF"/>
              </a:solidFill>
            </a:endParaRPr>
          </a:p>
          <a:p>
            <a:r>
              <a:rPr lang="ru-RU" b="1" dirty="0" smtClean="0"/>
              <a:t>Пример 2</a:t>
            </a:r>
            <a:r>
              <a:rPr lang="ru-RU" dirty="0" smtClean="0"/>
              <a:t>: данные импортируются из другого файла:</a:t>
            </a:r>
          </a:p>
          <a:p>
            <a:pPr>
              <a:buNone/>
            </a:pPr>
            <a:r>
              <a:rPr lang="ru-RU" dirty="0" smtClean="0"/>
              <a:t>	</a:t>
            </a:r>
            <a:r>
              <a:rPr lang="en-US" sz="2800" dirty="0" smtClean="0">
                <a:solidFill>
                  <a:srgbClr val="0000FF"/>
                </a:solidFill>
              </a:rPr>
              <a:t>&lt;!ENTITY </a:t>
            </a:r>
            <a:r>
              <a:rPr lang="ru-RU" sz="2800" dirty="0" smtClean="0">
                <a:solidFill>
                  <a:srgbClr val="0000FF"/>
                </a:solidFill>
              </a:rPr>
              <a:t> </a:t>
            </a:r>
            <a:r>
              <a:rPr lang="en-US" sz="2800" dirty="0" smtClean="0">
                <a:solidFill>
                  <a:srgbClr val="0000FF"/>
                </a:solidFill>
              </a:rPr>
              <a:t>logo </a:t>
            </a:r>
            <a:r>
              <a:rPr lang="ru-RU" sz="2800" dirty="0" smtClean="0">
                <a:solidFill>
                  <a:srgbClr val="0000FF"/>
                </a:solidFill>
              </a:rPr>
              <a:t> </a:t>
            </a:r>
            <a:r>
              <a:rPr lang="en-US" sz="2800" dirty="0" smtClean="0">
                <a:solidFill>
                  <a:srgbClr val="0000FF"/>
                </a:solidFill>
              </a:rPr>
              <a:t>SYSTEM "images/logo.gif"</a:t>
            </a:r>
            <a:r>
              <a:rPr lang="ru-RU" sz="2800" dirty="0" smtClean="0">
                <a:solidFill>
                  <a:srgbClr val="0000FF"/>
                </a:solidFill>
              </a:rPr>
              <a:t> </a:t>
            </a:r>
            <a:r>
              <a:rPr lang="en-US" sz="2800" dirty="0" smtClean="0">
                <a:solidFill>
                  <a:srgbClr val="0000FF"/>
                </a:solidFill>
              </a:rPr>
              <a:t>NDATA </a:t>
            </a:r>
            <a:r>
              <a:rPr lang="ru-RU" sz="2800" dirty="0" smtClean="0">
                <a:solidFill>
                  <a:srgbClr val="0000FF"/>
                </a:solidFill>
              </a:rPr>
              <a:t> </a:t>
            </a:r>
            <a:r>
              <a:rPr lang="en-US" sz="2800" dirty="0" smtClean="0">
                <a:solidFill>
                  <a:srgbClr val="0000FF"/>
                </a:solidFill>
              </a:rPr>
              <a:t>gif&gt;</a:t>
            </a:r>
            <a:endParaRPr lang="ru-RU" sz="2800" dirty="0" smtClean="0">
              <a:solidFill>
                <a:srgbClr val="0000FF"/>
              </a:solidFill>
            </a:endParaRPr>
          </a:p>
          <a:p>
            <a:r>
              <a:rPr lang="ru-RU" dirty="0" smtClean="0"/>
              <a:t>Ссылка на эту сущность указывается в виде «</a:t>
            </a:r>
            <a:r>
              <a:rPr lang="en-US" dirty="0" smtClean="0"/>
              <a:t>&amp;logo;</a:t>
            </a:r>
            <a:r>
              <a:rPr lang="ru-RU" dirty="0" smtClean="0"/>
              <a:t>».</a:t>
            </a:r>
            <a:endParaRPr lang="ru-RU"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Пример использования нотаций и сущностей</a:t>
            </a:r>
            <a:endParaRPr lang="ru-RU" dirty="0"/>
          </a:p>
        </p:txBody>
      </p:sp>
      <p:sp>
        <p:nvSpPr>
          <p:cNvPr id="3" name="Содержимое 2"/>
          <p:cNvSpPr>
            <a:spLocks noGrp="1"/>
          </p:cNvSpPr>
          <p:nvPr>
            <p:ph idx="1"/>
          </p:nvPr>
        </p:nvSpPr>
        <p:spPr>
          <a:xfrm>
            <a:off x="205680" y="1484784"/>
            <a:ext cx="8686800" cy="5257800"/>
          </a:xfrm>
        </p:spPr>
        <p:txBody>
          <a:bodyPr>
            <a:normAutofit fontScale="77500" lnSpcReduction="20000"/>
          </a:bodyPr>
          <a:lstStyle/>
          <a:p>
            <a:r>
              <a:rPr lang="ru-RU" dirty="0" smtClean="0"/>
              <a:t>Объявлены двух нотации, </a:t>
            </a:r>
            <a:r>
              <a:rPr lang="en-US" dirty="0" smtClean="0"/>
              <a:t>jpeg</a:t>
            </a:r>
            <a:r>
              <a:rPr lang="ru-RU" dirty="0" smtClean="0"/>
              <a:t> и </a:t>
            </a:r>
            <a:r>
              <a:rPr lang="en-US" dirty="0" err="1" smtClean="0"/>
              <a:t>png</a:t>
            </a:r>
            <a:r>
              <a:rPr lang="ru-RU" dirty="0" smtClean="0"/>
              <a:t>, используя в качестве идентификаторов их типы MIME. </a:t>
            </a:r>
          </a:p>
          <a:p>
            <a:r>
              <a:rPr lang="ru-RU" dirty="0" smtClean="0"/>
              <a:t>Объявлены не анализируемые сущности </a:t>
            </a:r>
            <a:r>
              <a:rPr lang="en-US" dirty="0" smtClean="0"/>
              <a:t>bob</a:t>
            </a:r>
            <a:r>
              <a:rPr lang="ru-RU" dirty="0" smtClean="0"/>
              <a:t> и </a:t>
            </a:r>
            <a:r>
              <a:rPr lang="en-US" dirty="0" err="1" smtClean="0"/>
              <a:t>judy</a:t>
            </a:r>
            <a:r>
              <a:rPr lang="ru-RU" dirty="0" smtClean="0"/>
              <a:t>, ссылающиеся на графические файлы.</a:t>
            </a:r>
          </a:p>
          <a:p>
            <a:r>
              <a:rPr lang="ru-RU" dirty="0" smtClean="0"/>
              <a:t>Элемент </a:t>
            </a:r>
            <a:r>
              <a:rPr lang="en-US" dirty="0" smtClean="0"/>
              <a:t>&lt;graphic&gt;</a:t>
            </a:r>
            <a:r>
              <a:rPr lang="ru-RU" dirty="0" smtClean="0"/>
              <a:t> объявлен пустым с атрибутом "</a:t>
            </a:r>
            <a:r>
              <a:rPr lang="en-US" dirty="0" smtClean="0"/>
              <a:t>source</a:t>
            </a:r>
            <a:r>
              <a:rPr lang="ru-RU" dirty="0" smtClean="0"/>
              <a:t>", </a:t>
            </a:r>
          </a:p>
          <a:p>
            <a:r>
              <a:rPr lang="ru-RU" dirty="0" smtClean="0"/>
              <a:t>Для атрибута "</a:t>
            </a:r>
            <a:r>
              <a:rPr lang="en-US" dirty="0" smtClean="0"/>
              <a:t>source</a:t>
            </a:r>
            <a:r>
              <a:rPr lang="ru-RU" dirty="0" smtClean="0"/>
              <a:t>" задается значение, которого является именем сущности. </a:t>
            </a:r>
          </a:p>
          <a:p>
            <a:pPr>
              <a:buNone/>
            </a:pPr>
            <a:r>
              <a:rPr lang="en-US" dirty="0" smtClean="0">
                <a:solidFill>
                  <a:srgbClr val="0000FF"/>
                </a:solidFill>
              </a:rPr>
              <a:t>&lt;!ELEMENT </a:t>
            </a:r>
            <a:r>
              <a:rPr lang="ru-RU" dirty="0" smtClean="0">
                <a:solidFill>
                  <a:srgbClr val="0000FF"/>
                </a:solidFill>
              </a:rPr>
              <a:t> </a:t>
            </a:r>
            <a:r>
              <a:rPr lang="en-US" dirty="0" smtClean="0">
                <a:solidFill>
                  <a:srgbClr val="0000FF"/>
                </a:solidFill>
              </a:rPr>
              <a:t>graphic EMPTY&gt;</a:t>
            </a:r>
            <a:endParaRPr lang="ru-RU" dirty="0" smtClean="0">
              <a:solidFill>
                <a:srgbClr val="0000FF"/>
              </a:solidFill>
            </a:endParaRPr>
          </a:p>
          <a:p>
            <a:pPr>
              <a:buNone/>
            </a:pPr>
            <a:r>
              <a:rPr lang="en-US" dirty="0" smtClean="0">
                <a:solidFill>
                  <a:srgbClr val="0000FF"/>
                </a:solidFill>
              </a:rPr>
              <a:t>&lt;!ATTLIST </a:t>
            </a:r>
            <a:r>
              <a:rPr lang="ru-RU" dirty="0" smtClean="0">
                <a:solidFill>
                  <a:srgbClr val="0000FF"/>
                </a:solidFill>
              </a:rPr>
              <a:t>  </a:t>
            </a:r>
            <a:r>
              <a:rPr lang="en-US" dirty="0" smtClean="0">
                <a:solidFill>
                  <a:srgbClr val="0000FF"/>
                </a:solidFill>
              </a:rPr>
              <a:t>graphic 	source </a:t>
            </a:r>
            <a:r>
              <a:rPr lang="ru-RU" dirty="0" smtClean="0">
                <a:solidFill>
                  <a:srgbClr val="0000FF"/>
                </a:solidFill>
              </a:rPr>
              <a:t>    </a:t>
            </a:r>
            <a:r>
              <a:rPr lang="en-US" dirty="0" smtClean="0">
                <a:solidFill>
                  <a:srgbClr val="0000FF"/>
                </a:solidFill>
              </a:rPr>
              <a:t>ENTITY </a:t>
            </a:r>
            <a:r>
              <a:rPr lang="ru-RU" dirty="0" smtClean="0">
                <a:solidFill>
                  <a:srgbClr val="0000FF"/>
                </a:solidFill>
              </a:rPr>
              <a:t>  </a:t>
            </a:r>
            <a:r>
              <a:rPr lang="en-US" dirty="0" smtClean="0">
                <a:solidFill>
                  <a:srgbClr val="0000FF"/>
                </a:solidFill>
              </a:rPr>
              <a:t>#REQUIRED&gt;</a:t>
            </a:r>
            <a:endParaRPr lang="ru-RU" dirty="0" smtClean="0">
              <a:solidFill>
                <a:srgbClr val="0000FF"/>
              </a:solidFill>
            </a:endParaRPr>
          </a:p>
          <a:p>
            <a:pPr>
              <a:buNone/>
            </a:pPr>
            <a:r>
              <a:rPr lang="en-US" dirty="0" smtClean="0">
                <a:solidFill>
                  <a:srgbClr val="0000FF"/>
                </a:solidFill>
              </a:rPr>
              <a:t>&lt;!NOTATION 	jpeg 	SYSTEM </a:t>
            </a:r>
            <a:r>
              <a:rPr lang="ru-RU" dirty="0" smtClean="0">
                <a:solidFill>
                  <a:srgbClr val="0000FF"/>
                </a:solidFill>
              </a:rPr>
              <a:t>  </a:t>
            </a:r>
            <a:r>
              <a:rPr lang="en-US" dirty="0" smtClean="0">
                <a:solidFill>
                  <a:srgbClr val="0000FF"/>
                </a:solidFill>
              </a:rPr>
              <a:t>"image/jpeg"&gt;</a:t>
            </a:r>
            <a:endParaRPr lang="ru-RU" dirty="0" smtClean="0">
              <a:solidFill>
                <a:srgbClr val="0000FF"/>
              </a:solidFill>
            </a:endParaRPr>
          </a:p>
          <a:p>
            <a:pPr>
              <a:buNone/>
            </a:pPr>
            <a:r>
              <a:rPr lang="en-US" dirty="0" smtClean="0">
                <a:solidFill>
                  <a:srgbClr val="0000FF"/>
                </a:solidFill>
              </a:rPr>
              <a:t>&lt;!NOTATION 	</a:t>
            </a:r>
            <a:r>
              <a:rPr lang="en-US" dirty="0" err="1" smtClean="0">
                <a:solidFill>
                  <a:srgbClr val="0000FF"/>
                </a:solidFill>
              </a:rPr>
              <a:t>png</a:t>
            </a:r>
            <a:r>
              <a:rPr lang="en-US" dirty="0" smtClean="0">
                <a:solidFill>
                  <a:srgbClr val="0000FF"/>
                </a:solidFill>
              </a:rPr>
              <a:t> 	SYSTEM </a:t>
            </a:r>
            <a:r>
              <a:rPr lang="ru-RU" dirty="0" smtClean="0">
                <a:solidFill>
                  <a:srgbClr val="0000FF"/>
                </a:solidFill>
              </a:rPr>
              <a:t>  </a:t>
            </a:r>
            <a:r>
              <a:rPr lang="en-US" dirty="0" smtClean="0">
                <a:solidFill>
                  <a:srgbClr val="0000FF"/>
                </a:solidFill>
              </a:rPr>
              <a:t>"image/</a:t>
            </a:r>
            <a:r>
              <a:rPr lang="en-US" dirty="0" err="1" smtClean="0">
                <a:solidFill>
                  <a:srgbClr val="0000FF"/>
                </a:solidFill>
              </a:rPr>
              <a:t>png</a:t>
            </a:r>
            <a:r>
              <a:rPr lang="en-US" dirty="0" smtClean="0">
                <a:solidFill>
                  <a:srgbClr val="0000FF"/>
                </a:solidFill>
              </a:rPr>
              <a:t>"&gt;</a:t>
            </a:r>
            <a:endParaRPr lang="ru-RU" dirty="0" smtClean="0">
              <a:solidFill>
                <a:srgbClr val="0000FF"/>
              </a:solidFill>
            </a:endParaRPr>
          </a:p>
          <a:p>
            <a:pPr>
              <a:buNone/>
            </a:pPr>
            <a:r>
              <a:rPr lang="en-US" dirty="0" smtClean="0">
                <a:solidFill>
                  <a:srgbClr val="0000FF"/>
                </a:solidFill>
              </a:rPr>
              <a:t>&lt;!ENTITY 	bob 	"pictures/bob.jpeg" 	NDATA </a:t>
            </a:r>
            <a:r>
              <a:rPr lang="ru-RU" dirty="0" smtClean="0">
                <a:solidFill>
                  <a:srgbClr val="0000FF"/>
                </a:solidFill>
              </a:rPr>
              <a:t>  </a:t>
            </a:r>
            <a:r>
              <a:rPr lang="en-US" dirty="0" smtClean="0">
                <a:solidFill>
                  <a:srgbClr val="0000FF"/>
                </a:solidFill>
              </a:rPr>
              <a:t>jpeg&gt;</a:t>
            </a:r>
            <a:endParaRPr lang="ru-RU" dirty="0" smtClean="0">
              <a:solidFill>
                <a:srgbClr val="0000FF"/>
              </a:solidFill>
            </a:endParaRPr>
          </a:p>
          <a:p>
            <a:pPr>
              <a:buNone/>
            </a:pPr>
            <a:r>
              <a:rPr lang="en-US" dirty="0" smtClean="0">
                <a:solidFill>
                  <a:srgbClr val="0000FF"/>
                </a:solidFill>
              </a:rPr>
              <a:t>&lt;!ENTITY 	</a:t>
            </a:r>
            <a:r>
              <a:rPr lang="en-US" dirty="0" err="1" smtClean="0">
                <a:solidFill>
                  <a:srgbClr val="0000FF"/>
                </a:solidFill>
              </a:rPr>
              <a:t>judy</a:t>
            </a:r>
            <a:r>
              <a:rPr lang="en-US" dirty="0" smtClean="0">
                <a:solidFill>
                  <a:srgbClr val="0000FF"/>
                </a:solidFill>
              </a:rPr>
              <a:t> 	"pictures/judy.png" 	NDATA </a:t>
            </a:r>
            <a:r>
              <a:rPr lang="ru-RU" dirty="0" smtClean="0">
                <a:solidFill>
                  <a:srgbClr val="0000FF"/>
                </a:solidFill>
              </a:rPr>
              <a:t>  </a:t>
            </a:r>
            <a:r>
              <a:rPr lang="en-US" dirty="0" err="1" smtClean="0">
                <a:solidFill>
                  <a:srgbClr val="0000FF"/>
                </a:solidFill>
              </a:rPr>
              <a:t>png</a:t>
            </a:r>
            <a:r>
              <a:rPr lang="en-US" dirty="0" smtClean="0">
                <a:solidFill>
                  <a:srgbClr val="0000FF"/>
                </a:solidFill>
              </a:rPr>
              <a:t>&gt;</a:t>
            </a:r>
            <a:endParaRPr lang="ru-RU" dirty="0" smtClean="0">
              <a:solidFill>
                <a:srgbClr val="0000FF"/>
              </a:solidFill>
            </a:endParaRPr>
          </a:p>
          <a:p>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5784</TotalTime>
  <Words>6412</Words>
  <Application>Microsoft Office PowerPoint</Application>
  <PresentationFormat>Экран (4:3)</PresentationFormat>
  <Paragraphs>904</Paragraphs>
  <Slides>101</Slides>
  <Notes>18</Notes>
  <HiddenSlides>2</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101</vt:i4>
      </vt:variant>
    </vt:vector>
  </HeadingPairs>
  <TitlesOfParts>
    <vt:vector size="108" baseType="lpstr">
      <vt:lpstr>Arial</vt:lpstr>
      <vt:lpstr>Calibri</vt:lpstr>
      <vt:lpstr>Courier New</vt:lpstr>
      <vt:lpstr>Times New Roman</vt:lpstr>
      <vt:lpstr>Verdana</vt:lpstr>
      <vt:lpstr>Wingdings</vt:lpstr>
      <vt:lpstr>Тема Office</vt:lpstr>
      <vt:lpstr>План работы</vt:lpstr>
      <vt:lpstr>Описание синтаксиса языков разметки</vt:lpstr>
      <vt:lpstr>Презентация PowerPoint</vt:lpstr>
      <vt:lpstr>ПЛАН ЛЕКЦИИ:</vt:lpstr>
      <vt:lpstr>Некоторые факты о XML</vt:lpstr>
      <vt:lpstr>Предыстория XML: SGML</vt:lpstr>
      <vt:lpstr>Предыстория XML: HTML</vt:lpstr>
      <vt:lpstr>Зачем нам еще один стандарт?</vt:lpstr>
      <vt:lpstr>Десять целей XML</vt:lpstr>
      <vt:lpstr>Десять целей XML (окончание)</vt:lpstr>
      <vt:lpstr>Мифы об XML</vt:lpstr>
      <vt:lpstr>Основы синтаксиса XML</vt:lpstr>
      <vt:lpstr>Основы синтаксиса XML</vt:lpstr>
      <vt:lpstr>Структура тэгов XML</vt:lpstr>
      <vt:lpstr>Корневой тэг</vt:lpstr>
      <vt:lpstr>Пример XML-документа</vt:lpstr>
      <vt:lpstr>Презентация PowerPoint</vt:lpstr>
      <vt:lpstr>Презентация PowerPoint</vt:lpstr>
      <vt:lpstr>Презентация PowerPoint</vt:lpstr>
      <vt:lpstr>Презентация PowerPoint</vt:lpstr>
      <vt:lpstr>Презентация PowerPoint</vt:lpstr>
      <vt:lpstr>Языки описания синтаксиса</vt:lpstr>
      <vt:lpstr>Презентация PowerPoint</vt:lpstr>
      <vt:lpstr>Правильные XML-документы</vt:lpstr>
      <vt:lpstr>Действительные XML-документы</vt:lpstr>
      <vt:lpstr>Синтаксис – схема</vt:lpstr>
      <vt:lpstr>Что включают схемы конкретных языков разметки?</vt:lpstr>
      <vt:lpstr>Язык Document Type Definition </vt:lpstr>
      <vt:lpstr>Презентация PowerPoint</vt:lpstr>
      <vt:lpstr>Ссылка на описание синтаксиса документа</vt:lpstr>
      <vt:lpstr>Ссылка на файл с DTD-описанием</vt:lpstr>
      <vt:lpstr>Ссылка на DTD-описание опубликованное в сети</vt:lpstr>
      <vt:lpstr>Объявление типа документа </vt:lpstr>
      <vt:lpstr>Форма записи Document Type Definition (DTD)</vt:lpstr>
      <vt:lpstr>Объявления языка DTD </vt:lpstr>
      <vt:lpstr>Объявление типов элементов</vt:lpstr>
      <vt:lpstr>Презентация PowerPoint</vt:lpstr>
      <vt:lpstr>Объявление типов элементов</vt:lpstr>
      <vt:lpstr>Модели содержимого элемента</vt:lpstr>
      <vt:lpstr>Пустое содержимое</vt:lpstr>
      <vt:lpstr>Любое содержимое</vt:lpstr>
      <vt:lpstr>Задание дочернего содержимого элемента</vt:lpstr>
      <vt:lpstr>Пример объявления типов элементов</vt:lpstr>
      <vt:lpstr>Пример XML документа с DTD</vt:lpstr>
      <vt:lpstr>Задание дочернего содержимого элемента</vt:lpstr>
      <vt:lpstr>Задание дочернего содержимого элемента</vt:lpstr>
      <vt:lpstr>Модели содержимого элемента</vt:lpstr>
      <vt:lpstr>Последовательная модель содержимого (sequence)</vt:lpstr>
      <vt:lpstr>Пример последовательной модели содержимого</vt:lpstr>
      <vt:lpstr>Выборочная модель содержимого (choice)</vt:lpstr>
      <vt:lpstr>Выборочная модель содержимого (choice)</vt:lpstr>
      <vt:lpstr>Уточнение формы содержимого</vt:lpstr>
      <vt:lpstr>Уточнение формы содержимого</vt:lpstr>
      <vt:lpstr>Пример уточнения содержимого</vt:lpstr>
      <vt:lpstr>Уточнение всей модели содержимого</vt:lpstr>
      <vt:lpstr>Презентация PowerPoint</vt:lpstr>
      <vt:lpstr>Сложные модели содержимого</vt:lpstr>
      <vt:lpstr>Презентация PowerPoint</vt:lpstr>
      <vt:lpstr>Задание смешанного содержимого</vt:lpstr>
      <vt:lpstr>Презентация PowerPoint</vt:lpstr>
      <vt:lpstr>Пример смешанного содержимого</vt:lpstr>
      <vt:lpstr>Объявление атрибутов</vt:lpstr>
      <vt:lpstr>Презентация PowerPoint</vt:lpstr>
      <vt:lpstr>Форма записи объявления списка атрибутов</vt:lpstr>
      <vt:lpstr>Определение атрибута</vt:lpstr>
      <vt:lpstr>Презентация PowerPoint</vt:lpstr>
      <vt:lpstr>Пример определения атрибутов</vt:lpstr>
      <vt:lpstr>Презентация PowerPoint</vt:lpstr>
      <vt:lpstr>Пример описания XML-документа</vt:lpstr>
      <vt:lpstr>Тип атрибута</vt:lpstr>
      <vt:lpstr>Задание маркерного типа атрибута</vt:lpstr>
      <vt:lpstr>Маркерный тип ID</vt:lpstr>
      <vt:lpstr>Пример использования ID</vt:lpstr>
      <vt:lpstr>Маркерные типы IDREF и IDREFS</vt:lpstr>
      <vt:lpstr>Задание маркерного типа атрибута (2)</vt:lpstr>
      <vt:lpstr>Задание маркерного типа атрибута (3)</vt:lpstr>
      <vt:lpstr>Пример использования IDREF</vt:lpstr>
      <vt:lpstr>Пример использования IDREFS</vt:lpstr>
      <vt:lpstr>Пример использования ENTITY</vt:lpstr>
      <vt:lpstr>Пример использования ENTITIES</vt:lpstr>
      <vt:lpstr>Пример использования NMTOKEN</vt:lpstr>
      <vt:lpstr>Пример использования NMTOKENS</vt:lpstr>
      <vt:lpstr>Перечисляемый тип атрибутов</vt:lpstr>
      <vt:lpstr>Пример задания перечисляемого типа</vt:lpstr>
      <vt:lpstr>Пример задания перечисляемого типа (2)</vt:lpstr>
      <vt:lpstr>Дополнительное описание атрибута</vt:lpstr>
      <vt:lpstr>Объявление значений по умолчанию</vt:lpstr>
      <vt:lpstr>Презентация PowerPoint</vt:lpstr>
      <vt:lpstr>Включение в XML-документ внешних данных</vt:lpstr>
      <vt:lpstr>Нотации</vt:lpstr>
      <vt:lpstr>Объявление нотации</vt:lpstr>
      <vt:lpstr>Объявление системной нотации с помощью ссылки на обрабатывающую программу</vt:lpstr>
      <vt:lpstr>Презентация PowerPoint</vt:lpstr>
      <vt:lpstr>Пример</vt:lpstr>
      <vt:lpstr>Сущности</vt:lpstr>
      <vt:lpstr>Текстовые сущности</vt:lpstr>
      <vt:lpstr>Не анализируемые внешние сущности</vt:lpstr>
      <vt:lpstr>Примеры описания сущностей</vt:lpstr>
      <vt:lpstr>Пример использования нотаций и сущностей</vt:lpstr>
      <vt:lpstr>Презентация PowerPoint</vt:lpstr>
      <vt:lpstr>Вставка ссылок на сущности</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Языки описания информации</dc:title>
  <dc:creator>Тузовский</dc:creator>
  <cp:lastModifiedBy>Teta</cp:lastModifiedBy>
  <cp:revision>424</cp:revision>
  <dcterms:created xsi:type="dcterms:W3CDTF">2011-03-03T09:06:58Z</dcterms:created>
  <dcterms:modified xsi:type="dcterms:W3CDTF">2018-04-13T04:50:40Z</dcterms:modified>
</cp:coreProperties>
</file>