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74" r:id="rId4"/>
    <p:sldId id="275" r:id="rId5"/>
    <p:sldId id="276" r:id="rId6"/>
    <p:sldId id="298" r:id="rId7"/>
    <p:sldId id="29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9" r:id="rId19"/>
    <p:sldId id="288" r:id="rId20"/>
    <p:sldId id="301" r:id="rId21"/>
    <p:sldId id="300" r:id="rId22"/>
    <p:sldId id="287" r:id="rId23"/>
    <p:sldId id="305" r:id="rId24"/>
    <p:sldId id="289" r:id="rId25"/>
    <p:sldId id="290" r:id="rId26"/>
    <p:sldId id="291" r:id="rId27"/>
    <p:sldId id="292" r:id="rId28"/>
    <p:sldId id="302" r:id="rId29"/>
    <p:sldId id="303" r:id="rId30"/>
    <p:sldId id="304" r:id="rId31"/>
    <p:sldId id="293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6016"/>
  </p:normalViewPr>
  <p:slideViewPr>
    <p:cSldViewPr snapToGrid="0" snapToObjects="1">
      <p:cViewPr varScale="1">
        <p:scale>
          <a:sx n="68" d="100"/>
          <a:sy n="68" d="100"/>
        </p:scale>
        <p:origin x="81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"/>
          <p:cNvSpPr/>
          <p:nvPr/>
        </p:nvSpPr>
        <p:spPr>
          <a:xfrm>
            <a:off x="189582" y="965675"/>
            <a:ext cx="12625636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537" y="9373396"/>
            <a:ext cx="368504" cy="381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064277"/>
            <a:ext cx="11099800" cy="8147017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000"/>
              </a:spcBef>
              <a:defRPr sz="2400"/>
            </a:lvl1pPr>
            <a:lvl2pPr>
              <a:spcBef>
                <a:spcPts val="2000"/>
              </a:spcBef>
              <a:buChar char="-"/>
              <a:defRPr sz="2400"/>
            </a:lvl2pPr>
            <a:lvl3pPr>
              <a:spcBef>
                <a:spcPts val="2000"/>
              </a:spcBef>
              <a:buChar char="‣"/>
              <a:defRPr sz="2400"/>
            </a:lvl3pPr>
            <a:lvl4pPr>
              <a:spcBef>
                <a:spcPts val="2000"/>
              </a:spcBef>
              <a:buChar char="✓"/>
              <a:defRPr sz="2400"/>
            </a:lvl4pPr>
            <a:lvl5pPr>
              <a:spcBef>
                <a:spcPts val="2000"/>
              </a:spcBef>
              <a:buChar char="✓"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952500" y="11211"/>
            <a:ext cx="11099800" cy="952752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"/>
          <p:cNvSpPr/>
          <p:nvPr/>
        </p:nvSpPr>
        <p:spPr>
          <a:xfrm>
            <a:off x="189582" y="965675"/>
            <a:ext cx="12625636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537" y="9373396"/>
            <a:ext cx="368504" cy="381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952500" y="11211"/>
            <a:ext cx="11099800" cy="952752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96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18.png"/><Relationship Id="rId4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数字信号处理…"/>
          <p:cNvSpPr txBox="1">
            <a:spLocks noGrp="1"/>
          </p:cNvSpPr>
          <p:nvPr>
            <p:ph type="ctrTitle"/>
          </p:nvPr>
        </p:nvSpPr>
        <p:spPr>
          <a:xfrm>
            <a:off x="1270000" y="1231900"/>
            <a:ext cx="10464800" cy="3302000"/>
          </a:xfrm>
          <a:prstGeom prst="rect">
            <a:avLst/>
          </a:prstGeom>
        </p:spPr>
        <p:txBody>
          <a:bodyPr anchor="t"/>
          <a:lstStyle/>
          <a:p>
            <a:pPr defTabSz="531622">
              <a:defRPr sz="7280"/>
            </a:pPr>
            <a:r>
              <a:t>数字信号处理</a:t>
            </a:r>
          </a:p>
          <a:p>
            <a:pPr defTabSz="531622">
              <a:defRPr sz="7280"/>
            </a:pPr>
            <a:r>
              <a:t>Digital Signal Processing</a:t>
            </a:r>
          </a:p>
        </p:txBody>
      </p:sp>
      <p:sp>
        <p:nvSpPr>
          <p:cNvPr id="130" name="主讲：刘而云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4998751"/>
            <a:ext cx="10464800" cy="3484849"/>
          </a:xfrm>
          <a:prstGeom prst="rect">
            <a:avLst/>
          </a:prstGeom>
        </p:spPr>
        <p:txBody>
          <a:bodyPr/>
          <a:lstStyle/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主讲：刘而云</a:t>
            </a:r>
            <a:endParaRPr dirty="0"/>
          </a:p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浙江大学</a:t>
            </a:r>
            <a:r>
              <a:rPr dirty="0"/>
              <a:t> </a:t>
            </a:r>
            <a:r>
              <a:rPr dirty="0" err="1"/>
              <a:t>信电学院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69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570" name="3、抽取过程和数学表达"/>
          <p:cNvSpPr txBox="1"/>
          <p:nvPr/>
        </p:nvSpPr>
        <p:spPr>
          <a:xfrm>
            <a:off x="194790" y="923425"/>
            <a:ext cx="35999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3、抽取过程和数学表达</a:t>
            </a:r>
          </a:p>
        </p:txBody>
      </p:sp>
      <p:sp>
        <p:nvSpPr>
          <p:cNvPr id="571" name="每D 个抽样，保留第1 个，丢弃后D - 1 个。"/>
          <p:cNvSpPr txBox="1"/>
          <p:nvPr/>
        </p:nvSpPr>
        <p:spPr>
          <a:xfrm>
            <a:off x="222456" y="1553248"/>
            <a:ext cx="64617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每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/>
              <a:t>个抽样，保留第1 </a:t>
            </a:r>
            <a:r>
              <a:rPr dirty="0" err="1"/>
              <a:t>个，丢弃后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/>
              <a:t>- 1 </a:t>
            </a:r>
            <a:r>
              <a:rPr dirty="0" err="1"/>
              <a:t>个</a:t>
            </a:r>
            <a:r>
              <a:rPr dirty="0"/>
              <a:t>。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747CE7-4FA9-114D-942F-8264B27C76EB}"/>
              </a:ext>
            </a:extLst>
          </p:cNvPr>
          <p:cNvGrpSpPr/>
          <p:nvPr/>
        </p:nvGrpSpPr>
        <p:grpSpPr>
          <a:xfrm>
            <a:off x="1262598" y="3980345"/>
            <a:ext cx="11614881" cy="1526703"/>
            <a:chOff x="1262598" y="3980345"/>
            <a:chExt cx="11614881" cy="1526703"/>
          </a:xfrm>
        </p:grpSpPr>
        <p:sp>
          <p:nvSpPr>
            <p:cNvPr id="591" name="Line"/>
            <p:cNvSpPr/>
            <p:nvPr/>
          </p:nvSpPr>
          <p:spPr>
            <a:xfrm>
              <a:off x="6278415" y="5398153"/>
              <a:ext cx="647853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2" name="Line"/>
            <p:cNvSpPr/>
            <p:nvPr/>
          </p:nvSpPr>
          <p:spPr>
            <a:xfrm flipH="1">
              <a:off x="7927942" y="5383657"/>
              <a:ext cx="12464" cy="124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8255860" y="5383657"/>
              <a:ext cx="12192" cy="121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4" name="Line"/>
            <p:cNvSpPr/>
            <p:nvPr/>
          </p:nvSpPr>
          <p:spPr>
            <a:xfrm flipV="1">
              <a:off x="8571315" y="3980345"/>
              <a:ext cx="1" cy="1403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5" name="Line"/>
            <p:cNvSpPr/>
            <p:nvPr/>
          </p:nvSpPr>
          <p:spPr>
            <a:xfrm flipH="1">
              <a:off x="8866180" y="5383657"/>
              <a:ext cx="20591" cy="20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6" name="Line"/>
            <p:cNvSpPr/>
            <p:nvPr/>
          </p:nvSpPr>
          <p:spPr>
            <a:xfrm>
              <a:off x="9202225" y="5383657"/>
              <a:ext cx="16710" cy="167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7" name="Line"/>
            <p:cNvSpPr/>
            <p:nvPr/>
          </p:nvSpPr>
          <p:spPr>
            <a:xfrm flipV="1">
              <a:off x="9517682" y="4469005"/>
              <a:ext cx="1" cy="9146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8" name="Line"/>
            <p:cNvSpPr/>
            <p:nvPr/>
          </p:nvSpPr>
          <p:spPr>
            <a:xfrm>
              <a:off x="9833137" y="5383657"/>
              <a:ext cx="9391" cy="93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9" name="Line"/>
            <p:cNvSpPr/>
            <p:nvPr/>
          </p:nvSpPr>
          <p:spPr>
            <a:xfrm flipH="1">
              <a:off x="10141432" y="5383657"/>
              <a:ext cx="716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0" name="Line"/>
            <p:cNvSpPr/>
            <p:nvPr/>
          </p:nvSpPr>
          <p:spPr>
            <a:xfrm flipV="1">
              <a:off x="10464047" y="4469005"/>
              <a:ext cx="1" cy="9146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1" name="Line"/>
            <p:cNvSpPr/>
            <p:nvPr/>
          </p:nvSpPr>
          <p:spPr>
            <a:xfrm>
              <a:off x="10779502" y="5383657"/>
              <a:ext cx="1060" cy="10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2" name="Line"/>
            <p:cNvSpPr/>
            <p:nvPr/>
          </p:nvSpPr>
          <p:spPr>
            <a:xfrm flipV="1">
              <a:off x="11094958" y="5368612"/>
              <a:ext cx="1" cy="15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3" name="Line"/>
            <p:cNvSpPr/>
            <p:nvPr/>
          </p:nvSpPr>
          <p:spPr>
            <a:xfrm flipV="1">
              <a:off x="11410413" y="4469005"/>
              <a:ext cx="1" cy="9146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4" name="Line"/>
            <p:cNvSpPr/>
            <p:nvPr/>
          </p:nvSpPr>
          <p:spPr>
            <a:xfrm>
              <a:off x="11725867" y="5383657"/>
              <a:ext cx="12896" cy="12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5" name="Line"/>
            <p:cNvSpPr/>
            <p:nvPr/>
          </p:nvSpPr>
          <p:spPr>
            <a:xfrm>
              <a:off x="12041323" y="5383657"/>
              <a:ext cx="5293" cy="52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V="1">
              <a:off x="6678584" y="4803134"/>
              <a:ext cx="1" cy="5805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H="1">
              <a:off x="6993597" y="5396357"/>
              <a:ext cx="4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8" name="Line"/>
            <p:cNvSpPr/>
            <p:nvPr/>
          </p:nvSpPr>
          <p:spPr>
            <a:xfrm flipV="1">
              <a:off x="7309494" y="5412593"/>
              <a:ext cx="1" cy="91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7624950" y="4469005"/>
              <a:ext cx="1" cy="9146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11" name="…"/>
            <p:cNvSpPr txBox="1"/>
            <p:nvPr/>
          </p:nvSpPr>
          <p:spPr>
            <a:xfrm>
              <a:off x="5838946" y="458343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sp>
          <p:nvSpPr>
            <p:cNvPr id="613" name="…"/>
            <p:cNvSpPr txBox="1"/>
            <p:nvPr/>
          </p:nvSpPr>
          <p:spPr>
            <a:xfrm>
              <a:off x="12305978" y="4583430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598" y="4605347"/>
              <a:ext cx="4381501" cy="9017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7EFFDE-D524-6B40-9343-298A3C494D6C}"/>
              </a:ext>
            </a:extLst>
          </p:cNvPr>
          <p:cNvGrpSpPr/>
          <p:nvPr/>
        </p:nvGrpSpPr>
        <p:grpSpPr>
          <a:xfrm>
            <a:off x="4498085" y="2159341"/>
            <a:ext cx="8379394" cy="1417809"/>
            <a:chOff x="4498085" y="2159341"/>
            <a:chExt cx="8379394" cy="1417809"/>
          </a:xfrm>
        </p:grpSpPr>
        <p:sp>
          <p:nvSpPr>
            <p:cNvPr id="572" name="Line"/>
            <p:cNvSpPr/>
            <p:nvPr/>
          </p:nvSpPr>
          <p:spPr>
            <a:xfrm>
              <a:off x="6278415" y="3577149"/>
              <a:ext cx="647853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73" name="Line"/>
            <p:cNvSpPr/>
            <p:nvPr/>
          </p:nvSpPr>
          <p:spPr>
            <a:xfrm flipV="1">
              <a:off x="7940405" y="2648001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74" name="Line"/>
            <p:cNvSpPr/>
            <p:nvPr/>
          </p:nvSpPr>
          <p:spPr>
            <a:xfrm flipV="1">
              <a:off x="8255860" y="2384713"/>
              <a:ext cx="1" cy="11779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75" name="Line"/>
            <p:cNvSpPr/>
            <p:nvPr/>
          </p:nvSpPr>
          <p:spPr>
            <a:xfrm flipV="1">
              <a:off x="8571315" y="2159341"/>
              <a:ext cx="1" cy="14033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76" name="Line"/>
            <p:cNvSpPr/>
            <p:nvPr/>
          </p:nvSpPr>
          <p:spPr>
            <a:xfrm flipV="1">
              <a:off x="8886770" y="2159342"/>
              <a:ext cx="1" cy="1403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 flipV="1">
              <a:off x="9202225" y="2384713"/>
              <a:ext cx="1" cy="11779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78" name="Line"/>
            <p:cNvSpPr/>
            <p:nvPr/>
          </p:nvSpPr>
          <p:spPr>
            <a:xfrm flipV="1">
              <a:off x="9517681" y="2648001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79" name="Line"/>
            <p:cNvSpPr/>
            <p:nvPr/>
          </p:nvSpPr>
          <p:spPr>
            <a:xfrm flipV="1">
              <a:off x="9833137" y="2773042"/>
              <a:ext cx="1" cy="7896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0" name="Line"/>
            <p:cNvSpPr/>
            <p:nvPr/>
          </p:nvSpPr>
          <p:spPr>
            <a:xfrm flipV="1">
              <a:off x="10148592" y="2773042"/>
              <a:ext cx="1" cy="7896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1" name="Line"/>
            <p:cNvSpPr/>
            <p:nvPr/>
          </p:nvSpPr>
          <p:spPr>
            <a:xfrm flipV="1">
              <a:off x="10464047" y="2648001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2" name="Line"/>
            <p:cNvSpPr/>
            <p:nvPr/>
          </p:nvSpPr>
          <p:spPr>
            <a:xfrm flipV="1">
              <a:off x="10779502" y="2773042"/>
              <a:ext cx="1" cy="7896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3" name="Line"/>
            <p:cNvSpPr/>
            <p:nvPr/>
          </p:nvSpPr>
          <p:spPr>
            <a:xfrm flipV="1">
              <a:off x="11094957" y="2773042"/>
              <a:ext cx="1" cy="7896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4" name="Line"/>
            <p:cNvSpPr/>
            <p:nvPr/>
          </p:nvSpPr>
          <p:spPr>
            <a:xfrm flipV="1">
              <a:off x="11410412" y="2648001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5" name="Line"/>
            <p:cNvSpPr/>
            <p:nvPr/>
          </p:nvSpPr>
          <p:spPr>
            <a:xfrm flipV="1">
              <a:off x="11725868" y="2384713"/>
              <a:ext cx="1" cy="11779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6" name="Line"/>
            <p:cNvSpPr/>
            <p:nvPr/>
          </p:nvSpPr>
          <p:spPr>
            <a:xfrm flipV="1">
              <a:off x="12041323" y="2648001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7" name="Line"/>
            <p:cNvSpPr/>
            <p:nvPr/>
          </p:nvSpPr>
          <p:spPr>
            <a:xfrm flipV="1">
              <a:off x="6678584" y="2982131"/>
              <a:ext cx="1" cy="5805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8" name="Line"/>
            <p:cNvSpPr/>
            <p:nvPr/>
          </p:nvSpPr>
          <p:spPr>
            <a:xfrm flipV="1">
              <a:off x="6994039" y="2773042"/>
              <a:ext cx="1" cy="7896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89" name="Line"/>
            <p:cNvSpPr/>
            <p:nvPr/>
          </p:nvSpPr>
          <p:spPr>
            <a:xfrm flipV="1">
              <a:off x="7309494" y="2648001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90" name="Line"/>
            <p:cNvSpPr/>
            <p:nvPr/>
          </p:nvSpPr>
          <p:spPr>
            <a:xfrm flipV="1">
              <a:off x="7624950" y="2648001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10" name="…"/>
            <p:cNvSpPr txBox="1"/>
            <p:nvPr/>
          </p:nvSpPr>
          <p:spPr>
            <a:xfrm>
              <a:off x="5838946" y="2734942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sp>
          <p:nvSpPr>
            <p:cNvPr id="612" name="…"/>
            <p:cNvSpPr txBox="1"/>
            <p:nvPr/>
          </p:nvSpPr>
          <p:spPr>
            <a:xfrm>
              <a:off x="12305978" y="2734942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pic>
          <p:nvPicPr>
            <p:cNvPr id="62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085" y="2993338"/>
              <a:ext cx="609601" cy="3429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627" name="此例因子D＝3"/>
          <p:cNvSpPr txBox="1"/>
          <p:nvPr/>
        </p:nvSpPr>
        <p:spPr>
          <a:xfrm>
            <a:off x="9898646" y="3842635"/>
            <a:ext cx="219611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比</a:t>
            </a:r>
            <a:r>
              <a:rPr dirty="0"/>
              <a:t>例因子D＝3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05BB4A-46F6-2B40-8FD1-3B7A58F75869}"/>
              </a:ext>
            </a:extLst>
          </p:cNvPr>
          <p:cNvGrpSpPr/>
          <p:nvPr/>
        </p:nvGrpSpPr>
        <p:grpSpPr>
          <a:xfrm>
            <a:off x="2084894" y="6214552"/>
            <a:ext cx="10789116" cy="2329244"/>
            <a:chOff x="2084894" y="6214552"/>
            <a:chExt cx="10789116" cy="2329244"/>
          </a:xfrm>
        </p:grpSpPr>
        <p:sp>
          <p:nvSpPr>
            <p:cNvPr id="614" name="Line"/>
            <p:cNvSpPr/>
            <p:nvPr/>
          </p:nvSpPr>
          <p:spPr>
            <a:xfrm>
              <a:off x="6274946" y="7632360"/>
              <a:ext cx="647853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15" name="Line"/>
            <p:cNvSpPr/>
            <p:nvPr/>
          </p:nvSpPr>
          <p:spPr>
            <a:xfrm flipV="1">
              <a:off x="8567846" y="6214552"/>
              <a:ext cx="1" cy="1403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16" name="Line"/>
            <p:cNvSpPr/>
            <p:nvPr/>
          </p:nvSpPr>
          <p:spPr>
            <a:xfrm flipV="1">
              <a:off x="9514213" y="6703212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17" name="Line"/>
            <p:cNvSpPr/>
            <p:nvPr/>
          </p:nvSpPr>
          <p:spPr>
            <a:xfrm flipV="1">
              <a:off x="10460578" y="6703212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18" name="Line"/>
            <p:cNvSpPr/>
            <p:nvPr/>
          </p:nvSpPr>
          <p:spPr>
            <a:xfrm flipV="1">
              <a:off x="11406944" y="6703212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19" name="Line"/>
            <p:cNvSpPr/>
            <p:nvPr/>
          </p:nvSpPr>
          <p:spPr>
            <a:xfrm flipV="1">
              <a:off x="6675115" y="7037342"/>
              <a:ext cx="1" cy="5805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20" name="Line"/>
            <p:cNvSpPr/>
            <p:nvPr/>
          </p:nvSpPr>
          <p:spPr>
            <a:xfrm flipV="1">
              <a:off x="7621481" y="6703212"/>
              <a:ext cx="1" cy="914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21" name="…"/>
            <p:cNvSpPr txBox="1"/>
            <p:nvPr/>
          </p:nvSpPr>
          <p:spPr>
            <a:xfrm>
              <a:off x="5835478" y="6817638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sp>
          <p:nvSpPr>
            <p:cNvPr id="622" name="…"/>
            <p:cNvSpPr txBox="1"/>
            <p:nvPr/>
          </p:nvSpPr>
          <p:spPr>
            <a:xfrm>
              <a:off x="12302509" y="6817638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pic>
          <p:nvPicPr>
            <p:cNvPr id="62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4894" y="7109577"/>
              <a:ext cx="3644901" cy="3683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1321" y="8092945"/>
              <a:ext cx="1397001" cy="3302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29" name="抽样间隔"/>
            <p:cNvSpPr txBox="1"/>
            <p:nvPr/>
          </p:nvSpPr>
          <p:spPr>
            <a:xfrm>
              <a:off x="7222425" y="7972295"/>
              <a:ext cx="14351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抽样间隔</a:t>
              </a:r>
            </a:p>
          </p:txBody>
        </p:sp>
      </p:grpSp>
      <p:sp>
        <p:nvSpPr>
          <p:cNvPr id="630" name="分两步进行："/>
          <p:cNvSpPr txBox="1"/>
          <p:nvPr/>
        </p:nvSpPr>
        <p:spPr>
          <a:xfrm>
            <a:off x="261555" y="2879038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分两步进行</a:t>
            </a:r>
            <a:r>
              <a:rPr dirty="0"/>
              <a:t>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627" grpId="0" animBg="1"/>
      <p:bldP spid="6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633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634" name="4、抽取前后的频谱"/>
          <p:cNvSpPr txBox="1"/>
          <p:nvPr/>
        </p:nvSpPr>
        <p:spPr>
          <a:xfrm>
            <a:off x="194790" y="923425"/>
            <a:ext cx="29395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4、抽取前后的频谱</a:t>
            </a:r>
          </a:p>
        </p:txBody>
      </p:sp>
      <p:pic>
        <p:nvPicPr>
          <p:cNvPr id="6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29" y="1558527"/>
            <a:ext cx="3319356" cy="754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80" y="1530112"/>
            <a:ext cx="2345400" cy="810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090" y="2539384"/>
            <a:ext cx="4712666" cy="734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548" y="3388000"/>
            <a:ext cx="4869750" cy="777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880" y="4487035"/>
            <a:ext cx="3329123" cy="750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880" y="5559527"/>
            <a:ext cx="3329123" cy="78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9208" y="6556988"/>
            <a:ext cx="2345400" cy="76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0632" y="7534589"/>
            <a:ext cx="2562672" cy="78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5249" y="1775473"/>
            <a:ext cx="2142159" cy="320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1819" y="2525843"/>
            <a:ext cx="4356910" cy="762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3659" y="4487802"/>
            <a:ext cx="3329123" cy="74921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64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1551" y="7762455"/>
            <a:ext cx="14351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做DTFT，公式2.41"/>
          <p:cNvSpPr txBox="1"/>
          <p:nvPr/>
        </p:nvSpPr>
        <p:spPr>
          <a:xfrm>
            <a:off x="6767394" y="6656108"/>
            <a:ext cx="292132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做DTFT，公式2.41</a:t>
            </a:r>
          </a:p>
        </p:txBody>
      </p:sp>
      <p:sp>
        <p:nvSpPr>
          <p:cNvPr id="648" name="按整数因子D抽取之后的信号频谱是多个原频谱的平移相加"/>
          <p:cNvSpPr txBox="1"/>
          <p:nvPr/>
        </p:nvSpPr>
        <p:spPr>
          <a:xfrm>
            <a:off x="414440" y="9110050"/>
            <a:ext cx="860776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按整数因子D抽取之后的信号频谱是多个原频谱的平移相加</a:t>
            </a:r>
          </a:p>
        </p:txBody>
      </p:sp>
      <p:sp>
        <p:nvSpPr>
          <p:cNvPr id="649" name="Line"/>
          <p:cNvSpPr/>
          <p:nvPr/>
        </p:nvSpPr>
        <p:spPr>
          <a:xfrm>
            <a:off x="3779897" y="6386185"/>
            <a:ext cx="1876847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0" name="Line"/>
          <p:cNvSpPr/>
          <p:nvPr/>
        </p:nvSpPr>
        <p:spPr>
          <a:xfrm>
            <a:off x="3674953" y="7314027"/>
            <a:ext cx="1168978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1" name="Line"/>
          <p:cNvSpPr/>
          <p:nvPr/>
        </p:nvSpPr>
        <p:spPr>
          <a:xfrm>
            <a:off x="5037628" y="4256482"/>
            <a:ext cx="1549598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4181624" y="5287698"/>
            <a:ext cx="1073393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3" name="(P14)"/>
          <p:cNvSpPr txBox="1"/>
          <p:nvPr/>
        </p:nvSpPr>
        <p:spPr>
          <a:xfrm>
            <a:off x="11987508" y="4667249"/>
            <a:ext cx="7664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(P14)</a:t>
            </a:r>
          </a:p>
        </p:txBody>
      </p:sp>
      <p:sp>
        <p:nvSpPr>
          <p:cNvPr id="654" name="整理，交换求和次序"/>
          <p:cNvSpPr txBox="1"/>
          <p:nvPr/>
        </p:nvSpPr>
        <p:spPr>
          <a:xfrm>
            <a:off x="6779620" y="5678121"/>
            <a:ext cx="3086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整理，交换求和次序</a:t>
            </a:r>
            <a:endParaRPr dirty="0"/>
          </a:p>
        </p:txBody>
      </p:sp>
      <p:pic>
        <p:nvPicPr>
          <p:cNvPr id="655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0627" y="6562755"/>
            <a:ext cx="2921323" cy="7582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56" name="Line"/>
          <p:cNvSpPr/>
          <p:nvPr/>
        </p:nvSpPr>
        <p:spPr>
          <a:xfrm>
            <a:off x="4614809" y="8040880"/>
            <a:ext cx="257717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65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9386" y="8518850"/>
            <a:ext cx="233395" cy="434595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平移量："/>
          <p:cNvSpPr txBox="1"/>
          <p:nvPr/>
        </p:nvSpPr>
        <p:spPr>
          <a:xfrm>
            <a:off x="4596438" y="8493035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平移量：</a:t>
            </a:r>
          </a:p>
        </p:txBody>
      </p:sp>
      <p:sp>
        <p:nvSpPr>
          <p:cNvPr id="659" name="幅度缩放"/>
          <p:cNvSpPr txBox="1"/>
          <p:nvPr/>
        </p:nvSpPr>
        <p:spPr>
          <a:xfrm>
            <a:off x="1918794" y="8491050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幅度缩放</a:t>
            </a:r>
          </a:p>
        </p:txBody>
      </p:sp>
      <p:sp>
        <p:nvSpPr>
          <p:cNvPr id="660" name="Line"/>
          <p:cNvSpPr/>
          <p:nvPr/>
        </p:nvSpPr>
        <p:spPr>
          <a:xfrm>
            <a:off x="2963255" y="8311446"/>
            <a:ext cx="257717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663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664" name="4、抽取前后的频谱"/>
          <p:cNvSpPr txBox="1"/>
          <p:nvPr/>
        </p:nvSpPr>
        <p:spPr>
          <a:xfrm>
            <a:off x="194790" y="923425"/>
            <a:ext cx="29395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4、抽取前后的频谱</a:t>
            </a:r>
          </a:p>
        </p:txBody>
      </p:sp>
      <p:pic>
        <p:nvPicPr>
          <p:cNvPr id="6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7" y="3773599"/>
            <a:ext cx="10385105" cy="9385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70B869-841E-4645-99B2-F7DB4642C677}"/>
              </a:ext>
            </a:extLst>
          </p:cNvPr>
          <p:cNvGrpSpPr/>
          <p:nvPr/>
        </p:nvGrpSpPr>
        <p:grpSpPr>
          <a:xfrm>
            <a:off x="582027" y="1605135"/>
            <a:ext cx="5306454" cy="896455"/>
            <a:chOff x="582027" y="1605135"/>
            <a:chExt cx="5306454" cy="896455"/>
          </a:xfrm>
        </p:grpSpPr>
        <p:sp>
          <p:nvSpPr>
            <p:cNvPr id="666" name="由"/>
            <p:cNvSpPr txBox="1"/>
            <p:nvPr/>
          </p:nvSpPr>
          <p:spPr>
            <a:xfrm>
              <a:off x="582027" y="1767612"/>
              <a:ext cx="4445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由</a:t>
              </a:r>
              <a:endParaRPr dirty="0"/>
            </a:p>
          </p:txBody>
        </p:sp>
        <p:pic>
          <p:nvPicPr>
            <p:cNvPr id="66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6781" y="1605135"/>
              <a:ext cx="4591700" cy="896455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554C5-E108-CF4C-86A6-68A967D969B4}"/>
              </a:ext>
            </a:extLst>
          </p:cNvPr>
          <p:cNvGrpSpPr/>
          <p:nvPr/>
        </p:nvGrpSpPr>
        <p:grpSpPr>
          <a:xfrm>
            <a:off x="560315" y="2736379"/>
            <a:ext cx="4773167" cy="594228"/>
            <a:chOff x="560315" y="2736379"/>
            <a:chExt cx="4773167" cy="594228"/>
          </a:xfrm>
        </p:grpSpPr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4831" y="2827559"/>
              <a:ext cx="1264703" cy="38914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3667" y="2827559"/>
              <a:ext cx="1264703" cy="38155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70" name="根据"/>
            <p:cNvSpPr txBox="1"/>
            <p:nvPr/>
          </p:nvSpPr>
          <p:spPr>
            <a:xfrm>
              <a:off x="560315" y="2736379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根据</a:t>
              </a:r>
              <a:endParaRPr dirty="0"/>
            </a:p>
          </p:txBody>
        </p:sp>
        <p:sp>
          <p:nvSpPr>
            <p:cNvPr id="671" name="和"/>
            <p:cNvSpPr txBox="1"/>
            <p:nvPr/>
          </p:nvSpPr>
          <p:spPr>
            <a:xfrm>
              <a:off x="2639350" y="2759106"/>
              <a:ext cx="4445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和</a:t>
              </a:r>
            </a:p>
          </p:txBody>
        </p:sp>
        <p:sp>
          <p:nvSpPr>
            <p:cNvPr id="672" name="可得"/>
            <p:cNvSpPr txBox="1"/>
            <p:nvPr/>
          </p:nvSpPr>
          <p:spPr>
            <a:xfrm>
              <a:off x="4558781" y="2736379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可得</a:t>
              </a:r>
            </a:p>
          </p:txBody>
        </p:sp>
      </p:grpSp>
      <p:pic>
        <p:nvPicPr>
          <p:cNvPr id="67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197" y="5273661"/>
            <a:ext cx="1076436" cy="4502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F1E8CB3-C5B5-9243-9226-043CAEF17EC6}"/>
              </a:ext>
            </a:extLst>
          </p:cNvPr>
          <p:cNvGrpSpPr/>
          <p:nvPr/>
        </p:nvGrpSpPr>
        <p:grpSpPr>
          <a:xfrm>
            <a:off x="499119" y="5200606"/>
            <a:ext cx="3446404" cy="571501"/>
            <a:chOff x="499119" y="5200606"/>
            <a:chExt cx="3446404" cy="571501"/>
          </a:xfrm>
        </p:grpSpPr>
        <p:pic>
          <p:nvPicPr>
            <p:cNvPr id="67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119" y="5246331"/>
              <a:ext cx="1542251" cy="50488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75" name="为旋转因子"/>
            <p:cNvSpPr txBox="1"/>
            <p:nvPr/>
          </p:nvSpPr>
          <p:spPr>
            <a:xfrm>
              <a:off x="2180222" y="5200606"/>
              <a:ext cx="17653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为旋转因子</a:t>
              </a:r>
              <a:endParaRPr dirty="0"/>
            </a:p>
          </p:txBody>
        </p:sp>
      </p:grpSp>
      <p:grpSp>
        <p:nvGrpSpPr>
          <p:cNvPr id="680" name="Group"/>
          <p:cNvGrpSpPr/>
          <p:nvPr/>
        </p:nvGrpSpPr>
        <p:grpSpPr>
          <a:xfrm>
            <a:off x="540132" y="6285384"/>
            <a:ext cx="5045481" cy="600888"/>
            <a:chOff x="0" y="0"/>
            <a:chExt cx="5045480" cy="600887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1076436" cy="6008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6231" y="128993"/>
              <a:ext cx="850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8" name="由"/>
            <p:cNvSpPr txBox="1"/>
            <p:nvPr/>
          </p:nvSpPr>
          <p:spPr>
            <a:xfrm>
              <a:off x="1159083" y="14693"/>
              <a:ext cx="4445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由</a:t>
              </a:r>
            </a:p>
          </p:txBody>
        </p:sp>
        <p:sp>
          <p:nvSpPr>
            <p:cNvPr id="679" name="旋转组合得到。"/>
            <p:cNvSpPr txBox="1"/>
            <p:nvPr/>
          </p:nvSpPr>
          <p:spPr>
            <a:xfrm>
              <a:off x="2619780" y="14693"/>
              <a:ext cx="24257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旋转组合得到</a:t>
              </a:r>
              <a:r>
                <a:rPr dirty="0"/>
                <a:t>。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E199B-65C8-6B4B-B818-F598002E51B7}"/>
              </a:ext>
            </a:extLst>
          </p:cNvPr>
          <p:cNvGrpSpPr/>
          <p:nvPr/>
        </p:nvGrpSpPr>
        <p:grpSpPr>
          <a:xfrm>
            <a:off x="8865503" y="4526010"/>
            <a:ext cx="2884401" cy="1510952"/>
            <a:chOff x="8865503" y="4526010"/>
            <a:chExt cx="2884401" cy="1510952"/>
          </a:xfrm>
        </p:grpSpPr>
        <p:sp>
          <p:nvSpPr>
            <p:cNvPr id="681" name="Line"/>
            <p:cNvSpPr/>
            <p:nvPr/>
          </p:nvSpPr>
          <p:spPr>
            <a:xfrm>
              <a:off x="9882253" y="4526010"/>
              <a:ext cx="850901" cy="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684" name="Group"/>
            <p:cNvGrpSpPr/>
            <p:nvPr/>
          </p:nvGrpSpPr>
          <p:grpSpPr>
            <a:xfrm>
              <a:off x="8865503" y="5465461"/>
              <a:ext cx="2884401" cy="571501"/>
              <a:chOff x="0" y="-38099"/>
              <a:chExt cx="2884400" cy="571500"/>
            </a:xfrm>
          </p:grpSpPr>
          <p:sp>
            <p:nvSpPr>
              <p:cNvPr id="682" name="对     平面进行旋转"/>
              <p:cNvSpPr txBox="1"/>
              <p:nvPr/>
            </p:nvSpPr>
            <p:spPr>
              <a:xfrm>
                <a:off x="0" y="-38100"/>
                <a:ext cx="2884401" cy="571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457200">
                  <a:defRPr sz="26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dirty="0" err="1"/>
                  <a:t>对</a:t>
                </a:r>
                <a:r>
                  <a:rPr dirty="0"/>
                  <a:t>     </a:t>
                </a:r>
                <a:r>
                  <a:rPr dirty="0" err="1"/>
                  <a:t>平面进行旋转</a:t>
                </a:r>
                <a:endParaRPr dirty="0"/>
              </a:p>
            </p:txBody>
          </p:sp>
          <p:pic>
            <p:nvPicPr>
              <p:cNvPr id="683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684" y="139699"/>
                <a:ext cx="292101" cy="215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5" name="Line"/>
            <p:cNvSpPr/>
            <p:nvPr/>
          </p:nvSpPr>
          <p:spPr>
            <a:xfrm flipV="1">
              <a:off x="10307703" y="4566285"/>
              <a:ext cx="1" cy="909701"/>
            </a:xfrm>
            <a:prstGeom prst="line">
              <a:avLst/>
            </a:prstGeom>
            <a:ln w="25400">
              <a:solidFill>
                <a:srgbClr val="0433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88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689" name="5、抽取的频域效应"/>
          <p:cNvSpPr txBox="1"/>
          <p:nvPr/>
        </p:nvSpPr>
        <p:spPr>
          <a:xfrm>
            <a:off x="194790" y="923425"/>
            <a:ext cx="29395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5、抽取的频域效应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11AF5B-3AE2-7745-85BF-C3FE4815490C}"/>
              </a:ext>
            </a:extLst>
          </p:cNvPr>
          <p:cNvGrpSpPr/>
          <p:nvPr/>
        </p:nvGrpSpPr>
        <p:grpSpPr>
          <a:xfrm>
            <a:off x="5912098" y="998758"/>
            <a:ext cx="6817268" cy="1446123"/>
            <a:chOff x="5912098" y="998758"/>
            <a:chExt cx="6817268" cy="1446123"/>
          </a:xfrm>
        </p:grpSpPr>
        <p:pic>
          <p:nvPicPr>
            <p:cNvPr id="69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0692" y="998758"/>
              <a:ext cx="6518674" cy="144612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95" name="抽取前"/>
            <p:cNvSpPr txBox="1"/>
            <p:nvPr/>
          </p:nvSpPr>
          <p:spPr>
            <a:xfrm>
              <a:off x="5912098" y="1295399"/>
              <a:ext cx="876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抽取前</a:t>
              </a:r>
              <a:endParaRPr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5A07A3A-21D3-1945-A3E3-6944F3CF0012}"/>
              </a:ext>
            </a:extLst>
          </p:cNvPr>
          <p:cNvGrpSpPr/>
          <p:nvPr/>
        </p:nvGrpSpPr>
        <p:grpSpPr>
          <a:xfrm>
            <a:off x="5675585" y="2599789"/>
            <a:ext cx="7240198" cy="1614938"/>
            <a:chOff x="5675585" y="2599789"/>
            <a:chExt cx="7240198" cy="1614938"/>
          </a:xfrm>
        </p:grpSpPr>
        <p:pic>
          <p:nvPicPr>
            <p:cNvPr id="69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7986" y="2599789"/>
              <a:ext cx="6677797" cy="161493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96" name="D=2抽取后"/>
            <p:cNvSpPr txBox="1"/>
            <p:nvPr/>
          </p:nvSpPr>
          <p:spPr>
            <a:xfrm>
              <a:off x="5675585" y="2758496"/>
              <a:ext cx="1349327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D=2抽取后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79A237-49CA-654C-86FA-F5FF5ABBBF9C}"/>
              </a:ext>
            </a:extLst>
          </p:cNvPr>
          <p:cNvGrpSpPr/>
          <p:nvPr/>
        </p:nvGrpSpPr>
        <p:grpSpPr>
          <a:xfrm>
            <a:off x="5675585" y="3959209"/>
            <a:ext cx="7213243" cy="1829339"/>
            <a:chOff x="5675585" y="3959209"/>
            <a:chExt cx="7213243" cy="1829339"/>
          </a:xfrm>
        </p:grpSpPr>
        <p:pic>
          <p:nvPicPr>
            <p:cNvPr id="69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1230" y="4269852"/>
              <a:ext cx="6837598" cy="15186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97" name="D=2抽取后"/>
            <p:cNvSpPr txBox="1"/>
            <p:nvPr/>
          </p:nvSpPr>
          <p:spPr>
            <a:xfrm>
              <a:off x="5675585" y="3959209"/>
              <a:ext cx="1349327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D=2抽取后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EA5222-7A0D-1844-AA64-CAEA23F9FF5B}"/>
              </a:ext>
            </a:extLst>
          </p:cNvPr>
          <p:cNvGrpSpPr/>
          <p:nvPr/>
        </p:nvGrpSpPr>
        <p:grpSpPr>
          <a:xfrm>
            <a:off x="5675585" y="5834243"/>
            <a:ext cx="7157040" cy="1626022"/>
            <a:chOff x="5675585" y="5834243"/>
            <a:chExt cx="7157040" cy="1626022"/>
          </a:xfrm>
        </p:grpSpPr>
        <p:pic>
          <p:nvPicPr>
            <p:cNvPr id="69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4829" y="5930738"/>
              <a:ext cx="6677796" cy="152952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98" name="D=3抽取后"/>
            <p:cNvSpPr txBox="1"/>
            <p:nvPr/>
          </p:nvSpPr>
          <p:spPr>
            <a:xfrm>
              <a:off x="5675585" y="5834243"/>
              <a:ext cx="1349327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D=3抽取后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D75E31-8D86-A14C-B2E0-AA446FDC30CF}"/>
              </a:ext>
            </a:extLst>
          </p:cNvPr>
          <p:cNvGrpSpPr/>
          <p:nvPr/>
        </p:nvGrpSpPr>
        <p:grpSpPr>
          <a:xfrm>
            <a:off x="5675585" y="7588119"/>
            <a:ext cx="7083057" cy="1692638"/>
            <a:chOff x="5675585" y="7588119"/>
            <a:chExt cx="7083057" cy="1692638"/>
          </a:xfrm>
        </p:grpSpPr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8812" y="7837086"/>
              <a:ext cx="6529830" cy="144367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99" name="D=4抽取后"/>
            <p:cNvSpPr txBox="1"/>
            <p:nvPr/>
          </p:nvSpPr>
          <p:spPr>
            <a:xfrm>
              <a:off x="5675585" y="7588119"/>
              <a:ext cx="1349327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D=4抽取后</a:t>
              </a:r>
            </a:p>
          </p:txBody>
        </p:sp>
      </p:grpSp>
      <p:pic>
        <p:nvPicPr>
          <p:cNvPr id="7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44" y="1535815"/>
            <a:ext cx="3702608" cy="878077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Oval"/>
          <p:cNvSpPr/>
          <p:nvPr/>
        </p:nvSpPr>
        <p:spPr>
          <a:xfrm>
            <a:off x="8999170" y="2807912"/>
            <a:ext cx="343104" cy="585041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2" name="Line"/>
          <p:cNvSpPr/>
          <p:nvPr/>
        </p:nvSpPr>
        <p:spPr>
          <a:xfrm>
            <a:off x="10419314" y="3751492"/>
            <a:ext cx="1088794" cy="1608038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3" name="Line"/>
          <p:cNvSpPr/>
          <p:nvPr/>
        </p:nvSpPr>
        <p:spPr>
          <a:xfrm flipV="1">
            <a:off x="8974108" y="5473849"/>
            <a:ext cx="742658" cy="3533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4" name="Line"/>
          <p:cNvSpPr/>
          <p:nvPr/>
        </p:nvSpPr>
        <p:spPr>
          <a:xfrm flipV="1">
            <a:off x="8840713" y="7142398"/>
            <a:ext cx="1077834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5" name="Line"/>
          <p:cNvSpPr/>
          <p:nvPr/>
        </p:nvSpPr>
        <p:spPr>
          <a:xfrm>
            <a:off x="8662141" y="8968433"/>
            <a:ext cx="1371433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07" name="Image" descr="Image"/>
          <p:cNvPicPr>
            <a:picLocks noChangeAspect="1"/>
          </p:cNvPicPr>
          <p:nvPr/>
        </p:nvPicPr>
        <p:blipFill rotWithShape="1">
          <a:blip r:embed="rId8"/>
          <a:srcRect t="52516"/>
          <a:stretch/>
        </p:blipFill>
        <p:spPr>
          <a:xfrm>
            <a:off x="337219" y="6192404"/>
            <a:ext cx="3526613" cy="2935927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Oval"/>
          <p:cNvSpPr/>
          <p:nvPr/>
        </p:nvSpPr>
        <p:spPr>
          <a:xfrm>
            <a:off x="12352391" y="3419867"/>
            <a:ext cx="343104" cy="469901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9" name="Oval"/>
          <p:cNvSpPr/>
          <p:nvPr/>
        </p:nvSpPr>
        <p:spPr>
          <a:xfrm>
            <a:off x="12441291" y="5068441"/>
            <a:ext cx="343104" cy="469901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372DA-B273-8C40-BBB2-E953689CB998}"/>
              </a:ext>
            </a:extLst>
          </p:cNvPr>
          <p:cNvGrpSpPr/>
          <p:nvPr/>
        </p:nvGrpSpPr>
        <p:grpSpPr>
          <a:xfrm>
            <a:off x="2185261" y="2444881"/>
            <a:ext cx="2278251" cy="526451"/>
            <a:chOff x="2185261" y="2444881"/>
            <a:chExt cx="2278251" cy="5264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5081A01-15AF-FC4D-A51D-A38377E9FDDF}"/>
                </a:ext>
              </a:extLst>
            </p:cNvPr>
            <p:cNvCxnSpPr/>
            <p:nvPr/>
          </p:nvCxnSpPr>
          <p:spPr>
            <a:xfrm>
              <a:off x="2185261" y="2444881"/>
              <a:ext cx="2278251" cy="0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891D19-9A04-F746-96B8-31AC99F836B1}"/>
                </a:ext>
              </a:extLst>
            </p:cNvPr>
            <p:cNvSpPr txBox="1"/>
            <p:nvPr/>
          </p:nvSpPr>
          <p:spPr>
            <a:xfrm>
              <a:off x="2247182" y="2499408"/>
              <a:ext cx="187529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平移相加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514141CD-1BCC-024E-9510-5DF8335550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0114"/>
          <a:stretch/>
        </p:blipFill>
        <p:spPr>
          <a:xfrm>
            <a:off x="337220" y="3161818"/>
            <a:ext cx="3526613" cy="2466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 animBg="1"/>
      <p:bldP spid="702" grpId="0" animBg="1"/>
      <p:bldP spid="703" grpId="0" animBg="1"/>
      <p:bldP spid="704" grpId="0" animBg="1"/>
      <p:bldP spid="705" grpId="0" animBg="1"/>
      <p:bldP spid="708" grpId="0" animBg="1"/>
      <p:bldP spid="7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12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pic>
        <p:nvPicPr>
          <p:cNvPr id="7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083" y="1111250"/>
            <a:ext cx="4965701" cy="82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3A77B05-0E9B-D647-A2B0-A6525AEDD6C1}"/>
              </a:ext>
            </a:extLst>
          </p:cNvPr>
          <p:cNvGrpSpPr/>
          <p:nvPr/>
        </p:nvGrpSpPr>
        <p:grpSpPr>
          <a:xfrm>
            <a:off x="5153476" y="4031544"/>
            <a:ext cx="7851324" cy="1642252"/>
            <a:chOff x="5153476" y="4031544"/>
            <a:chExt cx="7851324" cy="16422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FA06D0-2DFB-A846-B170-42AE22D13F72}"/>
                </a:ext>
              </a:extLst>
            </p:cNvPr>
            <p:cNvGrpSpPr/>
            <p:nvPr/>
          </p:nvGrpSpPr>
          <p:grpSpPr>
            <a:xfrm>
              <a:off x="5153476" y="4079804"/>
              <a:ext cx="7851324" cy="1593992"/>
              <a:chOff x="5153476" y="4079804"/>
              <a:chExt cx="7851324" cy="1593992"/>
            </a:xfrm>
          </p:grpSpPr>
          <p:pic>
            <p:nvPicPr>
              <p:cNvPr id="715" name="Image" descr="Imag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066" y="4079804"/>
                <a:ext cx="7003734" cy="1593992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731" name="理想低通滤波器"/>
              <p:cNvSpPr txBox="1"/>
              <p:nvPr/>
            </p:nvSpPr>
            <p:spPr>
              <a:xfrm>
                <a:off x="5153476" y="4307654"/>
                <a:ext cx="1892301" cy="4572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 defTabSz="457200">
                  <a:defRPr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理想低通滤波器</a:t>
                </a:r>
              </a:p>
            </p:txBody>
          </p:sp>
        </p:grpSp>
        <p:sp>
          <p:nvSpPr>
            <p:cNvPr id="718" name="理想幅频特性"/>
            <p:cNvSpPr txBox="1"/>
            <p:nvPr/>
          </p:nvSpPr>
          <p:spPr>
            <a:xfrm>
              <a:off x="10964112" y="4031544"/>
              <a:ext cx="1638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理想幅频特性</a:t>
              </a:r>
              <a:endParaRPr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7B5997-A9D5-BA49-B5BE-A7811B32E9AE}"/>
              </a:ext>
            </a:extLst>
          </p:cNvPr>
          <p:cNvGrpSpPr/>
          <p:nvPr/>
        </p:nvGrpSpPr>
        <p:grpSpPr>
          <a:xfrm>
            <a:off x="158669" y="1066491"/>
            <a:ext cx="3236123" cy="520701"/>
            <a:chOff x="158669" y="1066491"/>
            <a:chExt cx="3236123" cy="520701"/>
          </a:xfrm>
        </p:grpSpPr>
        <p:sp>
          <p:nvSpPr>
            <p:cNvPr id="721" name="给定信号带宽"/>
            <p:cNvSpPr txBox="1"/>
            <p:nvPr/>
          </p:nvSpPr>
          <p:spPr>
            <a:xfrm>
              <a:off x="158669" y="1066491"/>
              <a:ext cx="19431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4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给定信号带宽</a:t>
              </a:r>
              <a:endParaRPr dirty="0"/>
            </a:p>
          </p:txBody>
        </p:sp>
        <p:pic>
          <p:nvPicPr>
            <p:cNvPr id="7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4791" y="1191362"/>
              <a:ext cx="1270001" cy="3429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23" name="保证不引入混叠的…"/>
          <p:cNvSpPr txBox="1"/>
          <p:nvPr/>
        </p:nvSpPr>
        <p:spPr>
          <a:xfrm>
            <a:off x="162560" y="1468160"/>
            <a:ext cx="2637384" cy="114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保证不引入混叠的</a:t>
            </a:r>
            <a:endParaRPr dirty="0"/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最大抽取因子</a:t>
            </a:r>
            <a:endParaRPr dirty="0"/>
          </a:p>
        </p:txBody>
      </p:sp>
      <p:sp>
        <p:nvSpPr>
          <p:cNvPr id="725" name="为避免产生混叠，…"/>
          <p:cNvSpPr txBox="1"/>
          <p:nvPr/>
        </p:nvSpPr>
        <p:spPr>
          <a:xfrm>
            <a:off x="341795" y="7045280"/>
            <a:ext cx="2637384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为避免产生混叠</a:t>
            </a:r>
            <a:r>
              <a:rPr dirty="0"/>
              <a:t>，</a:t>
            </a:r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抽取前应先做</a:t>
            </a:r>
            <a:endParaRPr dirty="0"/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抗混叠滤波</a:t>
            </a:r>
            <a:r>
              <a:rPr dirty="0"/>
              <a:t>。</a:t>
            </a:r>
          </a:p>
        </p:txBody>
      </p:sp>
      <p:pic>
        <p:nvPicPr>
          <p:cNvPr id="72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040" y="2128951"/>
            <a:ext cx="21844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Line"/>
          <p:cNvSpPr/>
          <p:nvPr/>
        </p:nvSpPr>
        <p:spPr>
          <a:xfrm>
            <a:off x="2124791" y="2677835"/>
            <a:ext cx="2186898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99D57E-D20F-3A41-9CEA-EECDD4EB17F3}"/>
              </a:ext>
            </a:extLst>
          </p:cNvPr>
          <p:cNvGrpSpPr/>
          <p:nvPr/>
        </p:nvGrpSpPr>
        <p:grpSpPr>
          <a:xfrm>
            <a:off x="270818" y="3647254"/>
            <a:ext cx="3867180" cy="1907501"/>
            <a:chOff x="270818" y="3647254"/>
            <a:chExt cx="3867180" cy="1907501"/>
          </a:xfrm>
        </p:grpSpPr>
        <p:sp>
          <p:nvSpPr>
            <p:cNvPr id="724" name="给定抽取因子D，…"/>
            <p:cNvSpPr txBox="1"/>
            <p:nvPr/>
          </p:nvSpPr>
          <p:spPr>
            <a:xfrm>
              <a:off x="270818" y="3647254"/>
              <a:ext cx="3246984" cy="1778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 defTabSz="457200">
                <a:lnSpc>
                  <a:spcPct val="150000"/>
                </a:lnSpc>
                <a:defRPr sz="24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给定抽取因子</a:t>
              </a:r>
              <a:r>
                <a:rPr dirty="0" err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，</a:t>
              </a:r>
            </a:p>
            <a:p>
              <a: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为抽取后不产生混叠</a:t>
              </a:r>
              <a:r>
                <a:rPr dirty="0"/>
                <a:t>，</a:t>
              </a:r>
            </a:p>
            <a:p>
              <a:pPr algn="l" defTabSz="457200">
                <a:lnSpc>
                  <a:spcPct val="150000"/>
                </a:lnSpc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原信号带宽须限制在</a:t>
              </a:r>
              <a:endParaRPr dirty="0"/>
            </a:p>
          </p:txBody>
        </p:sp>
        <p:pic>
          <p:nvPicPr>
            <p:cNvPr id="72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2456" y="4865268"/>
              <a:ext cx="979430" cy="46090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29" name="Line"/>
            <p:cNvSpPr/>
            <p:nvPr/>
          </p:nvSpPr>
          <p:spPr>
            <a:xfrm>
              <a:off x="3086344" y="5554754"/>
              <a:ext cx="1051654" cy="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84A74F6-A11E-C745-AFA9-3D3C60C22C5D}"/>
              </a:ext>
            </a:extLst>
          </p:cNvPr>
          <p:cNvGrpSpPr/>
          <p:nvPr/>
        </p:nvGrpSpPr>
        <p:grpSpPr>
          <a:xfrm>
            <a:off x="5153476" y="2267314"/>
            <a:ext cx="7800524" cy="1481927"/>
            <a:chOff x="5153476" y="2267314"/>
            <a:chExt cx="7800524" cy="1481927"/>
          </a:xfrm>
        </p:grpSpPr>
        <p:pic>
          <p:nvPicPr>
            <p:cNvPr id="71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0266" y="2267314"/>
              <a:ext cx="7003734" cy="148192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30" name="抽取前频谱"/>
            <p:cNvSpPr txBox="1"/>
            <p:nvPr/>
          </p:nvSpPr>
          <p:spPr>
            <a:xfrm>
              <a:off x="5153476" y="2779677"/>
              <a:ext cx="1384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抽取前频谱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C1C443A-FA22-2843-AD8C-B281B2AD94DD}"/>
              </a:ext>
            </a:extLst>
          </p:cNvPr>
          <p:cNvGrpSpPr/>
          <p:nvPr/>
        </p:nvGrpSpPr>
        <p:grpSpPr>
          <a:xfrm>
            <a:off x="5153476" y="5760264"/>
            <a:ext cx="7762424" cy="1602108"/>
            <a:chOff x="5153476" y="5760264"/>
            <a:chExt cx="7762424" cy="1602108"/>
          </a:xfrm>
        </p:grpSpPr>
        <p:pic>
          <p:nvPicPr>
            <p:cNvPr id="71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12166" y="5760264"/>
              <a:ext cx="7003734" cy="160210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32" name="滤波器后频谱"/>
            <p:cNvSpPr txBox="1"/>
            <p:nvPr/>
          </p:nvSpPr>
          <p:spPr>
            <a:xfrm>
              <a:off x="5153476" y="5956099"/>
              <a:ext cx="1638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滤波器后频谱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0243AB-7A7D-0C40-8DC0-5426CCE5D1F3}"/>
              </a:ext>
            </a:extLst>
          </p:cNvPr>
          <p:cNvGrpSpPr/>
          <p:nvPr/>
        </p:nvGrpSpPr>
        <p:grpSpPr>
          <a:xfrm>
            <a:off x="5153476" y="7625477"/>
            <a:ext cx="7749724" cy="1484814"/>
            <a:chOff x="5153476" y="7625477"/>
            <a:chExt cx="7749724" cy="1484814"/>
          </a:xfrm>
        </p:grpSpPr>
        <p:pic>
          <p:nvPicPr>
            <p:cNvPr id="71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99466" y="7625477"/>
              <a:ext cx="7003734" cy="148481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33" name="抽取后频谱"/>
            <p:cNvSpPr txBox="1"/>
            <p:nvPr/>
          </p:nvSpPr>
          <p:spPr>
            <a:xfrm>
              <a:off x="5153476" y="7768590"/>
              <a:ext cx="1384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抽取后频谱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8A5106-ED02-ED49-9A32-0454816FE557}"/>
              </a:ext>
            </a:extLst>
          </p:cNvPr>
          <p:cNvGrpSpPr/>
          <p:nvPr/>
        </p:nvGrpSpPr>
        <p:grpSpPr>
          <a:xfrm>
            <a:off x="9664606" y="5192969"/>
            <a:ext cx="1499323" cy="722990"/>
            <a:chOff x="9664606" y="5192969"/>
            <a:chExt cx="1499323" cy="722990"/>
          </a:xfrm>
        </p:grpSpPr>
        <p:sp>
          <p:nvSpPr>
            <p:cNvPr id="720" name="Line"/>
            <p:cNvSpPr/>
            <p:nvPr/>
          </p:nvSpPr>
          <p:spPr>
            <a:xfrm flipH="1" flipV="1">
              <a:off x="9664606" y="5192969"/>
              <a:ext cx="359524" cy="35952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19" name="截止频率"/>
            <p:cNvSpPr txBox="1"/>
            <p:nvPr/>
          </p:nvSpPr>
          <p:spPr>
            <a:xfrm>
              <a:off x="10033628" y="5458758"/>
              <a:ext cx="1130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截止频率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0" animBg="1"/>
      <p:bldP spid="725" grpId="0" animBg="1"/>
      <p:bldP spid="7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36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737" name="例7.1 信号x(n) 的频谱如图。"/>
          <p:cNvSpPr txBox="1"/>
          <p:nvPr/>
        </p:nvSpPr>
        <p:spPr>
          <a:xfrm>
            <a:off x="149149" y="1067606"/>
            <a:ext cx="39583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例7.1 信号</a:t>
            </a:r>
            <a:r>
              <a:rPr>
                <a:latin typeface="Times"/>
                <a:ea typeface="Times"/>
                <a:cs typeface="Times"/>
                <a:sym typeface="Times"/>
              </a:rPr>
              <a:t>x</a:t>
            </a:r>
            <a:r>
              <a:t>(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) 的频谱如图。</a:t>
            </a:r>
          </a:p>
        </p:txBody>
      </p:sp>
      <p:pic>
        <p:nvPicPr>
          <p:cNvPr id="7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76" y="1517641"/>
            <a:ext cx="8420101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026" y="4472041"/>
            <a:ext cx="8331201" cy="2171701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（1）求信号的最大抽取因子及抽取后信号的频谱"/>
          <p:cNvSpPr txBox="1"/>
          <p:nvPr/>
        </p:nvSpPr>
        <p:spPr>
          <a:xfrm>
            <a:off x="149149" y="1987233"/>
            <a:ext cx="39583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（1）求信号的最大抽取因子及抽取后信号的频谱</a:t>
            </a:r>
          </a:p>
        </p:txBody>
      </p:sp>
      <p:sp>
        <p:nvSpPr>
          <p:cNvPr id="741" name="用最大因子抽取后信号的频谱"/>
          <p:cNvSpPr txBox="1"/>
          <p:nvPr/>
        </p:nvSpPr>
        <p:spPr>
          <a:xfrm>
            <a:off x="89990" y="5835244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用最大因子抽取后信号的频谱</a:t>
            </a:r>
            <a:endParaRPr dirty="0"/>
          </a:p>
        </p:txBody>
      </p:sp>
      <p:pic>
        <p:nvPicPr>
          <p:cNvPr id="74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01" y="3769973"/>
            <a:ext cx="2641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43" name="最大抽取因子："/>
          <p:cNvSpPr txBox="1"/>
          <p:nvPr/>
        </p:nvSpPr>
        <p:spPr>
          <a:xfrm>
            <a:off x="182796" y="3050053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最大抽取因子</a:t>
            </a:r>
            <a:r>
              <a:rPr dirty="0"/>
              <a:t>：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742863-FFDE-164D-8D0F-FCF221BD8D77}"/>
              </a:ext>
            </a:extLst>
          </p:cNvPr>
          <p:cNvGrpSpPr/>
          <p:nvPr/>
        </p:nvGrpSpPr>
        <p:grpSpPr>
          <a:xfrm>
            <a:off x="8768434" y="3614479"/>
            <a:ext cx="1789886" cy="822245"/>
            <a:chOff x="8768434" y="3614479"/>
            <a:chExt cx="1789886" cy="822245"/>
          </a:xfrm>
        </p:grpSpPr>
        <p:sp>
          <p:nvSpPr>
            <p:cNvPr id="744" name="最高频率"/>
            <p:cNvSpPr txBox="1"/>
            <p:nvPr/>
          </p:nvSpPr>
          <p:spPr>
            <a:xfrm>
              <a:off x="9224819" y="3916023"/>
              <a:ext cx="1333501" cy="520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4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最高频率</a:t>
              </a:r>
              <a:endParaRPr dirty="0"/>
            </a:p>
          </p:txBody>
        </p:sp>
        <p:sp>
          <p:nvSpPr>
            <p:cNvPr id="745" name="Line"/>
            <p:cNvSpPr/>
            <p:nvPr/>
          </p:nvSpPr>
          <p:spPr>
            <a:xfrm flipH="1" flipV="1">
              <a:off x="8768434" y="3614479"/>
              <a:ext cx="467023" cy="467022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75004-66A6-D340-8671-25DB1E5436D8}"/>
              </a:ext>
            </a:extLst>
          </p:cNvPr>
          <p:cNvGrpSpPr/>
          <p:nvPr/>
        </p:nvGrpSpPr>
        <p:grpSpPr>
          <a:xfrm>
            <a:off x="6923035" y="2028863"/>
            <a:ext cx="2517685" cy="4295020"/>
            <a:chOff x="6923035" y="2028863"/>
            <a:chExt cx="2517685" cy="4295020"/>
          </a:xfrm>
        </p:grpSpPr>
        <p:sp>
          <p:nvSpPr>
            <p:cNvPr id="746" name="Line"/>
            <p:cNvSpPr/>
            <p:nvPr/>
          </p:nvSpPr>
          <p:spPr>
            <a:xfrm flipV="1">
              <a:off x="6923035" y="2028863"/>
              <a:ext cx="1" cy="429502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47" name="Line"/>
            <p:cNvSpPr/>
            <p:nvPr/>
          </p:nvSpPr>
          <p:spPr>
            <a:xfrm flipV="1">
              <a:off x="8169177" y="2028863"/>
              <a:ext cx="1" cy="429502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440719" y="2028863"/>
              <a:ext cx="1" cy="429502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" grpId="0" animBg="1"/>
      <p:bldP spid="741" grpId="0" animBg="1"/>
      <p:bldP spid="7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627" y="4586962"/>
            <a:ext cx="8674101" cy="2146300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52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753" name="例7.1 信号x(n) 的频谱如图。"/>
          <p:cNvSpPr txBox="1"/>
          <p:nvPr/>
        </p:nvSpPr>
        <p:spPr>
          <a:xfrm>
            <a:off x="149149" y="1067606"/>
            <a:ext cx="39583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例7.1 </a:t>
            </a:r>
            <a:r>
              <a:rPr dirty="0" err="1"/>
              <a:t>信号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  <a:r>
              <a:rPr dirty="0" err="1"/>
              <a:t>的频谱如图</a:t>
            </a:r>
            <a:r>
              <a:rPr dirty="0"/>
              <a:t>。</a:t>
            </a:r>
          </a:p>
        </p:txBody>
      </p:sp>
      <p:pic>
        <p:nvPicPr>
          <p:cNvPr id="7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776" y="1517641"/>
            <a:ext cx="8420101" cy="227330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（2）若对x(n) 进行D = 5 的抽取。求抽取后信号y(n)的频谱。"/>
          <p:cNvSpPr txBox="1"/>
          <p:nvPr/>
        </p:nvSpPr>
        <p:spPr>
          <a:xfrm>
            <a:off x="149149" y="1777683"/>
            <a:ext cx="3958383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（2）若对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x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  <a:r>
              <a:rPr dirty="0" err="1"/>
              <a:t>进行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/>
              <a:t>= 5 </a:t>
            </a:r>
            <a:r>
              <a:rPr dirty="0" err="1"/>
              <a:t>的抽取。求抽取后信号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</a:t>
            </a:r>
            <a:r>
              <a:rPr dirty="0" err="1"/>
              <a:t>的频谱</a:t>
            </a:r>
            <a:r>
              <a:rPr dirty="0"/>
              <a:t>。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09F133-488B-304E-92B0-7DF58C2A6D06}"/>
              </a:ext>
            </a:extLst>
          </p:cNvPr>
          <p:cNvGrpSpPr/>
          <p:nvPr/>
        </p:nvGrpSpPr>
        <p:grpSpPr>
          <a:xfrm>
            <a:off x="6923035" y="2028863"/>
            <a:ext cx="2517685" cy="4295020"/>
            <a:chOff x="6923035" y="2028863"/>
            <a:chExt cx="2517685" cy="4295020"/>
          </a:xfrm>
        </p:grpSpPr>
        <p:sp>
          <p:nvSpPr>
            <p:cNvPr id="756" name="Line"/>
            <p:cNvSpPr/>
            <p:nvPr/>
          </p:nvSpPr>
          <p:spPr>
            <a:xfrm flipV="1">
              <a:off x="6923035" y="2028863"/>
              <a:ext cx="1" cy="429502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 flipV="1">
              <a:off x="8169177" y="2028863"/>
              <a:ext cx="1" cy="429502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 flipV="1">
              <a:off x="9440719" y="2028863"/>
              <a:ext cx="1" cy="429502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59" name="混叠"/>
          <p:cNvSpPr txBox="1"/>
          <p:nvPr/>
        </p:nvSpPr>
        <p:spPr>
          <a:xfrm>
            <a:off x="9078769" y="7484421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4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混叠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" grpId="0" animBg="1"/>
      <p:bldP spid="755" grpId="1" animBg="1"/>
      <p:bldP spid="7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63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764" name="例7.1 信号x(n) 的频谱如图。"/>
          <p:cNvSpPr txBox="1"/>
          <p:nvPr/>
        </p:nvSpPr>
        <p:spPr>
          <a:xfrm>
            <a:off x="149149" y="1067606"/>
            <a:ext cx="39583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例7.1 信号</a:t>
            </a:r>
            <a:r>
              <a:rPr>
                <a:latin typeface="Times"/>
                <a:ea typeface="Times"/>
                <a:cs typeface="Times"/>
                <a:sym typeface="Times"/>
              </a:rPr>
              <a:t>x</a:t>
            </a:r>
            <a:r>
              <a:t>(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) 的频谱如图。</a:t>
            </a:r>
          </a:p>
        </p:txBody>
      </p:sp>
      <p:pic>
        <p:nvPicPr>
          <p:cNvPr id="7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79" y="3321301"/>
            <a:ext cx="6553828" cy="1820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298" y="5309393"/>
            <a:ext cx="6551297" cy="1676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791" y="7568709"/>
            <a:ext cx="6360198" cy="16287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C0181D8-DAD5-A54B-947D-D880A4B7B42B}"/>
              </a:ext>
            </a:extLst>
          </p:cNvPr>
          <p:cNvGrpSpPr/>
          <p:nvPr/>
        </p:nvGrpSpPr>
        <p:grpSpPr>
          <a:xfrm>
            <a:off x="8317641" y="4002955"/>
            <a:ext cx="1571470" cy="1192607"/>
            <a:chOff x="8317641" y="4002955"/>
            <a:chExt cx="1571470" cy="1192607"/>
          </a:xfrm>
        </p:grpSpPr>
        <p:sp>
          <p:nvSpPr>
            <p:cNvPr id="768" name="截止频率"/>
            <p:cNvSpPr txBox="1"/>
            <p:nvPr/>
          </p:nvSpPr>
          <p:spPr>
            <a:xfrm>
              <a:off x="8758810" y="4002955"/>
              <a:ext cx="1130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截止频率</a:t>
              </a:r>
              <a:endParaRPr dirty="0"/>
            </a:p>
          </p:txBody>
        </p:sp>
        <p:sp>
          <p:nvSpPr>
            <p:cNvPr id="769" name="Oval"/>
            <p:cNvSpPr/>
            <p:nvPr/>
          </p:nvSpPr>
          <p:spPr>
            <a:xfrm>
              <a:off x="8317641" y="4602522"/>
              <a:ext cx="343104" cy="593040"/>
            </a:xfrm>
            <a:prstGeom prst="ellipse">
              <a:avLst/>
            </a:prstGeom>
            <a:ln w="25400">
              <a:solidFill>
                <a:schemeClr val="accent5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70" name="Oval"/>
          <p:cNvSpPr/>
          <p:nvPr/>
        </p:nvSpPr>
        <p:spPr>
          <a:xfrm>
            <a:off x="8228741" y="8267919"/>
            <a:ext cx="485511" cy="450603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5DE536-4386-DB4F-81E8-E7036245A6F6}"/>
              </a:ext>
            </a:extLst>
          </p:cNvPr>
          <p:cNvGrpSpPr/>
          <p:nvPr/>
        </p:nvGrpSpPr>
        <p:grpSpPr>
          <a:xfrm>
            <a:off x="1032788" y="1466605"/>
            <a:ext cx="10502289" cy="1771917"/>
            <a:chOff x="1032788" y="1466605"/>
            <a:chExt cx="10502289" cy="1771917"/>
          </a:xfrm>
        </p:grpSpPr>
        <p:pic>
          <p:nvPicPr>
            <p:cNvPr id="76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1415" y="1466605"/>
              <a:ext cx="6473662" cy="17719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71" name="要进行D = 5 的抽取。"/>
            <p:cNvSpPr txBox="1"/>
            <p:nvPr/>
          </p:nvSpPr>
          <p:spPr>
            <a:xfrm>
              <a:off x="1032788" y="2027996"/>
              <a:ext cx="3306664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 defTabSz="457200">
                <a:defRPr sz="2600">
                  <a:solidFill>
                    <a:srgbClr val="0433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要进行</a:t>
              </a:r>
              <a:r>
                <a:rPr dirty="0" err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= 5 </a:t>
              </a:r>
              <a:r>
                <a:rPr dirty="0" err="1"/>
                <a:t>的抽取</a:t>
              </a:r>
              <a:r>
                <a:rPr dirty="0"/>
                <a:t>。</a:t>
              </a:r>
            </a:p>
          </p:txBody>
        </p:sp>
      </p:grpSp>
      <p:sp>
        <p:nvSpPr>
          <p:cNvPr id="772" name="为使信号y(n) 无混叠，…"/>
          <p:cNvSpPr txBox="1"/>
          <p:nvPr/>
        </p:nvSpPr>
        <p:spPr>
          <a:xfrm>
            <a:off x="952500" y="3359143"/>
            <a:ext cx="3489500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为使信号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  <a:r>
              <a:rPr dirty="0" err="1"/>
              <a:t>无混叠</a:t>
            </a:r>
            <a:r>
              <a:rPr dirty="0"/>
              <a:t>，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求抗混叠滤波器的</a:t>
            </a:r>
            <a:endParaRPr dirty="0"/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截止频率</a:t>
            </a:r>
            <a:r>
              <a:rPr dirty="0"/>
              <a:t>。</a:t>
            </a:r>
          </a:p>
        </p:txBody>
      </p:sp>
      <p:sp>
        <p:nvSpPr>
          <p:cNvPr id="773" name="先抗混叠滤波"/>
          <p:cNvSpPr txBox="1"/>
          <p:nvPr/>
        </p:nvSpPr>
        <p:spPr>
          <a:xfrm>
            <a:off x="1032788" y="6147416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先抗混叠滤波</a:t>
            </a:r>
            <a:endParaRPr dirty="0"/>
          </a:p>
        </p:txBody>
      </p:sp>
      <p:sp>
        <p:nvSpPr>
          <p:cNvPr id="774" name="再抽取"/>
          <p:cNvSpPr txBox="1"/>
          <p:nvPr/>
        </p:nvSpPr>
        <p:spPr>
          <a:xfrm>
            <a:off x="1032788" y="8383073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再抽取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animBg="1"/>
      <p:bldP spid="772" grpId="0" animBg="1"/>
      <p:bldP spid="773" grpId="0" animBg="1"/>
      <p:bldP spid="7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8F13-20DB-FD4E-964F-12FF5527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4680B-E25D-244E-B1D4-FC9CF79C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94" y="1392903"/>
            <a:ext cx="3487690" cy="3487690"/>
          </a:xfrm>
          <a:prstGeom prst="rect">
            <a:avLst/>
          </a:prstGeom>
        </p:spPr>
      </p:pic>
      <p:pic>
        <p:nvPicPr>
          <p:cNvPr id="8" name="Picture 7" descr="A picture containing curtain&#10;&#10;Description automatically generated">
            <a:extLst>
              <a:ext uri="{FF2B5EF4-FFF2-40B4-BE49-F238E27FC236}">
                <a16:creationId xmlns:a16="http://schemas.microsoft.com/office/drawing/2014/main" id="{652BB775-5359-F94D-B8DE-6528147D7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3" y="1392903"/>
            <a:ext cx="7005484" cy="7005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DB9B2-926D-0A48-B335-71EF327FA10E}"/>
              </a:ext>
            </a:extLst>
          </p:cNvPr>
          <p:cNvSpPr txBox="1"/>
          <p:nvPr/>
        </p:nvSpPr>
        <p:spPr>
          <a:xfrm>
            <a:off x="2979174" y="8524014"/>
            <a:ext cx="29939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源信号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62DC1-5F1F-2544-A9E9-E7C52D3A6F75}"/>
              </a:ext>
            </a:extLst>
          </p:cNvPr>
          <p:cNvSpPr txBox="1"/>
          <p:nvPr/>
        </p:nvSpPr>
        <p:spPr>
          <a:xfrm>
            <a:off x="10688074" y="2375785"/>
            <a:ext cx="299392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D=2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无滤波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4F27A-E297-7A4B-B07E-1F82B201006F}"/>
              </a:ext>
            </a:extLst>
          </p:cNvPr>
          <p:cNvSpPr txBox="1"/>
          <p:nvPr/>
        </p:nvSpPr>
        <p:spPr>
          <a:xfrm>
            <a:off x="10688073" y="5848068"/>
            <a:ext cx="299392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D=2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抗混叠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滤波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12" descr="A picture containing curtain&#10;&#10;Description automatically generated">
            <a:extLst>
              <a:ext uri="{FF2B5EF4-FFF2-40B4-BE49-F238E27FC236}">
                <a16:creationId xmlns:a16="http://schemas.microsoft.com/office/drawing/2014/main" id="{ADFA0521-C351-4348-9AB2-D5F5DA419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94" y="4895645"/>
            <a:ext cx="3487690" cy="34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56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805" name="7.3 以整数因子I内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7.3 以整数因子I内插</a:t>
            </a:r>
          </a:p>
        </p:txBody>
      </p:sp>
      <p:pic>
        <p:nvPicPr>
          <p:cNvPr id="80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9" y="4444774"/>
            <a:ext cx="7108442" cy="2897755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频域关系："/>
          <p:cNvSpPr txBox="1"/>
          <p:nvPr/>
        </p:nvSpPr>
        <p:spPr>
          <a:xfrm>
            <a:off x="225255" y="4008587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频域关系</a:t>
            </a:r>
            <a:r>
              <a:rPr dirty="0"/>
              <a:t>：</a:t>
            </a:r>
          </a:p>
        </p:txBody>
      </p:sp>
      <p:grpSp>
        <p:nvGrpSpPr>
          <p:cNvPr id="813" name="Group"/>
          <p:cNvGrpSpPr/>
          <p:nvPr/>
        </p:nvGrpSpPr>
        <p:grpSpPr>
          <a:xfrm>
            <a:off x="7660090" y="4441342"/>
            <a:ext cx="4737101" cy="1511301"/>
            <a:chOff x="0" y="-134747"/>
            <a:chExt cx="4737100" cy="1511300"/>
          </a:xfrm>
        </p:grpSpPr>
        <p:sp>
          <p:nvSpPr>
            <p:cNvPr id="811" name="频带压缩了I 倍，周期变为…"/>
            <p:cNvSpPr txBox="1"/>
            <p:nvPr/>
          </p:nvSpPr>
          <p:spPr>
            <a:xfrm>
              <a:off x="0" y="-134748"/>
              <a:ext cx="4737100" cy="151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频带压缩了I</a:t>
              </a:r>
              <a:r>
                <a:rPr dirty="0"/>
                <a:t> </a:t>
              </a:r>
              <a:r>
                <a:rPr dirty="0" err="1"/>
                <a:t>倍，周期变为</a:t>
              </a:r>
              <a:endParaRPr dirty="0"/>
            </a:p>
            <a:p>
              <a: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原主值区间上，现在有I</a:t>
              </a:r>
              <a:r>
                <a:rPr dirty="0"/>
                <a:t> </a:t>
              </a:r>
              <a:r>
                <a:rPr dirty="0" err="1"/>
                <a:t>个谱瓣</a:t>
              </a:r>
              <a:endParaRPr dirty="0"/>
            </a:p>
            <a:p>
              <a: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/>
                <a:t>（</a:t>
              </a:r>
              <a:r>
                <a:rPr dirty="0" err="1">
                  <a:solidFill>
                    <a:srgbClr val="FF2600"/>
                  </a:solidFill>
                </a:rPr>
                <a:t>不同于周期延拓，不会混叠</a:t>
              </a:r>
              <a:r>
                <a:rPr dirty="0"/>
                <a:t>）</a:t>
              </a:r>
            </a:p>
          </p:txBody>
        </p:sp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5608" y="86867"/>
              <a:ext cx="6858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1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87" y="6746188"/>
            <a:ext cx="13335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816" name="内插—— 提高抽样频率（上采样，升采样）…"/>
          <p:cNvSpPr txBox="1"/>
          <p:nvPr/>
        </p:nvSpPr>
        <p:spPr>
          <a:xfrm>
            <a:off x="189655" y="968615"/>
            <a:ext cx="6035307" cy="115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433FF"/>
                </a:solidFill>
              </a:rPr>
              <a:t>内插</a:t>
            </a:r>
            <a:r>
              <a:rPr dirty="0"/>
              <a:t>—— </a:t>
            </a:r>
            <a:r>
              <a:rPr dirty="0" err="1"/>
              <a:t>提高抽样频率（上采样，升采样</a:t>
            </a:r>
            <a:r>
              <a:rPr dirty="0"/>
              <a:t>）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每个样点后插入I</a:t>
            </a:r>
            <a:r>
              <a:rPr dirty="0"/>
              <a:t> -1个</a:t>
            </a:r>
            <a:r>
              <a:rPr dirty="0">
                <a:solidFill>
                  <a:srgbClr val="0433FF"/>
                </a:solidFill>
              </a:rPr>
              <a:t>零值点</a:t>
            </a:r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94448E-9D31-5747-B43F-55C95F021C1D}"/>
              </a:ext>
            </a:extLst>
          </p:cNvPr>
          <p:cNvGrpSpPr/>
          <p:nvPr/>
        </p:nvGrpSpPr>
        <p:grpSpPr>
          <a:xfrm>
            <a:off x="3827206" y="2204289"/>
            <a:ext cx="3650226" cy="1143595"/>
            <a:chOff x="3827206" y="2204289"/>
            <a:chExt cx="3650226" cy="11435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757AA4-9808-9446-A133-76456652C166}"/>
                </a:ext>
              </a:extLst>
            </p:cNvPr>
            <p:cNvSpPr/>
            <p:nvPr/>
          </p:nvSpPr>
          <p:spPr>
            <a:xfrm>
              <a:off x="5589639" y="2433484"/>
              <a:ext cx="914400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0BAFD4-42A4-1847-843E-AD13BB6E23C3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3893574" y="2890684"/>
              <a:ext cx="169606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8F37CC1-59DC-4B4A-BB25-AE4E591CBA11}"/>
                </a:ext>
              </a:extLst>
            </p:cNvPr>
            <p:cNvCxnSpPr>
              <a:cxnSpLocks/>
            </p:cNvCxnSpPr>
            <p:nvPr/>
          </p:nvCxnSpPr>
          <p:spPr>
            <a:xfrm>
              <a:off x="6502400" y="2890684"/>
              <a:ext cx="975032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2381C1-A761-464C-8B37-F837D206BDD6}"/>
                </a:ext>
              </a:extLst>
            </p:cNvPr>
            <p:cNvSpPr txBox="1"/>
            <p:nvPr/>
          </p:nvSpPr>
          <p:spPr>
            <a:xfrm>
              <a:off x="3827206" y="2204289"/>
              <a:ext cx="9977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x(n)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862A1F-CE5A-4A45-9EAC-C9DC26D295F1}"/>
                </a:ext>
              </a:extLst>
            </p:cNvPr>
            <p:cNvCxnSpPr/>
            <p:nvPr/>
          </p:nvCxnSpPr>
          <p:spPr>
            <a:xfrm flipV="1">
              <a:off x="5820882" y="2613379"/>
              <a:ext cx="0" cy="53472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567B5-8B7F-3C49-B33B-6AC2B996D594}"/>
                </a:ext>
              </a:extLst>
            </p:cNvPr>
            <p:cNvSpPr txBox="1"/>
            <p:nvPr/>
          </p:nvSpPr>
          <p:spPr>
            <a:xfrm>
              <a:off x="6046839" y="2552444"/>
              <a:ext cx="17812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70F28D-E9F6-B843-8CC1-3481CF09490D}"/>
              </a:ext>
            </a:extLst>
          </p:cNvPr>
          <p:cNvGrpSpPr/>
          <p:nvPr/>
        </p:nvGrpSpPr>
        <p:grpSpPr>
          <a:xfrm>
            <a:off x="6362198" y="1154424"/>
            <a:ext cx="6621843" cy="1381022"/>
            <a:chOff x="6362198" y="1154424"/>
            <a:chExt cx="6621843" cy="13810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BC4FF-0427-134B-91DA-57DBAD968F5F}"/>
                </a:ext>
              </a:extLst>
            </p:cNvPr>
            <p:cNvSpPr txBox="1"/>
            <p:nvPr/>
          </p:nvSpPr>
          <p:spPr>
            <a:xfrm>
              <a:off x="6362198" y="1646731"/>
              <a:ext cx="207952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y</a:t>
              </a:r>
              <a:r>
                <a:rPr kumimoji="0" lang="en-US" sz="2800" b="0" i="1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I</a:t>
              </a:r>
              <a:r>
                <a: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(n) = 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BB17824-3750-3B49-AC25-6A75A8A6B4E3}"/>
                </a:ext>
              </a:extLst>
            </p:cNvPr>
            <p:cNvSpPr/>
            <p:nvPr/>
          </p:nvSpPr>
          <p:spPr>
            <a:xfrm>
              <a:off x="7991084" y="1456270"/>
              <a:ext cx="275405" cy="914400"/>
            </a:xfrm>
            <a:prstGeom prst="leftBrace">
              <a:avLst>
                <a:gd name="adj1" fmla="val 43321"/>
                <a:gd name="adj2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CBC706-5456-D448-98BF-06033B150C8A}"/>
                    </a:ext>
                  </a:extLst>
                </p:cNvPr>
                <p:cNvSpPr txBox="1"/>
                <p:nvPr/>
              </p:nvSpPr>
              <p:spPr>
                <a:xfrm>
                  <a:off x="8346166" y="1154424"/>
                  <a:ext cx="4626436" cy="5334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x(n/I)    n=0, 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Helvetica Light"/>
                        </a:rPr>
                        <m:t>±</m:t>
                      </m:r>
                    </m:oMath>
                  </a14:m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I</a:t>
                  </a:r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 </m:t>
                      </m:r>
                    </m:oMath>
                  </a14:m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2</a:t>
                  </a:r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I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CBC706-5456-D448-98BF-06033B150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66" y="1154424"/>
                  <a:ext cx="4626436" cy="533479"/>
                </a:xfrm>
                <a:prstGeom prst="rect">
                  <a:avLst/>
                </a:prstGeom>
                <a:blipFill>
                  <a:blip r:embed="rId5"/>
                  <a:stretch>
                    <a:fillRect l="-3288" t="-9302" b="-302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C1D66-8790-0942-8D65-898D67636FF0}"/>
                </a:ext>
              </a:extLst>
            </p:cNvPr>
            <p:cNvSpPr txBox="1"/>
            <p:nvPr/>
          </p:nvSpPr>
          <p:spPr>
            <a:xfrm>
              <a:off x="8357605" y="2001967"/>
              <a:ext cx="46264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0            otherwise</a:t>
              </a:r>
            </a:p>
          </p:txBody>
        </p:sp>
      </p:grpSp>
      <p:pic>
        <p:nvPicPr>
          <p:cNvPr id="33" name="Image" descr="Image">
            <a:extLst>
              <a:ext uri="{FF2B5EF4-FFF2-40B4-BE49-F238E27FC236}">
                <a16:creationId xmlns:a16="http://schemas.microsoft.com/office/drawing/2014/main" id="{7B570531-B478-0F48-AB62-8315B7F59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74" y="2180210"/>
            <a:ext cx="2760490" cy="1352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8D273716-8154-7D45-8EFE-4EC35B79B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214" y="2608434"/>
            <a:ext cx="3238168" cy="1642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B2EA9D7E-767E-554E-BC2D-7FA0B691C9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197" y="7713883"/>
            <a:ext cx="4331997" cy="1687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" descr="Image">
            <a:extLst>
              <a:ext uri="{FF2B5EF4-FFF2-40B4-BE49-F238E27FC236}">
                <a16:creationId xmlns:a16="http://schemas.microsoft.com/office/drawing/2014/main" id="{3DD2A899-0EA6-234C-A457-E35034281E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916" y="7466132"/>
            <a:ext cx="4197244" cy="205611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BB76AAE-2585-7542-B3DE-584FCAB478C7}"/>
              </a:ext>
            </a:extLst>
          </p:cNvPr>
          <p:cNvSpPr/>
          <p:nvPr/>
        </p:nvSpPr>
        <p:spPr>
          <a:xfrm>
            <a:off x="5729841" y="8360620"/>
            <a:ext cx="772559" cy="39820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550CA2-CEF2-CE4E-BD9F-A8E9CDE747E7}"/>
              </a:ext>
            </a:extLst>
          </p:cNvPr>
          <p:cNvCxnSpPr>
            <a:cxnSpLocks/>
          </p:cNvCxnSpPr>
          <p:nvPr/>
        </p:nvCxnSpPr>
        <p:spPr>
          <a:xfrm>
            <a:off x="4916857" y="5993997"/>
            <a:ext cx="377814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C9F357-9F7B-4949-83BA-84123DC94AEB}"/>
              </a:ext>
            </a:extLst>
          </p:cNvPr>
          <p:cNvCxnSpPr>
            <a:cxnSpLocks/>
          </p:cNvCxnSpPr>
          <p:nvPr/>
        </p:nvCxnSpPr>
        <p:spPr>
          <a:xfrm>
            <a:off x="4036870" y="7072709"/>
            <a:ext cx="284407" cy="36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" grpId="0" animBg="1"/>
      <p:bldP spid="816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误差的三个来源：…"/>
          <p:cNvSpPr txBox="1"/>
          <p:nvPr/>
        </p:nvSpPr>
        <p:spPr>
          <a:xfrm>
            <a:off x="388566" y="2049779"/>
            <a:ext cx="10975107" cy="282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误差的三个来源：</a:t>
            </a:r>
          </a:p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1、输入信号的量化误差            A / D变换时产生：ADC有限字长，</a:t>
            </a:r>
          </a:p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                                          无限精度的模拟信号，有限精度的数字信号</a:t>
            </a:r>
          </a:p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2、系统系数的量化误差           零极点位置改变，频率响应变化</a:t>
            </a:r>
          </a:p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3、运算误差                             运算过程中舍入、截尾等引起的误差</a:t>
            </a:r>
          </a:p>
        </p:txBody>
      </p:sp>
      <p:sp>
        <p:nvSpPr>
          <p:cNvPr id="227" name="本章的目的:…"/>
          <p:cNvSpPr txBox="1"/>
          <p:nvPr/>
        </p:nvSpPr>
        <p:spPr>
          <a:xfrm>
            <a:off x="388566" y="5696624"/>
            <a:ext cx="12303048" cy="1987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① 认识这三类误差</a:t>
            </a:r>
          </a:p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② 了解这三类误差的大小与采用的数的长度（ADC位数、信号字长，系数字长）、</a:t>
            </a:r>
          </a:p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与数的表示（数制、码制、量化方式）、与滤波器的结构型式有什么关系</a:t>
            </a:r>
          </a:p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③ 掌握分析误差的实用方法：分别考虑、统计分析</a:t>
            </a:r>
          </a:p>
        </p:txBody>
      </p:sp>
      <p:sp>
        <p:nvSpPr>
          <p:cNvPr id="228" name="有限字长效应实际值与理论值相比有误差"/>
          <p:cNvSpPr txBox="1"/>
          <p:nvPr/>
        </p:nvSpPr>
        <p:spPr>
          <a:xfrm>
            <a:off x="388566" y="1118330"/>
            <a:ext cx="6057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0433FF"/>
                </a:solidFill>
              </a:rPr>
              <a:t>有限字长效应</a:t>
            </a:r>
            <a:r>
              <a:rPr dirty="0"/>
              <a:t>实际值与理论值相比有误差</a:t>
            </a:r>
          </a:p>
        </p:txBody>
      </p:sp>
      <p:sp>
        <p:nvSpPr>
          <p:cNvPr id="8" name="7.1 概述">
            <a:extLst>
              <a:ext uri="{FF2B5EF4-FFF2-40B4-BE49-F238E27FC236}">
                <a16:creationId xmlns:a16="http://schemas.microsoft.com/office/drawing/2014/main" id="{B1EB57FD-ABEF-5640-A549-F4AAFF1FB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11211"/>
            <a:ext cx="11099800" cy="95275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第六章回顾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8516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805" name="7.3 以整数因子I内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7.3 以整数因子I内插</a:t>
            </a:r>
          </a:p>
        </p:txBody>
      </p:sp>
      <p:pic>
        <p:nvPicPr>
          <p:cNvPr id="80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9" y="4444774"/>
            <a:ext cx="7108442" cy="2897755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频域关系："/>
          <p:cNvSpPr txBox="1"/>
          <p:nvPr/>
        </p:nvSpPr>
        <p:spPr>
          <a:xfrm>
            <a:off x="225255" y="4008587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频域关系</a:t>
            </a:r>
            <a:r>
              <a:rPr dirty="0"/>
              <a:t>：</a:t>
            </a:r>
          </a:p>
        </p:txBody>
      </p:sp>
      <p:grpSp>
        <p:nvGrpSpPr>
          <p:cNvPr id="813" name="Group"/>
          <p:cNvGrpSpPr/>
          <p:nvPr/>
        </p:nvGrpSpPr>
        <p:grpSpPr>
          <a:xfrm>
            <a:off x="7660090" y="4441342"/>
            <a:ext cx="4737101" cy="1511301"/>
            <a:chOff x="0" y="-134747"/>
            <a:chExt cx="4737100" cy="1511300"/>
          </a:xfrm>
        </p:grpSpPr>
        <p:sp>
          <p:nvSpPr>
            <p:cNvPr id="811" name="频带压缩了I 倍，周期变为…"/>
            <p:cNvSpPr txBox="1"/>
            <p:nvPr/>
          </p:nvSpPr>
          <p:spPr>
            <a:xfrm>
              <a:off x="0" y="-134748"/>
              <a:ext cx="4737100" cy="151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频带压缩了I</a:t>
              </a:r>
              <a:r>
                <a:rPr dirty="0"/>
                <a:t> </a:t>
              </a:r>
              <a:r>
                <a:rPr dirty="0" err="1"/>
                <a:t>倍，周期变为</a:t>
              </a:r>
              <a:endParaRPr dirty="0"/>
            </a:p>
            <a:p>
              <a: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 err="1"/>
                <a:t>原主值区间上，现在有I</a:t>
              </a:r>
              <a:r>
                <a:rPr dirty="0"/>
                <a:t> </a:t>
              </a:r>
              <a:r>
                <a:rPr dirty="0" err="1"/>
                <a:t>个谱瓣</a:t>
              </a:r>
              <a:endParaRPr dirty="0"/>
            </a:p>
            <a:p>
              <a: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/>
                <a:t>（</a:t>
              </a:r>
              <a:r>
                <a:rPr dirty="0" err="1">
                  <a:solidFill>
                    <a:srgbClr val="FF2600"/>
                  </a:solidFill>
                </a:rPr>
                <a:t>不同于周期延拓，不会混叠</a:t>
              </a:r>
              <a:r>
                <a:rPr dirty="0"/>
                <a:t>）</a:t>
              </a:r>
            </a:p>
          </p:txBody>
        </p:sp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5608" y="86867"/>
              <a:ext cx="6858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1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87" y="6746188"/>
            <a:ext cx="13335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816" name="内插—— 提高抽样频率（上采样，升采样）…"/>
          <p:cNvSpPr txBox="1"/>
          <p:nvPr/>
        </p:nvSpPr>
        <p:spPr>
          <a:xfrm>
            <a:off x="189655" y="968615"/>
            <a:ext cx="6035307" cy="115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433FF"/>
                </a:solidFill>
              </a:rPr>
              <a:t>内插</a:t>
            </a:r>
            <a:r>
              <a:rPr dirty="0"/>
              <a:t>—— </a:t>
            </a:r>
            <a:r>
              <a:rPr dirty="0" err="1"/>
              <a:t>提高抽样频率（上采样，升采样</a:t>
            </a:r>
            <a:r>
              <a:rPr dirty="0"/>
              <a:t>）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每个样点后插入I</a:t>
            </a:r>
            <a:r>
              <a:rPr dirty="0"/>
              <a:t> -1个</a:t>
            </a:r>
            <a:r>
              <a:rPr dirty="0">
                <a:solidFill>
                  <a:srgbClr val="0433FF"/>
                </a:solidFill>
              </a:rPr>
              <a:t>零值点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077502-33E6-9E4D-9B24-3ACC9241B028}"/>
              </a:ext>
            </a:extLst>
          </p:cNvPr>
          <p:cNvGrpSpPr/>
          <p:nvPr/>
        </p:nvGrpSpPr>
        <p:grpSpPr>
          <a:xfrm>
            <a:off x="3827206" y="1154424"/>
            <a:ext cx="9156835" cy="2193460"/>
            <a:chOff x="3827206" y="1154424"/>
            <a:chExt cx="9156835" cy="21934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757AA4-9808-9446-A133-76456652C166}"/>
                </a:ext>
              </a:extLst>
            </p:cNvPr>
            <p:cNvSpPr/>
            <p:nvPr/>
          </p:nvSpPr>
          <p:spPr>
            <a:xfrm>
              <a:off x="5589639" y="2433484"/>
              <a:ext cx="914400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0BAFD4-42A4-1847-843E-AD13BB6E23C3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3893574" y="2890684"/>
              <a:ext cx="169606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8F37CC1-59DC-4B4A-BB25-AE4E591CBA11}"/>
                </a:ext>
              </a:extLst>
            </p:cNvPr>
            <p:cNvCxnSpPr>
              <a:cxnSpLocks/>
            </p:cNvCxnSpPr>
            <p:nvPr/>
          </p:nvCxnSpPr>
          <p:spPr>
            <a:xfrm>
              <a:off x="6502400" y="2890684"/>
              <a:ext cx="975032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2381C1-A761-464C-8B37-F837D206BDD6}"/>
                </a:ext>
              </a:extLst>
            </p:cNvPr>
            <p:cNvSpPr txBox="1"/>
            <p:nvPr/>
          </p:nvSpPr>
          <p:spPr>
            <a:xfrm>
              <a:off x="3827206" y="2204289"/>
              <a:ext cx="9977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x(n)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862A1F-CE5A-4A45-9EAC-C9DC26D295F1}"/>
                </a:ext>
              </a:extLst>
            </p:cNvPr>
            <p:cNvCxnSpPr/>
            <p:nvPr/>
          </p:nvCxnSpPr>
          <p:spPr>
            <a:xfrm flipV="1">
              <a:off x="5820882" y="2613379"/>
              <a:ext cx="0" cy="53472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567B5-8B7F-3C49-B33B-6AC2B996D594}"/>
                </a:ext>
              </a:extLst>
            </p:cNvPr>
            <p:cNvSpPr txBox="1"/>
            <p:nvPr/>
          </p:nvSpPr>
          <p:spPr>
            <a:xfrm>
              <a:off x="6046839" y="2552444"/>
              <a:ext cx="17812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BC4FF-0427-134B-91DA-57DBAD968F5F}"/>
                </a:ext>
              </a:extLst>
            </p:cNvPr>
            <p:cNvSpPr txBox="1"/>
            <p:nvPr/>
          </p:nvSpPr>
          <p:spPr>
            <a:xfrm>
              <a:off x="6362198" y="1646731"/>
              <a:ext cx="207952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y</a:t>
              </a:r>
              <a:r>
                <a:rPr kumimoji="0" lang="en-US" sz="2800" b="0" i="1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I</a:t>
              </a:r>
              <a:r>
                <a: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(n) = 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BB17824-3750-3B49-AC25-6A75A8A6B4E3}"/>
                </a:ext>
              </a:extLst>
            </p:cNvPr>
            <p:cNvSpPr/>
            <p:nvPr/>
          </p:nvSpPr>
          <p:spPr>
            <a:xfrm>
              <a:off x="7991084" y="1456270"/>
              <a:ext cx="275405" cy="914400"/>
            </a:xfrm>
            <a:prstGeom prst="leftBrace">
              <a:avLst>
                <a:gd name="adj1" fmla="val 43321"/>
                <a:gd name="adj2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CBC706-5456-D448-98BF-06033B150C8A}"/>
                    </a:ext>
                  </a:extLst>
                </p:cNvPr>
                <p:cNvSpPr txBox="1"/>
                <p:nvPr/>
              </p:nvSpPr>
              <p:spPr>
                <a:xfrm>
                  <a:off x="8346166" y="1154424"/>
                  <a:ext cx="4626436" cy="5334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x(n/I)    n=0, 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Helvetica Light"/>
                        </a:rPr>
                        <m:t>±</m:t>
                      </m:r>
                    </m:oMath>
                  </a14:m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I</a:t>
                  </a:r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 </m:t>
                      </m:r>
                    </m:oMath>
                  </a14:m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2</a:t>
                  </a:r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I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CBC706-5456-D448-98BF-06033B150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66" y="1154424"/>
                  <a:ext cx="4626436" cy="533479"/>
                </a:xfrm>
                <a:prstGeom prst="rect">
                  <a:avLst/>
                </a:prstGeom>
                <a:blipFill>
                  <a:blip r:embed="rId5"/>
                  <a:stretch>
                    <a:fillRect l="-3288" t="-9302" b="-302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C1D66-8790-0942-8D65-898D67636FF0}"/>
                </a:ext>
              </a:extLst>
            </p:cNvPr>
            <p:cNvSpPr txBox="1"/>
            <p:nvPr/>
          </p:nvSpPr>
          <p:spPr>
            <a:xfrm>
              <a:off x="8357605" y="2001967"/>
              <a:ext cx="46264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0            otherwise</a:t>
              </a:r>
            </a:p>
          </p:txBody>
        </p:sp>
      </p:grpSp>
      <p:pic>
        <p:nvPicPr>
          <p:cNvPr id="33" name="Image" descr="Image">
            <a:extLst>
              <a:ext uri="{FF2B5EF4-FFF2-40B4-BE49-F238E27FC236}">
                <a16:creationId xmlns:a16="http://schemas.microsoft.com/office/drawing/2014/main" id="{7B570531-B478-0F48-AB62-8315B7F59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74" y="2180210"/>
            <a:ext cx="2760490" cy="1352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8D273716-8154-7D45-8EFE-4EC35B79B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214" y="2608434"/>
            <a:ext cx="3238168" cy="1642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" descr="Image">
            <a:extLst>
              <a:ext uri="{FF2B5EF4-FFF2-40B4-BE49-F238E27FC236}">
                <a16:creationId xmlns:a16="http://schemas.microsoft.com/office/drawing/2014/main" id="{2DCA4BD8-0230-CA42-849D-5E8E57356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07" y="7752278"/>
            <a:ext cx="7260284" cy="198113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复频域关系：">
            <a:extLst>
              <a:ext uri="{FF2B5EF4-FFF2-40B4-BE49-F238E27FC236}">
                <a16:creationId xmlns:a16="http://schemas.microsoft.com/office/drawing/2014/main" id="{CE25854B-AC2D-0648-BBB6-98492A1F1090}"/>
              </a:ext>
            </a:extLst>
          </p:cNvPr>
          <p:cNvSpPr txBox="1"/>
          <p:nvPr/>
        </p:nvSpPr>
        <p:spPr>
          <a:xfrm>
            <a:off x="97565" y="7320116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复频域关系</a:t>
            </a:r>
            <a:r>
              <a:rPr dirty="0"/>
              <a:t>：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77686-2DEB-5246-909E-074FFCB000F1}"/>
              </a:ext>
            </a:extLst>
          </p:cNvPr>
          <p:cNvSpPr txBox="1"/>
          <p:nvPr/>
        </p:nvSpPr>
        <p:spPr>
          <a:xfrm>
            <a:off x="6989916" y="9237794"/>
            <a:ext cx="34602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辐角加倍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F8952D-4A19-7B42-959B-681392FAA4C2}"/>
              </a:ext>
            </a:extLst>
          </p:cNvPr>
          <p:cNvCxnSpPr/>
          <p:nvPr/>
        </p:nvCxnSpPr>
        <p:spPr>
          <a:xfrm>
            <a:off x="6362198" y="9563896"/>
            <a:ext cx="1115234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C638C-32CE-4B42-86F5-B10E639B10B9}"/>
              </a:ext>
            </a:extLst>
          </p:cNvPr>
          <p:cNvCxnSpPr>
            <a:cxnSpLocks/>
          </p:cNvCxnSpPr>
          <p:nvPr/>
        </p:nvCxnSpPr>
        <p:spPr>
          <a:xfrm>
            <a:off x="4916857" y="5993997"/>
            <a:ext cx="377814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B5985-49A1-7245-946E-05F6E385B818}"/>
              </a:ext>
            </a:extLst>
          </p:cNvPr>
          <p:cNvCxnSpPr>
            <a:cxnSpLocks/>
          </p:cNvCxnSpPr>
          <p:nvPr/>
        </p:nvCxnSpPr>
        <p:spPr>
          <a:xfrm>
            <a:off x="4036870" y="7072709"/>
            <a:ext cx="284407" cy="36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7479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805" name="7.3 以整数因子I内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7.3 以整数因子I内插</a:t>
            </a:r>
          </a:p>
        </p:txBody>
      </p:sp>
      <p:sp>
        <p:nvSpPr>
          <p:cNvPr id="810" name="频域：只保留一个谱瓣…"/>
          <p:cNvSpPr txBox="1"/>
          <p:nvPr/>
        </p:nvSpPr>
        <p:spPr>
          <a:xfrm>
            <a:off x="179526" y="8789119"/>
            <a:ext cx="350804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频域：只保留一个谱瓣</a:t>
            </a:r>
            <a:endParaRPr dirty="0"/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时域：包络平滑</a:t>
            </a:r>
            <a:endParaRPr dirty="0"/>
          </a:p>
        </p:txBody>
      </p:sp>
      <p:sp>
        <p:nvSpPr>
          <p:cNvPr id="815" name="低通滤波"/>
          <p:cNvSpPr txBox="1"/>
          <p:nvPr/>
        </p:nvSpPr>
        <p:spPr>
          <a:xfrm>
            <a:off x="9862956" y="6166794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低通滤波</a:t>
            </a:r>
            <a:endParaRPr dirty="0"/>
          </a:p>
        </p:txBody>
      </p:sp>
      <p:sp>
        <p:nvSpPr>
          <p:cNvPr id="816" name="内插—— 提高抽样频率（上采样，升采样）…"/>
          <p:cNvSpPr txBox="1"/>
          <p:nvPr/>
        </p:nvSpPr>
        <p:spPr>
          <a:xfrm>
            <a:off x="189655" y="910590"/>
            <a:ext cx="7260284" cy="102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433FF"/>
                </a:solidFill>
              </a:rPr>
              <a:t>内插</a:t>
            </a:r>
            <a:r>
              <a:rPr dirty="0"/>
              <a:t>—— </a:t>
            </a:r>
            <a:r>
              <a:rPr dirty="0" err="1"/>
              <a:t>提高抽样频率（上采样，升采样</a:t>
            </a:r>
            <a:r>
              <a:rPr dirty="0"/>
              <a:t>）</a:t>
            </a:r>
          </a:p>
          <a:p>
            <a: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每个样点后插入I</a:t>
            </a:r>
            <a:r>
              <a:rPr dirty="0"/>
              <a:t> -1个</a:t>
            </a:r>
            <a:r>
              <a:rPr dirty="0">
                <a:solidFill>
                  <a:srgbClr val="0433FF"/>
                </a:solidFill>
              </a:rPr>
              <a:t>零值点</a:t>
            </a:r>
            <a:r>
              <a:rPr dirty="0"/>
              <a:t>，再通过</a:t>
            </a:r>
            <a:r>
              <a:rPr dirty="0">
                <a:solidFill>
                  <a:srgbClr val="0433FF"/>
                </a:solidFill>
              </a:rPr>
              <a:t>低通滤波</a:t>
            </a:r>
            <a:r>
              <a:rPr dirty="0"/>
              <a:t>来平滑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8773D2-A8CE-FA43-BEC2-4B9C270AC1E4}"/>
              </a:ext>
            </a:extLst>
          </p:cNvPr>
          <p:cNvGrpSpPr/>
          <p:nvPr/>
        </p:nvGrpSpPr>
        <p:grpSpPr>
          <a:xfrm>
            <a:off x="778188" y="1754217"/>
            <a:ext cx="9156835" cy="2296696"/>
            <a:chOff x="3827206" y="1051188"/>
            <a:chExt cx="9156835" cy="22966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6B4497-EC17-4743-A7B2-4CD419AD6B02}"/>
                </a:ext>
              </a:extLst>
            </p:cNvPr>
            <p:cNvSpPr/>
            <p:nvPr/>
          </p:nvSpPr>
          <p:spPr>
            <a:xfrm>
              <a:off x="5589639" y="2433484"/>
              <a:ext cx="914400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6A15821-5B26-A445-8315-348F24C4FCEA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3893574" y="2890684"/>
              <a:ext cx="169606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5F0640-6AF7-B349-B487-37BCE7AC4D56}"/>
                </a:ext>
              </a:extLst>
            </p:cNvPr>
            <p:cNvCxnSpPr>
              <a:cxnSpLocks/>
              <a:stCxn id="17" idx="3"/>
              <a:endCxn id="3" idx="1"/>
            </p:cNvCxnSpPr>
            <p:nvPr/>
          </p:nvCxnSpPr>
          <p:spPr>
            <a:xfrm flipV="1">
              <a:off x="6504039" y="2881402"/>
              <a:ext cx="2618269" cy="928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98D7EC-6749-8745-B2E4-C2FE3277B67E}"/>
                </a:ext>
              </a:extLst>
            </p:cNvPr>
            <p:cNvSpPr txBox="1"/>
            <p:nvPr/>
          </p:nvSpPr>
          <p:spPr>
            <a:xfrm>
              <a:off x="3827206" y="2204289"/>
              <a:ext cx="9977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x(n)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545BA5-86B0-054E-AE17-F00076F763B1}"/>
                </a:ext>
              </a:extLst>
            </p:cNvPr>
            <p:cNvCxnSpPr/>
            <p:nvPr/>
          </p:nvCxnSpPr>
          <p:spPr>
            <a:xfrm flipV="1">
              <a:off x="5820882" y="2613379"/>
              <a:ext cx="0" cy="53472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00F16-B95B-EF41-8E12-C6B040F9621B}"/>
                </a:ext>
              </a:extLst>
            </p:cNvPr>
            <p:cNvSpPr txBox="1"/>
            <p:nvPr/>
          </p:nvSpPr>
          <p:spPr>
            <a:xfrm>
              <a:off x="6046839" y="2552444"/>
              <a:ext cx="17812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ECE15F-A2FB-D247-BB1C-C4B47E2935B6}"/>
                </a:ext>
              </a:extLst>
            </p:cNvPr>
            <p:cNvSpPr txBox="1"/>
            <p:nvPr/>
          </p:nvSpPr>
          <p:spPr>
            <a:xfrm>
              <a:off x="6362198" y="1543495"/>
              <a:ext cx="207952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y</a:t>
              </a:r>
              <a:r>
                <a:rPr kumimoji="0" lang="en-US" sz="2800" b="0" i="1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I</a:t>
              </a:r>
              <a:r>
                <a: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(n) = </a:t>
              </a: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2FD81787-E490-2045-91AC-C1A5FC3061B4}"/>
                </a:ext>
              </a:extLst>
            </p:cNvPr>
            <p:cNvSpPr/>
            <p:nvPr/>
          </p:nvSpPr>
          <p:spPr>
            <a:xfrm>
              <a:off x="7991084" y="1353034"/>
              <a:ext cx="275405" cy="914400"/>
            </a:xfrm>
            <a:prstGeom prst="leftBrace">
              <a:avLst>
                <a:gd name="adj1" fmla="val 43321"/>
                <a:gd name="adj2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C50379-BD3E-F044-9E96-B92294DA8688}"/>
                    </a:ext>
                  </a:extLst>
                </p:cNvPr>
                <p:cNvSpPr txBox="1"/>
                <p:nvPr/>
              </p:nvSpPr>
              <p:spPr>
                <a:xfrm>
                  <a:off x="8346166" y="1051188"/>
                  <a:ext cx="4626436" cy="5334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l"/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x(n/I)    n=0, 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Helvetica Light"/>
                        </a:rPr>
                        <m:t>±</m:t>
                      </m:r>
                    </m:oMath>
                  </a14:m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I</a:t>
                  </a:r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 </m:t>
                      </m:r>
                    </m:oMath>
                  </a14:m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2</a:t>
                  </a:r>
                  <a:r>
                    <a:rPr kumimoji="0" lang="en-US" sz="2800" b="0" i="1" u="none" strike="noStrike" cap="none" spc="0" normalizeH="0" baseline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Helvetica Light"/>
                    </a:rPr>
                    <a:t>I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C50379-BD3E-F044-9E96-B92294DA8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66" y="1051188"/>
                  <a:ext cx="4626436" cy="533479"/>
                </a:xfrm>
                <a:prstGeom prst="rect">
                  <a:avLst/>
                </a:prstGeom>
                <a:blipFill>
                  <a:blip r:embed="rId2"/>
                  <a:stretch>
                    <a:fillRect l="-3562" t="-9302" b="-302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446AF2-EFB0-7741-8ACA-947302D41DA8}"/>
                </a:ext>
              </a:extLst>
            </p:cNvPr>
            <p:cNvSpPr txBox="1"/>
            <p:nvPr/>
          </p:nvSpPr>
          <p:spPr>
            <a:xfrm>
              <a:off x="8357605" y="1898731"/>
              <a:ext cx="4626436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0            otherwise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F6F0F0-F772-7F4E-BF05-50C085E04E30}"/>
              </a:ext>
            </a:extLst>
          </p:cNvPr>
          <p:cNvGrpSpPr/>
          <p:nvPr/>
        </p:nvGrpSpPr>
        <p:grpSpPr>
          <a:xfrm>
            <a:off x="6073290" y="3106708"/>
            <a:ext cx="6153322" cy="914400"/>
            <a:chOff x="6073290" y="3106708"/>
            <a:chExt cx="6153322" cy="914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2F2489-7F54-9B43-AF9A-E81D5D3233D1}"/>
                </a:ext>
              </a:extLst>
            </p:cNvPr>
            <p:cNvGrpSpPr/>
            <p:nvPr/>
          </p:nvGrpSpPr>
          <p:grpSpPr>
            <a:xfrm>
              <a:off x="6073290" y="3106708"/>
              <a:ext cx="1367702" cy="914400"/>
              <a:chOff x="4428414" y="3136513"/>
              <a:chExt cx="1367702" cy="9144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0B2B4A-BCEC-4249-8312-DFDEEE3E59F6}"/>
                  </a:ext>
                </a:extLst>
              </p:cNvPr>
              <p:cNvSpPr/>
              <p:nvPr/>
            </p:nvSpPr>
            <p:spPr>
              <a:xfrm>
                <a:off x="4428414" y="3136513"/>
                <a:ext cx="1367702" cy="9144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D48FC3-041D-E64B-8E28-F7829599B812}"/>
                  </a:ext>
                </a:extLst>
              </p:cNvPr>
              <p:cNvSpPr txBox="1"/>
              <p:nvPr/>
            </p:nvSpPr>
            <p:spPr>
              <a:xfrm>
                <a:off x="4428414" y="3285941"/>
                <a:ext cx="13677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1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h</a:t>
                </a:r>
                <a:r>
                  <a:rPr kumimoji="0" lang="en-US" sz="3600" b="0" i="1" u="none" strike="noStrike" cap="none" spc="0" normalizeH="0" baseline="-2500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I</a:t>
                </a:r>
                <a:r>
                  <a:rPr kumimoji="0" lang="en-US" sz="3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555447-51D1-2C43-AF93-B495908B88C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440992" y="3572008"/>
              <a:ext cx="1673511" cy="1242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90306B-CE73-C24C-ACE2-253662FD5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7890" y="3279629"/>
              <a:ext cx="2978722" cy="571499"/>
            </a:xfrm>
            <a:prstGeom prst="rect">
              <a:avLst/>
            </a:prstGeom>
          </p:spPr>
        </p:pic>
      </p:grpSp>
      <p:pic>
        <p:nvPicPr>
          <p:cNvPr id="37" name="Image" descr="Image">
            <a:extLst>
              <a:ext uri="{FF2B5EF4-FFF2-40B4-BE49-F238E27FC236}">
                <a16:creationId xmlns:a16="http://schemas.microsoft.com/office/drawing/2014/main" id="{9CA10390-C8CE-1D4F-9C42-D811036A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8290"/>
            <a:ext cx="3800407" cy="18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" descr="Image">
            <a:extLst>
              <a:ext uri="{FF2B5EF4-FFF2-40B4-BE49-F238E27FC236}">
                <a16:creationId xmlns:a16="http://schemas.microsoft.com/office/drawing/2014/main" id="{7C31B327-2099-F448-8A82-8B732381B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992" y="4241021"/>
            <a:ext cx="3673976" cy="1863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" descr="Image">
            <a:extLst>
              <a:ext uri="{FF2B5EF4-FFF2-40B4-BE49-F238E27FC236}">
                <a16:creationId xmlns:a16="http://schemas.microsoft.com/office/drawing/2014/main" id="{27B564A1-DFDB-E14D-9C7B-8DF719E59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346" y="4350622"/>
            <a:ext cx="3800407" cy="16964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" name="Group">
            <a:extLst>
              <a:ext uri="{FF2B5EF4-FFF2-40B4-BE49-F238E27FC236}">
                <a16:creationId xmlns:a16="http://schemas.microsoft.com/office/drawing/2014/main" id="{0D3E8118-3B2F-3A45-BDDF-52DB59200ADD}"/>
              </a:ext>
            </a:extLst>
          </p:cNvPr>
          <p:cNvGrpSpPr/>
          <p:nvPr/>
        </p:nvGrpSpPr>
        <p:grpSpPr>
          <a:xfrm>
            <a:off x="189655" y="7376803"/>
            <a:ext cx="3800407" cy="1466207"/>
            <a:chOff x="0" y="0"/>
            <a:chExt cx="3800406" cy="1466206"/>
          </a:xfrm>
        </p:grpSpPr>
        <p:pic>
          <p:nvPicPr>
            <p:cNvPr id="41" name="Image" descr="Image">
              <a:extLst>
                <a:ext uri="{FF2B5EF4-FFF2-40B4-BE49-F238E27FC236}">
                  <a16:creationId xmlns:a16="http://schemas.microsoft.com/office/drawing/2014/main" id="{51FBA193-95E3-974D-8542-C6C0258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800407" cy="1466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" name="Line">
              <a:extLst>
                <a:ext uri="{FF2B5EF4-FFF2-40B4-BE49-F238E27FC236}">
                  <a16:creationId xmlns:a16="http://schemas.microsoft.com/office/drawing/2014/main" id="{EE7BEC04-CA04-0F4B-9822-D8F5589723B9}"/>
                </a:ext>
              </a:extLst>
            </p:cNvPr>
            <p:cNvSpPr/>
            <p:nvPr/>
          </p:nvSpPr>
          <p:spPr>
            <a:xfrm flipV="1">
              <a:off x="8334" y="531981"/>
              <a:ext cx="1" cy="402244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A272124-321E-1B4F-B22C-EB43193A51F9}"/>
                </a:ext>
              </a:extLst>
            </p:cNvPr>
            <p:cNvSpPr/>
            <p:nvPr/>
          </p:nvSpPr>
          <p:spPr>
            <a:xfrm flipV="1">
              <a:off x="1228665" y="548269"/>
              <a:ext cx="1" cy="402244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44" name="理想滤波器响应：">
            <a:extLst>
              <a:ext uri="{FF2B5EF4-FFF2-40B4-BE49-F238E27FC236}">
                <a16:creationId xmlns:a16="http://schemas.microsoft.com/office/drawing/2014/main" id="{146CF233-D0BB-954E-B352-8D6C84CBA7BA}"/>
              </a:ext>
            </a:extLst>
          </p:cNvPr>
          <p:cNvSpPr txBox="1"/>
          <p:nvPr/>
        </p:nvSpPr>
        <p:spPr>
          <a:xfrm>
            <a:off x="32620" y="6836711"/>
            <a:ext cx="256480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400" dirty="0" err="1"/>
              <a:t>理想滤波器响应</a:t>
            </a:r>
            <a:r>
              <a:rPr sz="2400" dirty="0"/>
              <a:t>：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DDD7B-C104-9B49-8636-3799ABAA7DD4}"/>
              </a:ext>
            </a:extLst>
          </p:cNvPr>
          <p:cNvGrpSpPr/>
          <p:nvPr/>
        </p:nvGrpSpPr>
        <p:grpSpPr>
          <a:xfrm>
            <a:off x="4132797" y="7355482"/>
            <a:ext cx="8900330" cy="2101937"/>
            <a:chOff x="4132797" y="7355482"/>
            <a:chExt cx="8900330" cy="2101937"/>
          </a:xfrm>
        </p:grpSpPr>
        <p:pic>
          <p:nvPicPr>
            <p:cNvPr id="45" name="Image" descr="Image">
              <a:extLst>
                <a:ext uri="{FF2B5EF4-FFF2-40B4-BE49-F238E27FC236}">
                  <a16:creationId xmlns:a16="http://schemas.microsoft.com/office/drawing/2014/main" id="{F1886BF4-1144-DA49-8496-42B8A197D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32797" y="7355482"/>
              <a:ext cx="4197244" cy="205611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Image" descr="Image">
              <a:extLst>
                <a:ext uri="{FF2B5EF4-FFF2-40B4-BE49-F238E27FC236}">
                  <a16:creationId xmlns:a16="http://schemas.microsoft.com/office/drawing/2014/main" id="{08B93D96-BB71-C94A-B36D-2AA06A478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43409" y="7668130"/>
              <a:ext cx="4689718" cy="178928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7" name="I">
              <a:extLst>
                <a:ext uri="{FF2B5EF4-FFF2-40B4-BE49-F238E27FC236}">
                  <a16:creationId xmlns:a16="http://schemas.microsoft.com/office/drawing/2014/main" id="{7F8AFDBC-840D-A44A-8F11-5C80FC409BF8}"/>
                </a:ext>
              </a:extLst>
            </p:cNvPr>
            <p:cNvSpPr txBox="1"/>
            <p:nvPr/>
          </p:nvSpPr>
          <p:spPr>
            <a:xfrm>
              <a:off x="10548642" y="7875358"/>
              <a:ext cx="228452" cy="482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600">
                  <a:solidFill>
                    <a:srgbClr val="FF2600"/>
                  </a:solidFill>
                  <a:latin typeface="Kefa"/>
                  <a:ea typeface="Kefa"/>
                  <a:cs typeface="Kefa"/>
                  <a:sym typeface="Kefa"/>
                </a:defRPr>
              </a:lvl1pPr>
            </a:lstStyle>
            <a:p>
              <a:r>
                <a:rPr dirty="0"/>
                <a:t>I</a:t>
              </a:r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AEDCB66A-BB2F-184D-A28D-96907302154D}"/>
                </a:ext>
              </a:extLst>
            </p:cNvPr>
            <p:cNvSpPr/>
            <p:nvPr/>
          </p:nvSpPr>
          <p:spPr>
            <a:xfrm>
              <a:off x="8086495" y="7983146"/>
              <a:ext cx="772559" cy="398207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475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" grpId="0" animBg="1"/>
      <p:bldP spid="815" grpId="0" animBg="1"/>
      <p:bldP spid="816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37" y="1816275"/>
            <a:ext cx="11641764" cy="1686501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778" name="7.3 以整数因子I内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7.3 以整数因子I内插</a:t>
            </a: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1" y="5355707"/>
            <a:ext cx="3800407" cy="18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412" y="5487294"/>
            <a:ext cx="3673976" cy="1863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495" y="5570809"/>
            <a:ext cx="3800407" cy="16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327" y="7822765"/>
            <a:ext cx="3800407" cy="1480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797" y="7355482"/>
            <a:ext cx="4197244" cy="2056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3409" y="7668130"/>
            <a:ext cx="4689718" cy="1789289"/>
          </a:xfrm>
          <a:prstGeom prst="rect">
            <a:avLst/>
          </a:prstGeom>
          <a:ln w="12700">
            <a:miter lim="400000"/>
          </a:ln>
        </p:spPr>
      </p:pic>
      <p:sp>
        <p:nvSpPr>
          <p:cNvPr id="785" name="内插—— 提高抽样频率（上采样，升采样）…"/>
          <p:cNvSpPr txBox="1"/>
          <p:nvPr/>
        </p:nvSpPr>
        <p:spPr>
          <a:xfrm>
            <a:off x="189655" y="910590"/>
            <a:ext cx="7260284" cy="102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433FF"/>
                </a:solidFill>
              </a:rPr>
              <a:t>内插</a:t>
            </a:r>
            <a:r>
              <a:t>—— 提高抽样频率（上采样，升采样）</a:t>
            </a:r>
          </a:p>
          <a:p>
            <a: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每个样点后插入I -1个</a:t>
            </a:r>
            <a:r>
              <a:rPr>
                <a:solidFill>
                  <a:srgbClr val="0433FF"/>
                </a:solidFill>
              </a:rPr>
              <a:t>零值点</a:t>
            </a:r>
            <a:r>
              <a:t>，再通过</a:t>
            </a:r>
            <a:r>
              <a:rPr>
                <a:solidFill>
                  <a:srgbClr val="0433FF"/>
                </a:solidFill>
              </a:rPr>
              <a:t>低通滤波</a:t>
            </a:r>
            <a:r>
              <a:t>来平滑</a:t>
            </a:r>
          </a:p>
        </p:txBody>
      </p:sp>
      <p:sp>
        <p:nvSpPr>
          <p:cNvPr id="786" name="Oval"/>
          <p:cNvSpPr/>
          <p:nvPr/>
        </p:nvSpPr>
        <p:spPr>
          <a:xfrm>
            <a:off x="7924042" y="8895239"/>
            <a:ext cx="485512" cy="450603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7" name="Oval"/>
          <p:cNvSpPr/>
          <p:nvPr/>
        </p:nvSpPr>
        <p:spPr>
          <a:xfrm>
            <a:off x="12574215" y="8831739"/>
            <a:ext cx="485512" cy="450603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8" name="Oval"/>
          <p:cNvSpPr/>
          <p:nvPr/>
        </p:nvSpPr>
        <p:spPr>
          <a:xfrm>
            <a:off x="3337369" y="8793639"/>
            <a:ext cx="485511" cy="450603"/>
          </a:xfrm>
          <a:prstGeom prst="ellips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433FF"/>
                </a:solidFill>
              </a:defRPr>
            </a:pPr>
            <a:endParaRPr/>
          </a:p>
        </p:txBody>
      </p:sp>
      <p:sp>
        <p:nvSpPr>
          <p:cNvPr id="789" name="频率压缩到1/I；…"/>
          <p:cNvSpPr txBox="1"/>
          <p:nvPr/>
        </p:nvSpPr>
        <p:spPr>
          <a:xfrm>
            <a:off x="7310805" y="7710258"/>
            <a:ext cx="19912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频率压缩到1/I；</a:t>
            </a:r>
          </a:p>
          <a:p>
            <a: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出现I-1个镜像。</a:t>
            </a:r>
          </a:p>
        </p:txBody>
      </p:sp>
      <p:sp>
        <p:nvSpPr>
          <p:cNvPr id="790" name="滤除I-1个镜像；…"/>
          <p:cNvSpPr txBox="1"/>
          <p:nvPr/>
        </p:nvSpPr>
        <p:spPr>
          <a:xfrm>
            <a:off x="11180169" y="7118784"/>
            <a:ext cx="20052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滤除I-1个镜像；</a:t>
            </a:r>
          </a:p>
          <a:p>
            <a: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幅度增到I 倍。</a:t>
            </a:r>
          </a:p>
        </p:txBody>
      </p:sp>
      <p:sp>
        <p:nvSpPr>
          <p:cNvPr id="791" name="I"/>
          <p:cNvSpPr txBox="1"/>
          <p:nvPr/>
        </p:nvSpPr>
        <p:spPr>
          <a:xfrm>
            <a:off x="10548642" y="7875358"/>
            <a:ext cx="22845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2600"/>
                </a:solidFill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dirty="0"/>
              <a:t>I</a:t>
            </a:r>
          </a:p>
        </p:txBody>
      </p:sp>
      <p:pic>
        <p:nvPicPr>
          <p:cNvPr id="79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623" y="3626173"/>
            <a:ext cx="3649440" cy="1789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6953" y="3573861"/>
            <a:ext cx="1991272" cy="1804247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（本例I=3）"/>
          <p:cNvSpPr txBox="1"/>
          <p:nvPr/>
        </p:nvSpPr>
        <p:spPr>
          <a:xfrm>
            <a:off x="6095437" y="5795300"/>
            <a:ext cx="14904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（本例I=3）</a:t>
            </a:r>
          </a:p>
        </p:txBody>
      </p:sp>
      <p:sp>
        <p:nvSpPr>
          <p:cNvPr id="795" name="包络光滑"/>
          <p:cNvSpPr txBox="1"/>
          <p:nvPr/>
        </p:nvSpPr>
        <p:spPr>
          <a:xfrm>
            <a:off x="11132182" y="5795300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包络光滑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8762664" y="3909585"/>
            <a:ext cx="3800407" cy="1466207"/>
            <a:chOff x="0" y="0"/>
            <a:chExt cx="3800406" cy="1466206"/>
          </a:xfrm>
        </p:grpSpPr>
        <p:pic>
          <p:nvPicPr>
            <p:cNvPr id="796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3800407" cy="1466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7" name="Line"/>
            <p:cNvSpPr/>
            <p:nvPr/>
          </p:nvSpPr>
          <p:spPr>
            <a:xfrm flipV="1">
              <a:off x="8334" y="531981"/>
              <a:ext cx="1" cy="402244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8" name="Line"/>
            <p:cNvSpPr/>
            <p:nvPr/>
          </p:nvSpPr>
          <p:spPr>
            <a:xfrm flipV="1">
              <a:off x="1228665" y="548269"/>
              <a:ext cx="1" cy="402244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800" name="理想滤波器响应："/>
          <p:cNvSpPr txBox="1"/>
          <p:nvPr/>
        </p:nvSpPr>
        <p:spPr>
          <a:xfrm>
            <a:off x="8534817" y="3525601"/>
            <a:ext cx="214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理想滤波器响应</a:t>
            </a:r>
            <a:r>
              <a:rPr dirty="0"/>
              <a:t>：</a:t>
            </a:r>
          </a:p>
        </p:txBody>
      </p:sp>
      <p:sp>
        <p:nvSpPr>
          <p:cNvPr id="801" name="Rectangle"/>
          <p:cNvSpPr/>
          <p:nvPr/>
        </p:nvSpPr>
        <p:spPr>
          <a:xfrm>
            <a:off x="12131422" y="4001942"/>
            <a:ext cx="510911" cy="71882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DDB-1C23-F545-8F22-8DBDCD9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0D75B-AA97-6D45-9E87-27172C4C4B9E}"/>
              </a:ext>
            </a:extLst>
          </p:cNvPr>
          <p:cNvSpPr txBox="1"/>
          <p:nvPr/>
        </p:nvSpPr>
        <p:spPr>
          <a:xfrm>
            <a:off x="212213" y="1033428"/>
            <a:ext cx="1258037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已知信号</a:t>
            </a:r>
            <a:r>
              <a:rPr lang="en-US" altLang="zh-CN" sz="2400" dirty="0"/>
              <a:t>x(n)</a:t>
            </a:r>
            <a:r>
              <a:rPr lang="zh-CN" altLang="en-US" sz="2400" dirty="0"/>
              <a:t>的取样频率为</a:t>
            </a:r>
            <a:r>
              <a:rPr lang="en-US" altLang="zh-CN" sz="2400" dirty="0"/>
              <a:t>12Hz</a:t>
            </a:r>
            <a:r>
              <a:rPr lang="zh-CN" altLang="en-US" sz="2400" dirty="0"/>
              <a:t>，将其加在下图所示系统的输入端，设内插倍数</a:t>
            </a:r>
            <a:r>
              <a:rPr lang="en-US" altLang="zh-CN" sz="2400" dirty="0"/>
              <a:t>I=3.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）求系统输出信号的取样频率</a:t>
            </a:r>
            <a:endParaRPr lang="en-US" altLang="zh-CN" sz="24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）写出抗影像滤波器幅度响应表达式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）采用</a:t>
            </a:r>
            <a:r>
              <a:rPr lang="en-US" altLang="zh-CN" sz="2400" dirty="0" err="1"/>
              <a:t>Hanning</a:t>
            </a:r>
            <a:r>
              <a:rPr lang="zh-CN" altLang="en-US" sz="2400" dirty="0"/>
              <a:t>窗，利用窗函数设计一个</a:t>
            </a:r>
            <a:r>
              <a:rPr lang="en-US" altLang="zh-CN" sz="2400" dirty="0"/>
              <a:t>20</a:t>
            </a:r>
            <a:r>
              <a:rPr lang="zh-CN" altLang="en-US" sz="2400" dirty="0"/>
              <a:t>阶的抗影像滤波器，写出该滤波器的冲激响应表达式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D2490-24F2-EF49-B70A-4068A6EF9E10}"/>
              </a:ext>
            </a:extLst>
          </p:cNvPr>
          <p:cNvSpPr txBox="1"/>
          <p:nvPr/>
        </p:nvSpPr>
        <p:spPr>
          <a:xfrm>
            <a:off x="212213" y="3623349"/>
            <a:ext cx="13806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解：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972A5-5DF5-B343-803F-E143E79B338B}"/>
                  </a:ext>
                </a:extLst>
              </p:cNvPr>
              <p:cNvSpPr txBox="1"/>
              <p:nvPr/>
            </p:nvSpPr>
            <p:spPr>
              <a:xfrm>
                <a:off x="734142" y="3693796"/>
                <a:ext cx="6876026" cy="502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（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1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）系统输出信号取样频率：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3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x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12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=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36Hz</a:t>
                </a: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400" dirty="0"/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（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2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）抗影像滤波器截止频率：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Light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𝜋</m:t>
                        </m:r>
                      </m:num>
                      <m:den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Light"/>
                          </a:rPr>
                          <m:t>3</m:t>
                        </m:r>
                      </m:den>
                    </m:f>
                  </m:oMath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400" dirty="0"/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         理想滤波器幅度响应：</a:t>
                </a:r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400" dirty="0"/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）理想滤波器系数：</a:t>
                </a:r>
                <a:endParaRPr lang="en-US" altLang="zh-CN" sz="2400" dirty="0"/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400" dirty="0"/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        </a:t>
                </a:r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dirty="0"/>
                  <a:t>        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dirty="0"/>
                  <a:t>          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加窗：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972A5-5DF5-B343-803F-E143E79B3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42" y="3693796"/>
                <a:ext cx="6876026" cy="5026376"/>
              </a:xfrm>
              <a:prstGeom prst="rect">
                <a:avLst/>
              </a:prstGeom>
              <a:blipFill>
                <a:blip r:embed="rId2"/>
                <a:stretch>
                  <a:fillRect l="-1845" t="-1008" b="-125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E2C31-E7BD-1940-802F-64F9D7C1B11E}"/>
                  </a:ext>
                </a:extLst>
              </p:cNvPr>
              <p:cNvSpPr txBox="1"/>
              <p:nvPr/>
            </p:nvSpPr>
            <p:spPr>
              <a:xfrm>
                <a:off x="5245100" y="4917348"/>
                <a:ext cx="4402393" cy="1281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DE2C31-E7BD-1940-802F-64F9D7C1B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4917348"/>
                <a:ext cx="4402393" cy="1281698"/>
              </a:xfrm>
              <a:prstGeom prst="rect">
                <a:avLst/>
              </a:prstGeom>
              <a:blipFill>
                <a:blip r:embed="rId3"/>
                <a:stretch>
                  <a:fillRect l="-14368" t="-206863" b="-2980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4116C3-4E92-F449-B770-E9E16A82E63A}"/>
                  </a:ext>
                </a:extLst>
              </p:cNvPr>
              <p:cNvSpPr txBox="1"/>
              <p:nvPr/>
            </p:nvSpPr>
            <p:spPr>
              <a:xfrm>
                <a:off x="4438854" y="6422837"/>
                <a:ext cx="4402393" cy="11721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4116C3-4E92-F449-B770-E9E16A82E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54" y="6422837"/>
                <a:ext cx="4402393" cy="1172116"/>
              </a:xfrm>
              <a:prstGeom prst="rect">
                <a:avLst/>
              </a:prstGeom>
              <a:blipFill>
                <a:blip r:embed="rId4"/>
                <a:stretch>
                  <a:fillRect l="-14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9409A-0AFB-884E-86EC-9CC47BAB84D1}"/>
                  </a:ext>
                </a:extLst>
              </p:cNvPr>
              <p:cNvSpPr txBox="1"/>
              <p:nvPr/>
            </p:nvSpPr>
            <p:spPr>
              <a:xfrm>
                <a:off x="4251222" y="7675981"/>
                <a:ext cx="8019436" cy="1216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9409A-0AFB-884E-86EC-9CC47BAB8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222" y="7675981"/>
                <a:ext cx="8019436" cy="1216102"/>
              </a:xfrm>
              <a:prstGeom prst="rect">
                <a:avLst/>
              </a:prstGeom>
              <a:blipFill>
                <a:blip r:embed="rId5"/>
                <a:stretch>
                  <a:fillRect l="-6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F74EB4-AA45-174C-A967-DC7225165D79}"/>
              </a:ext>
            </a:extLst>
          </p:cNvPr>
          <p:cNvSpPr txBox="1"/>
          <p:nvPr/>
        </p:nvSpPr>
        <p:spPr>
          <a:xfrm>
            <a:off x="8841247" y="6950674"/>
            <a:ext cx="35424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n=…, 0, 1, 2,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ECDEA-225B-9944-AB78-352A679CA267}"/>
              </a:ext>
            </a:extLst>
          </p:cNvPr>
          <p:cNvSpPr txBox="1"/>
          <p:nvPr/>
        </p:nvSpPr>
        <p:spPr>
          <a:xfrm>
            <a:off x="10309124" y="8254858"/>
            <a:ext cx="24834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n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 0,1,2,…,19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32D4-C494-B249-B5A0-58815EFBCE40}"/>
              </a:ext>
            </a:extLst>
          </p:cNvPr>
          <p:cNvSpPr/>
          <p:nvPr/>
        </p:nvSpPr>
        <p:spPr>
          <a:xfrm rot="20260860">
            <a:off x="9471809" y="4355461"/>
            <a:ext cx="269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432FF"/>
                </a:solidFill>
              </a:rPr>
              <a:t>回顾窗函数法！</a:t>
            </a:r>
            <a:endParaRPr lang="en-US" sz="28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37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820" name="7.4 以有理因子I/D转换抽样频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7.4 以有理因子I/D转换抽样频率</a:t>
            </a:r>
          </a:p>
        </p:txBody>
      </p:sp>
      <p:sp>
        <p:nvSpPr>
          <p:cNvPr id="821" name="实际应用中，以整数倍进行抽取或内插不一定能满足要求。"/>
          <p:cNvSpPr txBox="1"/>
          <p:nvPr/>
        </p:nvSpPr>
        <p:spPr>
          <a:xfrm>
            <a:off x="189655" y="1000738"/>
            <a:ext cx="803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2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实际应用中，以整数倍进行抽取或内插不一定能满足要求。</a:t>
            </a:r>
          </a:p>
        </p:txBody>
      </p:sp>
      <p:sp>
        <p:nvSpPr>
          <p:cNvPr id="822" name="将抽样率变为I / D 倍               I 和D 为互质的整数…"/>
          <p:cNvSpPr txBox="1"/>
          <p:nvPr/>
        </p:nvSpPr>
        <p:spPr>
          <a:xfrm>
            <a:off x="178336" y="3977907"/>
            <a:ext cx="7708901" cy="127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将抽样率变为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I </a:t>
            </a:r>
            <a:r>
              <a:rPr dirty="0"/>
              <a:t>/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/>
              <a:t>倍               </a:t>
            </a:r>
            <a:r>
              <a:rPr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 dirty="0">
                <a:solidFill>
                  <a:srgbClr val="000000"/>
                </a:solidFill>
              </a:rPr>
              <a:t>和</a:t>
            </a:r>
            <a:r>
              <a:rPr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>
                <a:solidFill>
                  <a:srgbClr val="000000"/>
                </a:solidFill>
              </a:rPr>
              <a:t>为互质的整数</a:t>
            </a:r>
          </a:p>
          <a:p>
            <a:pPr algn="l" defTabSz="457200">
              <a:lnSpc>
                <a:spcPct val="150000"/>
              </a:lnSpc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2600"/>
                </a:solidFill>
              </a:rPr>
              <a:t>先插值，再抽取</a:t>
            </a:r>
            <a:r>
              <a:rPr dirty="0"/>
              <a:t>。若先抽取，会丢失数据，产生混叠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9209DB-5EFD-E74E-AC70-433355438664}"/>
              </a:ext>
            </a:extLst>
          </p:cNvPr>
          <p:cNvGrpSpPr/>
          <p:nvPr/>
        </p:nvGrpSpPr>
        <p:grpSpPr>
          <a:xfrm>
            <a:off x="270351" y="1606720"/>
            <a:ext cx="12106106" cy="2404800"/>
            <a:chOff x="270351" y="1606720"/>
            <a:chExt cx="12106106" cy="2404800"/>
          </a:xfrm>
        </p:grpSpPr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535" y="1606720"/>
              <a:ext cx="11419922" cy="24048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23" name="抽样频率"/>
            <p:cNvSpPr txBox="1"/>
            <p:nvPr/>
          </p:nvSpPr>
          <p:spPr>
            <a:xfrm>
              <a:off x="270351" y="3270313"/>
              <a:ext cx="1130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抽样频率</a:t>
              </a:r>
            </a:p>
          </p:txBody>
        </p:sp>
      </p:grpSp>
      <p:sp>
        <p:nvSpPr>
          <p:cNvPr id="824" name="两个低通滤波器级联，工作频率相同"/>
          <p:cNvSpPr txBox="1"/>
          <p:nvPr/>
        </p:nvSpPr>
        <p:spPr>
          <a:xfrm>
            <a:off x="624840" y="5951784"/>
            <a:ext cx="310341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两个低通滤波器级联</a:t>
            </a:r>
            <a:endParaRPr dirty="0"/>
          </a:p>
        </p:txBody>
      </p:sp>
      <p:sp>
        <p:nvSpPr>
          <p:cNvPr id="825" name="合成一个低通滤波器h(n)"/>
          <p:cNvSpPr txBox="1"/>
          <p:nvPr/>
        </p:nvSpPr>
        <p:spPr>
          <a:xfrm>
            <a:off x="641520" y="6989671"/>
            <a:ext cx="367330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合成一个低通滤波器h</a:t>
            </a:r>
            <a:r>
              <a:rPr dirty="0"/>
              <a:t>(n)</a:t>
            </a:r>
          </a:p>
        </p:txBody>
      </p:sp>
      <p:sp>
        <p:nvSpPr>
          <p:cNvPr id="826" name="应逼近的理想频率响应"/>
          <p:cNvSpPr txBox="1"/>
          <p:nvPr/>
        </p:nvSpPr>
        <p:spPr>
          <a:xfrm>
            <a:off x="641637" y="8061956"/>
            <a:ext cx="3416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应逼近的理想频率响应</a:t>
            </a:r>
            <a:endParaRPr dirty="0"/>
          </a:p>
        </p:txBody>
      </p:sp>
      <p:pic>
        <p:nvPicPr>
          <p:cNvPr id="82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52" y="7634795"/>
            <a:ext cx="4606695" cy="1411576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Rectangle"/>
          <p:cNvSpPr/>
          <p:nvPr/>
        </p:nvSpPr>
        <p:spPr>
          <a:xfrm>
            <a:off x="2483554" y="1792945"/>
            <a:ext cx="3506792" cy="1969210"/>
          </a:xfrm>
          <a:prstGeom prst="rect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9" name="Rectangle"/>
          <p:cNvSpPr/>
          <p:nvPr/>
        </p:nvSpPr>
        <p:spPr>
          <a:xfrm>
            <a:off x="6654137" y="1792945"/>
            <a:ext cx="3506791" cy="1969210"/>
          </a:xfrm>
          <a:prstGeom prst="rect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0" name="Rectangle"/>
          <p:cNvSpPr/>
          <p:nvPr/>
        </p:nvSpPr>
        <p:spPr>
          <a:xfrm>
            <a:off x="4407124" y="1604281"/>
            <a:ext cx="3895470" cy="2297574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" grpId="0" animBg="1"/>
      <p:bldP spid="822" grpId="0" animBg="1"/>
      <p:bldP spid="824" grpId="0" animBg="1"/>
      <p:bldP spid="825" grpId="0" animBg="1"/>
      <p:bldP spid="826" grpId="0" animBg="1"/>
      <p:bldP spid="828" grpId="0" animBg="1"/>
      <p:bldP spid="829" grpId="0" animBg="1"/>
      <p:bldP spid="8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833" name="7.4 以有理因子I/D转换抽样频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7.4 以有理因子I/D转换抽样频率</a:t>
            </a:r>
          </a:p>
        </p:txBody>
      </p:sp>
      <p:sp>
        <p:nvSpPr>
          <p:cNvPr id="834" name="输入输出的频域关系"/>
          <p:cNvSpPr txBox="1"/>
          <p:nvPr/>
        </p:nvSpPr>
        <p:spPr>
          <a:xfrm>
            <a:off x="560623" y="1238250"/>
            <a:ext cx="3086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输入输出的频域关系</a:t>
            </a:r>
            <a:endParaRPr dirty="0"/>
          </a:p>
        </p:txBody>
      </p:sp>
      <p:pic>
        <p:nvPicPr>
          <p:cNvPr id="8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90" y="4575521"/>
            <a:ext cx="5851119" cy="4568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80" y="1737674"/>
            <a:ext cx="10560840" cy="2370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839" name="7.4 以有理因子I/D转换抽样频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7.4 以有理因子I/D转换抽样频率</a:t>
            </a:r>
          </a:p>
        </p:txBody>
      </p:sp>
      <p:pic>
        <p:nvPicPr>
          <p:cNvPr id="8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7" y="1068079"/>
            <a:ext cx="12115489" cy="911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23" y="2225285"/>
            <a:ext cx="3170298" cy="965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713" y="2333681"/>
            <a:ext cx="3342035" cy="748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995" y="3436204"/>
            <a:ext cx="9330733" cy="5739982"/>
          </a:xfrm>
          <a:prstGeom prst="rect">
            <a:avLst/>
          </a:prstGeom>
          <a:ln w="12700">
            <a:miter lim="400000"/>
          </a:ln>
        </p:spPr>
      </p:pic>
      <p:sp>
        <p:nvSpPr>
          <p:cNvPr id="844" name="解：（1）"/>
          <p:cNvSpPr txBox="1"/>
          <p:nvPr/>
        </p:nvSpPr>
        <p:spPr>
          <a:xfrm>
            <a:off x="208477" y="2422312"/>
            <a:ext cx="16186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 err="1"/>
              <a:t>解</a:t>
            </a:r>
            <a:r>
              <a:rPr dirty="0"/>
              <a:t>：（1）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847" name="7.4 以有理因子I/D转换抽样频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7.4 以有理因子I/D转换抽样频率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7" y="1068079"/>
            <a:ext cx="12115489" cy="911842"/>
          </a:xfrm>
          <a:prstGeom prst="rect">
            <a:avLst/>
          </a:prstGeom>
          <a:ln w="12700">
            <a:miter lim="400000"/>
          </a:ln>
        </p:spPr>
      </p:pic>
      <p:sp>
        <p:nvSpPr>
          <p:cNvPr id="849" name="解：（2）"/>
          <p:cNvSpPr txBox="1"/>
          <p:nvPr/>
        </p:nvSpPr>
        <p:spPr>
          <a:xfrm>
            <a:off x="262247" y="2422312"/>
            <a:ext cx="16186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 err="1"/>
              <a:t>解</a:t>
            </a:r>
            <a:r>
              <a:rPr dirty="0"/>
              <a:t>：（2）</a:t>
            </a:r>
          </a:p>
        </p:txBody>
      </p:sp>
      <p:pic>
        <p:nvPicPr>
          <p:cNvPr id="8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330" y="2241494"/>
            <a:ext cx="3062695" cy="933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99" y="3562558"/>
            <a:ext cx="9021402" cy="57778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4" name="Group"/>
          <p:cNvGrpSpPr/>
          <p:nvPr/>
        </p:nvGrpSpPr>
        <p:grpSpPr>
          <a:xfrm>
            <a:off x="6157717" y="2333681"/>
            <a:ext cx="3166770" cy="748763"/>
            <a:chOff x="0" y="0"/>
            <a:chExt cx="3166769" cy="748761"/>
          </a:xfrm>
        </p:grpSpPr>
        <p:pic>
          <p:nvPicPr>
            <p:cNvPr id="852" name="Image" descr="Image"/>
            <p:cNvPicPr>
              <a:picLocks noChangeAspect="1"/>
            </p:cNvPicPr>
            <p:nvPr/>
          </p:nvPicPr>
          <p:blipFill>
            <a:blip r:embed="rId5"/>
            <a:srcRect r="35967"/>
            <a:stretch>
              <a:fillRect/>
            </a:stretch>
          </p:blipFill>
          <p:spPr>
            <a:xfrm>
              <a:off x="0" y="0"/>
              <a:ext cx="2139974" cy="748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3" name="Image" descr="Image"/>
            <p:cNvPicPr>
              <a:picLocks noChangeAspect="1"/>
            </p:cNvPicPr>
            <p:nvPr/>
          </p:nvPicPr>
          <p:blipFill>
            <a:blip r:embed="rId6"/>
            <a:srcRect l="26247"/>
            <a:stretch>
              <a:fillRect/>
            </a:stretch>
          </p:blipFill>
          <p:spPr>
            <a:xfrm>
              <a:off x="2174051" y="91012"/>
              <a:ext cx="992719" cy="6177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EFD4-8F67-024B-8791-6C53C379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多级取样频率变换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8E179-8DF9-684A-A2FB-6142AB8BBB7B}"/>
              </a:ext>
            </a:extLst>
          </p:cNvPr>
          <p:cNvSpPr txBox="1"/>
          <p:nvPr/>
        </p:nvSpPr>
        <p:spPr>
          <a:xfrm>
            <a:off x="263832" y="963963"/>
            <a:ext cx="12477136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在某些实际应用系统中，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和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可能很大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抗混叠和去镜像滤波器是一个窄带低通滤波器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滤波器阶数高，往往实现困难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242D62A3-7CED-824B-B884-55A0EB35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27" y="4389883"/>
            <a:ext cx="5887940" cy="18041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8557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EFD4-8F67-024B-8791-6C53C379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多级取样频率变换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8E179-8DF9-684A-A2FB-6142AB8BBB7B}"/>
              </a:ext>
            </a:extLst>
          </p:cNvPr>
          <p:cNvSpPr txBox="1"/>
          <p:nvPr/>
        </p:nvSpPr>
        <p:spPr>
          <a:xfrm>
            <a:off x="263832" y="980043"/>
            <a:ext cx="1247713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频率多级变换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944F7-7A08-A84C-8452-8C46ECD5D340}"/>
                  </a:ext>
                </a:extLst>
              </p:cNvPr>
              <p:cNvSpPr txBox="1"/>
              <p:nvPr/>
            </p:nvSpPr>
            <p:spPr>
              <a:xfrm>
                <a:off x="1474013" y="1901670"/>
                <a:ext cx="9925664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𝐷</m:t>
                          </m:r>
                        </m:den>
                      </m:f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𝑖</m:t>
                          </m:r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=1</m:t>
                          </m:r>
                        </m:sub>
                        <m:sup>
                          <m:r>
                            <a:rPr kumimoji="0" lang="en-US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36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Light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944F7-7A08-A84C-8452-8C46ECD5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013" y="1901670"/>
                <a:ext cx="9925664" cy="1614866"/>
              </a:xfrm>
              <a:prstGeom prst="rect">
                <a:avLst/>
              </a:prstGeom>
              <a:blipFill>
                <a:blip r:embed="rId2"/>
                <a:stretch>
                  <a:fillRect t="-109375" b="-16796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219B65C-D754-7B44-B2AD-A023EBC120B1}"/>
              </a:ext>
            </a:extLst>
          </p:cNvPr>
          <p:cNvSpPr txBox="1"/>
          <p:nvPr/>
        </p:nvSpPr>
        <p:spPr>
          <a:xfrm>
            <a:off x="5932535" y="4752197"/>
            <a:ext cx="10577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03F8D4-3D8E-824E-A529-6A0648C34F1B}"/>
              </a:ext>
            </a:extLst>
          </p:cNvPr>
          <p:cNvGrpSpPr/>
          <p:nvPr/>
        </p:nvGrpSpPr>
        <p:grpSpPr>
          <a:xfrm>
            <a:off x="952500" y="4171008"/>
            <a:ext cx="4984950" cy="1818968"/>
            <a:chOff x="543238" y="4876800"/>
            <a:chExt cx="4984950" cy="181896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196118D-5FCF-1944-B444-89DBD2C137E3}"/>
                </a:ext>
              </a:extLst>
            </p:cNvPr>
            <p:cNvGrpSpPr/>
            <p:nvPr/>
          </p:nvGrpSpPr>
          <p:grpSpPr>
            <a:xfrm>
              <a:off x="543238" y="5427406"/>
              <a:ext cx="4984950" cy="914400"/>
              <a:chOff x="634181" y="5383161"/>
              <a:chExt cx="4984950" cy="914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352C34-D401-5D44-8B47-A72430668FAF}"/>
                  </a:ext>
                </a:extLst>
              </p:cNvPr>
              <p:cNvSpPr/>
              <p:nvPr/>
            </p:nvSpPr>
            <p:spPr>
              <a:xfrm>
                <a:off x="1253612" y="5383161"/>
                <a:ext cx="914400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09F2D1-460A-E44D-A201-B4100F7D7D38}"/>
                  </a:ext>
                </a:extLst>
              </p:cNvPr>
              <p:cNvSpPr/>
              <p:nvPr/>
            </p:nvSpPr>
            <p:spPr>
              <a:xfrm>
                <a:off x="2708785" y="5383161"/>
                <a:ext cx="914400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93EFD9-090C-8F49-ABD0-5322673CE8C1}"/>
                  </a:ext>
                </a:extLst>
              </p:cNvPr>
              <p:cNvSpPr/>
              <p:nvPr/>
            </p:nvSpPr>
            <p:spPr>
              <a:xfrm>
                <a:off x="4163958" y="5383161"/>
                <a:ext cx="914400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1B6C9A-9AE0-FA43-9B87-594FF2A32BC4}"/>
                  </a:ext>
                </a:extLst>
              </p:cNvPr>
              <p:cNvSpPr txBox="1"/>
              <p:nvPr/>
            </p:nvSpPr>
            <p:spPr>
              <a:xfrm>
                <a:off x="1539568" y="5512066"/>
                <a:ext cx="628444" cy="65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I</a:t>
                </a:r>
                <a:r>
                  <a:rPr kumimoji="0" lang="en-US" sz="36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828DFF-CA7D-DF40-BC40-4B3E272DBB2F}"/>
                  </a:ext>
                </a:extLst>
              </p:cNvPr>
              <p:cNvSpPr txBox="1"/>
              <p:nvPr/>
            </p:nvSpPr>
            <p:spPr>
              <a:xfrm>
                <a:off x="2846439" y="5512066"/>
                <a:ext cx="604684" cy="65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H</a:t>
                </a:r>
                <a:r>
                  <a:rPr kumimoji="0" lang="en-US" sz="36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A073A5-8618-FD42-8544-2CDE23EDD59F}"/>
                  </a:ext>
                </a:extLst>
              </p:cNvPr>
              <p:cNvSpPr txBox="1"/>
              <p:nvPr/>
            </p:nvSpPr>
            <p:spPr>
              <a:xfrm>
                <a:off x="4387237" y="5512066"/>
                <a:ext cx="656711" cy="65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D</a:t>
                </a:r>
                <a:r>
                  <a:rPr kumimoji="0" lang="en-US" sz="36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1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E46A82-3453-DD4A-A475-57A6024DE3F3}"/>
                  </a:ext>
                </a:extLst>
              </p:cNvPr>
              <p:cNvCxnSpPr/>
              <p:nvPr/>
            </p:nvCxnSpPr>
            <p:spPr>
              <a:xfrm flipV="1">
                <a:off x="1539568" y="5544364"/>
                <a:ext cx="0" cy="591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B1665A4-8C9D-0B45-9F56-07675CAE6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174" y="5543279"/>
                <a:ext cx="0" cy="5941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21B3BBF-B013-7C49-8C09-8FEA51E16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81" y="5840361"/>
                <a:ext cx="6083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54CD786-32E3-9640-AAEB-D23B3A3B5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012" y="5840361"/>
                <a:ext cx="5407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C30B7A6-A3EA-7F48-8597-6C35AE120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3185" y="5840361"/>
                <a:ext cx="5407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07EC666-8FC0-2348-9CDB-934833F00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8358" y="5845277"/>
                <a:ext cx="5407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0149D4-84F7-C142-A20F-CAB08D14B9D4}"/>
                </a:ext>
              </a:extLst>
            </p:cNvPr>
            <p:cNvSpPr/>
            <p:nvPr/>
          </p:nvSpPr>
          <p:spPr>
            <a:xfrm>
              <a:off x="707923" y="4876800"/>
              <a:ext cx="4549878" cy="18189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375741-C5AA-094B-955A-543D28F33251}"/>
              </a:ext>
            </a:extLst>
          </p:cNvPr>
          <p:cNvGrpSpPr/>
          <p:nvPr/>
        </p:nvGrpSpPr>
        <p:grpSpPr>
          <a:xfrm>
            <a:off x="6922316" y="4269330"/>
            <a:ext cx="4984950" cy="1818968"/>
            <a:chOff x="7235723" y="4975122"/>
            <a:chExt cx="4984950" cy="181896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32E5F1-CD9B-A345-A7F6-18AF103DE2B0}"/>
                </a:ext>
              </a:extLst>
            </p:cNvPr>
            <p:cNvGrpSpPr/>
            <p:nvPr/>
          </p:nvGrpSpPr>
          <p:grpSpPr>
            <a:xfrm>
              <a:off x="7235723" y="5427406"/>
              <a:ext cx="4984950" cy="914400"/>
              <a:chOff x="634181" y="5383161"/>
              <a:chExt cx="4984950" cy="914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C72413-3FB5-1C48-A94F-71E516D52D47}"/>
                  </a:ext>
                </a:extLst>
              </p:cNvPr>
              <p:cNvSpPr/>
              <p:nvPr/>
            </p:nvSpPr>
            <p:spPr>
              <a:xfrm>
                <a:off x="1253612" y="5383161"/>
                <a:ext cx="914400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DC7BE69-1A49-1148-8F14-E8CD981A6AA6}"/>
                  </a:ext>
                </a:extLst>
              </p:cNvPr>
              <p:cNvSpPr/>
              <p:nvPr/>
            </p:nvSpPr>
            <p:spPr>
              <a:xfrm>
                <a:off x="2708785" y="5383161"/>
                <a:ext cx="914400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F29BE25-080E-DE4F-9508-2BF60D0FC26B}"/>
                  </a:ext>
                </a:extLst>
              </p:cNvPr>
              <p:cNvSpPr/>
              <p:nvPr/>
            </p:nvSpPr>
            <p:spPr>
              <a:xfrm>
                <a:off x="4163958" y="5383161"/>
                <a:ext cx="914400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AC0802-0E43-074B-8902-DB2D4D31F637}"/>
                  </a:ext>
                </a:extLst>
              </p:cNvPr>
              <p:cNvSpPr txBox="1"/>
              <p:nvPr/>
            </p:nvSpPr>
            <p:spPr>
              <a:xfrm>
                <a:off x="1539568" y="5512066"/>
                <a:ext cx="628444" cy="65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I</a:t>
                </a:r>
                <a:r>
                  <a:rPr kumimoji="0" lang="en-US" sz="3600" b="0" i="0" u="none" strike="noStrike" cap="none" spc="0" normalizeH="0" baseline="-2500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r</a:t>
                </a:r>
                <a:endParaRPr kumimoji="0" lang="en-US" sz="36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1D8F18-FD68-FD49-A364-BE6780A0BD4A}"/>
                  </a:ext>
                </a:extLst>
              </p:cNvPr>
              <p:cNvSpPr txBox="1"/>
              <p:nvPr/>
            </p:nvSpPr>
            <p:spPr>
              <a:xfrm>
                <a:off x="2846439" y="5512066"/>
                <a:ext cx="604684" cy="65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H</a:t>
                </a:r>
                <a:r>
                  <a:rPr kumimoji="0" lang="en-US" sz="3600" b="0" i="0" u="none" strike="noStrike" cap="none" spc="0" normalizeH="0" baseline="-2500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r</a:t>
                </a:r>
                <a:endParaRPr kumimoji="0" lang="en-US" sz="36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3B3379-3A98-0D42-9A69-96888187668C}"/>
                  </a:ext>
                </a:extLst>
              </p:cNvPr>
              <p:cNvSpPr txBox="1"/>
              <p:nvPr/>
            </p:nvSpPr>
            <p:spPr>
              <a:xfrm>
                <a:off x="4336020" y="5512066"/>
                <a:ext cx="707928" cy="65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D</a:t>
                </a:r>
                <a:r>
                  <a:rPr kumimoji="0" lang="en-US" sz="36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D428E48-80DA-9E4A-8393-22FD6B1CD94C}"/>
                  </a:ext>
                </a:extLst>
              </p:cNvPr>
              <p:cNvCxnSpPr/>
              <p:nvPr/>
            </p:nvCxnSpPr>
            <p:spPr>
              <a:xfrm flipV="1">
                <a:off x="1539568" y="5544364"/>
                <a:ext cx="0" cy="591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0390BE2-A7B7-B84F-B472-F3313597F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174" y="5543279"/>
                <a:ext cx="0" cy="5941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8B064A4-0FD7-6846-9356-43999D489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81" y="5840361"/>
                <a:ext cx="6083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700920D-7DBA-1941-A231-0D351C6BE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012" y="5840361"/>
                <a:ext cx="5407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8F658B4-126A-C94E-A24C-EE1352551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3185" y="5840361"/>
                <a:ext cx="5407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50D0C38-E92F-4346-9824-A5E3BF98A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8358" y="5845277"/>
                <a:ext cx="5407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28A368-D166-2142-A0D5-E69ED4A784B7}"/>
                </a:ext>
              </a:extLst>
            </p:cNvPr>
            <p:cNvSpPr/>
            <p:nvPr/>
          </p:nvSpPr>
          <p:spPr>
            <a:xfrm>
              <a:off x="7400408" y="4975122"/>
              <a:ext cx="4549878" cy="18189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3F1F186-9FC0-7B4D-ABF0-C9A5E76B4DCD}"/>
              </a:ext>
            </a:extLst>
          </p:cNvPr>
          <p:cNvSpPr txBox="1"/>
          <p:nvPr/>
        </p:nvSpPr>
        <p:spPr>
          <a:xfrm>
            <a:off x="1948830" y="6244446"/>
            <a:ext cx="25334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第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级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9ABB65-7B9B-FC42-B367-6E404EEF7324}"/>
              </a:ext>
            </a:extLst>
          </p:cNvPr>
          <p:cNvSpPr txBox="1"/>
          <p:nvPr/>
        </p:nvSpPr>
        <p:spPr>
          <a:xfrm>
            <a:off x="8130862" y="6181066"/>
            <a:ext cx="25334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第</a:t>
            </a:r>
            <a:r>
              <a:rPr lang="en-US" altLang="zh-CN" sz="2800" dirty="0"/>
              <a:t>r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级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8291FC-E65E-6B44-A291-F2A983F04CEB}"/>
              </a:ext>
            </a:extLst>
          </p:cNvPr>
          <p:cNvSpPr txBox="1"/>
          <p:nvPr/>
        </p:nvSpPr>
        <p:spPr>
          <a:xfrm>
            <a:off x="554501" y="7750639"/>
            <a:ext cx="895882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每一级频率变换可以用低阶滤波器实现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5906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2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90" name="7.1 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7.1 </a:t>
            </a:r>
            <a:r>
              <a:rPr dirty="0" err="1"/>
              <a:t>概述</a:t>
            </a:r>
            <a:endParaRPr dirty="0"/>
          </a:p>
        </p:txBody>
      </p:sp>
      <p:sp>
        <p:nvSpPr>
          <p:cNvPr id="491" name="数字系统经常需要改变系统抽样频率"/>
          <p:cNvSpPr txBox="1"/>
          <p:nvPr/>
        </p:nvSpPr>
        <p:spPr>
          <a:xfrm>
            <a:off x="191014" y="1246120"/>
            <a:ext cx="5397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数字系统经常需要改变系统抽样频率</a:t>
            </a:r>
          </a:p>
        </p:txBody>
      </p:sp>
      <p:sp>
        <p:nvSpPr>
          <p:cNvPr id="492" name="MP3音频格式采样频率分为48000，44100，32000，24000..."/>
          <p:cNvSpPr txBox="1"/>
          <p:nvPr/>
        </p:nvSpPr>
        <p:spPr>
          <a:xfrm>
            <a:off x="191014" y="1878153"/>
            <a:ext cx="12170021" cy="18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MP3音频格式采样频率分为48000，44100，32000，24000...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图像分辨率，标清、高清、超清、</a:t>
            </a:r>
            <a:r>
              <a:rPr lang="en-US" altLang="zh-CN" dirty="0"/>
              <a:t>4</a:t>
            </a:r>
            <a:r>
              <a:rPr lang="en-US" dirty="0"/>
              <a:t>K...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通信频带变化</a:t>
            </a:r>
            <a:endParaRPr dirty="0"/>
          </a:p>
        </p:txBody>
      </p:sp>
      <p:pic>
        <p:nvPicPr>
          <p:cNvPr id="494" name="52858PICHAY_1024.png" descr="52858PICHAY_1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9" y="5171898"/>
            <a:ext cx="3174714" cy="3174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u=1271655222,3429468472&amp;fm=214&amp;gp=0.jpg" descr="u=1271655222,3429468472&amp;fm=214&amp;gp=0.jpg"/>
          <p:cNvPicPr>
            <a:picLocks noChangeAspect="1"/>
          </p:cNvPicPr>
          <p:nvPr/>
        </p:nvPicPr>
        <p:blipFill>
          <a:blip r:embed="rId3"/>
          <a:srcRect t="4759" b="4759"/>
          <a:stretch>
            <a:fillRect/>
          </a:stretch>
        </p:blipFill>
        <p:spPr>
          <a:xfrm>
            <a:off x="4838741" y="4806892"/>
            <a:ext cx="7683808" cy="3904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A518-FD5F-A341-BCEB-7A211BAF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59A8D-FB9E-6B4D-B95C-12E35C71A848}"/>
              </a:ext>
            </a:extLst>
          </p:cNvPr>
          <p:cNvSpPr txBox="1"/>
          <p:nvPr/>
        </p:nvSpPr>
        <p:spPr>
          <a:xfrm>
            <a:off x="182716" y="963963"/>
            <a:ext cx="1263936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例： 按照标准，数字音频磁带（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）信号取样频率为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48kHz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，光盘（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）信号取样频率为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44.1kHz</a:t>
            </a:r>
            <a:r>
              <a:rPr lang="zh-CN" altLang="en-US" sz="2400" dirty="0"/>
              <a:t>。现在需要设计一个取样频率转换器，将</a:t>
            </a:r>
            <a:r>
              <a:rPr lang="en-US" altLang="zh-CN" sz="2400" dirty="0"/>
              <a:t>DAT</a:t>
            </a:r>
            <a:r>
              <a:rPr lang="zh-CN" altLang="en-US" sz="2400" dirty="0"/>
              <a:t>信号转换成</a:t>
            </a:r>
            <a:r>
              <a:rPr lang="en-US" altLang="zh-CN" sz="2400" dirty="0"/>
              <a:t>CD</a:t>
            </a:r>
            <a:r>
              <a:rPr lang="zh-CN" altLang="en-US" sz="2400" dirty="0"/>
              <a:t>信号。试对单级转换和多级转换所需滤波器进行比较。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52FA2-83F8-DD41-AB60-53DF06DA86E1}"/>
              </a:ext>
            </a:extLst>
          </p:cNvPr>
          <p:cNvSpPr txBox="1"/>
          <p:nvPr/>
        </p:nvSpPr>
        <p:spPr>
          <a:xfrm>
            <a:off x="182716" y="3016056"/>
            <a:ext cx="11003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解：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432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E417E-0C90-A84B-8AAF-805128DC472A}"/>
                  </a:ext>
                </a:extLst>
              </p:cNvPr>
              <p:cNvSpPr txBox="1"/>
              <p:nvPr/>
            </p:nvSpPr>
            <p:spPr>
              <a:xfrm>
                <a:off x="2199557" y="3367677"/>
                <a:ext cx="3231536" cy="796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𝐷</m:t>
                          </m:r>
                        </m:den>
                      </m:f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44.1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48</m:t>
                          </m:r>
                        </m:den>
                      </m:f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147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E417E-0C90-A84B-8AAF-805128DC4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57" y="3367677"/>
                <a:ext cx="3231536" cy="796436"/>
              </a:xfrm>
              <a:prstGeom prst="rect">
                <a:avLst/>
              </a:prstGeom>
              <a:blipFill>
                <a:blip r:embed="rId2"/>
                <a:stretch>
                  <a:fillRect l="-1563" b="-46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A4696-0CDE-4F44-BEF2-F37D7342447D}"/>
                  </a:ext>
                </a:extLst>
              </p:cNvPr>
              <p:cNvSpPr txBox="1"/>
              <p:nvPr/>
            </p:nvSpPr>
            <p:spPr>
              <a:xfrm>
                <a:off x="2199557" y="4721701"/>
                <a:ext cx="3495367" cy="7312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𝐼</m:t>
                                  </m:r>
                                </m:den>
                              </m:f>
                              <m:r>
                                <a:rPr kumimoji="0" lang="en-US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Light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160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8A4696-0CDE-4F44-BEF2-F37D73424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57" y="4721701"/>
                <a:ext cx="3495367" cy="731290"/>
              </a:xfrm>
              <a:prstGeom prst="rect">
                <a:avLst/>
              </a:prstGeom>
              <a:blipFill>
                <a:blip r:embed="rId3"/>
                <a:stretch>
                  <a:fillRect l="-1449" b="-701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559B1-DD7A-7248-A706-9A25FBDD4F45}"/>
                  </a:ext>
                </a:extLst>
              </p:cNvPr>
              <p:cNvSpPr txBox="1"/>
              <p:nvPr/>
            </p:nvSpPr>
            <p:spPr>
              <a:xfrm>
                <a:off x="2199557" y="5809864"/>
                <a:ext cx="4402393" cy="1281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559B1-DD7A-7248-A706-9A25FBDD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57" y="5809864"/>
                <a:ext cx="4402393" cy="1281698"/>
              </a:xfrm>
              <a:prstGeom prst="rect">
                <a:avLst/>
              </a:prstGeom>
              <a:blipFill>
                <a:blip r:embed="rId4"/>
                <a:stretch>
                  <a:fillRect l="-14368" t="-206863" b="-2980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9EED75-292E-C94F-B217-FAE4C4F6FD65}"/>
              </a:ext>
            </a:extLst>
          </p:cNvPr>
          <p:cNvGrpSpPr/>
          <p:nvPr/>
        </p:nvGrpSpPr>
        <p:grpSpPr>
          <a:xfrm>
            <a:off x="7878506" y="3164946"/>
            <a:ext cx="4173794" cy="3267078"/>
            <a:chOff x="8436077" y="2740657"/>
            <a:chExt cx="4173794" cy="326707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738B06-2D1A-114F-9704-4E0CEBA9C5CD}"/>
                </a:ext>
              </a:extLst>
            </p:cNvPr>
            <p:cNvCxnSpPr/>
            <p:nvPr/>
          </p:nvCxnSpPr>
          <p:spPr>
            <a:xfrm>
              <a:off x="9114503" y="5353671"/>
              <a:ext cx="3495368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C1B325-B921-B44A-BC54-C6B1C70A5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503" y="2863656"/>
              <a:ext cx="0" cy="249001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DBAD07-E431-0040-8A28-C1F2B5FC8A9E}"/>
                </a:ext>
              </a:extLst>
            </p:cNvPr>
            <p:cNvCxnSpPr/>
            <p:nvPr/>
          </p:nvCxnSpPr>
          <p:spPr>
            <a:xfrm>
              <a:off x="9114503" y="3937819"/>
              <a:ext cx="35396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A3C3A2-F3A8-DE4E-B669-8E6ED9EA6341}"/>
                </a:ext>
              </a:extLst>
            </p:cNvPr>
            <p:cNvCxnSpPr>
              <a:cxnSpLocks/>
            </p:cNvCxnSpPr>
            <p:nvPr/>
          </p:nvCxnSpPr>
          <p:spPr>
            <a:xfrm>
              <a:off x="9468465" y="3937819"/>
              <a:ext cx="0" cy="1415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820EFF-9EB4-DA40-A98E-FC82A03896C5}"/>
                    </a:ext>
                  </a:extLst>
                </p:cNvPr>
                <p:cNvSpPr txBox="1"/>
                <p:nvPr/>
              </p:nvSpPr>
              <p:spPr>
                <a:xfrm>
                  <a:off x="11388623" y="5399495"/>
                  <a:ext cx="814029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Light"/>
                          </a:rPr>
                          <m:t>𝜋</m:t>
                        </m:r>
                      </m:oMath>
                    </m:oMathPara>
                  </a14:m>
                  <a:endPara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820EFF-9EB4-DA40-A98E-FC82A0389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8623" y="5399495"/>
                  <a:ext cx="814029" cy="4103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4CCE95-726E-5242-8A04-6291879B839B}"/>
                    </a:ext>
                  </a:extLst>
                </p:cNvPr>
                <p:cNvSpPr/>
                <p:nvPr/>
              </p:nvSpPr>
              <p:spPr>
                <a:xfrm>
                  <a:off x="9291484" y="5390387"/>
                  <a:ext cx="683200" cy="6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160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4CCE95-726E-5242-8A04-6291879B8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84" y="5390387"/>
                  <a:ext cx="683200" cy="617348"/>
                </a:xfrm>
                <a:prstGeom prst="rect">
                  <a:avLst/>
                </a:prstGeom>
                <a:blipFill>
                  <a:blip r:embed="rId6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2A5893-C346-6245-88E9-22C5DB9270CA}"/>
                    </a:ext>
                  </a:extLst>
                </p:cNvPr>
                <p:cNvSpPr/>
                <p:nvPr/>
              </p:nvSpPr>
              <p:spPr>
                <a:xfrm>
                  <a:off x="9114503" y="2740657"/>
                  <a:ext cx="1216039" cy="4397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2A5893-C346-6245-88E9-22C5DB927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4503" y="2740657"/>
                  <a:ext cx="1216039" cy="439736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14493B-51E5-594C-94D4-DAAE4DFD4B0D}"/>
                </a:ext>
              </a:extLst>
            </p:cNvPr>
            <p:cNvSpPr txBox="1"/>
            <p:nvPr/>
          </p:nvSpPr>
          <p:spPr>
            <a:xfrm>
              <a:off x="8436077" y="3741858"/>
              <a:ext cx="678426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147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AF3C913-D98E-B840-9BA7-316DAC65AE41}"/>
              </a:ext>
            </a:extLst>
          </p:cNvPr>
          <p:cNvSpPr/>
          <p:nvPr/>
        </p:nvSpPr>
        <p:spPr>
          <a:xfrm>
            <a:off x="452917" y="35972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转换因子：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AD9F3-82FE-1F42-A97E-7BE5E09A22C3}"/>
              </a:ext>
            </a:extLst>
          </p:cNvPr>
          <p:cNvSpPr/>
          <p:nvPr/>
        </p:nvSpPr>
        <p:spPr>
          <a:xfrm>
            <a:off x="394933" y="487083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截止频率：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B4819D-1712-C347-A945-6AD9FB80E9FF}"/>
              </a:ext>
            </a:extLst>
          </p:cNvPr>
          <p:cNvSpPr/>
          <p:nvPr/>
        </p:nvSpPr>
        <p:spPr>
          <a:xfrm>
            <a:off x="241047" y="62198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理想滤波器：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0E8283-7FAF-1046-A26D-E80BF6352C49}"/>
              </a:ext>
            </a:extLst>
          </p:cNvPr>
          <p:cNvSpPr/>
          <p:nvPr/>
        </p:nvSpPr>
        <p:spPr>
          <a:xfrm>
            <a:off x="280669" y="774810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多级频率变换：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13E2C-AF52-0846-9D71-01768DDF48BF}"/>
                  </a:ext>
                </a:extLst>
              </p:cNvPr>
              <p:cNvSpPr txBox="1"/>
              <p:nvPr/>
            </p:nvSpPr>
            <p:spPr>
              <a:xfrm>
                <a:off x="2272373" y="8476595"/>
                <a:ext cx="4402394" cy="804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𝐷</m:t>
                          </m:r>
                        </m:den>
                      </m:f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44.1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48</m:t>
                          </m:r>
                        </m:den>
                      </m:f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147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160</m:t>
                          </m:r>
                        </m:den>
                      </m:f>
                      <m:r>
                        <a:rPr kumimoji="0" lang="en-US" altLang="zh-CN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13E2C-AF52-0846-9D71-01768DDF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73" y="8476595"/>
                <a:ext cx="4402394" cy="804323"/>
              </a:xfrm>
              <a:prstGeom prst="rect">
                <a:avLst/>
              </a:prstGeom>
              <a:blipFill>
                <a:blip r:embed="rId8"/>
                <a:stretch>
                  <a:fillRect l="-1149" b="-46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B753A39-76C8-CB4C-B53A-A168B76D46C2}"/>
              </a:ext>
            </a:extLst>
          </p:cNvPr>
          <p:cNvSpPr txBox="1"/>
          <p:nvPr/>
        </p:nvSpPr>
        <p:spPr>
          <a:xfrm>
            <a:off x="7267677" y="8747439"/>
            <a:ext cx="573712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个低阶转换系统级联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5377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20" grpId="0"/>
      <p:bldP spid="21" grpId="0"/>
      <p:bldP spid="22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857" name="作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作业</a:t>
            </a:r>
          </a:p>
        </p:txBody>
      </p:sp>
      <p:sp>
        <p:nvSpPr>
          <p:cNvPr id="858" name="6.10…"/>
          <p:cNvSpPr txBox="1"/>
          <p:nvPr/>
        </p:nvSpPr>
        <p:spPr>
          <a:xfrm>
            <a:off x="6002263" y="3994507"/>
            <a:ext cx="1000274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7.2</a:t>
            </a:r>
          </a:p>
          <a:p>
            <a:r>
              <a:rPr dirty="0"/>
              <a:t>7.9</a:t>
            </a:r>
          </a:p>
          <a:p>
            <a:r>
              <a:rPr dirty="0"/>
              <a:t>7.13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98" name="7.1 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7.1 概述</a:t>
            </a:r>
          </a:p>
        </p:txBody>
      </p:sp>
      <p:sp>
        <p:nvSpPr>
          <p:cNvPr id="499" name="模拟域方法"/>
          <p:cNvSpPr txBox="1"/>
          <p:nvPr/>
        </p:nvSpPr>
        <p:spPr>
          <a:xfrm>
            <a:off x="196404" y="984169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模拟域方法</a:t>
            </a:r>
            <a:endParaRPr dirty="0"/>
          </a:p>
        </p:txBody>
      </p:sp>
      <p:pic>
        <p:nvPicPr>
          <p:cNvPr id="5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3" y="1731587"/>
            <a:ext cx="8655414" cy="2047075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优点：可以实现抽样率的任意转换"/>
          <p:cNvSpPr txBox="1"/>
          <p:nvPr/>
        </p:nvSpPr>
        <p:spPr>
          <a:xfrm>
            <a:off x="470270" y="7243210"/>
            <a:ext cx="5067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0433FF"/>
                </a:solidFill>
              </a:rPr>
              <a:t>优点：</a:t>
            </a:r>
            <a:r>
              <a:rPr dirty="0"/>
              <a:t>可以实现抽样率的任意转换</a:t>
            </a:r>
          </a:p>
        </p:txBody>
      </p:sp>
      <p:sp>
        <p:nvSpPr>
          <p:cNvPr id="502" name="缺点：信号重构误差、量化噪声"/>
          <p:cNvSpPr txBox="1"/>
          <p:nvPr/>
        </p:nvSpPr>
        <p:spPr>
          <a:xfrm>
            <a:off x="470270" y="7961929"/>
            <a:ext cx="643766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433FF"/>
                </a:solidFill>
              </a:rPr>
              <a:t>缺点：</a:t>
            </a:r>
            <a:r>
              <a:rPr dirty="0" err="1"/>
              <a:t>信号重构误差、量化噪声</a:t>
            </a:r>
            <a:r>
              <a:rPr lang="zh-CN" altLang="en-US" dirty="0"/>
              <a:t>、实现复杂</a:t>
            </a:r>
            <a:endParaRPr dirty="0"/>
          </a:p>
        </p:txBody>
      </p:sp>
      <p:grpSp>
        <p:nvGrpSpPr>
          <p:cNvPr id="506" name="Group"/>
          <p:cNvGrpSpPr/>
          <p:nvPr/>
        </p:nvGrpSpPr>
        <p:grpSpPr>
          <a:xfrm>
            <a:off x="1126161" y="4287363"/>
            <a:ext cx="2692401" cy="2400625"/>
            <a:chOff x="0" y="0"/>
            <a:chExt cx="2692400" cy="2400624"/>
          </a:xfrm>
        </p:grpSpPr>
        <p:pic>
          <p:nvPicPr>
            <p:cNvPr id="50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7324"/>
              <a:ext cx="2692400" cy="227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55" y="0"/>
              <a:ext cx="531717" cy="31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09" name="Group"/>
          <p:cNvGrpSpPr/>
          <p:nvPr/>
        </p:nvGrpSpPr>
        <p:grpSpPr>
          <a:xfrm>
            <a:off x="5081502" y="4289571"/>
            <a:ext cx="2692401" cy="2277768"/>
            <a:chOff x="0" y="0"/>
            <a:chExt cx="2692400" cy="2277766"/>
          </a:xfrm>
        </p:grpSpPr>
        <p:pic>
          <p:nvPicPr>
            <p:cNvPr id="50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5766"/>
              <a:ext cx="2692400" cy="2032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069" y="0"/>
              <a:ext cx="634141" cy="378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2" name="Group"/>
          <p:cNvGrpSpPr/>
          <p:nvPr/>
        </p:nvGrpSpPr>
        <p:grpSpPr>
          <a:xfrm>
            <a:off x="9036843" y="4337142"/>
            <a:ext cx="2527301" cy="2319097"/>
            <a:chOff x="0" y="0"/>
            <a:chExt cx="2527300" cy="2319095"/>
          </a:xfrm>
        </p:grpSpPr>
        <p:pic>
          <p:nvPicPr>
            <p:cNvPr id="51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09295"/>
              <a:ext cx="2527300" cy="220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208" y="0"/>
              <a:ext cx="634140" cy="405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3" name="抽样率提升2倍"/>
          <p:cNvSpPr txBox="1"/>
          <p:nvPr/>
        </p:nvSpPr>
        <p:spPr>
          <a:xfrm>
            <a:off x="9160948" y="7471682"/>
            <a:ext cx="2279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抽样率提升2倍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B5D3108-5478-D042-9BDD-BE245EDFB329}"/>
              </a:ext>
            </a:extLst>
          </p:cNvPr>
          <p:cNvSpPr/>
          <p:nvPr/>
        </p:nvSpPr>
        <p:spPr>
          <a:xfrm>
            <a:off x="4055806" y="5442155"/>
            <a:ext cx="752168" cy="48463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E105AFB-DFE4-D64E-95A4-CDC81EE21664}"/>
              </a:ext>
            </a:extLst>
          </p:cNvPr>
          <p:cNvSpPr/>
          <p:nvPr/>
        </p:nvSpPr>
        <p:spPr>
          <a:xfrm>
            <a:off x="7644581" y="5309022"/>
            <a:ext cx="747251" cy="48463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  <p:bldP spid="501" grpId="0" animBg="1"/>
      <p:bldP spid="502" grpId="0" animBg="1"/>
      <p:bldP spid="513" grpId="0" animBg="1"/>
      <p:bldP spid="2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16" name="7.1 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7.1 概述</a:t>
            </a:r>
          </a:p>
        </p:txBody>
      </p:sp>
      <p:sp>
        <p:nvSpPr>
          <p:cNvPr id="517" name="数字域方法"/>
          <p:cNvSpPr txBox="1"/>
          <p:nvPr/>
        </p:nvSpPr>
        <p:spPr>
          <a:xfrm>
            <a:off x="535616" y="984169"/>
            <a:ext cx="176971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数字域方法</a:t>
            </a:r>
            <a:endParaRPr dirty="0"/>
          </a:p>
        </p:txBody>
      </p:sp>
      <p:sp>
        <p:nvSpPr>
          <p:cNvPr id="518" name="在数字域内改变信号x(n)的抽样率"/>
          <p:cNvSpPr txBox="1"/>
          <p:nvPr/>
        </p:nvSpPr>
        <p:spPr>
          <a:xfrm>
            <a:off x="535616" y="1749017"/>
            <a:ext cx="5177699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在数字域内改变信号x</a:t>
            </a:r>
            <a:r>
              <a:rPr dirty="0"/>
              <a:t>(n)的抽样率</a:t>
            </a:r>
          </a:p>
        </p:txBody>
      </p:sp>
      <p:sp>
        <p:nvSpPr>
          <p:cNvPr id="519" name="抽取——抽样率由高变低…"/>
          <p:cNvSpPr txBox="1"/>
          <p:nvPr/>
        </p:nvSpPr>
        <p:spPr>
          <a:xfrm>
            <a:off x="929149" y="2600318"/>
            <a:ext cx="3770263" cy="124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600"/>
            </a:pPr>
            <a:r>
              <a:rPr dirty="0"/>
              <a:t>抽取——抽样率由高变低</a:t>
            </a:r>
          </a:p>
          <a:p>
            <a:pPr algn="l">
              <a:lnSpc>
                <a:spcPct val="150000"/>
              </a:lnSpc>
              <a:defRPr sz="2600"/>
            </a:pPr>
            <a:r>
              <a:rPr dirty="0"/>
              <a:t>内插——抽样率由低变高</a:t>
            </a:r>
          </a:p>
        </p:txBody>
      </p:sp>
      <p:sp>
        <p:nvSpPr>
          <p:cNvPr id="520" name="7.2 整数倍抽取…"/>
          <p:cNvSpPr txBox="1"/>
          <p:nvPr/>
        </p:nvSpPr>
        <p:spPr>
          <a:xfrm>
            <a:off x="535518" y="4406567"/>
            <a:ext cx="4231928" cy="304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600"/>
            </a:pPr>
            <a:r>
              <a:rPr dirty="0" err="1"/>
              <a:t>整数倍抽取</a:t>
            </a:r>
            <a:endParaRPr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600"/>
            </a:pPr>
            <a:r>
              <a:rPr dirty="0" err="1"/>
              <a:t>整数倍内插</a:t>
            </a:r>
            <a:endParaRPr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600"/>
            </a:pPr>
            <a:r>
              <a:rPr dirty="0" err="1"/>
              <a:t>有理数倍抽样率转换</a:t>
            </a:r>
            <a:endParaRPr lang="en-US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600"/>
            </a:pPr>
            <a:r>
              <a:rPr dirty="0" err="1"/>
              <a:t>多抽样率系统的高效实现</a:t>
            </a:r>
            <a:endParaRPr lang="en-US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600"/>
            </a:pPr>
            <a:r>
              <a:rPr lang="zh-CN" altLang="en-US" dirty="0"/>
              <a:t>多抽样率系统的应用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animBg="1"/>
      <p:bldP spid="518" grpId="0" animBg="1"/>
      <p:bldP spid="519" grpId="0" animBg="1"/>
      <p:bldP spid="5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F2E2-9730-B542-981E-ED1A48C2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回顾：模拟信号取样</a:t>
            </a:r>
            <a:endParaRPr lang="en-US" dirty="0"/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CF5424E0-0C30-4F46-A798-76CA10C7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8" y="1141466"/>
            <a:ext cx="5289755" cy="556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DD9010B-EFB8-2342-9C49-CB6D292E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61" y="991317"/>
            <a:ext cx="6978687" cy="23588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取样函数：">
            <a:extLst>
              <a:ext uri="{FF2B5EF4-FFF2-40B4-BE49-F238E27FC236}">
                <a16:creationId xmlns:a16="http://schemas.microsoft.com/office/drawing/2014/main" id="{911A11DB-DAC7-BA4B-BE3A-4DE6222F247F}"/>
              </a:ext>
            </a:extLst>
          </p:cNvPr>
          <p:cNvSpPr txBox="1"/>
          <p:nvPr/>
        </p:nvSpPr>
        <p:spPr>
          <a:xfrm>
            <a:off x="5302250" y="3506914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取样函数：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9B6145C-2FAA-5B43-A6EB-A77CB4B1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052" y="3410518"/>
            <a:ext cx="5195269" cy="8001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时域分析：">
            <a:extLst>
              <a:ext uri="{FF2B5EF4-FFF2-40B4-BE49-F238E27FC236}">
                <a16:creationId xmlns:a16="http://schemas.microsoft.com/office/drawing/2014/main" id="{E93A48FA-49CE-E946-B64F-567CEC66BA5F}"/>
              </a:ext>
            </a:extLst>
          </p:cNvPr>
          <p:cNvSpPr txBox="1"/>
          <p:nvPr/>
        </p:nvSpPr>
        <p:spPr>
          <a:xfrm>
            <a:off x="5302250" y="4285209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时域分析：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97BE577C-5B90-1F40-B673-F0D8325DC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91" y="4285490"/>
            <a:ext cx="3142153" cy="736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FD5AB15C-F2FC-534C-AA69-D63D14FE8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9334" y="5002988"/>
            <a:ext cx="3550924" cy="947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DA23B98-938A-8C4C-AEE7-928B10649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473" y="5956834"/>
            <a:ext cx="3809247" cy="94718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频域：">
            <a:extLst>
              <a:ext uri="{FF2B5EF4-FFF2-40B4-BE49-F238E27FC236}">
                <a16:creationId xmlns:a16="http://schemas.microsoft.com/office/drawing/2014/main" id="{8B000F79-86F7-D546-B310-DCAA0DB1327D}"/>
              </a:ext>
            </a:extLst>
          </p:cNvPr>
          <p:cNvSpPr txBox="1"/>
          <p:nvPr/>
        </p:nvSpPr>
        <p:spPr>
          <a:xfrm>
            <a:off x="115875" y="6978263"/>
            <a:ext cx="1485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频域：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CE926456-C543-A545-9A23-0A36B2786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9978" y="7024979"/>
            <a:ext cx="3024512" cy="665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E132F37B-2C37-C04B-9DBB-A25E59C81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453" y="7037416"/>
            <a:ext cx="2915928" cy="764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2A50804D-F488-4347-9700-08D003EE1E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4881" y="8132134"/>
            <a:ext cx="5039830" cy="15422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F15105B8-2360-1C41-87EF-946FF90F65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0888" y="7835142"/>
            <a:ext cx="3024512" cy="9617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41675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5E8D-E82C-7D4F-A2A4-9A5A295B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回顾：模拟信号取样</a:t>
            </a:r>
            <a:endParaRPr lang="en-US" dirty="0"/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F90F63CB-AF1D-164A-A6DF-9F3FD66D0431}"/>
              </a:ext>
            </a:extLst>
          </p:cNvPr>
          <p:cNvGrpSpPr/>
          <p:nvPr/>
        </p:nvGrpSpPr>
        <p:grpSpPr>
          <a:xfrm>
            <a:off x="101632" y="1173274"/>
            <a:ext cx="10522982" cy="961712"/>
            <a:chOff x="0" y="0"/>
            <a:chExt cx="10522980" cy="961711"/>
          </a:xfrm>
        </p:grpSpPr>
        <p:sp>
          <p:nvSpPr>
            <p:cNvPr id="5" name="频域：">
              <a:extLst>
                <a:ext uri="{FF2B5EF4-FFF2-40B4-BE49-F238E27FC236}">
                  <a16:creationId xmlns:a16="http://schemas.microsoft.com/office/drawing/2014/main" id="{DA9A225B-039A-A24B-A5ED-C06F787C5A27}"/>
                </a:ext>
              </a:extLst>
            </p:cNvPr>
            <p:cNvSpPr txBox="1"/>
            <p:nvPr/>
          </p:nvSpPr>
          <p:spPr>
            <a:xfrm>
              <a:off x="-1" y="39223"/>
              <a:ext cx="14859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频域：</a:t>
              </a:r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4982B56F-4E4E-8B48-ABDC-D07D5DE68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4102" y="85939"/>
              <a:ext cx="3024513" cy="665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6066AFEF-7A1A-5648-906F-B4D81FBC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5578" y="98376"/>
              <a:ext cx="2915927" cy="764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FA05AA65-6FBE-D248-80A5-A32CE93E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8469" y="0"/>
              <a:ext cx="3024512" cy="961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D3EB58B1-4CF0-4F41-B99E-6985EC155A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047"/>
          <a:stretch>
            <a:fillRect/>
          </a:stretch>
        </p:blipFill>
        <p:spPr>
          <a:xfrm>
            <a:off x="6753396" y="2696922"/>
            <a:ext cx="4208306" cy="2095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F2AFA5B2-03E7-F343-A329-57D9F307B6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70" r="60170"/>
          <a:stretch>
            <a:fillRect/>
          </a:stretch>
        </p:blipFill>
        <p:spPr>
          <a:xfrm>
            <a:off x="1414884" y="2639970"/>
            <a:ext cx="3701719" cy="220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C8CC01C4-41FF-8046-8D80-E1CB577A9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098" y="6641659"/>
            <a:ext cx="4998903" cy="201368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ine">
            <a:extLst>
              <a:ext uri="{FF2B5EF4-FFF2-40B4-BE49-F238E27FC236}">
                <a16:creationId xmlns:a16="http://schemas.microsoft.com/office/drawing/2014/main" id="{81935FBF-AEB6-5847-A428-D24302517626}"/>
              </a:ext>
            </a:extLst>
          </p:cNvPr>
          <p:cNvSpPr/>
          <p:nvPr/>
        </p:nvSpPr>
        <p:spPr>
          <a:xfrm>
            <a:off x="5934966" y="4741721"/>
            <a:ext cx="1" cy="1440823"/>
          </a:xfrm>
          <a:prstGeom prst="line">
            <a:avLst/>
          </a:pr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3" name="Group">
            <a:extLst>
              <a:ext uri="{FF2B5EF4-FFF2-40B4-BE49-F238E27FC236}">
                <a16:creationId xmlns:a16="http://schemas.microsoft.com/office/drawing/2014/main" id="{B9D8D357-F1D7-4F42-B36C-2146FFFEC5F7}"/>
              </a:ext>
            </a:extLst>
          </p:cNvPr>
          <p:cNvGrpSpPr/>
          <p:nvPr/>
        </p:nvGrpSpPr>
        <p:grpSpPr>
          <a:xfrm>
            <a:off x="5673692" y="3553230"/>
            <a:ext cx="657054" cy="640475"/>
            <a:chOff x="0" y="0"/>
            <a:chExt cx="657053" cy="640473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FAADB6A-C685-A540-9F33-4EE786E761FD}"/>
                </a:ext>
              </a:extLst>
            </p:cNvPr>
            <p:cNvSpPr/>
            <p:nvPr/>
          </p:nvSpPr>
          <p:spPr>
            <a:xfrm>
              <a:off x="16660" y="0"/>
              <a:ext cx="640394" cy="640474"/>
            </a:xfrm>
            <a:prstGeom prst="ellipse">
              <a:avLst/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b">
              <a:noAutofit/>
            </a:bodyPr>
            <a:lstStyle/>
            <a:p>
              <a:pPr algn="l">
                <a:defRPr sz="6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73E23B2A-75D1-6042-8B12-769D23714DB7}"/>
                </a:ext>
              </a:extLst>
            </p:cNvPr>
            <p:cNvSpPr/>
            <p:nvPr/>
          </p:nvSpPr>
          <p:spPr>
            <a:xfrm flipV="1">
              <a:off x="139082" y="122462"/>
              <a:ext cx="420950" cy="420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760C44F5-CB45-FE4B-93B7-C3464AF59877}"/>
                </a:ext>
              </a:extLst>
            </p:cNvPr>
            <p:cNvSpPr/>
            <p:nvPr/>
          </p:nvSpPr>
          <p:spPr>
            <a:xfrm>
              <a:off x="0" y="350918"/>
              <a:ext cx="6559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D2E6AF5C-6033-6842-8646-B808BF412D42}"/>
                </a:ext>
              </a:extLst>
            </p:cNvPr>
            <p:cNvSpPr/>
            <p:nvPr/>
          </p:nvSpPr>
          <p:spPr>
            <a:xfrm>
              <a:off x="203222" y="55034"/>
              <a:ext cx="267270" cy="5409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8" name="频谱周期延拓">
            <a:extLst>
              <a:ext uri="{FF2B5EF4-FFF2-40B4-BE49-F238E27FC236}">
                <a16:creationId xmlns:a16="http://schemas.microsoft.com/office/drawing/2014/main" id="{F25A3640-8095-6E4E-AE0D-F8A6BBEE4BAF}"/>
              </a:ext>
            </a:extLst>
          </p:cNvPr>
          <p:cNvSpPr txBox="1"/>
          <p:nvPr/>
        </p:nvSpPr>
        <p:spPr>
          <a:xfrm>
            <a:off x="307664" y="6241368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频谱周期延拓</a:t>
            </a:r>
            <a:endParaRPr dirty="0"/>
          </a:p>
        </p:txBody>
      </p:sp>
      <p:sp>
        <p:nvSpPr>
          <p:cNvPr id="19" name="周期：">
            <a:extLst>
              <a:ext uri="{FF2B5EF4-FFF2-40B4-BE49-F238E27FC236}">
                <a16:creationId xmlns:a16="http://schemas.microsoft.com/office/drawing/2014/main" id="{18CE8A4E-754E-E842-B922-591C4430A035}"/>
              </a:ext>
            </a:extLst>
          </p:cNvPr>
          <p:cNvSpPr txBox="1"/>
          <p:nvPr/>
        </p:nvSpPr>
        <p:spPr>
          <a:xfrm>
            <a:off x="307664" y="6975930"/>
            <a:ext cx="1485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 err="1"/>
              <a:t>周期</a:t>
            </a:r>
            <a:r>
              <a:rPr dirty="0"/>
              <a:t>：</a:t>
            </a:r>
          </a:p>
        </p:txBody>
      </p:sp>
      <p:sp>
        <p:nvSpPr>
          <p:cNvPr id="20" name="幅度：">
            <a:extLst>
              <a:ext uri="{FF2B5EF4-FFF2-40B4-BE49-F238E27FC236}">
                <a16:creationId xmlns:a16="http://schemas.microsoft.com/office/drawing/2014/main" id="{DD60B4A7-8ACB-0F4A-A638-BE99D235420B}"/>
              </a:ext>
            </a:extLst>
          </p:cNvPr>
          <p:cNvSpPr txBox="1"/>
          <p:nvPr/>
        </p:nvSpPr>
        <p:spPr>
          <a:xfrm>
            <a:off x="307664" y="7710492"/>
            <a:ext cx="1485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 err="1"/>
              <a:t>幅度</a:t>
            </a:r>
            <a:r>
              <a:rPr dirty="0"/>
              <a:t>：</a:t>
            </a:r>
          </a:p>
        </p:txBody>
      </p:sp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A594751E-463A-034E-9FDE-54EB29174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322" y="7027526"/>
            <a:ext cx="1193926" cy="699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A743CA29-DC8A-294D-AAEC-D88BC52CB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682" y="7696313"/>
            <a:ext cx="392492" cy="764958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奈奎斯特采样定理：">
            <a:extLst>
              <a:ext uri="{FF2B5EF4-FFF2-40B4-BE49-F238E27FC236}">
                <a16:creationId xmlns:a16="http://schemas.microsoft.com/office/drawing/2014/main" id="{7FB556F0-0880-DE42-BF45-6F202EBE97A0}"/>
              </a:ext>
            </a:extLst>
          </p:cNvPr>
          <p:cNvSpPr txBox="1"/>
          <p:nvPr/>
        </p:nvSpPr>
        <p:spPr>
          <a:xfrm>
            <a:off x="8120216" y="4985820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奈奎斯特采样定理：</a:t>
            </a:r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68AB14FB-2194-8B4E-B8DF-8093CAFBE3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0032" y="6059707"/>
            <a:ext cx="23495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采样频率大于两倍信号最高频率">
            <a:extLst>
              <a:ext uri="{FF2B5EF4-FFF2-40B4-BE49-F238E27FC236}">
                <a16:creationId xmlns:a16="http://schemas.microsoft.com/office/drawing/2014/main" id="{5DE47A91-E224-4A45-B66B-5C14A94AA3D1}"/>
              </a:ext>
            </a:extLst>
          </p:cNvPr>
          <p:cNvSpPr txBox="1"/>
          <p:nvPr/>
        </p:nvSpPr>
        <p:spPr>
          <a:xfrm>
            <a:off x="8017529" y="6892801"/>
            <a:ext cx="479450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采样频率大于两倍信号最高频率</a:t>
            </a:r>
          </a:p>
        </p:txBody>
      </p:sp>
    </p:spTree>
    <p:extLst>
      <p:ext uri="{BB962C8B-B14F-4D97-AF65-F5344CB8AC3E}">
        <p14:creationId xmlns:p14="http://schemas.microsoft.com/office/powerpoint/2010/main" val="41349376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23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524" name="1、不同的抽样率"/>
          <p:cNvSpPr txBox="1"/>
          <p:nvPr/>
        </p:nvSpPr>
        <p:spPr>
          <a:xfrm>
            <a:off x="194790" y="923425"/>
            <a:ext cx="26093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1、不同的抽样率</a:t>
            </a:r>
          </a:p>
        </p:txBody>
      </p:sp>
      <p:pic>
        <p:nvPicPr>
          <p:cNvPr id="5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38" y="4436441"/>
            <a:ext cx="3928059" cy="1711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38" y="7031486"/>
            <a:ext cx="3848101" cy="173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571" y="4467639"/>
            <a:ext cx="44323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421" y="7130106"/>
            <a:ext cx="4597401" cy="1828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7B3FCF0-A003-B947-A36D-C341981B67AE}"/>
              </a:ext>
            </a:extLst>
          </p:cNvPr>
          <p:cNvGrpSpPr/>
          <p:nvPr/>
        </p:nvGrpSpPr>
        <p:grpSpPr>
          <a:xfrm>
            <a:off x="2011319" y="2602775"/>
            <a:ext cx="2292872" cy="5935210"/>
            <a:chOff x="2011319" y="2602775"/>
            <a:chExt cx="2292872" cy="5935210"/>
          </a:xfrm>
        </p:grpSpPr>
        <p:sp>
          <p:nvSpPr>
            <p:cNvPr id="531" name="Line"/>
            <p:cNvSpPr/>
            <p:nvPr/>
          </p:nvSpPr>
          <p:spPr>
            <a:xfrm flipV="1">
              <a:off x="2011319" y="2993615"/>
              <a:ext cx="1" cy="551897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2587712" y="2602775"/>
              <a:ext cx="1" cy="590981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 flipV="1">
              <a:off x="3164105" y="3019015"/>
              <a:ext cx="1" cy="5518970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3765898" y="3237297"/>
              <a:ext cx="1" cy="5287988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4304190" y="3237297"/>
              <a:ext cx="1" cy="5287988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AC48AF8-CE1B-D04C-B290-7F91046FDBD8}"/>
              </a:ext>
            </a:extLst>
          </p:cNvPr>
          <p:cNvGrpSpPr/>
          <p:nvPr/>
        </p:nvGrpSpPr>
        <p:grpSpPr>
          <a:xfrm>
            <a:off x="8386826" y="3262697"/>
            <a:ext cx="2640293" cy="5349567"/>
            <a:chOff x="8386826" y="3262697"/>
            <a:chExt cx="2640293" cy="5349567"/>
          </a:xfrm>
        </p:grpSpPr>
        <p:sp>
          <p:nvSpPr>
            <p:cNvPr id="536" name="Line"/>
            <p:cNvSpPr/>
            <p:nvPr/>
          </p:nvSpPr>
          <p:spPr>
            <a:xfrm flipV="1">
              <a:off x="8386826" y="3262697"/>
              <a:ext cx="1" cy="5287988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37" name="Line"/>
            <p:cNvSpPr/>
            <p:nvPr/>
          </p:nvSpPr>
          <p:spPr>
            <a:xfrm flipV="1">
              <a:off x="9700622" y="3298877"/>
              <a:ext cx="1" cy="5287987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11027118" y="3324277"/>
              <a:ext cx="1" cy="5287987"/>
            </a:xfrm>
            <a:prstGeom prst="line">
              <a:avLst/>
            </a:prstGeom>
            <a:ln w="25400">
              <a:solidFill>
                <a:srgbClr val="0433FF"/>
              </a:solidFill>
              <a:prstDash val="sysDot"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7816A-7003-0E43-A24A-CF4E3D339E76}"/>
              </a:ext>
            </a:extLst>
          </p:cNvPr>
          <p:cNvGrpSpPr/>
          <p:nvPr/>
        </p:nvGrpSpPr>
        <p:grpSpPr>
          <a:xfrm>
            <a:off x="7719421" y="1509745"/>
            <a:ext cx="4089401" cy="2352828"/>
            <a:chOff x="7719421" y="1509745"/>
            <a:chExt cx="4089401" cy="2352828"/>
          </a:xfrm>
        </p:grpSpPr>
        <p:pic>
          <p:nvPicPr>
            <p:cNvPr id="52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19421" y="2313172"/>
              <a:ext cx="4089401" cy="15494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40" name="频域"/>
            <p:cNvSpPr txBox="1"/>
            <p:nvPr/>
          </p:nvSpPr>
          <p:spPr>
            <a:xfrm>
              <a:off x="9319621" y="1509745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频域</a:t>
              </a:r>
              <a:endParaRPr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6D9E21-FBCF-5A46-8F08-04F5AC44AE06}"/>
              </a:ext>
            </a:extLst>
          </p:cNvPr>
          <p:cNvGrpSpPr/>
          <p:nvPr/>
        </p:nvGrpSpPr>
        <p:grpSpPr>
          <a:xfrm>
            <a:off x="96534" y="3257774"/>
            <a:ext cx="928316" cy="1676401"/>
            <a:chOff x="96534" y="3257774"/>
            <a:chExt cx="928316" cy="1676401"/>
          </a:xfrm>
        </p:grpSpPr>
        <p:sp>
          <p:nvSpPr>
            <p:cNvPr id="541" name="Line"/>
            <p:cNvSpPr/>
            <p:nvPr/>
          </p:nvSpPr>
          <p:spPr>
            <a:xfrm flipH="1">
              <a:off x="1024849" y="3257774"/>
              <a:ext cx="1" cy="1676401"/>
            </a:xfrm>
            <a:prstGeom prst="line">
              <a:avLst/>
            </a:prstGeom>
            <a:ln w="50800">
              <a:solidFill>
                <a:srgbClr val="00F9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43" name="抽样"/>
            <p:cNvSpPr txBox="1"/>
            <p:nvPr/>
          </p:nvSpPr>
          <p:spPr>
            <a:xfrm>
              <a:off x="96534" y="3695254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抽样</a:t>
              </a:r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4D2710-9A9F-0149-B50F-063EB66593E2}"/>
              </a:ext>
            </a:extLst>
          </p:cNvPr>
          <p:cNvGrpSpPr/>
          <p:nvPr/>
        </p:nvGrpSpPr>
        <p:grpSpPr>
          <a:xfrm>
            <a:off x="78060" y="3298877"/>
            <a:ext cx="1126369" cy="4110737"/>
            <a:chOff x="78060" y="3298877"/>
            <a:chExt cx="1126369" cy="4110737"/>
          </a:xfrm>
        </p:grpSpPr>
        <p:sp>
          <p:nvSpPr>
            <p:cNvPr id="542" name="Line"/>
            <p:cNvSpPr/>
            <p:nvPr/>
          </p:nvSpPr>
          <p:spPr>
            <a:xfrm flipH="1">
              <a:off x="1195326" y="3298877"/>
              <a:ext cx="9103" cy="4110737"/>
            </a:xfrm>
            <a:prstGeom prst="line">
              <a:avLst/>
            </a:prstGeom>
            <a:ln w="50800">
              <a:solidFill>
                <a:srgbClr val="00F9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44" name="抽样"/>
            <p:cNvSpPr txBox="1"/>
            <p:nvPr/>
          </p:nvSpPr>
          <p:spPr>
            <a:xfrm>
              <a:off x="78060" y="6285663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抽样</a:t>
              </a:r>
              <a:endParaRPr dirty="0"/>
            </a:p>
          </p:txBody>
        </p:sp>
      </p:grpSp>
      <p:sp>
        <p:nvSpPr>
          <p:cNvPr id="545" name="频率轴成比例地缩放"/>
          <p:cNvSpPr txBox="1"/>
          <p:nvPr/>
        </p:nvSpPr>
        <p:spPr>
          <a:xfrm>
            <a:off x="8563971" y="9204827"/>
            <a:ext cx="240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频率轴成比例地缩放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41F37A-9302-E645-87B8-6F467C895208}"/>
              </a:ext>
            </a:extLst>
          </p:cNvPr>
          <p:cNvGrpSpPr/>
          <p:nvPr/>
        </p:nvGrpSpPr>
        <p:grpSpPr>
          <a:xfrm>
            <a:off x="3734148" y="4648199"/>
            <a:ext cx="1617325" cy="457201"/>
            <a:chOff x="3734148" y="4648199"/>
            <a:chExt cx="1617325" cy="457201"/>
          </a:xfrm>
        </p:grpSpPr>
        <p:pic>
          <p:nvPicPr>
            <p:cNvPr id="546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46672" y="4730750"/>
              <a:ext cx="304801" cy="2921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48" name="抽样间隔："/>
            <p:cNvSpPr txBox="1"/>
            <p:nvPr/>
          </p:nvSpPr>
          <p:spPr>
            <a:xfrm>
              <a:off x="3734148" y="4648199"/>
              <a:ext cx="1384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抽样间隔：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BA67B3-D6A2-2646-BD84-DDCBFEAC9CA6}"/>
              </a:ext>
            </a:extLst>
          </p:cNvPr>
          <p:cNvGrpSpPr/>
          <p:nvPr/>
        </p:nvGrpSpPr>
        <p:grpSpPr>
          <a:xfrm>
            <a:off x="3603178" y="7341878"/>
            <a:ext cx="2715942" cy="457201"/>
            <a:chOff x="3603178" y="7341878"/>
            <a:chExt cx="2715942" cy="457201"/>
          </a:xfrm>
        </p:grpSpPr>
        <p:pic>
          <p:nvPicPr>
            <p:cNvPr id="547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8619" y="7424428"/>
              <a:ext cx="1460501" cy="2921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49" name="抽样间隔："/>
            <p:cNvSpPr txBox="1"/>
            <p:nvPr/>
          </p:nvSpPr>
          <p:spPr>
            <a:xfrm>
              <a:off x="3603178" y="7341878"/>
              <a:ext cx="1384301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抽样间隔</a:t>
              </a:r>
              <a:r>
                <a:rPr dirty="0"/>
                <a:t>：</a:t>
              </a:r>
            </a:p>
          </p:txBody>
        </p:sp>
      </p:grpSp>
      <p:pic>
        <p:nvPicPr>
          <p:cNvPr id="55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5204" y="5214779"/>
            <a:ext cx="12192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Line"/>
          <p:cNvSpPr/>
          <p:nvPr/>
        </p:nvSpPr>
        <p:spPr>
          <a:xfrm>
            <a:off x="9675221" y="5993670"/>
            <a:ext cx="1384301" cy="1"/>
          </a:xfrm>
          <a:prstGeom prst="line">
            <a:avLst/>
          </a:prstGeom>
          <a:ln w="50800">
            <a:solidFill>
              <a:srgbClr val="FF4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629019-9F5D-E44E-A948-E11693F94F1B}"/>
              </a:ext>
            </a:extLst>
          </p:cNvPr>
          <p:cNvGrpSpPr/>
          <p:nvPr/>
        </p:nvGrpSpPr>
        <p:grpSpPr>
          <a:xfrm>
            <a:off x="193399" y="1509745"/>
            <a:ext cx="4655875" cy="2359178"/>
            <a:chOff x="193399" y="1509745"/>
            <a:chExt cx="4655875" cy="2359178"/>
          </a:xfrm>
        </p:grpSpPr>
        <p:sp>
          <p:nvSpPr>
            <p:cNvPr id="539" name="时域"/>
            <p:cNvSpPr txBox="1"/>
            <p:nvPr/>
          </p:nvSpPr>
          <p:spPr>
            <a:xfrm>
              <a:off x="2644738" y="1509745"/>
              <a:ext cx="774701" cy="571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defRPr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 err="1"/>
                <a:t>时域</a:t>
              </a:r>
              <a:endParaRPr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F1B65F-FD6D-3044-9829-27ECEE7EAFFA}"/>
                </a:ext>
              </a:extLst>
            </p:cNvPr>
            <p:cNvGrpSpPr/>
            <p:nvPr/>
          </p:nvGrpSpPr>
          <p:grpSpPr>
            <a:xfrm>
              <a:off x="193399" y="2049794"/>
              <a:ext cx="4655875" cy="1819129"/>
              <a:chOff x="193399" y="2049794"/>
              <a:chExt cx="4655875" cy="1819129"/>
            </a:xfrm>
          </p:grpSpPr>
          <p:pic>
            <p:nvPicPr>
              <p:cNvPr id="525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5173" y="2154422"/>
                <a:ext cx="3594101" cy="171450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552" name="模拟信号"/>
              <p:cNvSpPr txBox="1"/>
              <p:nvPr/>
            </p:nvSpPr>
            <p:spPr>
              <a:xfrm>
                <a:off x="193399" y="2049794"/>
                <a:ext cx="1130301" cy="4572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 defTabSz="457200">
                  <a:defRPr sz="2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dirty="0" err="1"/>
                  <a:t>模拟信号</a:t>
                </a: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7C3774-4638-FD4A-8423-26AE027FA70B}"/>
              </a:ext>
            </a:extLst>
          </p:cNvPr>
          <p:cNvGrpSpPr/>
          <p:nvPr/>
        </p:nvGrpSpPr>
        <p:grpSpPr>
          <a:xfrm>
            <a:off x="9787849" y="2435155"/>
            <a:ext cx="806384" cy="5108794"/>
            <a:chOff x="9787849" y="2435155"/>
            <a:chExt cx="806384" cy="5108794"/>
          </a:xfrm>
        </p:grpSpPr>
        <p:sp>
          <p:nvSpPr>
            <p:cNvPr id="553" name="Line"/>
            <p:cNvSpPr/>
            <p:nvPr/>
          </p:nvSpPr>
          <p:spPr>
            <a:xfrm flipV="1">
              <a:off x="9814921" y="2435155"/>
              <a:ext cx="1" cy="3810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54" name="Line"/>
            <p:cNvSpPr/>
            <p:nvPr/>
          </p:nvSpPr>
          <p:spPr>
            <a:xfrm flipV="1">
              <a:off x="10231852" y="2442153"/>
              <a:ext cx="1" cy="3810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55" name="Line"/>
            <p:cNvSpPr/>
            <p:nvPr/>
          </p:nvSpPr>
          <p:spPr>
            <a:xfrm flipV="1">
              <a:off x="9787849" y="4532735"/>
              <a:ext cx="1" cy="3810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56" name="Line"/>
            <p:cNvSpPr/>
            <p:nvPr/>
          </p:nvSpPr>
          <p:spPr>
            <a:xfrm flipV="1">
              <a:off x="10492632" y="4540249"/>
              <a:ext cx="1" cy="3810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57" name="Line"/>
            <p:cNvSpPr/>
            <p:nvPr/>
          </p:nvSpPr>
          <p:spPr>
            <a:xfrm flipV="1">
              <a:off x="9829542" y="7162948"/>
              <a:ext cx="1" cy="3810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558" name="Line"/>
            <p:cNvSpPr/>
            <p:nvPr/>
          </p:nvSpPr>
          <p:spPr>
            <a:xfrm flipV="1">
              <a:off x="10594232" y="7154850"/>
              <a:ext cx="1" cy="38100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60" name="D 很大可能造成频域混叠"/>
          <p:cNvSpPr txBox="1"/>
          <p:nvPr/>
        </p:nvSpPr>
        <p:spPr>
          <a:xfrm>
            <a:off x="4827528" y="9101891"/>
            <a:ext cx="290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D </a:t>
            </a:r>
            <a:r>
              <a:rPr dirty="0" err="1"/>
              <a:t>很大可能造成频域混叠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 animBg="1"/>
      <p:bldP spid="551" grpId="0" animBg="1"/>
      <p:bldP spid="5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63" name="7.2 以整数因子D抽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7.2 以整数因子D抽取</a:t>
            </a:r>
          </a:p>
        </p:txBody>
      </p:sp>
      <p:sp>
        <p:nvSpPr>
          <p:cNvPr id="564" name="2、抽样率转换"/>
          <p:cNvSpPr txBox="1"/>
          <p:nvPr/>
        </p:nvSpPr>
        <p:spPr>
          <a:xfrm>
            <a:off x="194790" y="923425"/>
            <a:ext cx="22791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2、抽样率转换</a:t>
            </a: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18" y="1456383"/>
            <a:ext cx="5587364" cy="1867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Image" descr="Image"/>
          <p:cNvPicPr>
            <a:picLocks noChangeAspect="1"/>
          </p:cNvPicPr>
          <p:nvPr/>
        </p:nvPicPr>
        <p:blipFill rotWithShape="1">
          <a:blip r:embed="rId3"/>
          <a:srcRect r="62489"/>
          <a:stretch/>
        </p:blipFill>
        <p:spPr>
          <a:xfrm>
            <a:off x="1490691" y="5155619"/>
            <a:ext cx="3654747" cy="3536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D6F4428E-78CE-C041-B037-1097EE00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1"/>
          <a:stretch/>
        </p:blipFill>
        <p:spPr>
          <a:xfrm>
            <a:off x="6834752" y="5155619"/>
            <a:ext cx="5079905" cy="3536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1048</Words>
  <Application>Microsoft Office PowerPoint</Application>
  <PresentationFormat>自定义</PresentationFormat>
  <Paragraphs>289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Helvetica Light</vt:lpstr>
      <vt:lpstr>Helvetica Neue</vt:lpstr>
      <vt:lpstr>Kefa</vt:lpstr>
      <vt:lpstr>Arial</vt:lpstr>
      <vt:lpstr>Cambria Math</vt:lpstr>
      <vt:lpstr>Helvetica</vt:lpstr>
      <vt:lpstr>Times</vt:lpstr>
      <vt:lpstr>Times New Roman</vt:lpstr>
      <vt:lpstr>White</vt:lpstr>
      <vt:lpstr>数字信号处理 Digital Signal Processing</vt:lpstr>
      <vt:lpstr>第六章回顾</vt:lpstr>
      <vt:lpstr>7.1 概述</vt:lpstr>
      <vt:lpstr>7.1 概述</vt:lpstr>
      <vt:lpstr>7.1 概述</vt:lpstr>
      <vt:lpstr>回顾：模拟信号取样</vt:lpstr>
      <vt:lpstr>回顾：模拟信号取样</vt:lpstr>
      <vt:lpstr>7.2 以整数因子D抽取</vt:lpstr>
      <vt:lpstr>7.2 以整数因子D抽取</vt:lpstr>
      <vt:lpstr>7.2 以整数因子D抽取</vt:lpstr>
      <vt:lpstr>7.2 以整数因子D抽取</vt:lpstr>
      <vt:lpstr>7.2 以整数因子D抽取</vt:lpstr>
      <vt:lpstr>7.2 以整数因子D抽取</vt:lpstr>
      <vt:lpstr>7.2 以整数因子D抽取</vt:lpstr>
      <vt:lpstr>7.2 以整数因子D抽取</vt:lpstr>
      <vt:lpstr>7.2 以整数因子D抽取</vt:lpstr>
      <vt:lpstr>7.2 以整数因子D抽取</vt:lpstr>
      <vt:lpstr>例子</vt:lpstr>
      <vt:lpstr>7.3 以整数因子I内插</vt:lpstr>
      <vt:lpstr>7.3 以整数因子I内插</vt:lpstr>
      <vt:lpstr>7.3 以整数因子I内插</vt:lpstr>
      <vt:lpstr>7.3 以整数因子I内插</vt:lpstr>
      <vt:lpstr>例题</vt:lpstr>
      <vt:lpstr>7.4 以有理因子I/D转换抽样频率</vt:lpstr>
      <vt:lpstr>7.4 以有理因子I/D转换抽样频率</vt:lpstr>
      <vt:lpstr>7.4 以有理因子I/D转换抽样频率</vt:lpstr>
      <vt:lpstr>7.4 以有理因子I/D转换抽样频率</vt:lpstr>
      <vt:lpstr>多级取样频率变换</vt:lpstr>
      <vt:lpstr>多级取样频率变换</vt:lpstr>
      <vt:lpstr>例子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Digital Signal Processing</dc:title>
  <cp:lastModifiedBy>而云 刘</cp:lastModifiedBy>
  <cp:revision>73</cp:revision>
  <dcterms:modified xsi:type="dcterms:W3CDTF">2021-12-06T01:44:44Z</dcterms:modified>
</cp:coreProperties>
</file>