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2"/>
    <p:restoredTop sz="96291"/>
  </p:normalViewPr>
  <p:slideViewPr>
    <p:cSldViewPr snapToGrid="0" snapToObjects="1">
      <p:cViewPr varScale="1">
        <p:scale>
          <a:sx n="70" d="100"/>
          <a:sy n="70" d="100"/>
        </p:scale>
        <p:origin x="72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9:50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7" name="Shape 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10:24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0" name="Shape 8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10:28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4" name="Shape 9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10:30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04" name="Shape 10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10:34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Shape 10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7" name="Shape 10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10:37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8" name="Shape 11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10:40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Shape 118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3" name="Shape 1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10:43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Shape 12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8" name="Shape 1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10:46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6" name="Shape 12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10:50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Shape 129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2" name="Shape 12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10:56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9:50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Shape 13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4" name="Shape 13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10：58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Shape 143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4" name="Shape 14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休息，11:10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Shape 14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1" name="Shape 14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11:14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Shape 15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08" name="Shape 15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11:18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Shape 15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4" name="Shape 15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11:22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Shape 16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7" name="Shape 1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11:26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Shape 17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5" name="Shape 17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11:30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Shape 17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5" name="Shape 17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11:34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Shape 18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4" name="Shape 18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11:40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Shape 18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3" name="Shape 18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11:42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9:53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Shape 208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3" name="Shape 20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11:45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Shape 21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57" name="Shape 21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11:50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Shape 21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7" name="Shape 2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11:53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Shape 23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39" name="Shape 23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11:52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Shape 23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5" name="Shape 23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11:57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Shape 241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14" name="Shape 24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12:00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9:56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10:00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1" name="Shape 2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10:05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3" name="Shape 3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10:08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7" name="Shape 3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10:16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9" name="Shape 4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10:20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>
            <a:spLocks noGrp="1"/>
          </p:cNvSpPr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58873" y="9292959"/>
            <a:ext cx="368504" cy="3810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58873" y="9265619"/>
            <a:ext cx="368504" cy="3810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79668" y="9238280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59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6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7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8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9.png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png"/><Relationship Id="rId5" Type="http://schemas.openxmlformats.org/officeDocument/2006/relationships/image" Target="../media/image63.png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0.png"/><Relationship Id="rId5" Type="http://schemas.openxmlformats.org/officeDocument/2006/relationships/image" Target="../media/image71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1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5.png"/><Relationship Id="rId11" Type="http://schemas.openxmlformats.org/officeDocument/2006/relationships/image" Target="../media/image79.png"/><Relationship Id="rId5" Type="http://schemas.openxmlformats.org/officeDocument/2006/relationships/image" Target="../media/image74.png"/><Relationship Id="rId10" Type="http://schemas.openxmlformats.org/officeDocument/2006/relationships/image" Target="../media/image60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0.png"/><Relationship Id="rId3" Type="http://schemas.openxmlformats.org/officeDocument/2006/relationships/image" Target="../media/image72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2.png"/><Relationship Id="rId10" Type="http://schemas.openxmlformats.org/officeDocument/2006/relationships/image" Target="../media/image88.png"/><Relationship Id="rId4" Type="http://schemas.openxmlformats.org/officeDocument/2006/relationships/image" Target="../media/image73.png"/><Relationship Id="rId9" Type="http://schemas.openxmlformats.org/officeDocument/2006/relationships/image" Target="../media/image87.png"/><Relationship Id="rId14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72.png"/><Relationship Id="rId7" Type="http://schemas.openxmlformats.org/officeDocument/2006/relationships/image" Target="../media/image96.png"/><Relationship Id="rId12" Type="http://schemas.openxmlformats.org/officeDocument/2006/relationships/image" Target="../media/image9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5.png"/><Relationship Id="rId11" Type="http://schemas.openxmlformats.org/officeDocument/2006/relationships/image" Target="../media/image60.png"/><Relationship Id="rId5" Type="http://schemas.openxmlformats.org/officeDocument/2006/relationships/image" Target="../media/image94.png"/><Relationship Id="rId10" Type="http://schemas.openxmlformats.org/officeDocument/2006/relationships/image" Target="../media/image82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103.png"/><Relationship Id="rId3" Type="http://schemas.openxmlformats.org/officeDocument/2006/relationships/image" Target="../media/image72.png"/><Relationship Id="rId7" Type="http://schemas.openxmlformats.org/officeDocument/2006/relationships/image" Target="../media/image85.png"/><Relationship Id="rId12" Type="http://schemas.openxmlformats.org/officeDocument/2006/relationships/image" Target="../media/image102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0.png"/><Relationship Id="rId11" Type="http://schemas.openxmlformats.org/officeDocument/2006/relationships/image" Target="../media/image101.png"/><Relationship Id="rId5" Type="http://schemas.openxmlformats.org/officeDocument/2006/relationships/image" Target="../media/image98.png"/><Relationship Id="rId15" Type="http://schemas.openxmlformats.org/officeDocument/2006/relationships/image" Target="../media/image91.png"/><Relationship Id="rId10" Type="http://schemas.openxmlformats.org/officeDocument/2006/relationships/image" Target="../media/image88.png"/><Relationship Id="rId4" Type="http://schemas.openxmlformats.org/officeDocument/2006/relationships/image" Target="../media/image93.png"/><Relationship Id="rId9" Type="http://schemas.openxmlformats.org/officeDocument/2006/relationships/image" Target="../media/image87.png"/><Relationship Id="rId14" Type="http://schemas.openxmlformats.org/officeDocument/2006/relationships/image" Target="../media/image10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9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40.png"/><Relationship Id="rId10" Type="http://schemas.openxmlformats.org/officeDocument/2006/relationships/image" Target="../media/image108.png"/><Relationship Id="rId4" Type="http://schemas.openxmlformats.org/officeDocument/2006/relationships/image" Target="../media/image106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9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1.png"/><Relationship Id="rId5" Type="http://schemas.openxmlformats.org/officeDocument/2006/relationships/image" Target="../media/image82.png"/><Relationship Id="rId4" Type="http://schemas.openxmlformats.org/officeDocument/2006/relationships/image" Target="../media/image110.png"/><Relationship Id="rId9" Type="http://schemas.openxmlformats.org/officeDocument/2006/relationships/image" Target="../media/image1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7.png"/><Relationship Id="rId11" Type="http://schemas.openxmlformats.org/officeDocument/2006/relationships/image" Target="../media/image121.png"/><Relationship Id="rId5" Type="http://schemas.openxmlformats.org/officeDocument/2006/relationships/image" Target="../media/image116.png"/><Relationship Id="rId10" Type="http://schemas.openxmlformats.org/officeDocument/2006/relationships/image" Target="../media/image120.png"/><Relationship Id="rId4" Type="http://schemas.openxmlformats.org/officeDocument/2006/relationships/image" Target="../media/image115.png"/><Relationship Id="rId9" Type="http://schemas.openxmlformats.org/officeDocument/2006/relationships/image" Target="../media/image1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124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59.png"/><Relationship Id="rId5" Type="http://schemas.openxmlformats.org/officeDocument/2006/relationships/image" Target="../media/image32.png"/><Relationship Id="rId10" Type="http://schemas.openxmlformats.org/officeDocument/2006/relationships/image" Target="../media/image123.png"/><Relationship Id="rId4" Type="http://schemas.openxmlformats.org/officeDocument/2006/relationships/image" Target="../media/image54.png"/><Relationship Id="rId9" Type="http://schemas.openxmlformats.org/officeDocument/2006/relationships/image" Target="../media/image1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1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72.png"/><Relationship Id="rId7" Type="http://schemas.openxmlformats.org/officeDocument/2006/relationships/image" Target="../media/image128.png"/><Relationship Id="rId12" Type="http://schemas.openxmlformats.org/officeDocument/2006/relationships/image" Target="../media/image1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7.png"/><Relationship Id="rId11" Type="http://schemas.openxmlformats.org/officeDocument/2006/relationships/image" Target="../media/image82.png"/><Relationship Id="rId5" Type="http://schemas.openxmlformats.org/officeDocument/2006/relationships/image" Target="../media/image75.png"/><Relationship Id="rId10" Type="http://schemas.openxmlformats.org/officeDocument/2006/relationships/image" Target="../media/image131.png"/><Relationship Id="rId4" Type="http://schemas.openxmlformats.org/officeDocument/2006/relationships/image" Target="../media/image74.png"/><Relationship Id="rId9" Type="http://schemas.openxmlformats.org/officeDocument/2006/relationships/image" Target="../media/image1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139.png"/><Relationship Id="rId3" Type="http://schemas.openxmlformats.org/officeDocument/2006/relationships/image" Target="../media/image133.png"/><Relationship Id="rId7" Type="http://schemas.openxmlformats.org/officeDocument/2006/relationships/image" Target="../media/image86.png"/><Relationship Id="rId12" Type="http://schemas.openxmlformats.org/officeDocument/2006/relationships/image" Target="../media/image1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5.png"/><Relationship Id="rId11" Type="http://schemas.openxmlformats.org/officeDocument/2006/relationships/image" Target="../media/image137.png"/><Relationship Id="rId5" Type="http://schemas.openxmlformats.org/officeDocument/2006/relationships/image" Target="../media/image135.png"/><Relationship Id="rId10" Type="http://schemas.openxmlformats.org/officeDocument/2006/relationships/image" Target="../media/image136.png"/><Relationship Id="rId4" Type="http://schemas.openxmlformats.org/officeDocument/2006/relationships/image" Target="../media/image134.png"/><Relationship Id="rId9" Type="http://schemas.openxmlformats.org/officeDocument/2006/relationships/image" Target="../media/image88.png"/><Relationship Id="rId1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86.png"/><Relationship Id="rId3" Type="http://schemas.openxmlformats.org/officeDocument/2006/relationships/image" Target="../media/image72.png"/><Relationship Id="rId7" Type="http://schemas.openxmlformats.org/officeDocument/2006/relationships/image" Target="../media/image143.png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2.png"/><Relationship Id="rId11" Type="http://schemas.openxmlformats.org/officeDocument/2006/relationships/image" Target="../media/image144.png"/><Relationship Id="rId5" Type="http://schemas.openxmlformats.org/officeDocument/2006/relationships/image" Target="../media/image82.png"/><Relationship Id="rId15" Type="http://schemas.openxmlformats.org/officeDocument/2006/relationships/image" Target="../media/image88.png"/><Relationship Id="rId10" Type="http://schemas.openxmlformats.org/officeDocument/2006/relationships/image" Target="../media/image101.png"/><Relationship Id="rId4" Type="http://schemas.openxmlformats.org/officeDocument/2006/relationships/image" Target="../media/image141.png"/><Relationship Id="rId9" Type="http://schemas.openxmlformats.org/officeDocument/2006/relationships/image" Target="../media/image102.png"/><Relationship Id="rId1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46.png"/><Relationship Id="rId3" Type="http://schemas.openxmlformats.org/officeDocument/2006/relationships/image" Target="../media/image92.png"/><Relationship Id="rId7" Type="http://schemas.openxmlformats.org/officeDocument/2006/relationships/image" Target="../media/image88.png"/><Relationship Id="rId12" Type="http://schemas.openxmlformats.org/officeDocument/2006/relationships/image" Target="../media/image32.png"/><Relationship Id="rId17" Type="http://schemas.openxmlformats.org/officeDocument/2006/relationships/image" Target="../media/image134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7.png"/><Relationship Id="rId11" Type="http://schemas.openxmlformats.org/officeDocument/2006/relationships/image" Target="../media/image107.png"/><Relationship Id="rId5" Type="http://schemas.openxmlformats.org/officeDocument/2006/relationships/image" Target="../media/image86.png"/><Relationship Id="rId15" Type="http://schemas.openxmlformats.org/officeDocument/2006/relationships/image" Target="../media/image105.png"/><Relationship Id="rId10" Type="http://schemas.openxmlformats.org/officeDocument/2006/relationships/image" Target="../media/image133.png"/><Relationship Id="rId4" Type="http://schemas.openxmlformats.org/officeDocument/2006/relationships/image" Target="../media/image85.png"/><Relationship Id="rId9" Type="http://schemas.openxmlformats.org/officeDocument/2006/relationships/image" Target="../media/image33.png"/><Relationship Id="rId14" Type="http://schemas.openxmlformats.org/officeDocument/2006/relationships/image" Target="../media/image14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0.png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73.png"/><Relationship Id="rId7" Type="http://schemas.openxmlformats.org/officeDocument/2006/relationships/image" Target="../media/image16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0.png"/><Relationship Id="rId9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71.png"/><Relationship Id="rId18" Type="http://schemas.openxmlformats.org/officeDocument/2006/relationships/image" Target="../media/image187.png"/><Relationship Id="rId3" Type="http://schemas.openxmlformats.org/officeDocument/2006/relationships/image" Target="../media/image176.png"/><Relationship Id="rId7" Type="http://schemas.openxmlformats.org/officeDocument/2006/relationships/image" Target="../media/image178.png"/><Relationship Id="rId12" Type="http://schemas.openxmlformats.org/officeDocument/2006/relationships/image" Target="../media/image170.png"/><Relationship Id="rId17" Type="http://schemas.openxmlformats.org/officeDocument/2006/relationships/image" Target="../media/image186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5" Type="http://schemas.openxmlformats.org/officeDocument/2006/relationships/image" Target="../media/image32.png"/><Relationship Id="rId15" Type="http://schemas.openxmlformats.org/officeDocument/2006/relationships/image" Target="../media/image184.png"/><Relationship Id="rId10" Type="http://schemas.openxmlformats.org/officeDocument/2006/relationships/image" Target="../media/image181.png"/><Relationship Id="rId4" Type="http://schemas.openxmlformats.org/officeDocument/2006/relationships/image" Target="../media/image33.png"/><Relationship Id="rId9" Type="http://schemas.openxmlformats.org/officeDocument/2006/relationships/image" Target="../media/image180.png"/><Relationship Id="rId14" Type="http://schemas.openxmlformats.org/officeDocument/2006/relationships/image" Target="../media/image18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70.png"/><Relationship Id="rId7" Type="http://schemas.openxmlformats.org/officeDocument/2006/relationships/image" Target="../media/image19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10" Type="http://schemas.openxmlformats.org/officeDocument/2006/relationships/image" Target="../media/image171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3.png"/><Relationship Id="rId5" Type="http://schemas.openxmlformats.org/officeDocument/2006/relationships/image" Target="../media/image194.png"/><Relationship Id="rId4" Type="http://schemas.openxmlformats.org/officeDocument/2006/relationships/image" Target="../media/image19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193.png"/><Relationship Id="rId18" Type="http://schemas.openxmlformats.org/officeDocument/2006/relationships/image" Target="../media/image205.png"/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12" Type="http://schemas.openxmlformats.org/officeDocument/2006/relationships/image" Target="../media/image194.png"/><Relationship Id="rId17" Type="http://schemas.openxmlformats.org/officeDocument/2006/relationships/image" Target="../media/image204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0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8.png"/><Relationship Id="rId11" Type="http://schemas.openxmlformats.org/officeDocument/2006/relationships/image" Target="../media/image192.png"/><Relationship Id="rId5" Type="http://schemas.openxmlformats.org/officeDocument/2006/relationships/image" Target="../media/image197.png"/><Relationship Id="rId15" Type="http://schemas.openxmlformats.org/officeDocument/2006/relationships/image" Target="../media/image202.png"/><Relationship Id="rId10" Type="http://schemas.openxmlformats.org/officeDocument/2006/relationships/image" Target="../media/image191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Relationship Id="rId14" Type="http://schemas.openxmlformats.org/officeDocument/2006/relationships/image" Target="../media/image1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206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10" Type="http://schemas.openxmlformats.org/officeDocument/2006/relationships/image" Target="../media/image167.png"/><Relationship Id="rId4" Type="http://schemas.openxmlformats.org/officeDocument/2006/relationships/image" Target="../media/image185.png"/><Relationship Id="rId9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3" Type="http://schemas.openxmlformats.org/officeDocument/2006/relationships/image" Target="../media/image209.png"/><Relationship Id="rId7" Type="http://schemas.openxmlformats.org/officeDocument/2006/relationships/image" Target="../media/image213.png"/><Relationship Id="rId12" Type="http://schemas.openxmlformats.org/officeDocument/2006/relationships/image" Target="../media/image2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2.png"/><Relationship Id="rId11" Type="http://schemas.openxmlformats.org/officeDocument/2006/relationships/image" Target="../media/image215.png"/><Relationship Id="rId5" Type="http://schemas.openxmlformats.org/officeDocument/2006/relationships/image" Target="../media/image211.png"/><Relationship Id="rId10" Type="http://schemas.openxmlformats.org/officeDocument/2006/relationships/image" Target="../media/image15.png"/><Relationship Id="rId4" Type="http://schemas.openxmlformats.org/officeDocument/2006/relationships/image" Target="../media/image210.png"/><Relationship Id="rId9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7" Type="http://schemas.openxmlformats.org/officeDocument/2006/relationships/image" Target="../media/image222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1.png"/><Relationship Id="rId5" Type="http://schemas.openxmlformats.org/officeDocument/2006/relationships/image" Target="../media/image220.png"/><Relationship Id="rId4" Type="http://schemas.openxmlformats.org/officeDocument/2006/relationships/image" Target="../media/image21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3" Type="http://schemas.openxmlformats.org/officeDocument/2006/relationships/image" Target="../media/image32.png"/><Relationship Id="rId7" Type="http://schemas.openxmlformats.org/officeDocument/2006/relationships/image" Target="../media/image227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6.png"/><Relationship Id="rId5" Type="http://schemas.openxmlformats.org/officeDocument/2006/relationships/image" Target="../media/image225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3" Type="http://schemas.openxmlformats.org/officeDocument/2006/relationships/image" Target="../media/image231.png"/><Relationship Id="rId7" Type="http://schemas.openxmlformats.org/officeDocument/2006/relationships/image" Target="../media/image23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3.png"/><Relationship Id="rId11" Type="http://schemas.openxmlformats.org/officeDocument/2006/relationships/image" Target="../media/image229.png"/><Relationship Id="rId5" Type="http://schemas.openxmlformats.org/officeDocument/2006/relationships/image" Target="../media/image232.png"/><Relationship Id="rId10" Type="http://schemas.openxmlformats.org/officeDocument/2006/relationships/image" Target="../media/image224.png"/><Relationship Id="rId4" Type="http://schemas.openxmlformats.org/officeDocument/2006/relationships/image" Target="../media/image32.png"/><Relationship Id="rId9" Type="http://schemas.openxmlformats.org/officeDocument/2006/relationships/image" Target="../media/image2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7" Type="http://schemas.openxmlformats.org/officeDocument/2006/relationships/image" Target="../media/image23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3.png"/><Relationship Id="rId5" Type="http://schemas.openxmlformats.org/officeDocument/2006/relationships/image" Target="../media/image242.png"/><Relationship Id="rId4" Type="http://schemas.openxmlformats.org/officeDocument/2006/relationships/image" Target="../media/image24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45.png"/><Relationship Id="rId7" Type="http://schemas.openxmlformats.org/officeDocument/2006/relationships/image" Target="../media/image249.png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8.png"/><Relationship Id="rId5" Type="http://schemas.openxmlformats.org/officeDocument/2006/relationships/image" Target="../media/image247.png"/><Relationship Id="rId4" Type="http://schemas.openxmlformats.org/officeDocument/2006/relationships/image" Target="../media/image246.png"/><Relationship Id="rId9" Type="http://schemas.openxmlformats.org/officeDocument/2006/relationships/image" Target="../media/image25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数字信号处理…"/>
          <p:cNvSpPr txBox="1">
            <a:spLocks noGrp="1"/>
          </p:cNvSpPr>
          <p:nvPr>
            <p:ph type="ctrTitle"/>
          </p:nvPr>
        </p:nvSpPr>
        <p:spPr>
          <a:xfrm>
            <a:off x="1270000" y="1231900"/>
            <a:ext cx="10464800" cy="3302000"/>
          </a:xfrm>
          <a:prstGeom prst="rect">
            <a:avLst/>
          </a:prstGeom>
        </p:spPr>
        <p:txBody>
          <a:bodyPr anchor="t"/>
          <a:lstStyle/>
          <a:p>
            <a:pPr defTabSz="531622">
              <a:defRPr sz="7280"/>
            </a:pPr>
            <a:r>
              <a:t>数字信号处理</a:t>
            </a:r>
          </a:p>
          <a:p>
            <a:pPr defTabSz="531622">
              <a:defRPr sz="7280"/>
            </a:pPr>
            <a:r>
              <a:t>Digital Signal Processing</a:t>
            </a:r>
          </a:p>
        </p:txBody>
      </p:sp>
      <p:sp>
        <p:nvSpPr>
          <p:cNvPr id="120" name="主讲：刘而云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4998751"/>
            <a:ext cx="10464800" cy="3484849"/>
          </a:xfrm>
          <a:prstGeom prst="rect">
            <a:avLst/>
          </a:prstGeom>
        </p:spPr>
        <p:txBody>
          <a:bodyPr/>
          <a:lstStyle/>
          <a:p>
            <a:pPr defTabSz="473201">
              <a:lnSpc>
                <a:spcPct val="120000"/>
              </a:lnSpc>
              <a:defRPr sz="3240"/>
            </a:pPr>
            <a:r>
              <a:rPr dirty="0" err="1"/>
              <a:t>主讲：刘而云</a:t>
            </a:r>
            <a:endParaRPr dirty="0"/>
          </a:p>
          <a:p>
            <a:pPr defTabSz="473201">
              <a:lnSpc>
                <a:spcPct val="120000"/>
              </a:lnSpc>
              <a:defRPr sz="3240"/>
            </a:pPr>
            <a:r>
              <a:rPr dirty="0" err="1"/>
              <a:t>浙江大学</a:t>
            </a:r>
            <a:r>
              <a:rPr dirty="0"/>
              <a:t> </a:t>
            </a:r>
            <a:r>
              <a:rPr dirty="0" err="1"/>
              <a:t>信电学院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34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361" y="177247"/>
            <a:ext cx="3892974" cy="977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3" name="Group"/>
          <p:cNvGrpSpPr/>
          <p:nvPr/>
        </p:nvGrpSpPr>
        <p:grpSpPr>
          <a:xfrm>
            <a:off x="680530" y="1670434"/>
            <a:ext cx="8331889" cy="1003301"/>
            <a:chOff x="0" y="0"/>
            <a:chExt cx="8331887" cy="1003300"/>
          </a:xfrm>
        </p:grpSpPr>
        <p:pic>
          <p:nvPicPr>
            <p:cNvPr id="341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8802" y="0"/>
              <a:ext cx="7453086" cy="1003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2" name="得"/>
            <p:cNvSpPr txBox="1"/>
            <p:nvPr/>
          </p:nvSpPr>
          <p:spPr>
            <a:xfrm>
              <a:off x="0" y="247650"/>
              <a:ext cx="4699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得</a:t>
              </a:r>
            </a:p>
          </p:txBody>
        </p:sp>
      </p:grpSp>
      <p:grpSp>
        <p:nvGrpSpPr>
          <p:cNvPr id="346" name="Group"/>
          <p:cNvGrpSpPr/>
          <p:nvPr/>
        </p:nvGrpSpPr>
        <p:grpSpPr>
          <a:xfrm>
            <a:off x="3417338" y="3874986"/>
            <a:ext cx="5387719" cy="1"/>
            <a:chOff x="0" y="0"/>
            <a:chExt cx="5387718" cy="0"/>
          </a:xfrm>
        </p:grpSpPr>
        <p:sp>
          <p:nvSpPr>
            <p:cNvPr id="344" name="Line"/>
            <p:cNvSpPr/>
            <p:nvPr/>
          </p:nvSpPr>
          <p:spPr>
            <a:xfrm>
              <a:off x="4074175" y="0"/>
              <a:ext cx="1313544" cy="0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2600"/>
                  </a:solidFill>
                </a:defRPr>
              </a:pPr>
              <a:endParaRPr/>
            </a:p>
          </p:txBody>
        </p:sp>
        <p:sp>
          <p:nvSpPr>
            <p:cNvPr id="345" name="Line"/>
            <p:cNvSpPr/>
            <p:nvPr/>
          </p:nvSpPr>
          <p:spPr>
            <a:xfrm>
              <a:off x="0" y="0"/>
              <a:ext cx="1427742" cy="0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556534" y="3054170"/>
            <a:ext cx="8435437" cy="1003301"/>
            <a:chOff x="0" y="0"/>
            <a:chExt cx="8435436" cy="1003300"/>
          </a:xfrm>
        </p:grpSpPr>
        <p:pic>
          <p:nvPicPr>
            <p:cNvPr id="34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1460" y="0"/>
              <a:ext cx="7433977" cy="1003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8" name="化简："/>
            <p:cNvSpPr txBox="1"/>
            <p:nvPr/>
          </p:nvSpPr>
          <p:spPr>
            <a:xfrm>
              <a:off x="0" y="260350"/>
              <a:ext cx="11811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化简：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668990" y="5297170"/>
            <a:ext cx="6363680" cy="1524001"/>
            <a:chOff x="0" y="-70866"/>
            <a:chExt cx="6363679" cy="1524000"/>
          </a:xfrm>
        </p:grpSpPr>
        <p:sp>
          <p:nvSpPr>
            <p:cNvPr id="350" name="两个脉冲序列相等条件："/>
            <p:cNvSpPr txBox="1"/>
            <p:nvPr/>
          </p:nvSpPr>
          <p:spPr>
            <a:xfrm>
              <a:off x="0" y="-22080"/>
              <a:ext cx="40259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rPr dirty="0" err="1"/>
                <a:t>两个脉冲序列相等条件</a:t>
              </a:r>
              <a:r>
                <a:rPr dirty="0"/>
                <a:t>：</a:t>
              </a:r>
            </a:p>
          </p:txBody>
        </p:sp>
        <p:sp>
          <p:nvSpPr>
            <p:cNvPr id="351" name="1)位置一致…"/>
            <p:cNvSpPr txBox="1"/>
            <p:nvPr/>
          </p:nvSpPr>
          <p:spPr>
            <a:xfrm>
              <a:off x="4411993" y="-70867"/>
              <a:ext cx="1951687" cy="152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spcBef>
                  <a:spcPts val="3200"/>
                </a:spcBef>
                <a:defRPr sz="2800"/>
              </a:pPr>
              <a:r>
                <a:t>1)位置一致</a:t>
              </a:r>
            </a:p>
            <a:p>
              <a:pPr algn="l">
                <a:spcBef>
                  <a:spcPts val="3200"/>
                </a:spcBef>
                <a:defRPr sz="2800"/>
              </a:pPr>
              <a:r>
                <a:t>2)幅度相等</a:t>
              </a:r>
            </a:p>
          </p:txBody>
        </p:sp>
      </p:grpSp>
      <p:grpSp>
        <p:nvGrpSpPr>
          <p:cNvPr id="356" name="Group"/>
          <p:cNvGrpSpPr/>
          <p:nvPr/>
        </p:nvGrpSpPr>
        <p:grpSpPr>
          <a:xfrm>
            <a:off x="766144" y="4621490"/>
            <a:ext cx="5123870" cy="609601"/>
            <a:chOff x="0" y="-38099"/>
            <a:chExt cx="5123869" cy="609600"/>
          </a:xfrm>
        </p:grpSpPr>
        <p:pic>
          <p:nvPicPr>
            <p:cNvPr id="35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95249"/>
              <a:ext cx="759255" cy="355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4" name="是         关于y轴镜像的函数"/>
            <p:cNvSpPr txBox="1"/>
            <p:nvPr/>
          </p:nvSpPr>
          <p:spPr>
            <a:xfrm>
              <a:off x="741658" y="-38100"/>
              <a:ext cx="4382212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rPr dirty="0" err="1"/>
                <a:t>是</a:t>
              </a:r>
              <a:r>
                <a:rPr dirty="0"/>
                <a:t>         </a:t>
              </a:r>
              <a:r>
                <a:rPr dirty="0" err="1"/>
                <a:t>关于y轴镜像的函数</a:t>
              </a:r>
              <a:endParaRPr dirty="0"/>
            </a:p>
          </p:txBody>
        </p:sp>
        <p:pic>
          <p:nvPicPr>
            <p:cNvPr id="355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1912" y="95249"/>
              <a:ext cx="749644" cy="355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2" name="Group"/>
          <p:cNvGrpSpPr/>
          <p:nvPr/>
        </p:nvGrpSpPr>
        <p:grpSpPr>
          <a:xfrm>
            <a:off x="622042" y="8439073"/>
            <a:ext cx="4478733" cy="421899"/>
            <a:chOff x="0" y="0"/>
            <a:chExt cx="4478732" cy="421898"/>
          </a:xfrm>
        </p:grpSpPr>
        <p:sp>
          <p:nvSpPr>
            <p:cNvPr id="357" name="h(0)"/>
            <p:cNvSpPr txBox="1"/>
            <p:nvPr/>
          </p:nvSpPr>
          <p:spPr>
            <a:xfrm>
              <a:off x="0" y="-1"/>
              <a:ext cx="588493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</a:defRPr>
              </a:lvl1pPr>
            </a:lstStyle>
            <a:p>
              <a:r>
                <a:t>h(0)</a:t>
              </a:r>
            </a:p>
          </p:txBody>
        </p:sp>
        <p:sp>
          <p:nvSpPr>
            <p:cNvPr id="358" name="h(1)"/>
            <p:cNvSpPr txBox="1"/>
            <p:nvPr/>
          </p:nvSpPr>
          <p:spPr>
            <a:xfrm>
              <a:off x="630883" y="-1"/>
              <a:ext cx="588494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</a:defRPr>
              </a:lvl1pPr>
            </a:lstStyle>
            <a:p>
              <a:r>
                <a:t>h(1)</a:t>
              </a:r>
            </a:p>
          </p:txBody>
        </p:sp>
        <p:sp>
          <p:nvSpPr>
            <p:cNvPr id="359" name="h(N-1)"/>
            <p:cNvSpPr txBox="1"/>
            <p:nvPr/>
          </p:nvSpPr>
          <p:spPr>
            <a:xfrm>
              <a:off x="3608871" y="2798"/>
              <a:ext cx="869862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1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</a:defRPr>
              </a:pPr>
              <a:r>
                <a:t>h(</a:t>
              </a:r>
              <a:r>
                <a:rPr i="1">
                  <a:latin typeface="Helvetica"/>
                  <a:ea typeface="Helvetica"/>
                  <a:cs typeface="Helvetica"/>
                  <a:sym typeface="Helvetica"/>
                </a:rPr>
                <a:t>N</a:t>
              </a:r>
              <a:r>
                <a:t>-1)</a:t>
              </a:r>
            </a:p>
          </p:txBody>
        </p:sp>
        <p:sp>
          <p:nvSpPr>
            <p:cNvPr id="360" name="h(N-2)"/>
            <p:cNvSpPr txBox="1"/>
            <p:nvPr/>
          </p:nvSpPr>
          <p:spPr>
            <a:xfrm>
              <a:off x="2716554" y="-1"/>
              <a:ext cx="869863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1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</a:defRPr>
              </a:pPr>
              <a:r>
                <a:t>h(</a:t>
              </a:r>
              <a:r>
                <a:rPr i="1">
                  <a:latin typeface="Helvetica"/>
                  <a:ea typeface="Helvetica"/>
                  <a:cs typeface="Helvetica"/>
                  <a:sym typeface="Helvetica"/>
                </a:rPr>
                <a:t>N</a:t>
              </a:r>
              <a:r>
                <a:t>-2)</a:t>
              </a:r>
            </a:p>
          </p:txBody>
        </p:sp>
        <p:sp>
          <p:nvSpPr>
            <p:cNvPr id="361" name="…"/>
            <p:cNvSpPr txBox="1"/>
            <p:nvPr/>
          </p:nvSpPr>
          <p:spPr>
            <a:xfrm>
              <a:off x="2060374" y="-1"/>
              <a:ext cx="38100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</a:defRPr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368" name="Group"/>
          <p:cNvGrpSpPr/>
          <p:nvPr/>
        </p:nvGrpSpPr>
        <p:grpSpPr>
          <a:xfrm>
            <a:off x="398410" y="9116533"/>
            <a:ext cx="4415233" cy="421899"/>
            <a:chOff x="0" y="0"/>
            <a:chExt cx="4415231" cy="421898"/>
          </a:xfrm>
        </p:grpSpPr>
        <p:sp>
          <p:nvSpPr>
            <p:cNvPr id="363" name="h(N-1)"/>
            <p:cNvSpPr txBox="1"/>
            <p:nvPr/>
          </p:nvSpPr>
          <p:spPr>
            <a:xfrm>
              <a:off x="0" y="-1"/>
              <a:ext cx="869862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100">
                  <a:solidFill>
                    <a:schemeClr val="accent5"/>
                  </a:solidFill>
                </a:defRPr>
              </a:pPr>
              <a:r>
                <a:t>h(</a:t>
              </a:r>
              <a:r>
                <a:rPr i="1">
                  <a:latin typeface="Helvetica"/>
                  <a:ea typeface="Helvetica"/>
                  <a:cs typeface="Helvetica"/>
                  <a:sym typeface="Helvetica"/>
                </a:rPr>
                <a:t>N</a:t>
              </a:r>
              <a:r>
                <a:t>-1)</a:t>
              </a:r>
            </a:p>
          </p:txBody>
        </p:sp>
        <p:sp>
          <p:nvSpPr>
            <p:cNvPr id="364" name="h(N-2)"/>
            <p:cNvSpPr txBox="1"/>
            <p:nvPr/>
          </p:nvSpPr>
          <p:spPr>
            <a:xfrm>
              <a:off x="859483" y="-1"/>
              <a:ext cx="869862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100">
                  <a:solidFill>
                    <a:schemeClr val="accent5"/>
                  </a:solidFill>
                </a:defRPr>
              </a:pPr>
              <a:r>
                <a:t>h(</a:t>
              </a:r>
              <a:r>
                <a:rPr i="1">
                  <a:latin typeface="Helvetica"/>
                  <a:ea typeface="Helvetica"/>
                  <a:cs typeface="Helvetica"/>
                  <a:sym typeface="Helvetica"/>
                </a:rPr>
                <a:t>N</a:t>
              </a:r>
              <a:r>
                <a:t>-2)</a:t>
              </a:r>
            </a:p>
          </p:txBody>
        </p:sp>
        <p:sp>
          <p:nvSpPr>
            <p:cNvPr id="365" name="h(0)"/>
            <p:cNvSpPr txBox="1"/>
            <p:nvPr/>
          </p:nvSpPr>
          <p:spPr>
            <a:xfrm>
              <a:off x="3826739" y="2798"/>
              <a:ext cx="588493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solidFill>
                    <a:schemeClr val="accent5"/>
                  </a:solidFill>
                </a:defRPr>
              </a:lvl1pPr>
            </a:lstStyle>
            <a:p>
              <a:r>
                <a:t>h(0)</a:t>
              </a:r>
            </a:p>
          </p:txBody>
        </p:sp>
        <p:sp>
          <p:nvSpPr>
            <p:cNvPr id="366" name="h(1)"/>
            <p:cNvSpPr txBox="1"/>
            <p:nvPr/>
          </p:nvSpPr>
          <p:spPr>
            <a:xfrm>
              <a:off x="3137623" y="-1"/>
              <a:ext cx="588493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solidFill>
                    <a:schemeClr val="accent5"/>
                  </a:solidFill>
                </a:defRPr>
              </a:lvl1pPr>
            </a:lstStyle>
            <a:p>
              <a:r>
                <a:t>h(1)</a:t>
              </a:r>
            </a:p>
          </p:txBody>
        </p:sp>
        <p:sp>
          <p:nvSpPr>
            <p:cNvPr id="367" name="…"/>
            <p:cNvSpPr txBox="1"/>
            <p:nvPr/>
          </p:nvSpPr>
          <p:spPr>
            <a:xfrm>
              <a:off x="2289958" y="-1"/>
              <a:ext cx="38100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solidFill>
                    <a:schemeClr val="accent5"/>
                  </a:solidFill>
                </a:defRPr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400" name="Group"/>
          <p:cNvGrpSpPr/>
          <p:nvPr/>
        </p:nvGrpSpPr>
        <p:grpSpPr>
          <a:xfrm>
            <a:off x="12523" y="6380230"/>
            <a:ext cx="5429782" cy="1916708"/>
            <a:chOff x="0" y="0"/>
            <a:chExt cx="5429780" cy="1916707"/>
          </a:xfrm>
        </p:grpSpPr>
        <p:sp>
          <p:nvSpPr>
            <p:cNvPr id="369" name="Line"/>
            <p:cNvSpPr/>
            <p:nvPr/>
          </p:nvSpPr>
          <p:spPr>
            <a:xfrm>
              <a:off x="0" y="1495708"/>
              <a:ext cx="542978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70" name="Line"/>
            <p:cNvSpPr/>
            <p:nvPr/>
          </p:nvSpPr>
          <p:spPr>
            <a:xfrm flipV="1">
              <a:off x="2644016" y="163092"/>
              <a:ext cx="1" cy="1753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71" name="Line"/>
            <p:cNvSpPr/>
            <p:nvPr/>
          </p:nvSpPr>
          <p:spPr>
            <a:xfrm flipV="1">
              <a:off x="3224100" y="849415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72" name="Line"/>
            <p:cNvSpPr/>
            <p:nvPr/>
          </p:nvSpPr>
          <p:spPr>
            <a:xfrm flipV="1">
              <a:off x="2063932" y="849415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373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74158" y="1214639"/>
              <a:ext cx="317501" cy="215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4" name="Line"/>
            <p:cNvSpPr/>
            <p:nvPr/>
          </p:nvSpPr>
          <p:spPr>
            <a:xfrm flipV="1">
              <a:off x="2644016" y="849415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75" name="Line"/>
            <p:cNvSpPr/>
            <p:nvPr/>
          </p:nvSpPr>
          <p:spPr>
            <a:xfrm flipV="1">
              <a:off x="1483849" y="852213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76" name="Line"/>
            <p:cNvSpPr/>
            <p:nvPr/>
          </p:nvSpPr>
          <p:spPr>
            <a:xfrm flipV="1">
              <a:off x="903765" y="852213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77" name="Line"/>
            <p:cNvSpPr/>
            <p:nvPr/>
          </p:nvSpPr>
          <p:spPr>
            <a:xfrm flipV="1">
              <a:off x="3804184" y="852213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78" name="Line"/>
            <p:cNvSpPr/>
            <p:nvPr/>
          </p:nvSpPr>
          <p:spPr>
            <a:xfrm flipV="1">
              <a:off x="4323308" y="852213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379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685" y="1669698"/>
              <a:ext cx="321470" cy="114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0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67936" y="1618898"/>
              <a:ext cx="809626" cy="215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1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43224" y="1625248"/>
              <a:ext cx="1313544" cy="203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2" name="Line"/>
            <p:cNvSpPr/>
            <p:nvPr/>
          </p:nvSpPr>
          <p:spPr>
            <a:xfrm flipV="1">
              <a:off x="3262200" y="862115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83" name="Line"/>
            <p:cNvSpPr/>
            <p:nvPr/>
          </p:nvSpPr>
          <p:spPr>
            <a:xfrm flipV="1">
              <a:off x="2102032" y="862115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84" name="Line"/>
            <p:cNvSpPr/>
            <p:nvPr/>
          </p:nvSpPr>
          <p:spPr>
            <a:xfrm flipV="1">
              <a:off x="2682116" y="862115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85" name="Line"/>
            <p:cNvSpPr/>
            <p:nvPr/>
          </p:nvSpPr>
          <p:spPr>
            <a:xfrm flipV="1">
              <a:off x="1521949" y="864913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86" name="Line"/>
            <p:cNvSpPr/>
            <p:nvPr/>
          </p:nvSpPr>
          <p:spPr>
            <a:xfrm flipV="1">
              <a:off x="941865" y="864913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87" name="Line"/>
            <p:cNvSpPr/>
            <p:nvPr/>
          </p:nvSpPr>
          <p:spPr>
            <a:xfrm flipV="1">
              <a:off x="3842284" y="864913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88" name="Line"/>
            <p:cNvSpPr/>
            <p:nvPr/>
          </p:nvSpPr>
          <p:spPr>
            <a:xfrm flipV="1">
              <a:off x="4361408" y="864913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89" name="Circle"/>
            <p:cNvSpPr/>
            <p:nvPr/>
          </p:nvSpPr>
          <p:spPr>
            <a:xfrm>
              <a:off x="847885" y="1432405"/>
              <a:ext cx="127001" cy="127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0" name="Circle"/>
            <p:cNvSpPr/>
            <p:nvPr/>
          </p:nvSpPr>
          <p:spPr>
            <a:xfrm>
              <a:off x="4259808" y="1433615"/>
              <a:ext cx="127001" cy="127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1" name="Circle"/>
            <p:cNvSpPr/>
            <p:nvPr/>
          </p:nvSpPr>
          <p:spPr>
            <a:xfrm>
              <a:off x="1416726" y="1432405"/>
              <a:ext cx="127001" cy="127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2" name="Circle"/>
            <p:cNvSpPr/>
            <p:nvPr/>
          </p:nvSpPr>
          <p:spPr>
            <a:xfrm>
              <a:off x="2019482" y="1432405"/>
              <a:ext cx="127001" cy="127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3" name="Circle"/>
            <p:cNvSpPr/>
            <p:nvPr/>
          </p:nvSpPr>
          <p:spPr>
            <a:xfrm>
              <a:off x="2581786" y="1434748"/>
              <a:ext cx="127001" cy="127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4" name="Circle"/>
            <p:cNvSpPr/>
            <p:nvPr/>
          </p:nvSpPr>
          <p:spPr>
            <a:xfrm>
              <a:off x="3181555" y="1432405"/>
              <a:ext cx="127001" cy="127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5" name="Circle"/>
            <p:cNvSpPr/>
            <p:nvPr/>
          </p:nvSpPr>
          <p:spPr>
            <a:xfrm>
              <a:off x="3741795" y="1432405"/>
              <a:ext cx="127001" cy="127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96" name="Image" descr="Image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930582" y="114443"/>
              <a:ext cx="596558" cy="279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7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74376" y="116785"/>
              <a:ext cx="589007" cy="279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7" name="Connection Line"/>
            <p:cNvSpPr/>
            <p:nvPr/>
          </p:nvSpPr>
          <p:spPr>
            <a:xfrm>
              <a:off x="917537" y="-1"/>
              <a:ext cx="3436090" cy="810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extrusionOk="0">
                  <a:moveTo>
                    <a:pt x="0" y="15662"/>
                  </a:moveTo>
                  <a:cubicBezTo>
                    <a:pt x="7451" y="-5399"/>
                    <a:pt x="14651" y="-5219"/>
                    <a:pt x="21600" y="16201"/>
                  </a:cubicBezTo>
                </a:path>
              </a:pathLst>
            </a:cu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399" name="位置对称"/>
            <p:cNvSpPr txBox="1"/>
            <p:nvPr/>
          </p:nvSpPr>
          <p:spPr>
            <a:xfrm>
              <a:off x="2111886" y="375476"/>
              <a:ext cx="10795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900"/>
              </a:lvl1pPr>
            </a:lstStyle>
            <a:p>
              <a:r>
                <a:t>位置对称</a:t>
              </a:r>
            </a:p>
          </p:txBody>
        </p:sp>
      </p:grpSp>
      <p:grpSp>
        <p:nvGrpSpPr>
          <p:cNvPr id="407" name="Group"/>
          <p:cNvGrpSpPr/>
          <p:nvPr/>
        </p:nvGrpSpPr>
        <p:grpSpPr>
          <a:xfrm>
            <a:off x="636888" y="8761904"/>
            <a:ext cx="5566110" cy="503518"/>
            <a:chOff x="-68262" y="0"/>
            <a:chExt cx="5566108" cy="503516"/>
          </a:xfrm>
        </p:grpSpPr>
        <p:sp>
          <p:nvSpPr>
            <p:cNvPr id="401" name="幅度相等"/>
            <p:cNvSpPr txBox="1"/>
            <p:nvPr/>
          </p:nvSpPr>
          <p:spPr>
            <a:xfrm>
              <a:off x="4418346" y="71716"/>
              <a:ext cx="10795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900"/>
              </a:lvl1pPr>
            </a:lstStyle>
            <a:p>
              <a:r>
                <a:t>幅度相等</a:t>
              </a:r>
            </a:p>
          </p:txBody>
        </p:sp>
        <p:grpSp>
          <p:nvGrpSpPr>
            <p:cNvPr id="406" name="Group"/>
            <p:cNvGrpSpPr/>
            <p:nvPr/>
          </p:nvGrpSpPr>
          <p:grpSpPr>
            <a:xfrm>
              <a:off x="-68263" y="0"/>
              <a:ext cx="4016444" cy="471193"/>
              <a:chOff x="-68262" y="0"/>
              <a:chExt cx="4016443" cy="471192"/>
            </a:xfrm>
          </p:grpSpPr>
          <p:sp>
            <p:nvSpPr>
              <p:cNvPr id="402" name="＝"/>
              <p:cNvSpPr txBox="1"/>
              <p:nvPr/>
            </p:nvSpPr>
            <p:spPr>
              <a:xfrm rot="16200000">
                <a:off x="-4763" y="-26265"/>
                <a:ext cx="431801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500"/>
                </a:lvl1pPr>
              </a:lstStyle>
              <a:p>
                <a:r>
                  <a:t>＝</a:t>
                </a:r>
              </a:p>
            </p:txBody>
          </p:sp>
          <p:sp>
            <p:nvSpPr>
              <p:cNvPr id="403" name="＝"/>
              <p:cNvSpPr txBox="1"/>
              <p:nvPr/>
            </p:nvSpPr>
            <p:spPr>
              <a:xfrm rot="16200000">
                <a:off x="575321" y="-26265"/>
                <a:ext cx="431801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500"/>
                </a:lvl1pPr>
              </a:lstStyle>
              <a:p>
                <a:r>
                  <a:t>＝</a:t>
                </a:r>
              </a:p>
            </p:txBody>
          </p:sp>
          <p:sp>
            <p:nvSpPr>
              <p:cNvPr id="404" name="＝"/>
              <p:cNvSpPr txBox="1"/>
              <p:nvPr/>
            </p:nvSpPr>
            <p:spPr>
              <a:xfrm rot="16200000">
                <a:off x="2852476" y="-24108"/>
                <a:ext cx="431801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500"/>
                </a:lvl1pPr>
              </a:lstStyle>
              <a:p>
                <a:r>
                  <a:t>＝</a:t>
                </a:r>
              </a:p>
            </p:txBody>
          </p:sp>
          <p:sp>
            <p:nvSpPr>
              <p:cNvPr id="405" name="＝"/>
              <p:cNvSpPr txBox="1"/>
              <p:nvPr/>
            </p:nvSpPr>
            <p:spPr>
              <a:xfrm rot="16200000">
                <a:off x="3452880" y="-63500"/>
                <a:ext cx="431801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500"/>
                </a:lvl1pPr>
              </a:lstStyle>
              <a:p>
                <a:r>
                  <a:t>＝</a:t>
                </a:r>
              </a:p>
            </p:txBody>
          </p:sp>
        </p:grpSp>
      </p:grpSp>
      <p:sp>
        <p:nvSpPr>
          <p:cNvPr id="408" name="恒相延时和恒群延时同时成立条件！"/>
          <p:cNvSpPr txBox="1"/>
          <p:nvPr/>
        </p:nvSpPr>
        <p:spPr>
          <a:xfrm>
            <a:off x="7195959" y="8140314"/>
            <a:ext cx="58039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>
                <a:solidFill>
                  <a:schemeClr val="accent5"/>
                </a:solidFill>
              </a:defRPr>
            </a:lvl1pPr>
          </a:lstStyle>
          <a:p>
            <a:r>
              <a:t>恒相延时和恒群延时同时成立条件！</a:t>
            </a:r>
          </a:p>
        </p:txBody>
      </p:sp>
      <p:grpSp>
        <p:nvGrpSpPr>
          <p:cNvPr id="414" name="Group"/>
          <p:cNvGrpSpPr/>
          <p:nvPr/>
        </p:nvGrpSpPr>
        <p:grpSpPr>
          <a:xfrm>
            <a:off x="1514459" y="4103586"/>
            <a:ext cx="7490007" cy="376132"/>
            <a:chOff x="0" y="0"/>
            <a:chExt cx="7490005" cy="376131"/>
          </a:xfrm>
        </p:grpSpPr>
        <p:pic>
          <p:nvPicPr>
            <p:cNvPr id="409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66942" y="71331"/>
              <a:ext cx="642553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9554" y="71331"/>
              <a:ext cx="650790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13" name="Group"/>
            <p:cNvGrpSpPr/>
            <p:nvPr/>
          </p:nvGrpSpPr>
          <p:grpSpPr>
            <a:xfrm>
              <a:off x="-1" y="0"/>
              <a:ext cx="7490007" cy="0"/>
              <a:chOff x="0" y="0"/>
              <a:chExt cx="7490005" cy="0"/>
            </a:xfrm>
          </p:grpSpPr>
          <p:sp>
            <p:nvSpPr>
              <p:cNvPr id="411" name="Line"/>
              <p:cNvSpPr/>
              <p:nvPr/>
            </p:nvSpPr>
            <p:spPr>
              <a:xfrm>
                <a:off x="4053916" y="0"/>
                <a:ext cx="3436090" cy="0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2600"/>
                    </a:solidFill>
                  </a:defRPr>
                </a:pPr>
                <a:endParaRPr/>
              </a:p>
            </p:txBody>
          </p:sp>
          <p:sp>
            <p:nvSpPr>
              <p:cNvPr id="412" name="Line"/>
              <p:cNvSpPr/>
              <p:nvPr/>
            </p:nvSpPr>
            <p:spPr>
              <a:xfrm>
                <a:off x="0" y="0"/>
                <a:ext cx="3515095" cy="0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</p:grpSp>
      <p:grpSp>
        <p:nvGrpSpPr>
          <p:cNvPr id="419" name="Group"/>
          <p:cNvGrpSpPr/>
          <p:nvPr/>
        </p:nvGrpSpPr>
        <p:grpSpPr>
          <a:xfrm>
            <a:off x="3588558" y="488044"/>
            <a:ext cx="1081848" cy="654956"/>
            <a:chOff x="0" y="0"/>
            <a:chExt cx="1081846" cy="654955"/>
          </a:xfrm>
        </p:grpSpPr>
        <p:pic>
          <p:nvPicPr>
            <p:cNvPr id="415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641" y="426355"/>
              <a:ext cx="114301" cy="228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6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9141" y="426355"/>
              <a:ext cx="114301" cy="228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7" name="Line"/>
            <p:cNvSpPr/>
            <p:nvPr/>
          </p:nvSpPr>
          <p:spPr>
            <a:xfrm>
              <a:off x="0" y="-1"/>
              <a:ext cx="192847" cy="3563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>
              <a:off x="889000" y="-1"/>
              <a:ext cx="192847" cy="3563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424" name="Group"/>
          <p:cNvGrpSpPr/>
          <p:nvPr/>
        </p:nvGrpSpPr>
        <p:grpSpPr>
          <a:xfrm>
            <a:off x="606457" y="409578"/>
            <a:ext cx="9607287" cy="609601"/>
            <a:chOff x="0" y="-38099"/>
            <a:chExt cx="9607286" cy="609600"/>
          </a:xfrm>
        </p:grpSpPr>
        <p:grpSp>
          <p:nvGrpSpPr>
            <p:cNvPr id="422" name="Group"/>
            <p:cNvGrpSpPr/>
            <p:nvPr/>
          </p:nvGrpSpPr>
          <p:grpSpPr>
            <a:xfrm>
              <a:off x="0" y="-38100"/>
              <a:ext cx="9607287" cy="609601"/>
              <a:chOff x="0" y="-38099"/>
              <a:chExt cx="9607286" cy="609600"/>
            </a:xfrm>
          </p:grpSpPr>
          <p:sp>
            <p:nvSpPr>
              <p:cNvPr id="420" name="左右分别关于   做傅立叶变换"/>
              <p:cNvSpPr txBox="1"/>
              <p:nvPr/>
            </p:nvSpPr>
            <p:spPr>
              <a:xfrm>
                <a:off x="4929216" y="-38100"/>
                <a:ext cx="4678071" cy="609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3200"/>
                  </a:spcBef>
                  <a:defRPr sz="2800"/>
                </a:lvl1pPr>
              </a:lstStyle>
              <a:p>
                <a:r>
                  <a:t>左右分别关于   做傅立叶变换</a:t>
                </a:r>
              </a:p>
            </p:txBody>
          </p:sp>
          <p:sp>
            <p:nvSpPr>
              <p:cNvPr id="421" name="对"/>
              <p:cNvSpPr txBox="1"/>
              <p:nvPr/>
            </p:nvSpPr>
            <p:spPr>
              <a:xfrm>
                <a:off x="0" y="-38100"/>
                <a:ext cx="469900" cy="609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3200"/>
                  </a:spcBef>
                  <a:defRPr sz="2800"/>
                </a:lvl1pPr>
              </a:lstStyle>
              <a:p>
                <a:r>
                  <a:t>对</a:t>
                </a:r>
              </a:p>
            </p:txBody>
          </p:sp>
        </p:grpSp>
        <p:pic>
          <p:nvPicPr>
            <p:cNvPr id="423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04043" y="174621"/>
              <a:ext cx="114301" cy="228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29" name="Group"/>
          <p:cNvGrpSpPr/>
          <p:nvPr/>
        </p:nvGrpSpPr>
        <p:grpSpPr>
          <a:xfrm>
            <a:off x="7224265" y="5079257"/>
            <a:ext cx="5922499" cy="984720"/>
            <a:chOff x="0" y="0"/>
            <a:chExt cx="5922498" cy="984719"/>
          </a:xfrm>
        </p:grpSpPr>
        <p:grpSp>
          <p:nvGrpSpPr>
            <p:cNvPr id="427" name="Group"/>
            <p:cNvGrpSpPr/>
            <p:nvPr/>
          </p:nvGrpSpPr>
          <p:grpSpPr>
            <a:xfrm>
              <a:off x="0" y="0"/>
              <a:ext cx="2318415" cy="984720"/>
              <a:chOff x="0" y="0"/>
              <a:chExt cx="2318414" cy="984719"/>
            </a:xfrm>
          </p:grpSpPr>
          <p:pic>
            <p:nvPicPr>
              <p:cNvPr id="425" name="Image" descr="Image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1403" y="143425"/>
                <a:ext cx="1662328" cy="736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26" name="Rectangle"/>
              <p:cNvSpPr/>
              <p:nvPr/>
            </p:nvSpPr>
            <p:spPr>
              <a:xfrm>
                <a:off x="0" y="0"/>
                <a:ext cx="2318415" cy="984720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428" name="（5.13a）"/>
            <p:cNvSpPr txBox="1"/>
            <p:nvPr/>
          </p:nvSpPr>
          <p:spPr>
            <a:xfrm>
              <a:off x="3749883" y="124059"/>
              <a:ext cx="2172616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dirty="0"/>
                <a:t>（5.13a）</a:t>
              </a:r>
            </a:p>
          </p:txBody>
        </p:sp>
      </p:grpSp>
      <p:grpSp>
        <p:nvGrpSpPr>
          <p:cNvPr id="436" name="Group"/>
          <p:cNvGrpSpPr/>
          <p:nvPr/>
        </p:nvGrpSpPr>
        <p:grpSpPr>
          <a:xfrm>
            <a:off x="7224265" y="6282201"/>
            <a:ext cx="5935072" cy="1270001"/>
            <a:chOff x="0" y="0"/>
            <a:chExt cx="5935071" cy="1270000"/>
          </a:xfrm>
        </p:grpSpPr>
        <p:grpSp>
          <p:nvGrpSpPr>
            <p:cNvPr id="434" name="Group"/>
            <p:cNvGrpSpPr/>
            <p:nvPr/>
          </p:nvGrpSpPr>
          <p:grpSpPr>
            <a:xfrm>
              <a:off x="0" y="0"/>
              <a:ext cx="5410041" cy="1270000"/>
              <a:chOff x="0" y="0"/>
              <a:chExt cx="5410040" cy="1270000"/>
            </a:xfrm>
          </p:grpSpPr>
          <p:pic>
            <p:nvPicPr>
              <p:cNvPr id="430" name="Image" descr="Image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4300" y="233271"/>
                <a:ext cx="3573163" cy="381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31" name="Image" descr="Image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6544" y="850649"/>
                <a:ext cx="2200488" cy="2921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32" name="Rectangle"/>
              <p:cNvSpPr/>
              <p:nvPr/>
            </p:nvSpPr>
            <p:spPr>
              <a:xfrm>
                <a:off x="0" y="0"/>
                <a:ext cx="3882165" cy="1270000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33" name="偶对称！"/>
              <p:cNvSpPr txBox="1"/>
              <p:nvPr/>
            </p:nvSpPr>
            <p:spPr>
              <a:xfrm>
                <a:off x="4025740" y="599312"/>
                <a:ext cx="1384301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 sz="2500"/>
                </a:lvl1pPr>
              </a:lstStyle>
              <a:p>
                <a:r>
                  <a:t>偶对称！</a:t>
                </a:r>
              </a:p>
            </p:txBody>
          </p:sp>
        </p:grpSp>
        <p:sp>
          <p:nvSpPr>
            <p:cNvPr id="435" name="（5.13b）"/>
            <p:cNvSpPr txBox="1"/>
            <p:nvPr/>
          </p:nvSpPr>
          <p:spPr>
            <a:xfrm>
              <a:off x="3737310" y="87015"/>
              <a:ext cx="2197762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dirty="0"/>
                <a:t>（5.13b）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1" animBg="1" advAuto="0"/>
      <p:bldP spid="343" grpId="4" animBg="1" advAuto="0"/>
      <p:bldP spid="346" grpId="7" animBg="1" advAuto="0"/>
      <p:bldP spid="349" grpId="5" animBg="1" advAuto="0"/>
      <p:bldP spid="352" grpId="9" animBg="1" advAuto="0"/>
      <p:bldP spid="356" grpId="8" animBg="1" advAuto="0"/>
      <p:bldP spid="362" grpId="12" animBg="1" advAuto="0"/>
      <p:bldP spid="368" grpId="13" animBg="1" advAuto="0"/>
      <p:bldP spid="400" grpId="10" animBg="1" advAuto="0"/>
      <p:bldP spid="407" grpId="14" animBg="1" advAuto="0"/>
      <p:bldP spid="408" grpId="16" animBg="1" advAuto="0"/>
      <p:bldP spid="414" grpId="6" animBg="1" advAuto="0"/>
      <p:bldP spid="419" grpId="2" animBg="1" advAuto="0"/>
      <p:bldP spid="424" grpId="3" animBg="1" advAuto="0"/>
      <p:bldP spid="429" grpId="11" animBg="1" advAuto="0"/>
      <p:bldP spid="436" grpId="1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Line"/>
          <p:cNvSpPr/>
          <p:nvPr/>
        </p:nvSpPr>
        <p:spPr>
          <a:xfrm flipV="1">
            <a:off x="3021145" y="1598357"/>
            <a:ext cx="1" cy="778553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2" name="如何理解恒相延时？"/>
          <p:cNvSpPr txBox="1">
            <a:spLocks noGrp="1"/>
          </p:cNvSpPr>
          <p:nvPr>
            <p:ph type="title"/>
          </p:nvPr>
        </p:nvSpPr>
        <p:spPr>
          <a:xfrm>
            <a:off x="952500" y="39834"/>
            <a:ext cx="11099800" cy="688872"/>
          </a:xfrm>
          <a:prstGeom prst="rect">
            <a:avLst/>
          </a:prstGeom>
        </p:spPr>
        <p:txBody>
          <a:bodyPr/>
          <a:lstStyle>
            <a:lvl1pPr defTabSz="239522">
              <a:defRPr sz="3280"/>
            </a:lvl1pPr>
          </a:lstStyle>
          <a:p>
            <a:r>
              <a:t>如何理解恒相延时？</a:t>
            </a:r>
          </a:p>
        </p:txBody>
      </p:sp>
      <p:sp>
        <p:nvSpPr>
          <p:cNvPr id="4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444" name="Line"/>
          <p:cNvSpPr/>
          <p:nvPr/>
        </p:nvSpPr>
        <p:spPr>
          <a:xfrm>
            <a:off x="279503" y="2624884"/>
            <a:ext cx="116352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5" name="Line"/>
          <p:cNvSpPr/>
          <p:nvPr/>
        </p:nvSpPr>
        <p:spPr>
          <a:xfrm flipV="1">
            <a:off x="3021145" y="2542771"/>
            <a:ext cx="1" cy="83821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6" name="Line"/>
          <p:cNvSpPr/>
          <p:nvPr/>
        </p:nvSpPr>
        <p:spPr>
          <a:xfrm flipV="1">
            <a:off x="3568307" y="2374246"/>
            <a:ext cx="1" cy="2523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7" name="Line"/>
          <p:cNvSpPr/>
          <p:nvPr/>
        </p:nvSpPr>
        <p:spPr>
          <a:xfrm flipV="1">
            <a:off x="4115468" y="2259946"/>
            <a:ext cx="1" cy="3666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8" name="Line"/>
          <p:cNvSpPr/>
          <p:nvPr/>
        </p:nvSpPr>
        <p:spPr>
          <a:xfrm flipV="1">
            <a:off x="4662629" y="2131292"/>
            <a:ext cx="1" cy="495300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9" name="Line"/>
          <p:cNvSpPr/>
          <p:nvPr/>
        </p:nvSpPr>
        <p:spPr>
          <a:xfrm flipV="1">
            <a:off x="5209790" y="2016991"/>
            <a:ext cx="1" cy="609602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0" name="Line"/>
          <p:cNvSpPr/>
          <p:nvPr/>
        </p:nvSpPr>
        <p:spPr>
          <a:xfrm flipV="1">
            <a:off x="5755244" y="1771788"/>
            <a:ext cx="1" cy="854805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1" name="Line"/>
          <p:cNvSpPr/>
          <p:nvPr/>
        </p:nvSpPr>
        <p:spPr>
          <a:xfrm flipV="1">
            <a:off x="6300699" y="2016991"/>
            <a:ext cx="1" cy="609602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2" name="Line"/>
          <p:cNvSpPr/>
          <p:nvPr/>
        </p:nvSpPr>
        <p:spPr>
          <a:xfrm flipV="1">
            <a:off x="6846153" y="2137344"/>
            <a:ext cx="1" cy="489248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3" name="Line"/>
          <p:cNvSpPr/>
          <p:nvPr/>
        </p:nvSpPr>
        <p:spPr>
          <a:xfrm flipV="1">
            <a:off x="7395021" y="2259946"/>
            <a:ext cx="1" cy="3666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4" name="Line"/>
          <p:cNvSpPr/>
          <p:nvPr/>
        </p:nvSpPr>
        <p:spPr>
          <a:xfrm flipV="1">
            <a:off x="7938768" y="2374246"/>
            <a:ext cx="1" cy="2523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5" name="Line"/>
          <p:cNvSpPr/>
          <p:nvPr/>
        </p:nvSpPr>
        <p:spPr>
          <a:xfrm flipV="1">
            <a:off x="8487637" y="2539357"/>
            <a:ext cx="1" cy="87236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56" name="0"/>
          <p:cNvSpPr txBox="1"/>
          <p:nvPr/>
        </p:nvSpPr>
        <p:spPr>
          <a:xfrm>
            <a:off x="2865138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0</a:t>
            </a:r>
          </a:p>
        </p:txBody>
      </p:sp>
      <p:sp>
        <p:nvSpPr>
          <p:cNvPr id="457" name="1"/>
          <p:cNvSpPr txBox="1"/>
          <p:nvPr/>
        </p:nvSpPr>
        <p:spPr>
          <a:xfrm>
            <a:off x="3412300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</a:t>
            </a:r>
          </a:p>
        </p:txBody>
      </p:sp>
      <p:sp>
        <p:nvSpPr>
          <p:cNvPr id="458" name="2"/>
          <p:cNvSpPr txBox="1"/>
          <p:nvPr/>
        </p:nvSpPr>
        <p:spPr>
          <a:xfrm>
            <a:off x="3959461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2</a:t>
            </a:r>
          </a:p>
        </p:txBody>
      </p:sp>
      <p:sp>
        <p:nvSpPr>
          <p:cNvPr id="459" name="3"/>
          <p:cNvSpPr txBox="1"/>
          <p:nvPr/>
        </p:nvSpPr>
        <p:spPr>
          <a:xfrm>
            <a:off x="4504915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3</a:t>
            </a:r>
          </a:p>
        </p:txBody>
      </p:sp>
      <p:sp>
        <p:nvSpPr>
          <p:cNvPr id="460" name="4"/>
          <p:cNvSpPr txBox="1"/>
          <p:nvPr/>
        </p:nvSpPr>
        <p:spPr>
          <a:xfrm>
            <a:off x="5053784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rPr dirty="0"/>
              <a:t>4</a:t>
            </a:r>
          </a:p>
        </p:txBody>
      </p:sp>
      <p:sp>
        <p:nvSpPr>
          <p:cNvPr id="461" name="5"/>
          <p:cNvSpPr txBox="1"/>
          <p:nvPr/>
        </p:nvSpPr>
        <p:spPr>
          <a:xfrm>
            <a:off x="5598384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5</a:t>
            </a:r>
          </a:p>
        </p:txBody>
      </p:sp>
      <p:sp>
        <p:nvSpPr>
          <p:cNvPr id="462" name="6"/>
          <p:cNvSpPr txBox="1"/>
          <p:nvPr/>
        </p:nvSpPr>
        <p:spPr>
          <a:xfrm>
            <a:off x="6145545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rPr dirty="0"/>
              <a:t>6</a:t>
            </a:r>
          </a:p>
        </p:txBody>
      </p:sp>
      <p:sp>
        <p:nvSpPr>
          <p:cNvPr id="463" name="7"/>
          <p:cNvSpPr txBox="1"/>
          <p:nvPr/>
        </p:nvSpPr>
        <p:spPr>
          <a:xfrm>
            <a:off x="6692706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rPr dirty="0"/>
              <a:t>7</a:t>
            </a:r>
          </a:p>
        </p:txBody>
      </p:sp>
      <p:sp>
        <p:nvSpPr>
          <p:cNvPr id="464" name="8"/>
          <p:cNvSpPr txBox="1"/>
          <p:nvPr/>
        </p:nvSpPr>
        <p:spPr>
          <a:xfrm>
            <a:off x="7238161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8</a:t>
            </a:r>
          </a:p>
        </p:txBody>
      </p:sp>
      <p:sp>
        <p:nvSpPr>
          <p:cNvPr id="465" name="9"/>
          <p:cNvSpPr txBox="1"/>
          <p:nvPr/>
        </p:nvSpPr>
        <p:spPr>
          <a:xfrm>
            <a:off x="7784469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rPr dirty="0"/>
              <a:t>9</a:t>
            </a:r>
          </a:p>
        </p:txBody>
      </p:sp>
      <p:sp>
        <p:nvSpPr>
          <p:cNvPr id="466" name="10"/>
          <p:cNvSpPr txBox="1"/>
          <p:nvPr/>
        </p:nvSpPr>
        <p:spPr>
          <a:xfrm>
            <a:off x="8331630" y="2617722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rPr dirty="0"/>
              <a:t>10</a:t>
            </a:r>
          </a:p>
        </p:txBody>
      </p:sp>
      <p:sp>
        <p:nvSpPr>
          <p:cNvPr id="467" name="Line"/>
          <p:cNvSpPr/>
          <p:nvPr/>
        </p:nvSpPr>
        <p:spPr>
          <a:xfrm>
            <a:off x="265997" y="4180693"/>
            <a:ext cx="116622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473" name="Group"/>
          <p:cNvGrpSpPr/>
          <p:nvPr/>
        </p:nvGrpSpPr>
        <p:grpSpPr>
          <a:xfrm>
            <a:off x="3021145" y="3572800"/>
            <a:ext cx="2188647" cy="609601"/>
            <a:chOff x="0" y="38099"/>
            <a:chExt cx="2188645" cy="609600"/>
          </a:xfrm>
        </p:grpSpPr>
        <p:sp>
          <p:nvSpPr>
            <p:cNvPr id="468" name="Line"/>
            <p:cNvSpPr/>
            <p:nvPr/>
          </p:nvSpPr>
          <p:spPr>
            <a:xfrm flipV="1">
              <a:off x="-1" y="38100"/>
              <a:ext cx="2" cy="609600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9" name="Line"/>
            <p:cNvSpPr/>
            <p:nvPr/>
          </p:nvSpPr>
          <p:spPr>
            <a:xfrm flipV="1">
              <a:off x="547161" y="38099"/>
              <a:ext cx="1" cy="60960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70" name="Line"/>
            <p:cNvSpPr/>
            <p:nvPr/>
          </p:nvSpPr>
          <p:spPr>
            <a:xfrm flipV="1">
              <a:off x="1094322" y="38099"/>
              <a:ext cx="1" cy="60960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71" name="Line"/>
            <p:cNvSpPr/>
            <p:nvPr/>
          </p:nvSpPr>
          <p:spPr>
            <a:xfrm flipV="1">
              <a:off x="1641483" y="38100"/>
              <a:ext cx="1" cy="609600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72" name="Line"/>
            <p:cNvSpPr/>
            <p:nvPr/>
          </p:nvSpPr>
          <p:spPr>
            <a:xfrm flipV="1">
              <a:off x="2188645" y="38100"/>
              <a:ext cx="1" cy="609600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474" name="0"/>
          <p:cNvSpPr txBox="1"/>
          <p:nvPr/>
        </p:nvSpPr>
        <p:spPr>
          <a:xfrm>
            <a:off x="2865138" y="4173530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0</a:t>
            </a:r>
          </a:p>
        </p:txBody>
      </p:sp>
      <p:sp>
        <p:nvSpPr>
          <p:cNvPr id="475" name="1"/>
          <p:cNvSpPr txBox="1"/>
          <p:nvPr/>
        </p:nvSpPr>
        <p:spPr>
          <a:xfrm>
            <a:off x="3412300" y="4173530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3959461" y="4173530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4504915" y="4173530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rPr dirty="0"/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5053784" y="4173530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rPr dirty="0"/>
              <a:t>4</a:t>
            </a:r>
          </a:p>
        </p:txBody>
      </p:sp>
      <p:pic>
        <p:nvPicPr>
          <p:cNvPr id="47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7674239"/>
            <a:ext cx="3784600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3115" y="2118592"/>
            <a:ext cx="660401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9465" y="3674400"/>
            <a:ext cx="647701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Line"/>
          <p:cNvSpPr/>
          <p:nvPr/>
        </p:nvSpPr>
        <p:spPr>
          <a:xfrm>
            <a:off x="279503" y="6660261"/>
            <a:ext cx="116352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83" name="0"/>
          <p:cNvSpPr txBox="1"/>
          <p:nvPr/>
        </p:nvSpPr>
        <p:spPr>
          <a:xfrm>
            <a:off x="2865139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0</a:t>
            </a:r>
          </a:p>
        </p:txBody>
      </p:sp>
      <p:sp>
        <p:nvSpPr>
          <p:cNvPr id="484" name="1"/>
          <p:cNvSpPr txBox="1"/>
          <p:nvPr/>
        </p:nvSpPr>
        <p:spPr>
          <a:xfrm>
            <a:off x="3412300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</a:t>
            </a:r>
          </a:p>
        </p:txBody>
      </p:sp>
      <p:sp>
        <p:nvSpPr>
          <p:cNvPr id="485" name="2"/>
          <p:cNvSpPr txBox="1"/>
          <p:nvPr/>
        </p:nvSpPr>
        <p:spPr>
          <a:xfrm>
            <a:off x="3959461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2</a:t>
            </a:r>
          </a:p>
        </p:txBody>
      </p:sp>
      <p:sp>
        <p:nvSpPr>
          <p:cNvPr id="486" name="3"/>
          <p:cNvSpPr txBox="1"/>
          <p:nvPr/>
        </p:nvSpPr>
        <p:spPr>
          <a:xfrm>
            <a:off x="4504915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rPr dirty="0"/>
              <a:t>3</a:t>
            </a:r>
          </a:p>
        </p:txBody>
      </p:sp>
      <p:sp>
        <p:nvSpPr>
          <p:cNvPr id="487" name="4"/>
          <p:cNvSpPr txBox="1"/>
          <p:nvPr/>
        </p:nvSpPr>
        <p:spPr>
          <a:xfrm>
            <a:off x="5053784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4</a:t>
            </a:r>
          </a:p>
        </p:txBody>
      </p:sp>
      <p:sp>
        <p:nvSpPr>
          <p:cNvPr id="488" name="5"/>
          <p:cNvSpPr txBox="1"/>
          <p:nvPr/>
        </p:nvSpPr>
        <p:spPr>
          <a:xfrm>
            <a:off x="5598384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5</a:t>
            </a:r>
          </a:p>
        </p:txBody>
      </p:sp>
      <p:sp>
        <p:nvSpPr>
          <p:cNvPr id="489" name="6"/>
          <p:cNvSpPr txBox="1"/>
          <p:nvPr/>
        </p:nvSpPr>
        <p:spPr>
          <a:xfrm>
            <a:off x="6145545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6</a:t>
            </a:r>
          </a:p>
        </p:txBody>
      </p:sp>
      <p:sp>
        <p:nvSpPr>
          <p:cNvPr id="490" name="7"/>
          <p:cNvSpPr txBox="1"/>
          <p:nvPr/>
        </p:nvSpPr>
        <p:spPr>
          <a:xfrm>
            <a:off x="6692707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7</a:t>
            </a:r>
          </a:p>
        </p:txBody>
      </p:sp>
      <p:sp>
        <p:nvSpPr>
          <p:cNvPr id="491" name="8"/>
          <p:cNvSpPr txBox="1"/>
          <p:nvPr/>
        </p:nvSpPr>
        <p:spPr>
          <a:xfrm>
            <a:off x="7238162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8</a:t>
            </a:r>
          </a:p>
        </p:txBody>
      </p:sp>
      <p:sp>
        <p:nvSpPr>
          <p:cNvPr id="492" name="9"/>
          <p:cNvSpPr txBox="1"/>
          <p:nvPr/>
        </p:nvSpPr>
        <p:spPr>
          <a:xfrm>
            <a:off x="7784469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9</a:t>
            </a:r>
          </a:p>
        </p:txBody>
      </p:sp>
      <p:sp>
        <p:nvSpPr>
          <p:cNvPr id="493" name="10"/>
          <p:cNvSpPr txBox="1"/>
          <p:nvPr/>
        </p:nvSpPr>
        <p:spPr>
          <a:xfrm>
            <a:off x="8331630" y="6665799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10</a:t>
            </a:r>
          </a:p>
        </p:txBody>
      </p:sp>
      <p:pic>
        <p:nvPicPr>
          <p:cNvPr id="494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5815" y="6140450"/>
            <a:ext cx="635001" cy="368300"/>
          </a:xfrm>
          <a:prstGeom prst="rect">
            <a:avLst/>
          </a:prstGeom>
          <a:ln w="12700">
            <a:miter lim="400000"/>
          </a:ln>
        </p:spPr>
      </p:pic>
      <p:sp>
        <p:nvSpPr>
          <p:cNvPr id="495" name="滑动平均滤波器"/>
          <p:cNvSpPr txBox="1"/>
          <p:nvPr/>
        </p:nvSpPr>
        <p:spPr>
          <a:xfrm>
            <a:off x="8255027" y="3553750"/>
            <a:ext cx="26035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rPr dirty="0" err="1"/>
              <a:t>滑动平均滤波器</a:t>
            </a: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Line"/>
          <p:cNvSpPr/>
          <p:nvPr/>
        </p:nvSpPr>
        <p:spPr>
          <a:xfrm flipV="1">
            <a:off x="3021145" y="1598357"/>
            <a:ext cx="1" cy="778553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501" name="Line"/>
          <p:cNvSpPr/>
          <p:nvPr/>
        </p:nvSpPr>
        <p:spPr>
          <a:xfrm>
            <a:off x="279503" y="2624884"/>
            <a:ext cx="116352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02" name="Line"/>
          <p:cNvSpPr/>
          <p:nvPr/>
        </p:nvSpPr>
        <p:spPr>
          <a:xfrm flipV="1">
            <a:off x="3021145" y="2542771"/>
            <a:ext cx="1" cy="83821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03" name="Line"/>
          <p:cNvSpPr/>
          <p:nvPr/>
        </p:nvSpPr>
        <p:spPr>
          <a:xfrm flipV="1">
            <a:off x="3568307" y="2374246"/>
            <a:ext cx="1" cy="2523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04" name="Line"/>
          <p:cNvSpPr/>
          <p:nvPr/>
        </p:nvSpPr>
        <p:spPr>
          <a:xfrm flipV="1">
            <a:off x="4115468" y="2259946"/>
            <a:ext cx="1" cy="3666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05" name="Line"/>
          <p:cNvSpPr/>
          <p:nvPr/>
        </p:nvSpPr>
        <p:spPr>
          <a:xfrm flipV="1">
            <a:off x="4662629" y="2131292"/>
            <a:ext cx="1" cy="495300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06" name="Line"/>
          <p:cNvSpPr/>
          <p:nvPr/>
        </p:nvSpPr>
        <p:spPr>
          <a:xfrm flipV="1">
            <a:off x="5209790" y="2016991"/>
            <a:ext cx="1" cy="609602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07" name="Line"/>
          <p:cNvSpPr/>
          <p:nvPr/>
        </p:nvSpPr>
        <p:spPr>
          <a:xfrm flipV="1">
            <a:off x="5755244" y="1771788"/>
            <a:ext cx="1" cy="854805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08" name="Line"/>
          <p:cNvSpPr/>
          <p:nvPr/>
        </p:nvSpPr>
        <p:spPr>
          <a:xfrm flipV="1">
            <a:off x="6300699" y="2016991"/>
            <a:ext cx="1" cy="609602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09" name="Line"/>
          <p:cNvSpPr/>
          <p:nvPr/>
        </p:nvSpPr>
        <p:spPr>
          <a:xfrm flipV="1">
            <a:off x="6846153" y="2137344"/>
            <a:ext cx="1" cy="489248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10" name="Line"/>
          <p:cNvSpPr/>
          <p:nvPr/>
        </p:nvSpPr>
        <p:spPr>
          <a:xfrm flipV="1">
            <a:off x="7395021" y="2259946"/>
            <a:ext cx="1" cy="3666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11" name="Line"/>
          <p:cNvSpPr/>
          <p:nvPr/>
        </p:nvSpPr>
        <p:spPr>
          <a:xfrm flipV="1">
            <a:off x="7938768" y="2374246"/>
            <a:ext cx="1" cy="2523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12" name="Line"/>
          <p:cNvSpPr/>
          <p:nvPr/>
        </p:nvSpPr>
        <p:spPr>
          <a:xfrm flipV="1">
            <a:off x="8487637" y="2539357"/>
            <a:ext cx="1" cy="87236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13" name="0"/>
          <p:cNvSpPr txBox="1"/>
          <p:nvPr/>
        </p:nvSpPr>
        <p:spPr>
          <a:xfrm>
            <a:off x="2865138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0</a:t>
            </a:r>
          </a:p>
        </p:txBody>
      </p:sp>
      <p:sp>
        <p:nvSpPr>
          <p:cNvPr id="514" name="1"/>
          <p:cNvSpPr txBox="1"/>
          <p:nvPr/>
        </p:nvSpPr>
        <p:spPr>
          <a:xfrm>
            <a:off x="3412300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</a:t>
            </a:r>
          </a:p>
        </p:txBody>
      </p:sp>
      <p:sp>
        <p:nvSpPr>
          <p:cNvPr id="515" name="2"/>
          <p:cNvSpPr txBox="1"/>
          <p:nvPr/>
        </p:nvSpPr>
        <p:spPr>
          <a:xfrm>
            <a:off x="3959461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2</a:t>
            </a:r>
          </a:p>
        </p:txBody>
      </p:sp>
      <p:sp>
        <p:nvSpPr>
          <p:cNvPr id="516" name="3"/>
          <p:cNvSpPr txBox="1"/>
          <p:nvPr/>
        </p:nvSpPr>
        <p:spPr>
          <a:xfrm>
            <a:off x="4504915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3</a:t>
            </a:r>
          </a:p>
        </p:txBody>
      </p:sp>
      <p:sp>
        <p:nvSpPr>
          <p:cNvPr id="517" name="4"/>
          <p:cNvSpPr txBox="1"/>
          <p:nvPr/>
        </p:nvSpPr>
        <p:spPr>
          <a:xfrm>
            <a:off x="5053784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4</a:t>
            </a:r>
          </a:p>
        </p:txBody>
      </p:sp>
      <p:sp>
        <p:nvSpPr>
          <p:cNvPr id="518" name="5"/>
          <p:cNvSpPr txBox="1"/>
          <p:nvPr/>
        </p:nvSpPr>
        <p:spPr>
          <a:xfrm>
            <a:off x="5598384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5</a:t>
            </a:r>
          </a:p>
        </p:txBody>
      </p:sp>
      <p:sp>
        <p:nvSpPr>
          <p:cNvPr id="519" name="6"/>
          <p:cNvSpPr txBox="1"/>
          <p:nvPr/>
        </p:nvSpPr>
        <p:spPr>
          <a:xfrm>
            <a:off x="6145545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6</a:t>
            </a:r>
          </a:p>
        </p:txBody>
      </p:sp>
      <p:sp>
        <p:nvSpPr>
          <p:cNvPr id="520" name="7"/>
          <p:cNvSpPr txBox="1"/>
          <p:nvPr/>
        </p:nvSpPr>
        <p:spPr>
          <a:xfrm>
            <a:off x="6692706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7</a:t>
            </a:r>
          </a:p>
        </p:txBody>
      </p:sp>
      <p:sp>
        <p:nvSpPr>
          <p:cNvPr id="521" name="8"/>
          <p:cNvSpPr txBox="1"/>
          <p:nvPr/>
        </p:nvSpPr>
        <p:spPr>
          <a:xfrm>
            <a:off x="7238161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8</a:t>
            </a:r>
          </a:p>
        </p:txBody>
      </p:sp>
      <p:sp>
        <p:nvSpPr>
          <p:cNvPr id="522" name="9"/>
          <p:cNvSpPr txBox="1"/>
          <p:nvPr/>
        </p:nvSpPr>
        <p:spPr>
          <a:xfrm>
            <a:off x="7784469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9</a:t>
            </a:r>
          </a:p>
        </p:txBody>
      </p:sp>
      <p:sp>
        <p:nvSpPr>
          <p:cNvPr id="523" name="10"/>
          <p:cNvSpPr txBox="1"/>
          <p:nvPr/>
        </p:nvSpPr>
        <p:spPr>
          <a:xfrm>
            <a:off x="8331630" y="2617722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10</a:t>
            </a:r>
          </a:p>
        </p:txBody>
      </p:sp>
      <p:sp>
        <p:nvSpPr>
          <p:cNvPr id="524" name="Line"/>
          <p:cNvSpPr/>
          <p:nvPr/>
        </p:nvSpPr>
        <p:spPr>
          <a:xfrm>
            <a:off x="265997" y="4180693"/>
            <a:ext cx="116622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25" name="Line"/>
          <p:cNvSpPr/>
          <p:nvPr/>
        </p:nvSpPr>
        <p:spPr>
          <a:xfrm flipV="1">
            <a:off x="830361" y="3572800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26" name="Line"/>
          <p:cNvSpPr/>
          <p:nvPr/>
        </p:nvSpPr>
        <p:spPr>
          <a:xfrm flipV="1">
            <a:off x="1377522" y="3572800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27" name="Line"/>
          <p:cNvSpPr/>
          <p:nvPr/>
        </p:nvSpPr>
        <p:spPr>
          <a:xfrm flipV="1">
            <a:off x="1924683" y="3572800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28" name="Line"/>
          <p:cNvSpPr/>
          <p:nvPr/>
        </p:nvSpPr>
        <p:spPr>
          <a:xfrm flipV="1">
            <a:off x="2471845" y="3572800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29" name="Line"/>
          <p:cNvSpPr/>
          <p:nvPr/>
        </p:nvSpPr>
        <p:spPr>
          <a:xfrm flipV="1">
            <a:off x="3019006" y="3572800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30" name="0"/>
          <p:cNvSpPr txBox="1"/>
          <p:nvPr/>
        </p:nvSpPr>
        <p:spPr>
          <a:xfrm>
            <a:off x="2865138" y="4173530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0</a:t>
            </a:r>
          </a:p>
        </p:txBody>
      </p:sp>
      <p:sp>
        <p:nvSpPr>
          <p:cNvPr id="531" name="-1"/>
          <p:cNvSpPr txBox="1"/>
          <p:nvPr/>
        </p:nvSpPr>
        <p:spPr>
          <a:xfrm>
            <a:off x="2315838" y="4173530"/>
            <a:ext cx="4304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-1</a:t>
            </a:r>
          </a:p>
        </p:txBody>
      </p:sp>
      <p:sp>
        <p:nvSpPr>
          <p:cNvPr id="532" name="-2"/>
          <p:cNvSpPr txBox="1"/>
          <p:nvPr/>
        </p:nvSpPr>
        <p:spPr>
          <a:xfrm>
            <a:off x="1768677" y="4173530"/>
            <a:ext cx="4304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-2</a:t>
            </a:r>
          </a:p>
        </p:txBody>
      </p:sp>
      <p:sp>
        <p:nvSpPr>
          <p:cNvPr id="533" name="-3"/>
          <p:cNvSpPr txBox="1"/>
          <p:nvPr/>
        </p:nvSpPr>
        <p:spPr>
          <a:xfrm>
            <a:off x="1225361" y="4173530"/>
            <a:ext cx="4304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-3</a:t>
            </a:r>
          </a:p>
        </p:txBody>
      </p:sp>
      <p:sp>
        <p:nvSpPr>
          <p:cNvPr id="534" name="-4"/>
          <p:cNvSpPr txBox="1"/>
          <p:nvPr/>
        </p:nvSpPr>
        <p:spPr>
          <a:xfrm>
            <a:off x="674354" y="4173530"/>
            <a:ext cx="4304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-4</a:t>
            </a:r>
          </a:p>
        </p:txBody>
      </p:sp>
      <p:sp>
        <p:nvSpPr>
          <p:cNvPr id="535" name="Line"/>
          <p:cNvSpPr/>
          <p:nvPr/>
        </p:nvSpPr>
        <p:spPr>
          <a:xfrm>
            <a:off x="279503" y="6660261"/>
            <a:ext cx="116352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36" name="0"/>
          <p:cNvSpPr txBox="1"/>
          <p:nvPr/>
        </p:nvSpPr>
        <p:spPr>
          <a:xfrm>
            <a:off x="2865139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0</a:t>
            </a:r>
          </a:p>
        </p:txBody>
      </p:sp>
      <p:sp>
        <p:nvSpPr>
          <p:cNvPr id="537" name="1"/>
          <p:cNvSpPr txBox="1"/>
          <p:nvPr/>
        </p:nvSpPr>
        <p:spPr>
          <a:xfrm>
            <a:off x="3412300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</a:t>
            </a:r>
          </a:p>
        </p:txBody>
      </p:sp>
      <p:sp>
        <p:nvSpPr>
          <p:cNvPr id="538" name="2"/>
          <p:cNvSpPr txBox="1"/>
          <p:nvPr/>
        </p:nvSpPr>
        <p:spPr>
          <a:xfrm>
            <a:off x="3959461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2</a:t>
            </a:r>
          </a:p>
        </p:txBody>
      </p:sp>
      <p:sp>
        <p:nvSpPr>
          <p:cNvPr id="539" name="3"/>
          <p:cNvSpPr txBox="1"/>
          <p:nvPr/>
        </p:nvSpPr>
        <p:spPr>
          <a:xfrm>
            <a:off x="4504915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3</a:t>
            </a:r>
          </a:p>
        </p:txBody>
      </p:sp>
      <p:sp>
        <p:nvSpPr>
          <p:cNvPr id="540" name="4"/>
          <p:cNvSpPr txBox="1"/>
          <p:nvPr/>
        </p:nvSpPr>
        <p:spPr>
          <a:xfrm>
            <a:off x="5053784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4</a:t>
            </a:r>
          </a:p>
        </p:txBody>
      </p:sp>
      <p:sp>
        <p:nvSpPr>
          <p:cNvPr id="541" name="5"/>
          <p:cNvSpPr txBox="1"/>
          <p:nvPr/>
        </p:nvSpPr>
        <p:spPr>
          <a:xfrm>
            <a:off x="5598384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5</a:t>
            </a:r>
          </a:p>
        </p:txBody>
      </p:sp>
      <p:sp>
        <p:nvSpPr>
          <p:cNvPr id="542" name="6"/>
          <p:cNvSpPr txBox="1"/>
          <p:nvPr/>
        </p:nvSpPr>
        <p:spPr>
          <a:xfrm>
            <a:off x="6145545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6</a:t>
            </a:r>
          </a:p>
        </p:txBody>
      </p:sp>
      <p:sp>
        <p:nvSpPr>
          <p:cNvPr id="543" name="7"/>
          <p:cNvSpPr txBox="1"/>
          <p:nvPr/>
        </p:nvSpPr>
        <p:spPr>
          <a:xfrm>
            <a:off x="6692707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7</a:t>
            </a:r>
          </a:p>
        </p:txBody>
      </p:sp>
      <p:sp>
        <p:nvSpPr>
          <p:cNvPr id="544" name="8"/>
          <p:cNvSpPr txBox="1"/>
          <p:nvPr/>
        </p:nvSpPr>
        <p:spPr>
          <a:xfrm>
            <a:off x="7238162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8</a:t>
            </a:r>
          </a:p>
        </p:txBody>
      </p:sp>
      <p:sp>
        <p:nvSpPr>
          <p:cNvPr id="545" name="9"/>
          <p:cNvSpPr txBox="1"/>
          <p:nvPr/>
        </p:nvSpPr>
        <p:spPr>
          <a:xfrm>
            <a:off x="7784469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9</a:t>
            </a:r>
          </a:p>
        </p:txBody>
      </p:sp>
      <p:sp>
        <p:nvSpPr>
          <p:cNvPr id="546" name="10"/>
          <p:cNvSpPr txBox="1"/>
          <p:nvPr/>
        </p:nvSpPr>
        <p:spPr>
          <a:xfrm>
            <a:off x="8331630" y="6665799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10</a:t>
            </a:r>
          </a:p>
        </p:txBody>
      </p:sp>
      <p:pic>
        <p:nvPicPr>
          <p:cNvPr id="5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7674239"/>
            <a:ext cx="3784600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815" y="6140450"/>
            <a:ext cx="635001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4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3115" y="2118592"/>
            <a:ext cx="660401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9765" y="3805230"/>
            <a:ext cx="927101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551" name="Line"/>
          <p:cNvSpPr/>
          <p:nvPr/>
        </p:nvSpPr>
        <p:spPr>
          <a:xfrm flipV="1">
            <a:off x="3021145" y="6484095"/>
            <a:ext cx="1" cy="164356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52" name="y(0)"/>
          <p:cNvSpPr txBox="1"/>
          <p:nvPr/>
        </p:nvSpPr>
        <p:spPr>
          <a:xfrm>
            <a:off x="2021046" y="5168019"/>
            <a:ext cx="9015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y(0)</a:t>
            </a:r>
          </a:p>
        </p:txBody>
      </p:sp>
      <p:sp>
        <p:nvSpPr>
          <p:cNvPr id="553" name="如何理解恒相延时？"/>
          <p:cNvSpPr txBox="1">
            <a:spLocks noGrp="1"/>
          </p:cNvSpPr>
          <p:nvPr>
            <p:ph type="title"/>
          </p:nvPr>
        </p:nvSpPr>
        <p:spPr>
          <a:xfrm>
            <a:off x="952500" y="39834"/>
            <a:ext cx="11099800" cy="688872"/>
          </a:xfrm>
          <a:prstGeom prst="rect">
            <a:avLst/>
          </a:prstGeom>
        </p:spPr>
        <p:txBody>
          <a:bodyPr/>
          <a:lstStyle>
            <a:lvl1pPr defTabSz="239522">
              <a:defRPr sz="3280"/>
            </a:lvl1pPr>
          </a:lstStyle>
          <a:p>
            <a:r>
              <a:t>如何理解恒相延时？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Line"/>
          <p:cNvSpPr/>
          <p:nvPr/>
        </p:nvSpPr>
        <p:spPr>
          <a:xfrm flipV="1">
            <a:off x="3021145" y="1598357"/>
            <a:ext cx="1" cy="778553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557" name="Line"/>
          <p:cNvSpPr/>
          <p:nvPr/>
        </p:nvSpPr>
        <p:spPr>
          <a:xfrm>
            <a:off x="279503" y="2624884"/>
            <a:ext cx="116352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58" name="Line"/>
          <p:cNvSpPr/>
          <p:nvPr/>
        </p:nvSpPr>
        <p:spPr>
          <a:xfrm flipV="1">
            <a:off x="3021145" y="2542771"/>
            <a:ext cx="1" cy="83821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59" name="Line"/>
          <p:cNvSpPr/>
          <p:nvPr/>
        </p:nvSpPr>
        <p:spPr>
          <a:xfrm flipV="1">
            <a:off x="3568307" y="2374246"/>
            <a:ext cx="1" cy="2523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60" name="Line"/>
          <p:cNvSpPr/>
          <p:nvPr/>
        </p:nvSpPr>
        <p:spPr>
          <a:xfrm flipV="1">
            <a:off x="4115468" y="2259946"/>
            <a:ext cx="1" cy="3666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61" name="Line"/>
          <p:cNvSpPr/>
          <p:nvPr/>
        </p:nvSpPr>
        <p:spPr>
          <a:xfrm flipV="1">
            <a:off x="4662629" y="2131292"/>
            <a:ext cx="1" cy="495300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62" name="Line"/>
          <p:cNvSpPr/>
          <p:nvPr/>
        </p:nvSpPr>
        <p:spPr>
          <a:xfrm flipV="1">
            <a:off x="5209790" y="2016991"/>
            <a:ext cx="1" cy="609602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63" name="Line"/>
          <p:cNvSpPr/>
          <p:nvPr/>
        </p:nvSpPr>
        <p:spPr>
          <a:xfrm flipV="1">
            <a:off x="5755244" y="1771788"/>
            <a:ext cx="1" cy="854805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64" name="Line"/>
          <p:cNvSpPr/>
          <p:nvPr/>
        </p:nvSpPr>
        <p:spPr>
          <a:xfrm flipV="1">
            <a:off x="6300699" y="2016991"/>
            <a:ext cx="1" cy="609602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65" name="Line"/>
          <p:cNvSpPr/>
          <p:nvPr/>
        </p:nvSpPr>
        <p:spPr>
          <a:xfrm flipV="1">
            <a:off x="6846153" y="2137344"/>
            <a:ext cx="1" cy="489248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66" name="Line"/>
          <p:cNvSpPr/>
          <p:nvPr/>
        </p:nvSpPr>
        <p:spPr>
          <a:xfrm flipV="1">
            <a:off x="7395021" y="2259946"/>
            <a:ext cx="1" cy="3666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67" name="Line"/>
          <p:cNvSpPr/>
          <p:nvPr/>
        </p:nvSpPr>
        <p:spPr>
          <a:xfrm flipV="1">
            <a:off x="7938768" y="2374246"/>
            <a:ext cx="1" cy="2523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68" name="Line"/>
          <p:cNvSpPr/>
          <p:nvPr/>
        </p:nvSpPr>
        <p:spPr>
          <a:xfrm flipV="1">
            <a:off x="8487637" y="2539357"/>
            <a:ext cx="1" cy="87236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69" name="0"/>
          <p:cNvSpPr txBox="1"/>
          <p:nvPr/>
        </p:nvSpPr>
        <p:spPr>
          <a:xfrm>
            <a:off x="2865138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0</a:t>
            </a:r>
          </a:p>
        </p:txBody>
      </p:sp>
      <p:sp>
        <p:nvSpPr>
          <p:cNvPr id="570" name="1"/>
          <p:cNvSpPr txBox="1"/>
          <p:nvPr/>
        </p:nvSpPr>
        <p:spPr>
          <a:xfrm>
            <a:off x="3412300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</a:t>
            </a:r>
          </a:p>
        </p:txBody>
      </p:sp>
      <p:sp>
        <p:nvSpPr>
          <p:cNvPr id="571" name="2"/>
          <p:cNvSpPr txBox="1"/>
          <p:nvPr/>
        </p:nvSpPr>
        <p:spPr>
          <a:xfrm>
            <a:off x="3959461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2</a:t>
            </a:r>
          </a:p>
        </p:txBody>
      </p:sp>
      <p:sp>
        <p:nvSpPr>
          <p:cNvPr id="572" name="3"/>
          <p:cNvSpPr txBox="1"/>
          <p:nvPr/>
        </p:nvSpPr>
        <p:spPr>
          <a:xfrm>
            <a:off x="4504915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3</a:t>
            </a:r>
          </a:p>
        </p:txBody>
      </p:sp>
      <p:sp>
        <p:nvSpPr>
          <p:cNvPr id="573" name="4"/>
          <p:cNvSpPr txBox="1"/>
          <p:nvPr/>
        </p:nvSpPr>
        <p:spPr>
          <a:xfrm>
            <a:off x="5053784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4</a:t>
            </a:r>
          </a:p>
        </p:txBody>
      </p:sp>
      <p:sp>
        <p:nvSpPr>
          <p:cNvPr id="574" name="5"/>
          <p:cNvSpPr txBox="1"/>
          <p:nvPr/>
        </p:nvSpPr>
        <p:spPr>
          <a:xfrm>
            <a:off x="5598384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5</a:t>
            </a:r>
          </a:p>
        </p:txBody>
      </p:sp>
      <p:sp>
        <p:nvSpPr>
          <p:cNvPr id="575" name="6"/>
          <p:cNvSpPr txBox="1"/>
          <p:nvPr/>
        </p:nvSpPr>
        <p:spPr>
          <a:xfrm>
            <a:off x="6145545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6</a:t>
            </a:r>
          </a:p>
        </p:txBody>
      </p:sp>
      <p:sp>
        <p:nvSpPr>
          <p:cNvPr id="576" name="7"/>
          <p:cNvSpPr txBox="1"/>
          <p:nvPr/>
        </p:nvSpPr>
        <p:spPr>
          <a:xfrm>
            <a:off x="6692706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7</a:t>
            </a:r>
          </a:p>
        </p:txBody>
      </p:sp>
      <p:sp>
        <p:nvSpPr>
          <p:cNvPr id="577" name="8"/>
          <p:cNvSpPr txBox="1"/>
          <p:nvPr/>
        </p:nvSpPr>
        <p:spPr>
          <a:xfrm>
            <a:off x="7238161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8</a:t>
            </a:r>
          </a:p>
        </p:txBody>
      </p:sp>
      <p:sp>
        <p:nvSpPr>
          <p:cNvPr id="578" name="9"/>
          <p:cNvSpPr txBox="1"/>
          <p:nvPr/>
        </p:nvSpPr>
        <p:spPr>
          <a:xfrm>
            <a:off x="7784469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9</a:t>
            </a:r>
          </a:p>
        </p:txBody>
      </p:sp>
      <p:sp>
        <p:nvSpPr>
          <p:cNvPr id="579" name="10"/>
          <p:cNvSpPr txBox="1"/>
          <p:nvPr/>
        </p:nvSpPr>
        <p:spPr>
          <a:xfrm>
            <a:off x="8331630" y="2617722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10</a:t>
            </a:r>
          </a:p>
        </p:txBody>
      </p:sp>
      <p:sp>
        <p:nvSpPr>
          <p:cNvPr id="580" name="Line"/>
          <p:cNvSpPr/>
          <p:nvPr/>
        </p:nvSpPr>
        <p:spPr>
          <a:xfrm>
            <a:off x="265997" y="4180693"/>
            <a:ext cx="116622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81" name="Line"/>
          <p:cNvSpPr/>
          <p:nvPr/>
        </p:nvSpPr>
        <p:spPr>
          <a:xfrm flipV="1">
            <a:off x="3568307" y="3578256"/>
            <a:ext cx="1" cy="609600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82" name="Line"/>
          <p:cNvSpPr/>
          <p:nvPr/>
        </p:nvSpPr>
        <p:spPr>
          <a:xfrm flipV="1">
            <a:off x="1377522" y="3572800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83" name="Line"/>
          <p:cNvSpPr/>
          <p:nvPr/>
        </p:nvSpPr>
        <p:spPr>
          <a:xfrm flipV="1">
            <a:off x="1924683" y="3572800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84" name="Line"/>
          <p:cNvSpPr/>
          <p:nvPr/>
        </p:nvSpPr>
        <p:spPr>
          <a:xfrm flipV="1">
            <a:off x="2471845" y="3572800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85" name="Line"/>
          <p:cNvSpPr/>
          <p:nvPr/>
        </p:nvSpPr>
        <p:spPr>
          <a:xfrm flipV="1">
            <a:off x="3019006" y="3572800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86" name="0"/>
          <p:cNvSpPr txBox="1"/>
          <p:nvPr/>
        </p:nvSpPr>
        <p:spPr>
          <a:xfrm>
            <a:off x="2865138" y="4173530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0</a:t>
            </a:r>
          </a:p>
        </p:txBody>
      </p:sp>
      <p:sp>
        <p:nvSpPr>
          <p:cNvPr id="587" name="-1"/>
          <p:cNvSpPr txBox="1"/>
          <p:nvPr/>
        </p:nvSpPr>
        <p:spPr>
          <a:xfrm>
            <a:off x="2315838" y="4173530"/>
            <a:ext cx="4304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-1</a:t>
            </a:r>
          </a:p>
        </p:txBody>
      </p:sp>
      <p:sp>
        <p:nvSpPr>
          <p:cNvPr id="588" name="-2"/>
          <p:cNvSpPr txBox="1"/>
          <p:nvPr/>
        </p:nvSpPr>
        <p:spPr>
          <a:xfrm>
            <a:off x="1768677" y="4173530"/>
            <a:ext cx="4304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-2</a:t>
            </a:r>
          </a:p>
        </p:txBody>
      </p:sp>
      <p:sp>
        <p:nvSpPr>
          <p:cNvPr id="589" name="-3"/>
          <p:cNvSpPr txBox="1"/>
          <p:nvPr/>
        </p:nvSpPr>
        <p:spPr>
          <a:xfrm>
            <a:off x="1225361" y="4173530"/>
            <a:ext cx="430430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-3</a:t>
            </a:r>
          </a:p>
        </p:txBody>
      </p:sp>
      <p:sp>
        <p:nvSpPr>
          <p:cNvPr id="590" name="1"/>
          <p:cNvSpPr txBox="1"/>
          <p:nvPr/>
        </p:nvSpPr>
        <p:spPr>
          <a:xfrm>
            <a:off x="3412300" y="4173530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</a:t>
            </a:r>
          </a:p>
        </p:txBody>
      </p:sp>
      <p:sp>
        <p:nvSpPr>
          <p:cNvPr id="591" name="Line"/>
          <p:cNvSpPr/>
          <p:nvPr/>
        </p:nvSpPr>
        <p:spPr>
          <a:xfrm>
            <a:off x="279503" y="6660261"/>
            <a:ext cx="116352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592" name="0"/>
          <p:cNvSpPr txBox="1"/>
          <p:nvPr/>
        </p:nvSpPr>
        <p:spPr>
          <a:xfrm>
            <a:off x="2865139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0</a:t>
            </a:r>
          </a:p>
        </p:txBody>
      </p:sp>
      <p:sp>
        <p:nvSpPr>
          <p:cNvPr id="593" name="1"/>
          <p:cNvSpPr txBox="1"/>
          <p:nvPr/>
        </p:nvSpPr>
        <p:spPr>
          <a:xfrm>
            <a:off x="3412300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</a:t>
            </a:r>
          </a:p>
        </p:txBody>
      </p:sp>
      <p:sp>
        <p:nvSpPr>
          <p:cNvPr id="594" name="2"/>
          <p:cNvSpPr txBox="1"/>
          <p:nvPr/>
        </p:nvSpPr>
        <p:spPr>
          <a:xfrm>
            <a:off x="3959461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2</a:t>
            </a:r>
          </a:p>
        </p:txBody>
      </p:sp>
      <p:sp>
        <p:nvSpPr>
          <p:cNvPr id="595" name="3"/>
          <p:cNvSpPr txBox="1"/>
          <p:nvPr/>
        </p:nvSpPr>
        <p:spPr>
          <a:xfrm>
            <a:off x="4504915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3</a:t>
            </a:r>
          </a:p>
        </p:txBody>
      </p:sp>
      <p:sp>
        <p:nvSpPr>
          <p:cNvPr id="596" name="4"/>
          <p:cNvSpPr txBox="1"/>
          <p:nvPr/>
        </p:nvSpPr>
        <p:spPr>
          <a:xfrm>
            <a:off x="5053784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4</a:t>
            </a:r>
          </a:p>
        </p:txBody>
      </p:sp>
      <p:sp>
        <p:nvSpPr>
          <p:cNvPr id="597" name="5"/>
          <p:cNvSpPr txBox="1"/>
          <p:nvPr/>
        </p:nvSpPr>
        <p:spPr>
          <a:xfrm>
            <a:off x="5598384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5</a:t>
            </a:r>
          </a:p>
        </p:txBody>
      </p:sp>
      <p:sp>
        <p:nvSpPr>
          <p:cNvPr id="598" name="6"/>
          <p:cNvSpPr txBox="1"/>
          <p:nvPr/>
        </p:nvSpPr>
        <p:spPr>
          <a:xfrm>
            <a:off x="6145545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6</a:t>
            </a:r>
          </a:p>
        </p:txBody>
      </p:sp>
      <p:sp>
        <p:nvSpPr>
          <p:cNvPr id="599" name="7"/>
          <p:cNvSpPr txBox="1"/>
          <p:nvPr/>
        </p:nvSpPr>
        <p:spPr>
          <a:xfrm>
            <a:off x="6692707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7</a:t>
            </a:r>
          </a:p>
        </p:txBody>
      </p:sp>
      <p:sp>
        <p:nvSpPr>
          <p:cNvPr id="600" name="8"/>
          <p:cNvSpPr txBox="1"/>
          <p:nvPr/>
        </p:nvSpPr>
        <p:spPr>
          <a:xfrm>
            <a:off x="7238162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8</a:t>
            </a:r>
          </a:p>
        </p:txBody>
      </p:sp>
      <p:sp>
        <p:nvSpPr>
          <p:cNvPr id="601" name="9"/>
          <p:cNvSpPr txBox="1"/>
          <p:nvPr/>
        </p:nvSpPr>
        <p:spPr>
          <a:xfrm>
            <a:off x="7784469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9</a:t>
            </a:r>
          </a:p>
        </p:txBody>
      </p:sp>
      <p:sp>
        <p:nvSpPr>
          <p:cNvPr id="602" name="10"/>
          <p:cNvSpPr txBox="1"/>
          <p:nvPr/>
        </p:nvSpPr>
        <p:spPr>
          <a:xfrm>
            <a:off x="8331630" y="6665799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10</a:t>
            </a:r>
          </a:p>
        </p:txBody>
      </p:sp>
      <p:pic>
        <p:nvPicPr>
          <p:cNvPr id="60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7674239"/>
            <a:ext cx="3784600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815" y="6140450"/>
            <a:ext cx="635001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3115" y="2118592"/>
            <a:ext cx="660401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Line"/>
          <p:cNvSpPr/>
          <p:nvPr/>
        </p:nvSpPr>
        <p:spPr>
          <a:xfrm flipV="1">
            <a:off x="3021145" y="6484095"/>
            <a:ext cx="1" cy="164356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7" name="Line"/>
          <p:cNvSpPr/>
          <p:nvPr/>
        </p:nvSpPr>
        <p:spPr>
          <a:xfrm flipV="1">
            <a:off x="3568306" y="6291969"/>
            <a:ext cx="1" cy="356482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8" name="y(1)"/>
          <p:cNvSpPr txBox="1"/>
          <p:nvPr/>
        </p:nvSpPr>
        <p:spPr>
          <a:xfrm>
            <a:off x="2021046" y="5168019"/>
            <a:ext cx="9015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y(1)</a:t>
            </a:r>
          </a:p>
        </p:txBody>
      </p:sp>
      <p:sp>
        <p:nvSpPr>
          <p:cNvPr id="609" name="如何理解恒相延时？"/>
          <p:cNvSpPr txBox="1">
            <a:spLocks noGrp="1"/>
          </p:cNvSpPr>
          <p:nvPr>
            <p:ph type="title"/>
          </p:nvPr>
        </p:nvSpPr>
        <p:spPr>
          <a:xfrm>
            <a:off x="952500" y="39834"/>
            <a:ext cx="11099800" cy="688872"/>
          </a:xfrm>
          <a:prstGeom prst="rect">
            <a:avLst/>
          </a:prstGeom>
        </p:spPr>
        <p:txBody>
          <a:bodyPr/>
          <a:lstStyle>
            <a:lvl1pPr defTabSz="239522">
              <a:defRPr sz="3280"/>
            </a:lvl1pPr>
          </a:lstStyle>
          <a:p>
            <a:r>
              <a:t>如何理解恒相延时？</a:t>
            </a:r>
          </a:p>
        </p:txBody>
      </p:sp>
      <p:pic>
        <p:nvPicPr>
          <p:cNvPr id="61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0822" y="3679856"/>
            <a:ext cx="1257301" cy="36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Line"/>
          <p:cNvSpPr/>
          <p:nvPr/>
        </p:nvSpPr>
        <p:spPr>
          <a:xfrm flipV="1">
            <a:off x="3021145" y="1598357"/>
            <a:ext cx="1" cy="778553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614" name="Line"/>
          <p:cNvSpPr/>
          <p:nvPr/>
        </p:nvSpPr>
        <p:spPr>
          <a:xfrm>
            <a:off x="279503" y="2624884"/>
            <a:ext cx="116352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5" name="Line"/>
          <p:cNvSpPr/>
          <p:nvPr/>
        </p:nvSpPr>
        <p:spPr>
          <a:xfrm flipV="1">
            <a:off x="3021145" y="2542771"/>
            <a:ext cx="1" cy="83821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6" name="Line"/>
          <p:cNvSpPr/>
          <p:nvPr/>
        </p:nvSpPr>
        <p:spPr>
          <a:xfrm flipV="1">
            <a:off x="3568307" y="2374246"/>
            <a:ext cx="1" cy="2523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7" name="Line"/>
          <p:cNvSpPr/>
          <p:nvPr/>
        </p:nvSpPr>
        <p:spPr>
          <a:xfrm flipV="1">
            <a:off x="4115468" y="2259946"/>
            <a:ext cx="1" cy="3666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8" name="Line"/>
          <p:cNvSpPr/>
          <p:nvPr/>
        </p:nvSpPr>
        <p:spPr>
          <a:xfrm flipV="1">
            <a:off x="4662629" y="2131292"/>
            <a:ext cx="1" cy="495300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9" name="Line"/>
          <p:cNvSpPr/>
          <p:nvPr/>
        </p:nvSpPr>
        <p:spPr>
          <a:xfrm flipV="1">
            <a:off x="5209790" y="2016991"/>
            <a:ext cx="1" cy="609602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20" name="Line"/>
          <p:cNvSpPr/>
          <p:nvPr/>
        </p:nvSpPr>
        <p:spPr>
          <a:xfrm flipV="1">
            <a:off x="5755244" y="1771788"/>
            <a:ext cx="1" cy="854805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21" name="Line"/>
          <p:cNvSpPr/>
          <p:nvPr/>
        </p:nvSpPr>
        <p:spPr>
          <a:xfrm flipV="1">
            <a:off x="6300699" y="2016991"/>
            <a:ext cx="1" cy="609602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22" name="Line"/>
          <p:cNvSpPr/>
          <p:nvPr/>
        </p:nvSpPr>
        <p:spPr>
          <a:xfrm flipV="1">
            <a:off x="6846153" y="2137344"/>
            <a:ext cx="1" cy="489248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23" name="Line"/>
          <p:cNvSpPr/>
          <p:nvPr/>
        </p:nvSpPr>
        <p:spPr>
          <a:xfrm flipV="1">
            <a:off x="7395021" y="2259946"/>
            <a:ext cx="1" cy="3666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24" name="Line"/>
          <p:cNvSpPr/>
          <p:nvPr/>
        </p:nvSpPr>
        <p:spPr>
          <a:xfrm flipV="1">
            <a:off x="7938768" y="2374246"/>
            <a:ext cx="1" cy="2523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25" name="Line"/>
          <p:cNvSpPr/>
          <p:nvPr/>
        </p:nvSpPr>
        <p:spPr>
          <a:xfrm flipV="1">
            <a:off x="8487637" y="2539357"/>
            <a:ext cx="1" cy="87236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26" name="0"/>
          <p:cNvSpPr txBox="1"/>
          <p:nvPr/>
        </p:nvSpPr>
        <p:spPr>
          <a:xfrm>
            <a:off x="2865138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0</a:t>
            </a:r>
          </a:p>
        </p:txBody>
      </p:sp>
      <p:sp>
        <p:nvSpPr>
          <p:cNvPr id="627" name="1"/>
          <p:cNvSpPr txBox="1"/>
          <p:nvPr/>
        </p:nvSpPr>
        <p:spPr>
          <a:xfrm>
            <a:off x="3412300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</a:t>
            </a:r>
          </a:p>
        </p:txBody>
      </p:sp>
      <p:sp>
        <p:nvSpPr>
          <p:cNvPr id="628" name="2"/>
          <p:cNvSpPr txBox="1"/>
          <p:nvPr/>
        </p:nvSpPr>
        <p:spPr>
          <a:xfrm>
            <a:off x="3959461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2</a:t>
            </a:r>
          </a:p>
        </p:txBody>
      </p:sp>
      <p:sp>
        <p:nvSpPr>
          <p:cNvPr id="629" name="3"/>
          <p:cNvSpPr txBox="1"/>
          <p:nvPr/>
        </p:nvSpPr>
        <p:spPr>
          <a:xfrm>
            <a:off x="4504915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3</a:t>
            </a:r>
          </a:p>
        </p:txBody>
      </p:sp>
      <p:sp>
        <p:nvSpPr>
          <p:cNvPr id="630" name="4"/>
          <p:cNvSpPr txBox="1"/>
          <p:nvPr/>
        </p:nvSpPr>
        <p:spPr>
          <a:xfrm>
            <a:off x="5053784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4</a:t>
            </a:r>
          </a:p>
        </p:txBody>
      </p:sp>
      <p:sp>
        <p:nvSpPr>
          <p:cNvPr id="631" name="5"/>
          <p:cNvSpPr txBox="1"/>
          <p:nvPr/>
        </p:nvSpPr>
        <p:spPr>
          <a:xfrm>
            <a:off x="5598384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5</a:t>
            </a:r>
          </a:p>
        </p:txBody>
      </p:sp>
      <p:sp>
        <p:nvSpPr>
          <p:cNvPr id="632" name="6"/>
          <p:cNvSpPr txBox="1"/>
          <p:nvPr/>
        </p:nvSpPr>
        <p:spPr>
          <a:xfrm>
            <a:off x="6145545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6</a:t>
            </a:r>
          </a:p>
        </p:txBody>
      </p:sp>
      <p:sp>
        <p:nvSpPr>
          <p:cNvPr id="633" name="7"/>
          <p:cNvSpPr txBox="1"/>
          <p:nvPr/>
        </p:nvSpPr>
        <p:spPr>
          <a:xfrm>
            <a:off x="6692706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7</a:t>
            </a:r>
          </a:p>
        </p:txBody>
      </p:sp>
      <p:sp>
        <p:nvSpPr>
          <p:cNvPr id="634" name="8"/>
          <p:cNvSpPr txBox="1"/>
          <p:nvPr/>
        </p:nvSpPr>
        <p:spPr>
          <a:xfrm>
            <a:off x="7238161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8</a:t>
            </a:r>
          </a:p>
        </p:txBody>
      </p:sp>
      <p:sp>
        <p:nvSpPr>
          <p:cNvPr id="635" name="9"/>
          <p:cNvSpPr txBox="1"/>
          <p:nvPr/>
        </p:nvSpPr>
        <p:spPr>
          <a:xfrm>
            <a:off x="7784469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9</a:t>
            </a:r>
          </a:p>
        </p:txBody>
      </p:sp>
      <p:sp>
        <p:nvSpPr>
          <p:cNvPr id="636" name="10"/>
          <p:cNvSpPr txBox="1"/>
          <p:nvPr/>
        </p:nvSpPr>
        <p:spPr>
          <a:xfrm>
            <a:off x="8331630" y="2617722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10</a:t>
            </a:r>
          </a:p>
        </p:txBody>
      </p:sp>
      <p:sp>
        <p:nvSpPr>
          <p:cNvPr id="637" name="Line"/>
          <p:cNvSpPr/>
          <p:nvPr/>
        </p:nvSpPr>
        <p:spPr>
          <a:xfrm>
            <a:off x="265997" y="4180693"/>
            <a:ext cx="116622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8" name="Line"/>
          <p:cNvSpPr/>
          <p:nvPr/>
        </p:nvSpPr>
        <p:spPr>
          <a:xfrm flipV="1">
            <a:off x="5756314" y="3578256"/>
            <a:ext cx="1" cy="609600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9" name="Line"/>
          <p:cNvSpPr/>
          <p:nvPr/>
        </p:nvSpPr>
        <p:spPr>
          <a:xfrm flipV="1">
            <a:off x="3565530" y="3572800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0" name="Line"/>
          <p:cNvSpPr/>
          <p:nvPr/>
        </p:nvSpPr>
        <p:spPr>
          <a:xfrm flipV="1">
            <a:off x="4112691" y="3572800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1" name="Line"/>
          <p:cNvSpPr/>
          <p:nvPr/>
        </p:nvSpPr>
        <p:spPr>
          <a:xfrm flipV="1">
            <a:off x="4659852" y="3572800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2" name="Line"/>
          <p:cNvSpPr/>
          <p:nvPr/>
        </p:nvSpPr>
        <p:spPr>
          <a:xfrm flipV="1">
            <a:off x="5207013" y="3572800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3" name="4"/>
          <p:cNvSpPr txBox="1"/>
          <p:nvPr/>
        </p:nvSpPr>
        <p:spPr>
          <a:xfrm>
            <a:off x="5051223" y="4241613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4</a:t>
            </a:r>
          </a:p>
        </p:txBody>
      </p:sp>
      <p:sp>
        <p:nvSpPr>
          <p:cNvPr id="644" name="3"/>
          <p:cNvSpPr txBox="1"/>
          <p:nvPr/>
        </p:nvSpPr>
        <p:spPr>
          <a:xfrm>
            <a:off x="4501922" y="4241613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3</a:t>
            </a:r>
          </a:p>
        </p:txBody>
      </p:sp>
      <p:sp>
        <p:nvSpPr>
          <p:cNvPr id="645" name="2"/>
          <p:cNvSpPr txBox="1"/>
          <p:nvPr/>
        </p:nvSpPr>
        <p:spPr>
          <a:xfrm>
            <a:off x="3954761" y="4241613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2</a:t>
            </a:r>
          </a:p>
        </p:txBody>
      </p:sp>
      <p:sp>
        <p:nvSpPr>
          <p:cNvPr id="646" name="1"/>
          <p:cNvSpPr txBox="1"/>
          <p:nvPr/>
        </p:nvSpPr>
        <p:spPr>
          <a:xfrm>
            <a:off x="3411446" y="4241613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</a:t>
            </a:r>
          </a:p>
        </p:txBody>
      </p:sp>
      <p:sp>
        <p:nvSpPr>
          <p:cNvPr id="647" name="5"/>
          <p:cNvSpPr txBox="1"/>
          <p:nvPr/>
        </p:nvSpPr>
        <p:spPr>
          <a:xfrm>
            <a:off x="5598384" y="4241613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5</a:t>
            </a:r>
          </a:p>
        </p:txBody>
      </p:sp>
      <p:sp>
        <p:nvSpPr>
          <p:cNvPr id="648" name="Line"/>
          <p:cNvSpPr/>
          <p:nvPr/>
        </p:nvSpPr>
        <p:spPr>
          <a:xfrm>
            <a:off x="279503" y="6660261"/>
            <a:ext cx="116352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9" name="0"/>
          <p:cNvSpPr txBox="1"/>
          <p:nvPr/>
        </p:nvSpPr>
        <p:spPr>
          <a:xfrm>
            <a:off x="2865139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0</a:t>
            </a:r>
          </a:p>
        </p:txBody>
      </p:sp>
      <p:sp>
        <p:nvSpPr>
          <p:cNvPr id="650" name="1"/>
          <p:cNvSpPr txBox="1"/>
          <p:nvPr/>
        </p:nvSpPr>
        <p:spPr>
          <a:xfrm>
            <a:off x="3412300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</a:t>
            </a:r>
          </a:p>
        </p:txBody>
      </p:sp>
      <p:sp>
        <p:nvSpPr>
          <p:cNvPr id="651" name="2"/>
          <p:cNvSpPr txBox="1"/>
          <p:nvPr/>
        </p:nvSpPr>
        <p:spPr>
          <a:xfrm>
            <a:off x="3959461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2</a:t>
            </a:r>
          </a:p>
        </p:txBody>
      </p:sp>
      <p:sp>
        <p:nvSpPr>
          <p:cNvPr id="652" name="3"/>
          <p:cNvSpPr txBox="1"/>
          <p:nvPr/>
        </p:nvSpPr>
        <p:spPr>
          <a:xfrm>
            <a:off x="4504915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3</a:t>
            </a:r>
          </a:p>
        </p:txBody>
      </p:sp>
      <p:sp>
        <p:nvSpPr>
          <p:cNvPr id="653" name="4"/>
          <p:cNvSpPr txBox="1"/>
          <p:nvPr/>
        </p:nvSpPr>
        <p:spPr>
          <a:xfrm>
            <a:off x="5053784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4</a:t>
            </a:r>
          </a:p>
        </p:txBody>
      </p:sp>
      <p:sp>
        <p:nvSpPr>
          <p:cNvPr id="654" name="5"/>
          <p:cNvSpPr txBox="1"/>
          <p:nvPr/>
        </p:nvSpPr>
        <p:spPr>
          <a:xfrm>
            <a:off x="5598384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5</a:t>
            </a:r>
          </a:p>
        </p:txBody>
      </p:sp>
      <p:sp>
        <p:nvSpPr>
          <p:cNvPr id="655" name="6"/>
          <p:cNvSpPr txBox="1"/>
          <p:nvPr/>
        </p:nvSpPr>
        <p:spPr>
          <a:xfrm>
            <a:off x="6145545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6</a:t>
            </a:r>
          </a:p>
        </p:txBody>
      </p:sp>
      <p:sp>
        <p:nvSpPr>
          <p:cNvPr id="656" name="7"/>
          <p:cNvSpPr txBox="1"/>
          <p:nvPr/>
        </p:nvSpPr>
        <p:spPr>
          <a:xfrm>
            <a:off x="6692707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7</a:t>
            </a:r>
          </a:p>
        </p:txBody>
      </p:sp>
      <p:sp>
        <p:nvSpPr>
          <p:cNvPr id="657" name="8"/>
          <p:cNvSpPr txBox="1"/>
          <p:nvPr/>
        </p:nvSpPr>
        <p:spPr>
          <a:xfrm>
            <a:off x="7238162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8</a:t>
            </a:r>
          </a:p>
        </p:txBody>
      </p:sp>
      <p:sp>
        <p:nvSpPr>
          <p:cNvPr id="658" name="9"/>
          <p:cNvSpPr txBox="1"/>
          <p:nvPr/>
        </p:nvSpPr>
        <p:spPr>
          <a:xfrm>
            <a:off x="7784469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9</a:t>
            </a:r>
          </a:p>
        </p:txBody>
      </p:sp>
      <p:sp>
        <p:nvSpPr>
          <p:cNvPr id="659" name="10"/>
          <p:cNvSpPr txBox="1"/>
          <p:nvPr/>
        </p:nvSpPr>
        <p:spPr>
          <a:xfrm>
            <a:off x="8331630" y="6665799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10</a:t>
            </a:r>
          </a:p>
        </p:txBody>
      </p:sp>
      <p:pic>
        <p:nvPicPr>
          <p:cNvPr id="66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7674239"/>
            <a:ext cx="3784600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815" y="6140450"/>
            <a:ext cx="635001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6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3115" y="2118592"/>
            <a:ext cx="660401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663" name="Line"/>
          <p:cNvSpPr/>
          <p:nvPr/>
        </p:nvSpPr>
        <p:spPr>
          <a:xfrm flipV="1">
            <a:off x="3021145" y="6484095"/>
            <a:ext cx="1" cy="164356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64" name="Line"/>
          <p:cNvSpPr/>
          <p:nvPr/>
        </p:nvSpPr>
        <p:spPr>
          <a:xfrm flipV="1">
            <a:off x="3568306" y="6291969"/>
            <a:ext cx="1" cy="356482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65" name="Line"/>
          <p:cNvSpPr/>
          <p:nvPr/>
        </p:nvSpPr>
        <p:spPr>
          <a:xfrm flipV="1">
            <a:off x="4115468" y="6147985"/>
            <a:ext cx="1" cy="495301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66" name="Line"/>
          <p:cNvSpPr/>
          <p:nvPr/>
        </p:nvSpPr>
        <p:spPr>
          <a:xfrm flipV="1">
            <a:off x="4659852" y="5912595"/>
            <a:ext cx="1" cy="730692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67" name="Line"/>
          <p:cNvSpPr/>
          <p:nvPr/>
        </p:nvSpPr>
        <p:spPr>
          <a:xfrm flipV="1">
            <a:off x="5203599" y="5772894"/>
            <a:ext cx="1" cy="870392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68" name="Line"/>
          <p:cNvSpPr/>
          <p:nvPr/>
        </p:nvSpPr>
        <p:spPr>
          <a:xfrm flipV="1">
            <a:off x="5754175" y="5614585"/>
            <a:ext cx="1" cy="1028701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69" name="y(5)"/>
          <p:cNvSpPr txBox="1"/>
          <p:nvPr/>
        </p:nvSpPr>
        <p:spPr>
          <a:xfrm>
            <a:off x="2021046" y="5168019"/>
            <a:ext cx="9015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y(5)</a:t>
            </a:r>
          </a:p>
        </p:txBody>
      </p:sp>
      <p:sp>
        <p:nvSpPr>
          <p:cNvPr id="670" name="如何理解恒相延时？"/>
          <p:cNvSpPr txBox="1">
            <a:spLocks noGrp="1"/>
          </p:cNvSpPr>
          <p:nvPr>
            <p:ph type="title"/>
          </p:nvPr>
        </p:nvSpPr>
        <p:spPr>
          <a:xfrm>
            <a:off x="952500" y="39834"/>
            <a:ext cx="11099800" cy="688872"/>
          </a:xfrm>
          <a:prstGeom prst="rect">
            <a:avLst/>
          </a:prstGeom>
        </p:spPr>
        <p:txBody>
          <a:bodyPr/>
          <a:lstStyle>
            <a:lvl1pPr defTabSz="239522">
              <a:defRPr sz="3280"/>
            </a:lvl1pPr>
          </a:lstStyle>
          <a:p>
            <a:r>
              <a:t>如何理解恒相延时？</a:t>
            </a:r>
          </a:p>
        </p:txBody>
      </p:sp>
      <p:pic>
        <p:nvPicPr>
          <p:cNvPr id="67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50" y="3752850"/>
            <a:ext cx="1257300" cy="36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Line"/>
          <p:cNvSpPr/>
          <p:nvPr/>
        </p:nvSpPr>
        <p:spPr>
          <a:xfrm flipV="1">
            <a:off x="3021145" y="1598357"/>
            <a:ext cx="1" cy="778553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675" name="Line"/>
          <p:cNvSpPr/>
          <p:nvPr/>
        </p:nvSpPr>
        <p:spPr>
          <a:xfrm>
            <a:off x="279503" y="2624884"/>
            <a:ext cx="116352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76" name="Line"/>
          <p:cNvSpPr/>
          <p:nvPr/>
        </p:nvSpPr>
        <p:spPr>
          <a:xfrm flipV="1">
            <a:off x="3021145" y="2542771"/>
            <a:ext cx="1" cy="83821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77" name="Line"/>
          <p:cNvSpPr/>
          <p:nvPr/>
        </p:nvSpPr>
        <p:spPr>
          <a:xfrm flipV="1">
            <a:off x="3568307" y="2374246"/>
            <a:ext cx="1" cy="2523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78" name="Line"/>
          <p:cNvSpPr/>
          <p:nvPr/>
        </p:nvSpPr>
        <p:spPr>
          <a:xfrm flipV="1">
            <a:off x="4115468" y="2259946"/>
            <a:ext cx="1" cy="3666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79" name="Line"/>
          <p:cNvSpPr/>
          <p:nvPr/>
        </p:nvSpPr>
        <p:spPr>
          <a:xfrm flipV="1">
            <a:off x="4662629" y="2131292"/>
            <a:ext cx="1" cy="495300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80" name="Line"/>
          <p:cNvSpPr/>
          <p:nvPr/>
        </p:nvSpPr>
        <p:spPr>
          <a:xfrm flipV="1">
            <a:off x="5209790" y="2016991"/>
            <a:ext cx="1" cy="609602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81" name="Line"/>
          <p:cNvSpPr/>
          <p:nvPr/>
        </p:nvSpPr>
        <p:spPr>
          <a:xfrm flipV="1">
            <a:off x="5755244" y="1771788"/>
            <a:ext cx="1" cy="854805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82" name="Line"/>
          <p:cNvSpPr/>
          <p:nvPr/>
        </p:nvSpPr>
        <p:spPr>
          <a:xfrm flipV="1">
            <a:off x="6300699" y="2016991"/>
            <a:ext cx="1" cy="609602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83" name="Line"/>
          <p:cNvSpPr/>
          <p:nvPr/>
        </p:nvSpPr>
        <p:spPr>
          <a:xfrm flipV="1">
            <a:off x="6846153" y="2137344"/>
            <a:ext cx="1" cy="489248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84" name="Line"/>
          <p:cNvSpPr/>
          <p:nvPr/>
        </p:nvSpPr>
        <p:spPr>
          <a:xfrm flipV="1">
            <a:off x="7395021" y="2259946"/>
            <a:ext cx="1" cy="3666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85" name="Line"/>
          <p:cNvSpPr/>
          <p:nvPr/>
        </p:nvSpPr>
        <p:spPr>
          <a:xfrm flipV="1">
            <a:off x="7938768" y="2374246"/>
            <a:ext cx="1" cy="2523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86" name="Line"/>
          <p:cNvSpPr/>
          <p:nvPr/>
        </p:nvSpPr>
        <p:spPr>
          <a:xfrm flipV="1">
            <a:off x="8487637" y="2539357"/>
            <a:ext cx="1" cy="87236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87" name="0"/>
          <p:cNvSpPr txBox="1"/>
          <p:nvPr/>
        </p:nvSpPr>
        <p:spPr>
          <a:xfrm>
            <a:off x="2865138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0</a:t>
            </a:r>
          </a:p>
        </p:txBody>
      </p:sp>
      <p:sp>
        <p:nvSpPr>
          <p:cNvPr id="688" name="1"/>
          <p:cNvSpPr txBox="1"/>
          <p:nvPr/>
        </p:nvSpPr>
        <p:spPr>
          <a:xfrm>
            <a:off x="3412300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</a:t>
            </a:r>
          </a:p>
        </p:txBody>
      </p:sp>
      <p:sp>
        <p:nvSpPr>
          <p:cNvPr id="689" name="2"/>
          <p:cNvSpPr txBox="1"/>
          <p:nvPr/>
        </p:nvSpPr>
        <p:spPr>
          <a:xfrm>
            <a:off x="3959461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2</a:t>
            </a:r>
          </a:p>
        </p:txBody>
      </p:sp>
      <p:sp>
        <p:nvSpPr>
          <p:cNvPr id="690" name="3"/>
          <p:cNvSpPr txBox="1"/>
          <p:nvPr/>
        </p:nvSpPr>
        <p:spPr>
          <a:xfrm>
            <a:off x="4504915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3</a:t>
            </a:r>
          </a:p>
        </p:txBody>
      </p:sp>
      <p:sp>
        <p:nvSpPr>
          <p:cNvPr id="691" name="4"/>
          <p:cNvSpPr txBox="1"/>
          <p:nvPr/>
        </p:nvSpPr>
        <p:spPr>
          <a:xfrm>
            <a:off x="5053784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4</a:t>
            </a:r>
          </a:p>
        </p:txBody>
      </p:sp>
      <p:sp>
        <p:nvSpPr>
          <p:cNvPr id="692" name="5"/>
          <p:cNvSpPr txBox="1"/>
          <p:nvPr/>
        </p:nvSpPr>
        <p:spPr>
          <a:xfrm>
            <a:off x="5598384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5</a:t>
            </a:r>
          </a:p>
        </p:txBody>
      </p:sp>
      <p:sp>
        <p:nvSpPr>
          <p:cNvPr id="693" name="6"/>
          <p:cNvSpPr txBox="1"/>
          <p:nvPr/>
        </p:nvSpPr>
        <p:spPr>
          <a:xfrm>
            <a:off x="6145545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6</a:t>
            </a:r>
          </a:p>
        </p:txBody>
      </p:sp>
      <p:sp>
        <p:nvSpPr>
          <p:cNvPr id="694" name="7"/>
          <p:cNvSpPr txBox="1"/>
          <p:nvPr/>
        </p:nvSpPr>
        <p:spPr>
          <a:xfrm>
            <a:off x="6692706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7</a:t>
            </a:r>
          </a:p>
        </p:txBody>
      </p:sp>
      <p:sp>
        <p:nvSpPr>
          <p:cNvPr id="695" name="8"/>
          <p:cNvSpPr txBox="1"/>
          <p:nvPr/>
        </p:nvSpPr>
        <p:spPr>
          <a:xfrm>
            <a:off x="7238161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8</a:t>
            </a:r>
          </a:p>
        </p:txBody>
      </p:sp>
      <p:sp>
        <p:nvSpPr>
          <p:cNvPr id="696" name="9"/>
          <p:cNvSpPr txBox="1"/>
          <p:nvPr/>
        </p:nvSpPr>
        <p:spPr>
          <a:xfrm>
            <a:off x="7784469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9</a:t>
            </a:r>
          </a:p>
        </p:txBody>
      </p:sp>
      <p:sp>
        <p:nvSpPr>
          <p:cNvPr id="697" name="10"/>
          <p:cNvSpPr txBox="1"/>
          <p:nvPr/>
        </p:nvSpPr>
        <p:spPr>
          <a:xfrm>
            <a:off x="8331630" y="2617722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10</a:t>
            </a:r>
          </a:p>
        </p:txBody>
      </p:sp>
      <p:sp>
        <p:nvSpPr>
          <p:cNvPr id="698" name="Line"/>
          <p:cNvSpPr/>
          <p:nvPr/>
        </p:nvSpPr>
        <p:spPr>
          <a:xfrm>
            <a:off x="265997" y="4180693"/>
            <a:ext cx="116622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99" name="Line"/>
          <p:cNvSpPr/>
          <p:nvPr/>
        </p:nvSpPr>
        <p:spPr>
          <a:xfrm flipV="1">
            <a:off x="6849783" y="3554564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00" name="Line"/>
          <p:cNvSpPr/>
          <p:nvPr/>
        </p:nvSpPr>
        <p:spPr>
          <a:xfrm flipV="1">
            <a:off x="4658999" y="3549108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01" name="Line"/>
          <p:cNvSpPr/>
          <p:nvPr/>
        </p:nvSpPr>
        <p:spPr>
          <a:xfrm flipV="1">
            <a:off x="5206160" y="3549108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02" name="Line"/>
          <p:cNvSpPr/>
          <p:nvPr/>
        </p:nvSpPr>
        <p:spPr>
          <a:xfrm flipV="1">
            <a:off x="5753321" y="3549108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03" name="Line"/>
          <p:cNvSpPr/>
          <p:nvPr/>
        </p:nvSpPr>
        <p:spPr>
          <a:xfrm flipV="1">
            <a:off x="6300483" y="3549108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04" name="6"/>
          <p:cNvSpPr txBox="1"/>
          <p:nvPr/>
        </p:nvSpPr>
        <p:spPr>
          <a:xfrm>
            <a:off x="6144692" y="42179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6</a:t>
            </a:r>
          </a:p>
        </p:txBody>
      </p:sp>
      <p:sp>
        <p:nvSpPr>
          <p:cNvPr id="705" name="5"/>
          <p:cNvSpPr txBox="1"/>
          <p:nvPr/>
        </p:nvSpPr>
        <p:spPr>
          <a:xfrm>
            <a:off x="5595392" y="42179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5</a:t>
            </a:r>
          </a:p>
        </p:txBody>
      </p:sp>
      <p:sp>
        <p:nvSpPr>
          <p:cNvPr id="706" name="4"/>
          <p:cNvSpPr txBox="1"/>
          <p:nvPr/>
        </p:nvSpPr>
        <p:spPr>
          <a:xfrm>
            <a:off x="5048231" y="42179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4</a:t>
            </a:r>
          </a:p>
        </p:txBody>
      </p:sp>
      <p:sp>
        <p:nvSpPr>
          <p:cNvPr id="707" name="3"/>
          <p:cNvSpPr txBox="1"/>
          <p:nvPr/>
        </p:nvSpPr>
        <p:spPr>
          <a:xfrm>
            <a:off x="4504915" y="42179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3</a:t>
            </a:r>
          </a:p>
        </p:txBody>
      </p:sp>
      <p:sp>
        <p:nvSpPr>
          <p:cNvPr id="708" name="7"/>
          <p:cNvSpPr txBox="1"/>
          <p:nvPr/>
        </p:nvSpPr>
        <p:spPr>
          <a:xfrm>
            <a:off x="6691854" y="42179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7</a:t>
            </a:r>
          </a:p>
        </p:txBody>
      </p:sp>
      <p:sp>
        <p:nvSpPr>
          <p:cNvPr id="709" name="Line"/>
          <p:cNvSpPr/>
          <p:nvPr/>
        </p:nvSpPr>
        <p:spPr>
          <a:xfrm>
            <a:off x="279503" y="6660261"/>
            <a:ext cx="116352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10" name="0"/>
          <p:cNvSpPr txBox="1"/>
          <p:nvPr/>
        </p:nvSpPr>
        <p:spPr>
          <a:xfrm>
            <a:off x="2865139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0</a:t>
            </a:r>
          </a:p>
        </p:txBody>
      </p:sp>
      <p:sp>
        <p:nvSpPr>
          <p:cNvPr id="711" name="1"/>
          <p:cNvSpPr txBox="1"/>
          <p:nvPr/>
        </p:nvSpPr>
        <p:spPr>
          <a:xfrm>
            <a:off x="3412300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</a:t>
            </a:r>
          </a:p>
        </p:txBody>
      </p:sp>
      <p:sp>
        <p:nvSpPr>
          <p:cNvPr id="712" name="2"/>
          <p:cNvSpPr txBox="1"/>
          <p:nvPr/>
        </p:nvSpPr>
        <p:spPr>
          <a:xfrm>
            <a:off x="3959461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2</a:t>
            </a:r>
          </a:p>
        </p:txBody>
      </p:sp>
      <p:sp>
        <p:nvSpPr>
          <p:cNvPr id="713" name="3"/>
          <p:cNvSpPr txBox="1"/>
          <p:nvPr/>
        </p:nvSpPr>
        <p:spPr>
          <a:xfrm>
            <a:off x="4504915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3</a:t>
            </a:r>
          </a:p>
        </p:txBody>
      </p:sp>
      <p:sp>
        <p:nvSpPr>
          <p:cNvPr id="714" name="4"/>
          <p:cNvSpPr txBox="1"/>
          <p:nvPr/>
        </p:nvSpPr>
        <p:spPr>
          <a:xfrm>
            <a:off x="5053784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4</a:t>
            </a:r>
          </a:p>
        </p:txBody>
      </p:sp>
      <p:sp>
        <p:nvSpPr>
          <p:cNvPr id="715" name="5"/>
          <p:cNvSpPr txBox="1"/>
          <p:nvPr/>
        </p:nvSpPr>
        <p:spPr>
          <a:xfrm>
            <a:off x="5598384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5</a:t>
            </a:r>
          </a:p>
        </p:txBody>
      </p:sp>
      <p:sp>
        <p:nvSpPr>
          <p:cNvPr id="716" name="6"/>
          <p:cNvSpPr txBox="1"/>
          <p:nvPr/>
        </p:nvSpPr>
        <p:spPr>
          <a:xfrm>
            <a:off x="6145545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6</a:t>
            </a:r>
          </a:p>
        </p:txBody>
      </p:sp>
      <p:sp>
        <p:nvSpPr>
          <p:cNvPr id="717" name="7"/>
          <p:cNvSpPr txBox="1"/>
          <p:nvPr/>
        </p:nvSpPr>
        <p:spPr>
          <a:xfrm>
            <a:off x="6692707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7</a:t>
            </a:r>
          </a:p>
        </p:txBody>
      </p:sp>
      <p:sp>
        <p:nvSpPr>
          <p:cNvPr id="718" name="8"/>
          <p:cNvSpPr txBox="1"/>
          <p:nvPr/>
        </p:nvSpPr>
        <p:spPr>
          <a:xfrm>
            <a:off x="7238162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8</a:t>
            </a:r>
          </a:p>
        </p:txBody>
      </p:sp>
      <p:sp>
        <p:nvSpPr>
          <p:cNvPr id="719" name="9"/>
          <p:cNvSpPr txBox="1"/>
          <p:nvPr/>
        </p:nvSpPr>
        <p:spPr>
          <a:xfrm>
            <a:off x="7784469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9</a:t>
            </a:r>
          </a:p>
        </p:txBody>
      </p:sp>
      <p:sp>
        <p:nvSpPr>
          <p:cNvPr id="720" name="10"/>
          <p:cNvSpPr txBox="1"/>
          <p:nvPr/>
        </p:nvSpPr>
        <p:spPr>
          <a:xfrm>
            <a:off x="8331630" y="6665799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10</a:t>
            </a: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7674239"/>
            <a:ext cx="3784600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2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815" y="6140450"/>
            <a:ext cx="635001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3115" y="2118592"/>
            <a:ext cx="660401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724" name="Line"/>
          <p:cNvSpPr/>
          <p:nvPr/>
        </p:nvSpPr>
        <p:spPr>
          <a:xfrm flipV="1">
            <a:off x="3021145" y="6484095"/>
            <a:ext cx="1" cy="164356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5" name="Line"/>
          <p:cNvSpPr/>
          <p:nvPr/>
        </p:nvSpPr>
        <p:spPr>
          <a:xfrm flipV="1">
            <a:off x="3568306" y="6291969"/>
            <a:ext cx="1" cy="356482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6" name="Line"/>
          <p:cNvSpPr/>
          <p:nvPr/>
        </p:nvSpPr>
        <p:spPr>
          <a:xfrm flipV="1">
            <a:off x="4115468" y="6147985"/>
            <a:ext cx="1" cy="495301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7" name="Line"/>
          <p:cNvSpPr/>
          <p:nvPr/>
        </p:nvSpPr>
        <p:spPr>
          <a:xfrm flipV="1">
            <a:off x="4659852" y="5912595"/>
            <a:ext cx="1" cy="730692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8" name="Line"/>
          <p:cNvSpPr/>
          <p:nvPr/>
        </p:nvSpPr>
        <p:spPr>
          <a:xfrm flipV="1">
            <a:off x="5203599" y="5772894"/>
            <a:ext cx="1" cy="870392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29" name="Line"/>
          <p:cNvSpPr/>
          <p:nvPr/>
        </p:nvSpPr>
        <p:spPr>
          <a:xfrm flipV="1">
            <a:off x="5754175" y="5614585"/>
            <a:ext cx="1" cy="1028701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30" name="Line"/>
          <p:cNvSpPr/>
          <p:nvPr/>
        </p:nvSpPr>
        <p:spPr>
          <a:xfrm flipV="1">
            <a:off x="6300699" y="5310706"/>
            <a:ext cx="1" cy="1332581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31" name="Line"/>
          <p:cNvSpPr/>
          <p:nvPr/>
        </p:nvSpPr>
        <p:spPr>
          <a:xfrm flipV="1">
            <a:off x="6848714" y="5026324"/>
            <a:ext cx="1" cy="1616962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32" name="y(7)"/>
          <p:cNvSpPr txBox="1"/>
          <p:nvPr/>
        </p:nvSpPr>
        <p:spPr>
          <a:xfrm>
            <a:off x="2021046" y="5168019"/>
            <a:ext cx="9015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y(7)</a:t>
            </a:r>
          </a:p>
        </p:txBody>
      </p:sp>
      <p:sp>
        <p:nvSpPr>
          <p:cNvPr id="733" name="如何理解恒相延时？"/>
          <p:cNvSpPr txBox="1">
            <a:spLocks noGrp="1"/>
          </p:cNvSpPr>
          <p:nvPr>
            <p:ph type="title"/>
          </p:nvPr>
        </p:nvSpPr>
        <p:spPr>
          <a:xfrm>
            <a:off x="952500" y="39834"/>
            <a:ext cx="11099800" cy="688872"/>
          </a:xfrm>
          <a:prstGeom prst="rect">
            <a:avLst/>
          </a:prstGeom>
        </p:spPr>
        <p:txBody>
          <a:bodyPr/>
          <a:lstStyle>
            <a:lvl1pPr defTabSz="239522">
              <a:defRPr sz="3280"/>
            </a:lvl1pPr>
          </a:lstStyle>
          <a:p>
            <a:r>
              <a:t>如何理解恒相延时？</a:t>
            </a:r>
          </a:p>
        </p:txBody>
      </p:sp>
      <p:pic>
        <p:nvPicPr>
          <p:cNvPr id="73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50" y="3676650"/>
            <a:ext cx="1257300" cy="36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Line"/>
          <p:cNvSpPr/>
          <p:nvPr/>
        </p:nvSpPr>
        <p:spPr>
          <a:xfrm flipV="1">
            <a:off x="3021145" y="1598357"/>
            <a:ext cx="1" cy="778553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738" name="Line"/>
          <p:cNvSpPr/>
          <p:nvPr/>
        </p:nvSpPr>
        <p:spPr>
          <a:xfrm>
            <a:off x="279503" y="2624884"/>
            <a:ext cx="116352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39" name="Line"/>
          <p:cNvSpPr/>
          <p:nvPr/>
        </p:nvSpPr>
        <p:spPr>
          <a:xfrm flipV="1">
            <a:off x="3021145" y="2542771"/>
            <a:ext cx="1" cy="83821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40" name="Line"/>
          <p:cNvSpPr/>
          <p:nvPr/>
        </p:nvSpPr>
        <p:spPr>
          <a:xfrm flipV="1">
            <a:off x="3568307" y="2374246"/>
            <a:ext cx="1" cy="2523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41" name="Line"/>
          <p:cNvSpPr/>
          <p:nvPr/>
        </p:nvSpPr>
        <p:spPr>
          <a:xfrm flipV="1">
            <a:off x="4115468" y="2259946"/>
            <a:ext cx="1" cy="3666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42" name="Line"/>
          <p:cNvSpPr/>
          <p:nvPr/>
        </p:nvSpPr>
        <p:spPr>
          <a:xfrm flipV="1">
            <a:off x="4662629" y="2131292"/>
            <a:ext cx="1" cy="495300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43" name="Line"/>
          <p:cNvSpPr/>
          <p:nvPr/>
        </p:nvSpPr>
        <p:spPr>
          <a:xfrm flipV="1">
            <a:off x="5209790" y="2016991"/>
            <a:ext cx="1" cy="609602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44" name="Line"/>
          <p:cNvSpPr/>
          <p:nvPr/>
        </p:nvSpPr>
        <p:spPr>
          <a:xfrm flipV="1">
            <a:off x="5755244" y="1771788"/>
            <a:ext cx="1" cy="854805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45" name="Line"/>
          <p:cNvSpPr/>
          <p:nvPr/>
        </p:nvSpPr>
        <p:spPr>
          <a:xfrm flipV="1">
            <a:off x="6300699" y="2016991"/>
            <a:ext cx="1" cy="609602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46" name="Line"/>
          <p:cNvSpPr/>
          <p:nvPr/>
        </p:nvSpPr>
        <p:spPr>
          <a:xfrm flipV="1">
            <a:off x="6846153" y="2137344"/>
            <a:ext cx="1" cy="489248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47" name="Line"/>
          <p:cNvSpPr/>
          <p:nvPr/>
        </p:nvSpPr>
        <p:spPr>
          <a:xfrm flipV="1">
            <a:off x="7395021" y="2259946"/>
            <a:ext cx="1" cy="3666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48" name="Line"/>
          <p:cNvSpPr/>
          <p:nvPr/>
        </p:nvSpPr>
        <p:spPr>
          <a:xfrm flipV="1">
            <a:off x="7938768" y="2374246"/>
            <a:ext cx="1" cy="2523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49" name="Line"/>
          <p:cNvSpPr/>
          <p:nvPr/>
        </p:nvSpPr>
        <p:spPr>
          <a:xfrm flipV="1">
            <a:off x="8487637" y="2539357"/>
            <a:ext cx="1" cy="87236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50" name="0"/>
          <p:cNvSpPr txBox="1"/>
          <p:nvPr/>
        </p:nvSpPr>
        <p:spPr>
          <a:xfrm>
            <a:off x="2865138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0</a:t>
            </a:r>
          </a:p>
        </p:txBody>
      </p:sp>
      <p:sp>
        <p:nvSpPr>
          <p:cNvPr id="751" name="1"/>
          <p:cNvSpPr txBox="1"/>
          <p:nvPr/>
        </p:nvSpPr>
        <p:spPr>
          <a:xfrm>
            <a:off x="3412300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</a:t>
            </a:r>
          </a:p>
        </p:txBody>
      </p:sp>
      <p:sp>
        <p:nvSpPr>
          <p:cNvPr id="752" name="2"/>
          <p:cNvSpPr txBox="1"/>
          <p:nvPr/>
        </p:nvSpPr>
        <p:spPr>
          <a:xfrm>
            <a:off x="3959461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2</a:t>
            </a:r>
          </a:p>
        </p:txBody>
      </p:sp>
      <p:sp>
        <p:nvSpPr>
          <p:cNvPr id="753" name="3"/>
          <p:cNvSpPr txBox="1"/>
          <p:nvPr/>
        </p:nvSpPr>
        <p:spPr>
          <a:xfrm>
            <a:off x="4504915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3</a:t>
            </a:r>
          </a:p>
        </p:txBody>
      </p:sp>
      <p:sp>
        <p:nvSpPr>
          <p:cNvPr id="754" name="4"/>
          <p:cNvSpPr txBox="1"/>
          <p:nvPr/>
        </p:nvSpPr>
        <p:spPr>
          <a:xfrm>
            <a:off x="5053784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4</a:t>
            </a:r>
          </a:p>
        </p:txBody>
      </p:sp>
      <p:sp>
        <p:nvSpPr>
          <p:cNvPr id="755" name="5"/>
          <p:cNvSpPr txBox="1"/>
          <p:nvPr/>
        </p:nvSpPr>
        <p:spPr>
          <a:xfrm>
            <a:off x="5598384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5</a:t>
            </a:r>
          </a:p>
        </p:txBody>
      </p:sp>
      <p:sp>
        <p:nvSpPr>
          <p:cNvPr id="756" name="6"/>
          <p:cNvSpPr txBox="1"/>
          <p:nvPr/>
        </p:nvSpPr>
        <p:spPr>
          <a:xfrm>
            <a:off x="6145545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6</a:t>
            </a:r>
          </a:p>
        </p:txBody>
      </p:sp>
      <p:sp>
        <p:nvSpPr>
          <p:cNvPr id="757" name="7"/>
          <p:cNvSpPr txBox="1"/>
          <p:nvPr/>
        </p:nvSpPr>
        <p:spPr>
          <a:xfrm>
            <a:off x="6692706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7</a:t>
            </a:r>
          </a:p>
        </p:txBody>
      </p:sp>
      <p:sp>
        <p:nvSpPr>
          <p:cNvPr id="758" name="8"/>
          <p:cNvSpPr txBox="1"/>
          <p:nvPr/>
        </p:nvSpPr>
        <p:spPr>
          <a:xfrm>
            <a:off x="7238161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8</a:t>
            </a:r>
          </a:p>
        </p:txBody>
      </p:sp>
      <p:sp>
        <p:nvSpPr>
          <p:cNvPr id="759" name="9"/>
          <p:cNvSpPr txBox="1"/>
          <p:nvPr/>
        </p:nvSpPr>
        <p:spPr>
          <a:xfrm>
            <a:off x="7784469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9</a:t>
            </a:r>
          </a:p>
        </p:txBody>
      </p:sp>
      <p:sp>
        <p:nvSpPr>
          <p:cNvPr id="760" name="10"/>
          <p:cNvSpPr txBox="1"/>
          <p:nvPr/>
        </p:nvSpPr>
        <p:spPr>
          <a:xfrm>
            <a:off x="8224716" y="261758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10</a:t>
            </a:r>
          </a:p>
        </p:txBody>
      </p:sp>
      <p:sp>
        <p:nvSpPr>
          <p:cNvPr id="761" name="Line"/>
          <p:cNvSpPr/>
          <p:nvPr/>
        </p:nvSpPr>
        <p:spPr>
          <a:xfrm>
            <a:off x="265997" y="4180693"/>
            <a:ext cx="116622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62" name="Line"/>
          <p:cNvSpPr/>
          <p:nvPr/>
        </p:nvSpPr>
        <p:spPr>
          <a:xfrm flipV="1">
            <a:off x="10666733" y="3565992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63" name="Line"/>
          <p:cNvSpPr/>
          <p:nvPr/>
        </p:nvSpPr>
        <p:spPr>
          <a:xfrm flipV="1">
            <a:off x="8475949" y="3560536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64" name="Line"/>
          <p:cNvSpPr/>
          <p:nvPr/>
        </p:nvSpPr>
        <p:spPr>
          <a:xfrm flipV="1">
            <a:off x="9023110" y="3560536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65" name="Line"/>
          <p:cNvSpPr/>
          <p:nvPr/>
        </p:nvSpPr>
        <p:spPr>
          <a:xfrm flipV="1">
            <a:off x="9570271" y="3560536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66" name="Line"/>
          <p:cNvSpPr/>
          <p:nvPr/>
        </p:nvSpPr>
        <p:spPr>
          <a:xfrm flipV="1">
            <a:off x="10117433" y="3560536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67" name="13"/>
          <p:cNvSpPr txBox="1"/>
          <p:nvPr/>
        </p:nvSpPr>
        <p:spPr>
          <a:xfrm>
            <a:off x="9862786" y="4203157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13</a:t>
            </a:r>
          </a:p>
        </p:txBody>
      </p:sp>
      <p:sp>
        <p:nvSpPr>
          <p:cNvPr id="768" name="12"/>
          <p:cNvSpPr txBox="1"/>
          <p:nvPr/>
        </p:nvSpPr>
        <p:spPr>
          <a:xfrm>
            <a:off x="9313485" y="4203157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12</a:t>
            </a:r>
          </a:p>
        </p:txBody>
      </p:sp>
      <p:sp>
        <p:nvSpPr>
          <p:cNvPr id="769" name="11"/>
          <p:cNvSpPr txBox="1"/>
          <p:nvPr/>
        </p:nvSpPr>
        <p:spPr>
          <a:xfrm>
            <a:off x="8766324" y="4203157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11</a:t>
            </a:r>
          </a:p>
        </p:txBody>
      </p:sp>
      <p:sp>
        <p:nvSpPr>
          <p:cNvPr id="770" name="10"/>
          <p:cNvSpPr txBox="1"/>
          <p:nvPr/>
        </p:nvSpPr>
        <p:spPr>
          <a:xfrm>
            <a:off x="8223008" y="4203157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10</a:t>
            </a:r>
          </a:p>
        </p:txBody>
      </p:sp>
      <p:sp>
        <p:nvSpPr>
          <p:cNvPr id="771" name="14"/>
          <p:cNvSpPr txBox="1"/>
          <p:nvPr/>
        </p:nvSpPr>
        <p:spPr>
          <a:xfrm>
            <a:off x="10409947" y="4203157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14</a:t>
            </a:r>
          </a:p>
        </p:txBody>
      </p:sp>
      <p:sp>
        <p:nvSpPr>
          <p:cNvPr id="772" name="Line"/>
          <p:cNvSpPr/>
          <p:nvPr/>
        </p:nvSpPr>
        <p:spPr>
          <a:xfrm>
            <a:off x="279503" y="6660261"/>
            <a:ext cx="116352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73" name="0"/>
          <p:cNvSpPr txBox="1"/>
          <p:nvPr/>
        </p:nvSpPr>
        <p:spPr>
          <a:xfrm>
            <a:off x="2865139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0</a:t>
            </a:r>
          </a:p>
        </p:txBody>
      </p:sp>
      <p:sp>
        <p:nvSpPr>
          <p:cNvPr id="774" name="1"/>
          <p:cNvSpPr txBox="1"/>
          <p:nvPr/>
        </p:nvSpPr>
        <p:spPr>
          <a:xfrm>
            <a:off x="3412300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</a:t>
            </a:r>
          </a:p>
        </p:txBody>
      </p:sp>
      <p:sp>
        <p:nvSpPr>
          <p:cNvPr id="775" name="2"/>
          <p:cNvSpPr txBox="1"/>
          <p:nvPr/>
        </p:nvSpPr>
        <p:spPr>
          <a:xfrm>
            <a:off x="3959461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2</a:t>
            </a:r>
          </a:p>
        </p:txBody>
      </p:sp>
      <p:sp>
        <p:nvSpPr>
          <p:cNvPr id="776" name="3"/>
          <p:cNvSpPr txBox="1"/>
          <p:nvPr/>
        </p:nvSpPr>
        <p:spPr>
          <a:xfrm>
            <a:off x="4504915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3</a:t>
            </a:r>
          </a:p>
        </p:txBody>
      </p:sp>
      <p:sp>
        <p:nvSpPr>
          <p:cNvPr id="777" name="4"/>
          <p:cNvSpPr txBox="1"/>
          <p:nvPr/>
        </p:nvSpPr>
        <p:spPr>
          <a:xfrm>
            <a:off x="5053784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4</a:t>
            </a:r>
          </a:p>
        </p:txBody>
      </p:sp>
      <p:sp>
        <p:nvSpPr>
          <p:cNvPr id="778" name="5"/>
          <p:cNvSpPr txBox="1"/>
          <p:nvPr/>
        </p:nvSpPr>
        <p:spPr>
          <a:xfrm>
            <a:off x="5598384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5</a:t>
            </a:r>
          </a:p>
        </p:txBody>
      </p:sp>
      <p:sp>
        <p:nvSpPr>
          <p:cNvPr id="779" name="6"/>
          <p:cNvSpPr txBox="1"/>
          <p:nvPr/>
        </p:nvSpPr>
        <p:spPr>
          <a:xfrm>
            <a:off x="6145545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6</a:t>
            </a:r>
          </a:p>
        </p:txBody>
      </p:sp>
      <p:sp>
        <p:nvSpPr>
          <p:cNvPr id="780" name="7"/>
          <p:cNvSpPr txBox="1"/>
          <p:nvPr/>
        </p:nvSpPr>
        <p:spPr>
          <a:xfrm>
            <a:off x="6692707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7</a:t>
            </a:r>
          </a:p>
        </p:txBody>
      </p:sp>
      <p:sp>
        <p:nvSpPr>
          <p:cNvPr id="781" name="8"/>
          <p:cNvSpPr txBox="1"/>
          <p:nvPr/>
        </p:nvSpPr>
        <p:spPr>
          <a:xfrm>
            <a:off x="7238162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8</a:t>
            </a:r>
          </a:p>
        </p:txBody>
      </p:sp>
      <p:sp>
        <p:nvSpPr>
          <p:cNvPr id="782" name="9"/>
          <p:cNvSpPr txBox="1"/>
          <p:nvPr/>
        </p:nvSpPr>
        <p:spPr>
          <a:xfrm>
            <a:off x="7784469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9</a:t>
            </a:r>
          </a:p>
        </p:txBody>
      </p:sp>
      <p:sp>
        <p:nvSpPr>
          <p:cNvPr id="783" name="10"/>
          <p:cNvSpPr txBox="1"/>
          <p:nvPr/>
        </p:nvSpPr>
        <p:spPr>
          <a:xfrm>
            <a:off x="8182918" y="6665799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10</a:t>
            </a:r>
          </a:p>
        </p:txBody>
      </p:sp>
      <p:pic>
        <p:nvPicPr>
          <p:cNvPr id="78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7674239"/>
            <a:ext cx="3784600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5815" y="6140450"/>
            <a:ext cx="635001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8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3115" y="2118592"/>
            <a:ext cx="660401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787" name="Line"/>
          <p:cNvSpPr/>
          <p:nvPr/>
        </p:nvSpPr>
        <p:spPr>
          <a:xfrm flipV="1">
            <a:off x="3021145" y="6484095"/>
            <a:ext cx="1" cy="164356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88" name="Line"/>
          <p:cNvSpPr/>
          <p:nvPr/>
        </p:nvSpPr>
        <p:spPr>
          <a:xfrm flipV="1">
            <a:off x="3568306" y="6291969"/>
            <a:ext cx="1" cy="356482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89" name="Line"/>
          <p:cNvSpPr/>
          <p:nvPr/>
        </p:nvSpPr>
        <p:spPr>
          <a:xfrm flipV="1">
            <a:off x="4115468" y="6147985"/>
            <a:ext cx="1" cy="495301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0" name="Line"/>
          <p:cNvSpPr/>
          <p:nvPr/>
        </p:nvSpPr>
        <p:spPr>
          <a:xfrm flipV="1">
            <a:off x="4659852" y="5912595"/>
            <a:ext cx="1" cy="730692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1" name="Line"/>
          <p:cNvSpPr/>
          <p:nvPr/>
        </p:nvSpPr>
        <p:spPr>
          <a:xfrm flipV="1">
            <a:off x="5203599" y="5772894"/>
            <a:ext cx="1" cy="870392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2" name="Line"/>
          <p:cNvSpPr/>
          <p:nvPr/>
        </p:nvSpPr>
        <p:spPr>
          <a:xfrm flipV="1">
            <a:off x="5754175" y="5614585"/>
            <a:ext cx="1" cy="1028701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3" name="Line"/>
          <p:cNvSpPr/>
          <p:nvPr/>
        </p:nvSpPr>
        <p:spPr>
          <a:xfrm flipV="1">
            <a:off x="6300699" y="5310706"/>
            <a:ext cx="1" cy="1332581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4" name="Line"/>
          <p:cNvSpPr/>
          <p:nvPr/>
        </p:nvSpPr>
        <p:spPr>
          <a:xfrm flipV="1">
            <a:off x="6848714" y="5026324"/>
            <a:ext cx="1" cy="1616962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5" name="Line"/>
          <p:cNvSpPr/>
          <p:nvPr/>
        </p:nvSpPr>
        <p:spPr>
          <a:xfrm flipV="1">
            <a:off x="7415035" y="5310706"/>
            <a:ext cx="1" cy="1332581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6" name="Line"/>
          <p:cNvSpPr/>
          <p:nvPr/>
        </p:nvSpPr>
        <p:spPr>
          <a:xfrm flipV="1">
            <a:off x="7933272" y="5628424"/>
            <a:ext cx="1" cy="1028701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7" name="Line"/>
          <p:cNvSpPr/>
          <p:nvPr/>
        </p:nvSpPr>
        <p:spPr>
          <a:xfrm flipV="1">
            <a:off x="8480433" y="5772894"/>
            <a:ext cx="1" cy="870392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8" name="Line"/>
          <p:cNvSpPr/>
          <p:nvPr/>
        </p:nvSpPr>
        <p:spPr>
          <a:xfrm flipV="1">
            <a:off x="9027594" y="5912595"/>
            <a:ext cx="1" cy="730692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9" name="Line"/>
          <p:cNvSpPr/>
          <p:nvPr/>
        </p:nvSpPr>
        <p:spPr>
          <a:xfrm flipV="1">
            <a:off x="9580253" y="6156530"/>
            <a:ext cx="1" cy="495301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00" name="Line"/>
          <p:cNvSpPr/>
          <p:nvPr/>
        </p:nvSpPr>
        <p:spPr>
          <a:xfrm flipV="1">
            <a:off x="10112153" y="6286805"/>
            <a:ext cx="1" cy="356482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01" name="Line"/>
          <p:cNvSpPr/>
          <p:nvPr/>
        </p:nvSpPr>
        <p:spPr>
          <a:xfrm flipV="1">
            <a:off x="10660168" y="6490898"/>
            <a:ext cx="1" cy="164355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02" name="11"/>
          <p:cNvSpPr txBox="1"/>
          <p:nvPr/>
        </p:nvSpPr>
        <p:spPr>
          <a:xfrm>
            <a:off x="8782738" y="6665799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11</a:t>
            </a:r>
          </a:p>
        </p:txBody>
      </p:sp>
      <p:sp>
        <p:nvSpPr>
          <p:cNvPr id="803" name="12"/>
          <p:cNvSpPr txBox="1"/>
          <p:nvPr/>
        </p:nvSpPr>
        <p:spPr>
          <a:xfrm>
            <a:off x="9316478" y="6665799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12</a:t>
            </a:r>
          </a:p>
        </p:txBody>
      </p:sp>
      <p:sp>
        <p:nvSpPr>
          <p:cNvPr id="804" name="13"/>
          <p:cNvSpPr txBox="1"/>
          <p:nvPr/>
        </p:nvSpPr>
        <p:spPr>
          <a:xfrm>
            <a:off x="9867241" y="6665799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13</a:t>
            </a:r>
          </a:p>
        </p:txBody>
      </p:sp>
      <p:sp>
        <p:nvSpPr>
          <p:cNvPr id="805" name="14"/>
          <p:cNvSpPr txBox="1"/>
          <p:nvPr/>
        </p:nvSpPr>
        <p:spPr>
          <a:xfrm>
            <a:off x="10418005" y="6665799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14</a:t>
            </a:r>
          </a:p>
        </p:txBody>
      </p:sp>
      <p:sp>
        <p:nvSpPr>
          <p:cNvPr id="806" name="y(14)"/>
          <p:cNvSpPr txBox="1"/>
          <p:nvPr/>
        </p:nvSpPr>
        <p:spPr>
          <a:xfrm>
            <a:off x="1893944" y="5168019"/>
            <a:ext cx="11558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y(14)</a:t>
            </a:r>
          </a:p>
        </p:txBody>
      </p:sp>
      <p:sp>
        <p:nvSpPr>
          <p:cNvPr id="807" name="如何理解恒相延时？"/>
          <p:cNvSpPr txBox="1">
            <a:spLocks noGrp="1"/>
          </p:cNvSpPr>
          <p:nvPr>
            <p:ph type="title"/>
          </p:nvPr>
        </p:nvSpPr>
        <p:spPr>
          <a:xfrm>
            <a:off x="952500" y="39834"/>
            <a:ext cx="11099800" cy="688872"/>
          </a:xfrm>
          <a:prstGeom prst="rect">
            <a:avLst/>
          </a:prstGeom>
        </p:spPr>
        <p:txBody>
          <a:bodyPr/>
          <a:lstStyle>
            <a:lvl1pPr defTabSz="239522">
              <a:defRPr sz="3280"/>
            </a:lvl1pPr>
          </a:lstStyle>
          <a:p>
            <a:r>
              <a:t>如何理解恒相延时？</a:t>
            </a:r>
          </a:p>
        </p:txBody>
      </p:sp>
      <p:pic>
        <p:nvPicPr>
          <p:cNvPr id="808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8500" y="3676650"/>
            <a:ext cx="1447800" cy="368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Line"/>
          <p:cNvSpPr/>
          <p:nvPr/>
        </p:nvSpPr>
        <p:spPr>
          <a:xfrm flipV="1">
            <a:off x="6845166" y="3441815"/>
            <a:ext cx="1" cy="323020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13" name="Line"/>
          <p:cNvSpPr/>
          <p:nvPr/>
        </p:nvSpPr>
        <p:spPr>
          <a:xfrm flipV="1">
            <a:off x="5755161" y="1599863"/>
            <a:ext cx="1" cy="3230205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14" name="Line"/>
          <p:cNvSpPr/>
          <p:nvPr/>
        </p:nvSpPr>
        <p:spPr>
          <a:xfrm flipV="1">
            <a:off x="3021145" y="1598357"/>
            <a:ext cx="1" cy="778553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816" name="Line"/>
          <p:cNvSpPr/>
          <p:nvPr/>
        </p:nvSpPr>
        <p:spPr>
          <a:xfrm>
            <a:off x="279503" y="2624884"/>
            <a:ext cx="116352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17" name="Line"/>
          <p:cNvSpPr/>
          <p:nvPr/>
        </p:nvSpPr>
        <p:spPr>
          <a:xfrm flipV="1">
            <a:off x="3021145" y="2542771"/>
            <a:ext cx="1" cy="83821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18" name="Line"/>
          <p:cNvSpPr/>
          <p:nvPr/>
        </p:nvSpPr>
        <p:spPr>
          <a:xfrm flipV="1">
            <a:off x="3568307" y="2374246"/>
            <a:ext cx="1" cy="2523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19" name="Line"/>
          <p:cNvSpPr/>
          <p:nvPr/>
        </p:nvSpPr>
        <p:spPr>
          <a:xfrm flipV="1">
            <a:off x="4115468" y="2259946"/>
            <a:ext cx="1" cy="3666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0" name="Line"/>
          <p:cNvSpPr/>
          <p:nvPr/>
        </p:nvSpPr>
        <p:spPr>
          <a:xfrm flipV="1">
            <a:off x="4662629" y="2131292"/>
            <a:ext cx="1" cy="495300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1" name="Line"/>
          <p:cNvSpPr/>
          <p:nvPr/>
        </p:nvSpPr>
        <p:spPr>
          <a:xfrm flipV="1">
            <a:off x="5209790" y="2016991"/>
            <a:ext cx="1" cy="609602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2" name="Line"/>
          <p:cNvSpPr/>
          <p:nvPr/>
        </p:nvSpPr>
        <p:spPr>
          <a:xfrm flipV="1">
            <a:off x="5755244" y="1771788"/>
            <a:ext cx="1" cy="854805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3" name="Line"/>
          <p:cNvSpPr/>
          <p:nvPr/>
        </p:nvSpPr>
        <p:spPr>
          <a:xfrm flipV="1">
            <a:off x="6300699" y="2016991"/>
            <a:ext cx="1" cy="609602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4" name="Line"/>
          <p:cNvSpPr/>
          <p:nvPr/>
        </p:nvSpPr>
        <p:spPr>
          <a:xfrm flipV="1">
            <a:off x="6846153" y="2137344"/>
            <a:ext cx="1" cy="489248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5" name="Line"/>
          <p:cNvSpPr/>
          <p:nvPr/>
        </p:nvSpPr>
        <p:spPr>
          <a:xfrm flipV="1">
            <a:off x="7395021" y="2259946"/>
            <a:ext cx="1" cy="3666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6" name="Line"/>
          <p:cNvSpPr/>
          <p:nvPr/>
        </p:nvSpPr>
        <p:spPr>
          <a:xfrm flipV="1">
            <a:off x="7938768" y="2374246"/>
            <a:ext cx="1" cy="252347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7" name="Line"/>
          <p:cNvSpPr/>
          <p:nvPr/>
        </p:nvSpPr>
        <p:spPr>
          <a:xfrm flipV="1">
            <a:off x="8487637" y="2539357"/>
            <a:ext cx="1" cy="87236"/>
          </a:xfrm>
          <a:prstGeom prst="line">
            <a:avLst/>
          </a:prstGeom>
          <a:ln w="25400">
            <a:solidFill>
              <a:srgbClr val="0433FF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8" name="0"/>
          <p:cNvSpPr txBox="1"/>
          <p:nvPr/>
        </p:nvSpPr>
        <p:spPr>
          <a:xfrm>
            <a:off x="2865138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0</a:t>
            </a:r>
          </a:p>
        </p:txBody>
      </p:sp>
      <p:sp>
        <p:nvSpPr>
          <p:cNvPr id="829" name="1"/>
          <p:cNvSpPr txBox="1"/>
          <p:nvPr/>
        </p:nvSpPr>
        <p:spPr>
          <a:xfrm>
            <a:off x="3412300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</a:t>
            </a:r>
          </a:p>
        </p:txBody>
      </p:sp>
      <p:sp>
        <p:nvSpPr>
          <p:cNvPr id="830" name="2"/>
          <p:cNvSpPr txBox="1"/>
          <p:nvPr/>
        </p:nvSpPr>
        <p:spPr>
          <a:xfrm>
            <a:off x="3959461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2</a:t>
            </a:r>
          </a:p>
        </p:txBody>
      </p:sp>
      <p:sp>
        <p:nvSpPr>
          <p:cNvPr id="831" name="3"/>
          <p:cNvSpPr txBox="1"/>
          <p:nvPr/>
        </p:nvSpPr>
        <p:spPr>
          <a:xfrm>
            <a:off x="4504915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3</a:t>
            </a:r>
          </a:p>
        </p:txBody>
      </p:sp>
      <p:sp>
        <p:nvSpPr>
          <p:cNvPr id="832" name="4"/>
          <p:cNvSpPr txBox="1"/>
          <p:nvPr/>
        </p:nvSpPr>
        <p:spPr>
          <a:xfrm>
            <a:off x="5053784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4</a:t>
            </a:r>
          </a:p>
        </p:txBody>
      </p:sp>
      <p:sp>
        <p:nvSpPr>
          <p:cNvPr id="833" name="5"/>
          <p:cNvSpPr txBox="1"/>
          <p:nvPr/>
        </p:nvSpPr>
        <p:spPr>
          <a:xfrm>
            <a:off x="5598384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5</a:t>
            </a:r>
          </a:p>
        </p:txBody>
      </p:sp>
      <p:sp>
        <p:nvSpPr>
          <p:cNvPr id="834" name="6"/>
          <p:cNvSpPr txBox="1"/>
          <p:nvPr/>
        </p:nvSpPr>
        <p:spPr>
          <a:xfrm>
            <a:off x="6145545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6</a:t>
            </a:r>
          </a:p>
        </p:txBody>
      </p:sp>
      <p:sp>
        <p:nvSpPr>
          <p:cNvPr id="835" name="7"/>
          <p:cNvSpPr txBox="1"/>
          <p:nvPr/>
        </p:nvSpPr>
        <p:spPr>
          <a:xfrm>
            <a:off x="6692706" y="261772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7</a:t>
            </a:r>
          </a:p>
        </p:txBody>
      </p:sp>
      <p:sp>
        <p:nvSpPr>
          <p:cNvPr id="836" name="8"/>
          <p:cNvSpPr txBox="1"/>
          <p:nvPr/>
        </p:nvSpPr>
        <p:spPr>
          <a:xfrm>
            <a:off x="7238161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8</a:t>
            </a:r>
          </a:p>
        </p:txBody>
      </p:sp>
      <p:sp>
        <p:nvSpPr>
          <p:cNvPr id="837" name="9"/>
          <p:cNvSpPr txBox="1"/>
          <p:nvPr/>
        </p:nvSpPr>
        <p:spPr>
          <a:xfrm>
            <a:off x="7784469" y="2617722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9</a:t>
            </a:r>
          </a:p>
        </p:txBody>
      </p:sp>
      <p:sp>
        <p:nvSpPr>
          <p:cNvPr id="838" name="10"/>
          <p:cNvSpPr txBox="1"/>
          <p:nvPr/>
        </p:nvSpPr>
        <p:spPr>
          <a:xfrm>
            <a:off x="8224716" y="2617581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10</a:t>
            </a:r>
          </a:p>
        </p:txBody>
      </p:sp>
      <p:sp>
        <p:nvSpPr>
          <p:cNvPr id="839" name="Line"/>
          <p:cNvSpPr/>
          <p:nvPr/>
        </p:nvSpPr>
        <p:spPr>
          <a:xfrm>
            <a:off x="265997" y="4180693"/>
            <a:ext cx="1166223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0" name="Line"/>
          <p:cNvSpPr/>
          <p:nvPr/>
        </p:nvSpPr>
        <p:spPr>
          <a:xfrm flipV="1">
            <a:off x="10666733" y="3565992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1" name="Line"/>
          <p:cNvSpPr/>
          <p:nvPr/>
        </p:nvSpPr>
        <p:spPr>
          <a:xfrm flipV="1">
            <a:off x="8475949" y="3560536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2" name="Line"/>
          <p:cNvSpPr/>
          <p:nvPr/>
        </p:nvSpPr>
        <p:spPr>
          <a:xfrm flipV="1">
            <a:off x="9023110" y="3560536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3" name="Line"/>
          <p:cNvSpPr/>
          <p:nvPr/>
        </p:nvSpPr>
        <p:spPr>
          <a:xfrm flipV="1">
            <a:off x="9570271" y="3560536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4" name="Line"/>
          <p:cNvSpPr/>
          <p:nvPr/>
        </p:nvSpPr>
        <p:spPr>
          <a:xfrm flipV="1">
            <a:off x="10117433" y="3560536"/>
            <a:ext cx="1" cy="609601"/>
          </a:xfrm>
          <a:prstGeom prst="line">
            <a:avLst/>
          </a:prstGeom>
          <a:ln w="25400">
            <a:solidFill>
              <a:srgbClr val="FF26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5" name="13"/>
          <p:cNvSpPr txBox="1"/>
          <p:nvPr/>
        </p:nvSpPr>
        <p:spPr>
          <a:xfrm>
            <a:off x="9862786" y="4203157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13</a:t>
            </a:r>
          </a:p>
        </p:txBody>
      </p:sp>
      <p:sp>
        <p:nvSpPr>
          <p:cNvPr id="846" name="12"/>
          <p:cNvSpPr txBox="1"/>
          <p:nvPr/>
        </p:nvSpPr>
        <p:spPr>
          <a:xfrm>
            <a:off x="9313485" y="4203157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12</a:t>
            </a:r>
          </a:p>
        </p:txBody>
      </p:sp>
      <p:sp>
        <p:nvSpPr>
          <p:cNvPr id="847" name="11"/>
          <p:cNvSpPr txBox="1"/>
          <p:nvPr/>
        </p:nvSpPr>
        <p:spPr>
          <a:xfrm>
            <a:off x="8766324" y="4203157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11</a:t>
            </a:r>
          </a:p>
        </p:txBody>
      </p:sp>
      <p:sp>
        <p:nvSpPr>
          <p:cNvPr id="848" name="10"/>
          <p:cNvSpPr txBox="1"/>
          <p:nvPr/>
        </p:nvSpPr>
        <p:spPr>
          <a:xfrm>
            <a:off x="8223008" y="4203157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10</a:t>
            </a:r>
          </a:p>
        </p:txBody>
      </p:sp>
      <p:sp>
        <p:nvSpPr>
          <p:cNvPr id="849" name="14"/>
          <p:cNvSpPr txBox="1"/>
          <p:nvPr/>
        </p:nvSpPr>
        <p:spPr>
          <a:xfrm>
            <a:off x="10409947" y="4203157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14</a:t>
            </a:r>
          </a:p>
        </p:txBody>
      </p:sp>
      <p:sp>
        <p:nvSpPr>
          <p:cNvPr id="850" name="Line"/>
          <p:cNvSpPr/>
          <p:nvPr/>
        </p:nvSpPr>
        <p:spPr>
          <a:xfrm>
            <a:off x="279503" y="6660261"/>
            <a:ext cx="116352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51" name="0"/>
          <p:cNvSpPr txBox="1"/>
          <p:nvPr/>
        </p:nvSpPr>
        <p:spPr>
          <a:xfrm>
            <a:off x="2865139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0</a:t>
            </a:r>
          </a:p>
        </p:txBody>
      </p:sp>
      <p:sp>
        <p:nvSpPr>
          <p:cNvPr id="852" name="1"/>
          <p:cNvSpPr txBox="1"/>
          <p:nvPr/>
        </p:nvSpPr>
        <p:spPr>
          <a:xfrm>
            <a:off x="3412300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</a:t>
            </a:r>
          </a:p>
        </p:txBody>
      </p:sp>
      <p:sp>
        <p:nvSpPr>
          <p:cNvPr id="853" name="2"/>
          <p:cNvSpPr txBox="1"/>
          <p:nvPr/>
        </p:nvSpPr>
        <p:spPr>
          <a:xfrm>
            <a:off x="3959461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2</a:t>
            </a:r>
          </a:p>
        </p:txBody>
      </p:sp>
      <p:sp>
        <p:nvSpPr>
          <p:cNvPr id="854" name="3"/>
          <p:cNvSpPr txBox="1"/>
          <p:nvPr/>
        </p:nvSpPr>
        <p:spPr>
          <a:xfrm>
            <a:off x="4504915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3</a:t>
            </a:r>
          </a:p>
        </p:txBody>
      </p:sp>
      <p:sp>
        <p:nvSpPr>
          <p:cNvPr id="855" name="4"/>
          <p:cNvSpPr txBox="1"/>
          <p:nvPr/>
        </p:nvSpPr>
        <p:spPr>
          <a:xfrm>
            <a:off x="5053784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4</a:t>
            </a:r>
          </a:p>
        </p:txBody>
      </p:sp>
      <p:sp>
        <p:nvSpPr>
          <p:cNvPr id="856" name="5"/>
          <p:cNvSpPr txBox="1"/>
          <p:nvPr/>
        </p:nvSpPr>
        <p:spPr>
          <a:xfrm>
            <a:off x="5598384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5</a:t>
            </a:r>
          </a:p>
        </p:txBody>
      </p:sp>
      <p:sp>
        <p:nvSpPr>
          <p:cNvPr id="857" name="6"/>
          <p:cNvSpPr txBox="1"/>
          <p:nvPr/>
        </p:nvSpPr>
        <p:spPr>
          <a:xfrm>
            <a:off x="6145545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6</a:t>
            </a:r>
          </a:p>
        </p:txBody>
      </p:sp>
      <p:sp>
        <p:nvSpPr>
          <p:cNvPr id="858" name="7"/>
          <p:cNvSpPr txBox="1"/>
          <p:nvPr/>
        </p:nvSpPr>
        <p:spPr>
          <a:xfrm>
            <a:off x="6692707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7</a:t>
            </a:r>
          </a:p>
        </p:txBody>
      </p:sp>
      <p:sp>
        <p:nvSpPr>
          <p:cNvPr id="859" name="8"/>
          <p:cNvSpPr txBox="1"/>
          <p:nvPr/>
        </p:nvSpPr>
        <p:spPr>
          <a:xfrm>
            <a:off x="7238162" y="6665799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8</a:t>
            </a:r>
          </a:p>
        </p:txBody>
      </p:sp>
      <p:sp>
        <p:nvSpPr>
          <p:cNvPr id="860" name="9"/>
          <p:cNvSpPr txBox="1"/>
          <p:nvPr/>
        </p:nvSpPr>
        <p:spPr>
          <a:xfrm>
            <a:off x="7784469" y="666579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9</a:t>
            </a:r>
          </a:p>
        </p:txBody>
      </p:sp>
      <p:sp>
        <p:nvSpPr>
          <p:cNvPr id="861" name="10"/>
          <p:cNvSpPr txBox="1"/>
          <p:nvPr/>
        </p:nvSpPr>
        <p:spPr>
          <a:xfrm>
            <a:off x="8182918" y="6665799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10</a:t>
            </a: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7674239"/>
            <a:ext cx="3784600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815" y="6140450"/>
            <a:ext cx="635001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6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3115" y="2118592"/>
            <a:ext cx="660401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865" name="Line"/>
          <p:cNvSpPr/>
          <p:nvPr/>
        </p:nvSpPr>
        <p:spPr>
          <a:xfrm flipV="1">
            <a:off x="3021145" y="6484095"/>
            <a:ext cx="1" cy="164356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66" name="Line"/>
          <p:cNvSpPr/>
          <p:nvPr/>
        </p:nvSpPr>
        <p:spPr>
          <a:xfrm flipV="1">
            <a:off x="3568306" y="6291969"/>
            <a:ext cx="1" cy="356482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67" name="Line"/>
          <p:cNvSpPr/>
          <p:nvPr/>
        </p:nvSpPr>
        <p:spPr>
          <a:xfrm flipV="1">
            <a:off x="4115468" y="6147985"/>
            <a:ext cx="1" cy="495301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68" name="Line"/>
          <p:cNvSpPr/>
          <p:nvPr/>
        </p:nvSpPr>
        <p:spPr>
          <a:xfrm flipV="1">
            <a:off x="4659852" y="5912595"/>
            <a:ext cx="1" cy="730692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69" name="Line"/>
          <p:cNvSpPr/>
          <p:nvPr/>
        </p:nvSpPr>
        <p:spPr>
          <a:xfrm flipV="1">
            <a:off x="5203599" y="5772894"/>
            <a:ext cx="1" cy="870392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70" name="Line"/>
          <p:cNvSpPr/>
          <p:nvPr/>
        </p:nvSpPr>
        <p:spPr>
          <a:xfrm flipV="1">
            <a:off x="5754175" y="5614585"/>
            <a:ext cx="1" cy="1028701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71" name="Line"/>
          <p:cNvSpPr/>
          <p:nvPr/>
        </p:nvSpPr>
        <p:spPr>
          <a:xfrm flipV="1">
            <a:off x="6300699" y="5310706"/>
            <a:ext cx="1" cy="1332581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72" name="Line"/>
          <p:cNvSpPr/>
          <p:nvPr/>
        </p:nvSpPr>
        <p:spPr>
          <a:xfrm flipV="1">
            <a:off x="6848714" y="5026324"/>
            <a:ext cx="1" cy="1616962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73" name="Line"/>
          <p:cNvSpPr/>
          <p:nvPr/>
        </p:nvSpPr>
        <p:spPr>
          <a:xfrm flipV="1">
            <a:off x="7415035" y="5310706"/>
            <a:ext cx="1" cy="1332581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74" name="Line"/>
          <p:cNvSpPr/>
          <p:nvPr/>
        </p:nvSpPr>
        <p:spPr>
          <a:xfrm flipV="1">
            <a:off x="7933272" y="5628424"/>
            <a:ext cx="1" cy="1028701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75" name="Line"/>
          <p:cNvSpPr/>
          <p:nvPr/>
        </p:nvSpPr>
        <p:spPr>
          <a:xfrm flipV="1">
            <a:off x="8480433" y="5772894"/>
            <a:ext cx="1" cy="870392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76" name="Line"/>
          <p:cNvSpPr/>
          <p:nvPr/>
        </p:nvSpPr>
        <p:spPr>
          <a:xfrm flipV="1">
            <a:off x="9027594" y="5912595"/>
            <a:ext cx="1" cy="730692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77" name="Line"/>
          <p:cNvSpPr/>
          <p:nvPr/>
        </p:nvSpPr>
        <p:spPr>
          <a:xfrm flipV="1">
            <a:off x="9580253" y="6156530"/>
            <a:ext cx="1" cy="495301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78" name="Line"/>
          <p:cNvSpPr/>
          <p:nvPr/>
        </p:nvSpPr>
        <p:spPr>
          <a:xfrm flipV="1">
            <a:off x="10112153" y="6286805"/>
            <a:ext cx="1" cy="356482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79" name="Line"/>
          <p:cNvSpPr/>
          <p:nvPr/>
        </p:nvSpPr>
        <p:spPr>
          <a:xfrm flipV="1">
            <a:off x="10660168" y="6490898"/>
            <a:ext cx="1" cy="164355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80" name="11"/>
          <p:cNvSpPr txBox="1"/>
          <p:nvPr/>
        </p:nvSpPr>
        <p:spPr>
          <a:xfrm>
            <a:off x="8782738" y="6665799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11</a:t>
            </a:r>
          </a:p>
        </p:txBody>
      </p:sp>
      <p:sp>
        <p:nvSpPr>
          <p:cNvPr id="881" name="12"/>
          <p:cNvSpPr txBox="1"/>
          <p:nvPr/>
        </p:nvSpPr>
        <p:spPr>
          <a:xfrm>
            <a:off x="9316478" y="6665799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12</a:t>
            </a:r>
          </a:p>
        </p:txBody>
      </p:sp>
      <p:sp>
        <p:nvSpPr>
          <p:cNvPr id="882" name="13"/>
          <p:cNvSpPr txBox="1"/>
          <p:nvPr/>
        </p:nvSpPr>
        <p:spPr>
          <a:xfrm>
            <a:off x="9867241" y="6665799"/>
            <a:ext cx="5097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13</a:t>
            </a:r>
          </a:p>
        </p:txBody>
      </p:sp>
      <p:sp>
        <p:nvSpPr>
          <p:cNvPr id="883" name="14"/>
          <p:cNvSpPr txBox="1"/>
          <p:nvPr/>
        </p:nvSpPr>
        <p:spPr>
          <a:xfrm>
            <a:off x="10418005" y="6665799"/>
            <a:ext cx="5097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14</a:t>
            </a:r>
          </a:p>
        </p:txBody>
      </p:sp>
      <p:sp>
        <p:nvSpPr>
          <p:cNvPr id="884" name="延时"/>
          <p:cNvSpPr txBox="1"/>
          <p:nvPr/>
        </p:nvSpPr>
        <p:spPr>
          <a:xfrm>
            <a:off x="5871029" y="3398282"/>
            <a:ext cx="8255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延时</a:t>
            </a:r>
          </a:p>
        </p:txBody>
      </p:sp>
      <p:sp>
        <p:nvSpPr>
          <p:cNvPr id="885" name="Line"/>
          <p:cNvSpPr/>
          <p:nvPr/>
        </p:nvSpPr>
        <p:spPr>
          <a:xfrm>
            <a:off x="5792849" y="3949599"/>
            <a:ext cx="101740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88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300" y="4267200"/>
            <a:ext cx="1625600" cy="736600"/>
          </a:xfrm>
          <a:prstGeom prst="rect">
            <a:avLst/>
          </a:prstGeom>
          <a:ln w="12700">
            <a:miter lim="400000"/>
          </a:ln>
        </p:spPr>
      </p:pic>
      <p:sp>
        <p:nvSpPr>
          <p:cNvPr id="887" name="1）序列总长变长（卷积）；2）整体向右移（恒相延时）"/>
          <p:cNvSpPr txBox="1"/>
          <p:nvPr/>
        </p:nvSpPr>
        <p:spPr>
          <a:xfrm>
            <a:off x="3233408" y="8796979"/>
            <a:ext cx="904412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>
                <a:solidFill>
                  <a:srgbClr val="FF2600"/>
                </a:solidFill>
              </a:defRPr>
            </a:lvl1pPr>
          </a:lstStyle>
          <a:p>
            <a:r>
              <a:rPr dirty="0"/>
              <a:t>1）序列总长变长（卷积）；2）整体向右移（恒相延时）</a:t>
            </a:r>
          </a:p>
        </p:txBody>
      </p:sp>
      <p:sp>
        <p:nvSpPr>
          <p:cNvPr id="888" name="如何理解恒相延时？"/>
          <p:cNvSpPr txBox="1">
            <a:spLocks noGrp="1"/>
          </p:cNvSpPr>
          <p:nvPr>
            <p:ph type="title"/>
          </p:nvPr>
        </p:nvSpPr>
        <p:spPr>
          <a:xfrm>
            <a:off x="952500" y="39834"/>
            <a:ext cx="11099800" cy="688872"/>
          </a:xfrm>
          <a:prstGeom prst="rect">
            <a:avLst/>
          </a:prstGeom>
        </p:spPr>
        <p:txBody>
          <a:bodyPr/>
          <a:lstStyle>
            <a:lvl1pPr defTabSz="239522">
              <a:defRPr sz="3280"/>
            </a:lvl1pPr>
          </a:lstStyle>
          <a:p>
            <a:r>
              <a:t>如何理解恒相延时？</a:t>
            </a:r>
          </a:p>
        </p:txBody>
      </p:sp>
      <p:pic>
        <p:nvPicPr>
          <p:cNvPr id="88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8500" y="3676650"/>
            <a:ext cx="1447800" cy="368300"/>
          </a:xfrm>
          <a:prstGeom prst="rect">
            <a:avLst/>
          </a:prstGeom>
          <a:ln w="12700">
            <a:miter lim="400000"/>
          </a:ln>
        </p:spPr>
      </p:pic>
      <p:sp>
        <p:nvSpPr>
          <p:cNvPr id="890" name="Line"/>
          <p:cNvSpPr/>
          <p:nvPr/>
        </p:nvSpPr>
        <p:spPr>
          <a:xfrm>
            <a:off x="8876231" y="7134866"/>
            <a:ext cx="1999443" cy="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FIR滤波器的时域特性"/>
          <p:cNvSpPr txBox="1">
            <a:spLocks noGrp="1"/>
          </p:cNvSpPr>
          <p:nvPr>
            <p:ph type="title"/>
          </p:nvPr>
        </p:nvSpPr>
        <p:spPr>
          <a:xfrm>
            <a:off x="299737" y="294908"/>
            <a:ext cx="6008701" cy="686674"/>
          </a:xfrm>
          <a:prstGeom prst="rect">
            <a:avLst/>
          </a:prstGeom>
        </p:spPr>
        <p:txBody>
          <a:bodyPr/>
          <a:lstStyle>
            <a:lvl1pPr algn="l" defTabSz="543305">
              <a:spcBef>
                <a:spcPts val="3900"/>
              </a:spcBef>
              <a:defRPr sz="3348"/>
            </a:lvl1pPr>
          </a:lstStyle>
          <a:p>
            <a:r>
              <a:t>FIR滤波器的时域特性</a:t>
            </a:r>
          </a:p>
        </p:txBody>
      </p:sp>
      <p:sp>
        <p:nvSpPr>
          <p:cNvPr id="8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89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03" y="1983560"/>
            <a:ext cx="4168691" cy="44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9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973" y="2028010"/>
            <a:ext cx="2678854" cy="355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17" name="Group"/>
          <p:cNvGrpSpPr/>
          <p:nvPr/>
        </p:nvGrpSpPr>
        <p:grpSpPr>
          <a:xfrm>
            <a:off x="1215902" y="4774733"/>
            <a:ext cx="4510308" cy="3948158"/>
            <a:chOff x="0" y="0"/>
            <a:chExt cx="4510307" cy="3948157"/>
          </a:xfrm>
        </p:grpSpPr>
        <p:sp>
          <p:nvSpPr>
            <p:cNvPr id="896" name="Line"/>
            <p:cNvSpPr/>
            <p:nvPr/>
          </p:nvSpPr>
          <p:spPr>
            <a:xfrm>
              <a:off x="0" y="1603808"/>
              <a:ext cx="451030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97" name="Line"/>
            <p:cNvSpPr/>
            <p:nvPr/>
          </p:nvSpPr>
          <p:spPr>
            <a:xfrm flipV="1">
              <a:off x="380778" y="823853"/>
              <a:ext cx="1" cy="7935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98" name="n"/>
            <p:cNvSpPr txBox="1"/>
            <p:nvPr/>
          </p:nvSpPr>
          <p:spPr>
            <a:xfrm>
              <a:off x="4206290" y="1578863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 i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899" name="Line"/>
            <p:cNvSpPr/>
            <p:nvPr/>
          </p:nvSpPr>
          <p:spPr>
            <a:xfrm flipV="1">
              <a:off x="874956" y="696853"/>
              <a:ext cx="1" cy="924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00" name="Line"/>
            <p:cNvSpPr/>
            <p:nvPr/>
          </p:nvSpPr>
          <p:spPr>
            <a:xfrm flipV="1">
              <a:off x="1369135" y="569853"/>
              <a:ext cx="1" cy="1051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01" name="Line"/>
            <p:cNvSpPr/>
            <p:nvPr/>
          </p:nvSpPr>
          <p:spPr>
            <a:xfrm flipV="1">
              <a:off x="1863314" y="442853"/>
              <a:ext cx="1" cy="117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02" name="Line"/>
            <p:cNvSpPr/>
            <p:nvPr/>
          </p:nvSpPr>
          <p:spPr>
            <a:xfrm flipV="1">
              <a:off x="2357493" y="442853"/>
              <a:ext cx="1" cy="117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03" name="Line"/>
            <p:cNvSpPr/>
            <p:nvPr/>
          </p:nvSpPr>
          <p:spPr>
            <a:xfrm flipV="1">
              <a:off x="2851672" y="569853"/>
              <a:ext cx="1" cy="1051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04" name="0"/>
            <p:cNvSpPr txBox="1"/>
            <p:nvPr/>
          </p:nvSpPr>
          <p:spPr>
            <a:xfrm>
              <a:off x="235363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0</a:t>
              </a:r>
            </a:p>
          </p:txBody>
        </p:sp>
        <p:sp>
          <p:nvSpPr>
            <p:cNvPr id="905" name="1"/>
            <p:cNvSpPr txBox="1"/>
            <p:nvPr/>
          </p:nvSpPr>
          <p:spPr>
            <a:xfrm>
              <a:off x="729541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1</a:t>
              </a:r>
            </a:p>
          </p:txBody>
        </p:sp>
        <p:sp>
          <p:nvSpPr>
            <p:cNvPr id="906" name="2"/>
            <p:cNvSpPr txBox="1"/>
            <p:nvPr/>
          </p:nvSpPr>
          <p:spPr>
            <a:xfrm>
              <a:off x="1223720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2</a:t>
              </a:r>
            </a:p>
          </p:txBody>
        </p:sp>
        <p:sp>
          <p:nvSpPr>
            <p:cNvPr id="907" name="3"/>
            <p:cNvSpPr txBox="1"/>
            <p:nvPr/>
          </p:nvSpPr>
          <p:spPr>
            <a:xfrm>
              <a:off x="1717899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3</a:t>
              </a:r>
            </a:p>
          </p:txBody>
        </p:sp>
        <p:sp>
          <p:nvSpPr>
            <p:cNvPr id="908" name="4"/>
            <p:cNvSpPr txBox="1"/>
            <p:nvPr/>
          </p:nvSpPr>
          <p:spPr>
            <a:xfrm>
              <a:off x="2212078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4</a:t>
              </a:r>
            </a:p>
          </p:txBody>
        </p:sp>
        <p:sp>
          <p:nvSpPr>
            <p:cNvPr id="909" name="5"/>
            <p:cNvSpPr txBox="1"/>
            <p:nvPr/>
          </p:nvSpPr>
          <p:spPr>
            <a:xfrm>
              <a:off x="2702025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5</a:t>
              </a:r>
            </a:p>
          </p:txBody>
        </p:sp>
        <p:sp>
          <p:nvSpPr>
            <p:cNvPr id="910" name="Line"/>
            <p:cNvSpPr/>
            <p:nvPr/>
          </p:nvSpPr>
          <p:spPr>
            <a:xfrm flipV="1">
              <a:off x="2124225" y="0"/>
              <a:ext cx="1" cy="25090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91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2767" y="2140794"/>
              <a:ext cx="807309" cy="622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12" name="Line"/>
            <p:cNvSpPr/>
            <p:nvPr/>
          </p:nvSpPr>
          <p:spPr>
            <a:xfrm flipV="1">
              <a:off x="3340954" y="696853"/>
              <a:ext cx="1" cy="924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13" name="Line"/>
            <p:cNvSpPr/>
            <p:nvPr/>
          </p:nvSpPr>
          <p:spPr>
            <a:xfrm flipV="1">
              <a:off x="3831566" y="823853"/>
              <a:ext cx="1" cy="7935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14" name="7"/>
            <p:cNvSpPr txBox="1"/>
            <p:nvPr/>
          </p:nvSpPr>
          <p:spPr>
            <a:xfrm>
              <a:off x="3694614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7</a:t>
              </a:r>
            </a:p>
          </p:txBody>
        </p:sp>
        <p:sp>
          <p:nvSpPr>
            <p:cNvPr id="915" name="6"/>
            <p:cNvSpPr txBox="1"/>
            <p:nvPr/>
          </p:nvSpPr>
          <p:spPr>
            <a:xfrm>
              <a:off x="3182938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6</a:t>
              </a:r>
            </a:p>
          </p:txBody>
        </p:sp>
        <p:sp>
          <p:nvSpPr>
            <p:cNvPr id="916" name="N为偶数"/>
            <p:cNvSpPr txBox="1"/>
            <p:nvPr/>
          </p:nvSpPr>
          <p:spPr>
            <a:xfrm>
              <a:off x="1250112" y="3211557"/>
              <a:ext cx="18160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dirty="0" err="1"/>
                <a:t>N为偶数</a:t>
              </a:r>
              <a:endParaRPr dirty="0"/>
            </a:p>
          </p:txBody>
        </p:sp>
      </p:grpSp>
      <p:grpSp>
        <p:nvGrpSpPr>
          <p:cNvPr id="941" name="Group"/>
          <p:cNvGrpSpPr/>
          <p:nvPr/>
        </p:nvGrpSpPr>
        <p:grpSpPr>
          <a:xfrm>
            <a:off x="7054572" y="4774733"/>
            <a:ext cx="4912213" cy="3949739"/>
            <a:chOff x="0" y="0"/>
            <a:chExt cx="4912211" cy="3949738"/>
          </a:xfrm>
        </p:grpSpPr>
        <p:sp>
          <p:nvSpPr>
            <p:cNvPr id="918" name="Line"/>
            <p:cNvSpPr/>
            <p:nvPr/>
          </p:nvSpPr>
          <p:spPr>
            <a:xfrm>
              <a:off x="0" y="1603808"/>
              <a:ext cx="483895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19" name="Line"/>
            <p:cNvSpPr/>
            <p:nvPr/>
          </p:nvSpPr>
          <p:spPr>
            <a:xfrm flipV="1">
              <a:off x="380778" y="823853"/>
              <a:ext cx="1" cy="7935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20" name="n"/>
            <p:cNvSpPr txBox="1"/>
            <p:nvPr/>
          </p:nvSpPr>
          <p:spPr>
            <a:xfrm>
              <a:off x="4621381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 i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921" name="Line"/>
            <p:cNvSpPr/>
            <p:nvPr/>
          </p:nvSpPr>
          <p:spPr>
            <a:xfrm flipV="1">
              <a:off x="874956" y="696853"/>
              <a:ext cx="1" cy="924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22" name="Line"/>
            <p:cNvSpPr/>
            <p:nvPr/>
          </p:nvSpPr>
          <p:spPr>
            <a:xfrm flipV="1">
              <a:off x="1369135" y="569853"/>
              <a:ext cx="1" cy="1051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23" name="Line"/>
            <p:cNvSpPr/>
            <p:nvPr/>
          </p:nvSpPr>
          <p:spPr>
            <a:xfrm flipV="1">
              <a:off x="1863314" y="442853"/>
              <a:ext cx="1" cy="117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24" name="Line"/>
            <p:cNvSpPr/>
            <p:nvPr/>
          </p:nvSpPr>
          <p:spPr>
            <a:xfrm flipV="1">
              <a:off x="2357493" y="315853"/>
              <a:ext cx="1" cy="1305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25" name="Line"/>
            <p:cNvSpPr/>
            <p:nvPr/>
          </p:nvSpPr>
          <p:spPr>
            <a:xfrm flipV="1">
              <a:off x="2851672" y="442853"/>
              <a:ext cx="1" cy="117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26" name="0"/>
            <p:cNvSpPr txBox="1"/>
            <p:nvPr/>
          </p:nvSpPr>
          <p:spPr>
            <a:xfrm>
              <a:off x="235363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0</a:t>
              </a:r>
            </a:p>
          </p:txBody>
        </p:sp>
        <p:sp>
          <p:nvSpPr>
            <p:cNvPr id="927" name="1"/>
            <p:cNvSpPr txBox="1"/>
            <p:nvPr/>
          </p:nvSpPr>
          <p:spPr>
            <a:xfrm>
              <a:off x="729541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1</a:t>
              </a:r>
            </a:p>
          </p:txBody>
        </p:sp>
        <p:sp>
          <p:nvSpPr>
            <p:cNvPr id="928" name="2"/>
            <p:cNvSpPr txBox="1"/>
            <p:nvPr/>
          </p:nvSpPr>
          <p:spPr>
            <a:xfrm>
              <a:off x="1223720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2</a:t>
              </a:r>
            </a:p>
          </p:txBody>
        </p:sp>
        <p:sp>
          <p:nvSpPr>
            <p:cNvPr id="929" name="3"/>
            <p:cNvSpPr txBox="1"/>
            <p:nvPr/>
          </p:nvSpPr>
          <p:spPr>
            <a:xfrm>
              <a:off x="1717899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3</a:t>
              </a:r>
            </a:p>
          </p:txBody>
        </p:sp>
        <p:sp>
          <p:nvSpPr>
            <p:cNvPr id="930" name="4"/>
            <p:cNvSpPr txBox="1"/>
            <p:nvPr/>
          </p:nvSpPr>
          <p:spPr>
            <a:xfrm>
              <a:off x="2212078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4</a:t>
              </a:r>
            </a:p>
          </p:txBody>
        </p:sp>
        <p:sp>
          <p:nvSpPr>
            <p:cNvPr id="931" name="5"/>
            <p:cNvSpPr txBox="1"/>
            <p:nvPr/>
          </p:nvSpPr>
          <p:spPr>
            <a:xfrm>
              <a:off x="2702025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5</a:t>
              </a:r>
            </a:p>
          </p:txBody>
        </p:sp>
        <p:sp>
          <p:nvSpPr>
            <p:cNvPr id="932" name="Line"/>
            <p:cNvSpPr/>
            <p:nvPr/>
          </p:nvSpPr>
          <p:spPr>
            <a:xfrm flipV="1">
              <a:off x="2352825" y="0"/>
              <a:ext cx="1" cy="25090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93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08667" y="2204294"/>
              <a:ext cx="807309" cy="622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34" name="Line"/>
            <p:cNvSpPr/>
            <p:nvPr/>
          </p:nvSpPr>
          <p:spPr>
            <a:xfrm flipV="1">
              <a:off x="3340954" y="569853"/>
              <a:ext cx="1" cy="1051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35" name="Line"/>
            <p:cNvSpPr/>
            <p:nvPr/>
          </p:nvSpPr>
          <p:spPr>
            <a:xfrm flipV="1">
              <a:off x="3831566" y="696853"/>
              <a:ext cx="1" cy="924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36" name="7"/>
            <p:cNvSpPr txBox="1"/>
            <p:nvPr/>
          </p:nvSpPr>
          <p:spPr>
            <a:xfrm>
              <a:off x="3694614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7</a:t>
              </a:r>
            </a:p>
          </p:txBody>
        </p:sp>
        <p:sp>
          <p:nvSpPr>
            <p:cNvPr id="937" name="6"/>
            <p:cNvSpPr txBox="1"/>
            <p:nvPr/>
          </p:nvSpPr>
          <p:spPr>
            <a:xfrm>
              <a:off x="3182938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6</a:t>
              </a:r>
            </a:p>
          </p:txBody>
        </p:sp>
        <p:sp>
          <p:nvSpPr>
            <p:cNvPr id="938" name="Line"/>
            <p:cNvSpPr/>
            <p:nvPr/>
          </p:nvSpPr>
          <p:spPr>
            <a:xfrm flipV="1">
              <a:off x="4296108" y="823853"/>
              <a:ext cx="1" cy="7935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39" name="8"/>
            <p:cNvSpPr txBox="1"/>
            <p:nvPr/>
          </p:nvSpPr>
          <p:spPr>
            <a:xfrm>
              <a:off x="4150693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8</a:t>
              </a:r>
            </a:p>
          </p:txBody>
        </p:sp>
        <p:sp>
          <p:nvSpPr>
            <p:cNvPr id="940" name="N为奇数"/>
            <p:cNvSpPr txBox="1"/>
            <p:nvPr/>
          </p:nvSpPr>
          <p:spPr>
            <a:xfrm>
              <a:off x="1548106" y="3213138"/>
              <a:ext cx="18160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dirty="0" err="1"/>
                <a:t>N为奇数</a:t>
              </a:r>
              <a:endParaRPr dirty="0"/>
            </a:p>
          </p:txBody>
        </p:sp>
      </p:grpSp>
      <p:sp>
        <p:nvSpPr>
          <p:cNvPr id="942" name="h(n)为中心轴偶对称："/>
          <p:cNvSpPr txBox="1"/>
          <p:nvPr/>
        </p:nvSpPr>
        <p:spPr>
          <a:xfrm>
            <a:off x="251169" y="3374961"/>
            <a:ext cx="458480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i="1" dirty="0"/>
              <a:t>h</a:t>
            </a:r>
            <a:r>
              <a:rPr dirty="0"/>
              <a:t>(n)</a:t>
            </a:r>
            <a:r>
              <a:rPr dirty="0" err="1"/>
              <a:t>为中心轴偶对称</a:t>
            </a:r>
            <a:r>
              <a:rPr dirty="0"/>
              <a:t>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" grpId="1" animBg="1" advAuto="0"/>
      <p:bldP spid="941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947" name="2. h(n)偶对称N为奇数（线性相位I型）时的频率响应"/>
          <p:cNvSpPr txBox="1"/>
          <p:nvPr/>
        </p:nvSpPr>
        <p:spPr>
          <a:xfrm>
            <a:off x="213843" y="208347"/>
            <a:ext cx="1057960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rPr dirty="0"/>
              <a:t>2. h(n)</a:t>
            </a:r>
            <a:r>
              <a:rPr dirty="0" err="1"/>
              <a:t>偶对称N为奇数（线性相位I型）时的频率响应</a:t>
            </a:r>
            <a:endParaRPr dirty="0"/>
          </a:p>
        </p:txBody>
      </p:sp>
      <p:grpSp>
        <p:nvGrpSpPr>
          <p:cNvPr id="970" name="Group"/>
          <p:cNvGrpSpPr/>
          <p:nvPr/>
        </p:nvGrpSpPr>
        <p:grpSpPr>
          <a:xfrm>
            <a:off x="8107218" y="801075"/>
            <a:ext cx="4912213" cy="2559896"/>
            <a:chOff x="0" y="0"/>
            <a:chExt cx="4912212" cy="2559894"/>
          </a:xfrm>
        </p:grpSpPr>
        <p:sp>
          <p:nvSpPr>
            <p:cNvPr id="948" name="Line"/>
            <p:cNvSpPr/>
            <p:nvPr/>
          </p:nvSpPr>
          <p:spPr>
            <a:xfrm>
              <a:off x="0" y="1603808"/>
              <a:ext cx="483895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49" name="Line"/>
            <p:cNvSpPr/>
            <p:nvPr/>
          </p:nvSpPr>
          <p:spPr>
            <a:xfrm flipV="1">
              <a:off x="380777" y="823853"/>
              <a:ext cx="1" cy="793555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50" name="n"/>
            <p:cNvSpPr txBox="1"/>
            <p:nvPr/>
          </p:nvSpPr>
          <p:spPr>
            <a:xfrm>
              <a:off x="4621382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 i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951" name="Line"/>
            <p:cNvSpPr/>
            <p:nvPr/>
          </p:nvSpPr>
          <p:spPr>
            <a:xfrm flipV="1">
              <a:off x="874957" y="696853"/>
              <a:ext cx="1" cy="924274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52" name="Line"/>
            <p:cNvSpPr/>
            <p:nvPr/>
          </p:nvSpPr>
          <p:spPr>
            <a:xfrm flipV="1">
              <a:off x="1369135" y="569853"/>
              <a:ext cx="1" cy="1051274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53" name="Line"/>
            <p:cNvSpPr/>
            <p:nvPr/>
          </p:nvSpPr>
          <p:spPr>
            <a:xfrm flipV="1">
              <a:off x="1863314" y="442853"/>
              <a:ext cx="1" cy="1178274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54" name="Line"/>
            <p:cNvSpPr/>
            <p:nvPr/>
          </p:nvSpPr>
          <p:spPr>
            <a:xfrm flipV="1">
              <a:off x="2357493" y="315853"/>
              <a:ext cx="1" cy="1305274"/>
            </a:xfrm>
            <a:prstGeom prst="line">
              <a:avLst/>
            </a:prstGeom>
            <a:noFill/>
            <a:ln w="254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55" name="Line"/>
            <p:cNvSpPr/>
            <p:nvPr/>
          </p:nvSpPr>
          <p:spPr>
            <a:xfrm flipV="1">
              <a:off x="2851672" y="442853"/>
              <a:ext cx="1" cy="1178274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56" name="0"/>
            <p:cNvSpPr txBox="1"/>
            <p:nvPr/>
          </p:nvSpPr>
          <p:spPr>
            <a:xfrm>
              <a:off x="235363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0</a:t>
              </a:r>
            </a:p>
          </p:txBody>
        </p:sp>
        <p:sp>
          <p:nvSpPr>
            <p:cNvPr id="957" name="1"/>
            <p:cNvSpPr txBox="1"/>
            <p:nvPr/>
          </p:nvSpPr>
          <p:spPr>
            <a:xfrm>
              <a:off x="729541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1</a:t>
              </a:r>
            </a:p>
          </p:txBody>
        </p:sp>
        <p:sp>
          <p:nvSpPr>
            <p:cNvPr id="958" name="2"/>
            <p:cNvSpPr txBox="1"/>
            <p:nvPr/>
          </p:nvSpPr>
          <p:spPr>
            <a:xfrm>
              <a:off x="1223720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2</a:t>
              </a:r>
            </a:p>
          </p:txBody>
        </p:sp>
        <p:sp>
          <p:nvSpPr>
            <p:cNvPr id="959" name="3"/>
            <p:cNvSpPr txBox="1"/>
            <p:nvPr/>
          </p:nvSpPr>
          <p:spPr>
            <a:xfrm>
              <a:off x="1717899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3</a:t>
              </a:r>
            </a:p>
          </p:txBody>
        </p:sp>
        <p:sp>
          <p:nvSpPr>
            <p:cNvPr id="960" name="4"/>
            <p:cNvSpPr txBox="1"/>
            <p:nvPr/>
          </p:nvSpPr>
          <p:spPr>
            <a:xfrm>
              <a:off x="2212078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4</a:t>
              </a:r>
            </a:p>
          </p:txBody>
        </p:sp>
        <p:sp>
          <p:nvSpPr>
            <p:cNvPr id="961" name="5"/>
            <p:cNvSpPr txBox="1"/>
            <p:nvPr/>
          </p:nvSpPr>
          <p:spPr>
            <a:xfrm>
              <a:off x="2702024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5</a:t>
              </a:r>
            </a:p>
          </p:txBody>
        </p:sp>
        <p:sp>
          <p:nvSpPr>
            <p:cNvPr id="962" name="Line"/>
            <p:cNvSpPr/>
            <p:nvPr/>
          </p:nvSpPr>
          <p:spPr>
            <a:xfrm flipV="1">
              <a:off x="2352825" y="0"/>
              <a:ext cx="1" cy="25090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96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4067" y="2077294"/>
              <a:ext cx="626077" cy="482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64" name="Line"/>
            <p:cNvSpPr/>
            <p:nvPr/>
          </p:nvSpPr>
          <p:spPr>
            <a:xfrm flipV="1">
              <a:off x="3340953" y="569853"/>
              <a:ext cx="1" cy="1051274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65" name="Line"/>
            <p:cNvSpPr/>
            <p:nvPr/>
          </p:nvSpPr>
          <p:spPr>
            <a:xfrm flipV="1">
              <a:off x="3831566" y="696853"/>
              <a:ext cx="1" cy="924274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66" name="7"/>
            <p:cNvSpPr txBox="1"/>
            <p:nvPr/>
          </p:nvSpPr>
          <p:spPr>
            <a:xfrm>
              <a:off x="3694614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7</a:t>
              </a:r>
            </a:p>
          </p:txBody>
        </p:sp>
        <p:sp>
          <p:nvSpPr>
            <p:cNvPr id="967" name="6"/>
            <p:cNvSpPr txBox="1"/>
            <p:nvPr/>
          </p:nvSpPr>
          <p:spPr>
            <a:xfrm>
              <a:off x="3182938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6</a:t>
              </a:r>
            </a:p>
          </p:txBody>
        </p:sp>
        <p:sp>
          <p:nvSpPr>
            <p:cNvPr id="968" name="Line"/>
            <p:cNvSpPr/>
            <p:nvPr/>
          </p:nvSpPr>
          <p:spPr>
            <a:xfrm flipV="1">
              <a:off x="4296108" y="823853"/>
              <a:ext cx="1" cy="793555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69" name="8"/>
            <p:cNvSpPr txBox="1"/>
            <p:nvPr/>
          </p:nvSpPr>
          <p:spPr>
            <a:xfrm>
              <a:off x="4150693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8</a:t>
              </a:r>
            </a:p>
          </p:txBody>
        </p:sp>
      </p:grpSp>
      <p:pic>
        <p:nvPicPr>
          <p:cNvPr id="97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72" y="1463008"/>
            <a:ext cx="3764039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74" name="Group"/>
          <p:cNvGrpSpPr/>
          <p:nvPr/>
        </p:nvGrpSpPr>
        <p:grpSpPr>
          <a:xfrm>
            <a:off x="1408833" y="2909920"/>
            <a:ext cx="2744504" cy="1331880"/>
            <a:chOff x="0" y="0"/>
            <a:chExt cx="2744502" cy="1331879"/>
          </a:xfrm>
        </p:grpSpPr>
        <p:pic>
          <p:nvPicPr>
            <p:cNvPr id="972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2744503" cy="1066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73" name="Line"/>
            <p:cNvSpPr/>
            <p:nvPr/>
          </p:nvSpPr>
          <p:spPr>
            <a:xfrm flipH="1" flipV="1">
              <a:off x="111399" y="1331879"/>
              <a:ext cx="2521704" cy="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977" name="Group"/>
          <p:cNvGrpSpPr/>
          <p:nvPr/>
        </p:nvGrpSpPr>
        <p:grpSpPr>
          <a:xfrm>
            <a:off x="4305410" y="3093959"/>
            <a:ext cx="2638839" cy="1147841"/>
            <a:chOff x="0" y="0"/>
            <a:chExt cx="2638837" cy="1147840"/>
          </a:xfrm>
        </p:grpSpPr>
        <p:pic>
          <p:nvPicPr>
            <p:cNvPr id="97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2631440" cy="1066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76" name="Line"/>
            <p:cNvSpPr/>
            <p:nvPr/>
          </p:nvSpPr>
          <p:spPr>
            <a:xfrm flipH="1" flipV="1">
              <a:off x="347249" y="1147840"/>
              <a:ext cx="2291589" cy="1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980" name="Group"/>
          <p:cNvGrpSpPr/>
          <p:nvPr/>
        </p:nvGrpSpPr>
        <p:grpSpPr>
          <a:xfrm>
            <a:off x="7169283" y="3252709"/>
            <a:ext cx="3005813" cy="989091"/>
            <a:chOff x="0" y="0"/>
            <a:chExt cx="3005812" cy="989090"/>
          </a:xfrm>
        </p:grpSpPr>
        <p:pic>
          <p:nvPicPr>
            <p:cNvPr id="978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3005813" cy="749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79" name="Line"/>
            <p:cNvSpPr/>
            <p:nvPr/>
          </p:nvSpPr>
          <p:spPr>
            <a:xfrm flipH="1" flipV="1">
              <a:off x="248624" y="989090"/>
              <a:ext cx="2744503" cy="1"/>
            </a:xfrm>
            <a:prstGeom prst="line">
              <a:avLst/>
            </a:prstGeom>
            <a:noFill/>
            <a:ln w="254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pic>
        <p:nvPicPr>
          <p:cNvPr id="981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7917" y="4420388"/>
            <a:ext cx="10683415" cy="993610"/>
          </a:xfrm>
          <a:prstGeom prst="rect">
            <a:avLst/>
          </a:prstGeom>
          <a:ln w="12700">
            <a:miter lim="400000"/>
          </a:ln>
        </p:spPr>
      </p:pic>
      <p:pic>
        <p:nvPicPr>
          <p:cNvPr id="982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7800" y="5588000"/>
            <a:ext cx="8961120" cy="11557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5" name="Group"/>
          <p:cNvGrpSpPr/>
          <p:nvPr/>
        </p:nvGrpSpPr>
        <p:grpSpPr>
          <a:xfrm>
            <a:off x="4124227" y="1884067"/>
            <a:ext cx="1454394" cy="1045970"/>
            <a:chOff x="0" y="-75183"/>
            <a:chExt cx="1454393" cy="1045969"/>
          </a:xfrm>
        </p:grpSpPr>
        <p:sp>
          <p:nvSpPr>
            <p:cNvPr id="983" name="分拆"/>
            <p:cNvSpPr txBox="1"/>
            <p:nvPr/>
          </p:nvSpPr>
          <p:spPr>
            <a:xfrm>
              <a:off x="628893" y="-75184"/>
              <a:ext cx="8255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>
                  <a:solidFill>
                    <a:schemeClr val="accent5"/>
                  </a:solidFill>
                </a:defRPr>
              </a:lvl1pPr>
            </a:lstStyle>
            <a:p>
              <a:r>
                <a:t>分拆</a:t>
              </a:r>
            </a:p>
          </p:txBody>
        </p:sp>
        <p:sp>
          <p:nvSpPr>
            <p:cNvPr id="999" name="Connection Line"/>
            <p:cNvSpPr/>
            <p:nvPr/>
          </p:nvSpPr>
          <p:spPr>
            <a:xfrm>
              <a:off x="0" y="17951"/>
              <a:ext cx="673023" cy="952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36" h="21600" extrusionOk="0">
                  <a:moveTo>
                    <a:pt x="0" y="0"/>
                  </a:moveTo>
                  <a:cubicBezTo>
                    <a:pt x="15176" y="2311"/>
                    <a:pt x="21600" y="9511"/>
                    <a:pt x="19272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988" name="Group"/>
          <p:cNvGrpSpPr/>
          <p:nvPr/>
        </p:nvGrpSpPr>
        <p:grpSpPr>
          <a:xfrm>
            <a:off x="10228689" y="3466345"/>
            <a:ext cx="2165594" cy="1045970"/>
            <a:chOff x="0" y="-75183"/>
            <a:chExt cx="2165592" cy="1045969"/>
          </a:xfrm>
        </p:grpSpPr>
        <p:sp>
          <p:nvSpPr>
            <p:cNvPr id="986" name="变量代换"/>
            <p:cNvSpPr txBox="1"/>
            <p:nvPr/>
          </p:nvSpPr>
          <p:spPr>
            <a:xfrm>
              <a:off x="628892" y="-75184"/>
              <a:ext cx="15367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>
                  <a:solidFill>
                    <a:schemeClr val="accent5"/>
                  </a:solidFill>
                </a:defRPr>
              </a:lvl1pPr>
            </a:lstStyle>
            <a:p>
              <a:r>
                <a:t>变量代换</a:t>
              </a:r>
            </a:p>
          </p:txBody>
        </p:sp>
        <p:sp>
          <p:nvSpPr>
            <p:cNvPr id="1000" name="Connection Line"/>
            <p:cNvSpPr/>
            <p:nvPr/>
          </p:nvSpPr>
          <p:spPr>
            <a:xfrm>
              <a:off x="0" y="17951"/>
              <a:ext cx="673023" cy="952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36" h="21600" extrusionOk="0">
                  <a:moveTo>
                    <a:pt x="0" y="0"/>
                  </a:moveTo>
                  <a:cubicBezTo>
                    <a:pt x="15176" y="2311"/>
                    <a:pt x="21600" y="9511"/>
                    <a:pt x="19272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991" name="Group"/>
          <p:cNvGrpSpPr/>
          <p:nvPr/>
        </p:nvGrpSpPr>
        <p:grpSpPr>
          <a:xfrm>
            <a:off x="10176003" y="5177880"/>
            <a:ext cx="2739426" cy="980034"/>
            <a:chOff x="0" y="0"/>
            <a:chExt cx="2739424" cy="980032"/>
          </a:xfrm>
        </p:grpSpPr>
        <p:sp>
          <p:nvSpPr>
            <p:cNvPr id="1001" name="Connection Line"/>
            <p:cNvSpPr/>
            <p:nvPr/>
          </p:nvSpPr>
          <p:spPr>
            <a:xfrm>
              <a:off x="376079" y="0"/>
              <a:ext cx="742364" cy="980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9" h="21600" extrusionOk="0">
                  <a:moveTo>
                    <a:pt x="20104" y="0"/>
                  </a:moveTo>
                  <a:cubicBezTo>
                    <a:pt x="21600" y="11917"/>
                    <a:pt x="14899" y="19117"/>
                    <a:pt x="0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pic>
          <p:nvPicPr>
            <p:cNvPr id="990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183879"/>
              <a:ext cx="2739425" cy="292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92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3884" y="8296897"/>
            <a:ext cx="4087338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3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1047" y="6904349"/>
            <a:ext cx="9002347" cy="1231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97" name="Group"/>
          <p:cNvGrpSpPr/>
          <p:nvPr/>
        </p:nvGrpSpPr>
        <p:grpSpPr>
          <a:xfrm>
            <a:off x="10476012" y="6668816"/>
            <a:ext cx="2291064" cy="1143761"/>
            <a:chOff x="0" y="-14309"/>
            <a:chExt cx="2291063" cy="1143759"/>
          </a:xfrm>
        </p:grpSpPr>
        <p:sp>
          <p:nvSpPr>
            <p:cNvPr id="994" name="变量代换"/>
            <p:cNvSpPr txBox="1"/>
            <p:nvPr/>
          </p:nvSpPr>
          <p:spPr>
            <a:xfrm>
              <a:off x="528793" y="-14310"/>
              <a:ext cx="15367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>
                  <a:solidFill>
                    <a:schemeClr val="accent5"/>
                  </a:solidFill>
                </a:defRPr>
              </a:lvl1pPr>
            </a:lstStyle>
            <a:p>
              <a:r>
                <a:t>变量代换</a:t>
              </a:r>
            </a:p>
          </p:txBody>
        </p:sp>
        <p:sp>
          <p:nvSpPr>
            <p:cNvPr id="1002" name="Connection Line"/>
            <p:cNvSpPr/>
            <p:nvPr/>
          </p:nvSpPr>
          <p:spPr>
            <a:xfrm>
              <a:off x="0" y="0"/>
              <a:ext cx="287803" cy="800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7" h="21600" extrusionOk="0">
                  <a:moveTo>
                    <a:pt x="0" y="0"/>
                  </a:moveTo>
                  <a:cubicBezTo>
                    <a:pt x="21156" y="6756"/>
                    <a:pt x="21600" y="13956"/>
                    <a:pt x="1332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pic>
          <p:nvPicPr>
            <p:cNvPr id="996" name="Image" descr="Image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41098" y="545249"/>
              <a:ext cx="1949966" cy="584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98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44074" y="8652497"/>
            <a:ext cx="2070101" cy="444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" grpId="3" animBg="1" advAuto="0"/>
      <p:bldP spid="971" grpId="1" animBg="1" advAuto="0"/>
      <p:bldP spid="974" grpId="4" animBg="1" advAuto="0"/>
      <p:bldP spid="977" grpId="5" animBg="1" advAuto="0"/>
      <p:bldP spid="980" grpId="6" animBg="1" advAuto="0"/>
      <p:bldP spid="981" grpId="8" animBg="1" advAuto="0"/>
      <p:bldP spid="982" grpId="10" animBg="1" advAuto="0"/>
      <p:bldP spid="985" grpId="2" animBg="1" advAuto="0"/>
      <p:bldP spid="988" grpId="7" animBg="1" advAuto="0"/>
      <p:bldP spid="991" grpId="9" animBg="1" advAuto="0"/>
      <p:bldP spid="992" grpId="13" animBg="1" advAuto="0"/>
      <p:bldP spid="993" grpId="12" animBg="1" advAuto="0"/>
      <p:bldP spid="997" grpId="11" animBg="1" advAuto="0"/>
      <p:bldP spid="998" grpId="14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第五章…"/>
          <p:cNvSpPr txBox="1">
            <a:spLocks noGrp="1"/>
          </p:cNvSpPr>
          <p:nvPr>
            <p:ph type="ctrTitle"/>
          </p:nvPr>
        </p:nvSpPr>
        <p:spPr>
          <a:xfrm>
            <a:off x="1270000" y="662441"/>
            <a:ext cx="10464800" cy="33020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第五章</a:t>
            </a:r>
            <a:r>
              <a:rPr dirty="0"/>
              <a:t> </a:t>
            </a:r>
          </a:p>
          <a:p>
            <a:r>
              <a:rPr dirty="0" err="1"/>
              <a:t>FIR滤波器设计和实现</a:t>
            </a:r>
            <a:endParaRPr dirty="0"/>
          </a:p>
        </p:txBody>
      </p:sp>
      <p:sp>
        <p:nvSpPr>
          <p:cNvPr id="123" name="Finite Impulse Response Filter…"/>
          <p:cNvSpPr txBox="1"/>
          <p:nvPr/>
        </p:nvSpPr>
        <p:spPr>
          <a:xfrm>
            <a:off x="2354389" y="4363470"/>
            <a:ext cx="8296022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600"/>
            </a:pPr>
            <a:r>
              <a:t>Finite Impulse Response Filter </a:t>
            </a:r>
          </a:p>
          <a:p>
            <a:pPr>
              <a:defRPr sz="4600"/>
            </a:pPr>
            <a:r>
              <a:t>Design and Implementation</a:t>
            </a:r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717760" y="9320516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007" name="2. h(n)偶对称N为奇数（线性相位I型）时的频率响应"/>
          <p:cNvSpPr txBox="1"/>
          <p:nvPr/>
        </p:nvSpPr>
        <p:spPr>
          <a:xfrm>
            <a:off x="213843" y="208347"/>
            <a:ext cx="1057960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2. h(n)偶对称N为奇数（线性相位I型）时的频率响应</a:t>
            </a:r>
          </a:p>
        </p:txBody>
      </p:sp>
      <p:grpSp>
        <p:nvGrpSpPr>
          <p:cNvPr id="1030" name="Group"/>
          <p:cNvGrpSpPr/>
          <p:nvPr/>
        </p:nvGrpSpPr>
        <p:grpSpPr>
          <a:xfrm>
            <a:off x="8107218" y="801075"/>
            <a:ext cx="4912213" cy="2559896"/>
            <a:chOff x="0" y="0"/>
            <a:chExt cx="4912212" cy="2559894"/>
          </a:xfrm>
        </p:grpSpPr>
        <p:sp>
          <p:nvSpPr>
            <p:cNvPr id="1008" name="Line"/>
            <p:cNvSpPr/>
            <p:nvPr/>
          </p:nvSpPr>
          <p:spPr>
            <a:xfrm>
              <a:off x="0" y="1603808"/>
              <a:ext cx="483895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09" name="Line"/>
            <p:cNvSpPr/>
            <p:nvPr/>
          </p:nvSpPr>
          <p:spPr>
            <a:xfrm flipV="1">
              <a:off x="380777" y="823853"/>
              <a:ext cx="1" cy="793555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10" name="n"/>
            <p:cNvSpPr txBox="1"/>
            <p:nvPr/>
          </p:nvSpPr>
          <p:spPr>
            <a:xfrm>
              <a:off x="4621382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spcBef>
                  <a:spcPts val="3200"/>
                </a:spcBef>
                <a:defRPr sz="2500" i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1011" name="Line"/>
            <p:cNvSpPr/>
            <p:nvPr/>
          </p:nvSpPr>
          <p:spPr>
            <a:xfrm flipV="1">
              <a:off x="874957" y="696853"/>
              <a:ext cx="1" cy="924274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12" name="Line"/>
            <p:cNvSpPr/>
            <p:nvPr/>
          </p:nvSpPr>
          <p:spPr>
            <a:xfrm flipV="1">
              <a:off x="1369135" y="569853"/>
              <a:ext cx="1" cy="1051274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13" name="Line"/>
            <p:cNvSpPr/>
            <p:nvPr/>
          </p:nvSpPr>
          <p:spPr>
            <a:xfrm flipV="1">
              <a:off x="1863314" y="442853"/>
              <a:ext cx="1" cy="1178274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14" name="Line"/>
            <p:cNvSpPr/>
            <p:nvPr/>
          </p:nvSpPr>
          <p:spPr>
            <a:xfrm flipV="1">
              <a:off x="2357493" y="315853"/>
              <a:ext cx="1" cy="1305274"/>
            </a:xfrm>
            <a:prstGeom prst="line">
              <a:avLst/>
            </a:prstGeom>
            <a:noFill/>
            <a:ln w="254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15" name="Line"/>
            <p:cNvSpPr/>
            <p:nvPr/>
          </p:nvSpPr>
          <p:spPr>
            <a:xfrm flipV="1">
              <a:off x="2851672" y="442853"/>
              <a:ext cx="1" cy="1178274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16" name="0"/>
            <p:cNvSpPr txBox="1"/>
            <p:nvPr/>
          </p:nvSpPr>
          <p:spPr>
            <a:xfrm>
              <a:off x="235363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0</a:t>
              </a:r>
            </a:p>
          </p:txBody>
        </p:sp>
        <p:sp>
          <p:nvSpPr>
            <p:cNvPr id="1017" name="1"/>
            <p:cNvSpPr txBox="1"/>
            <p:nvPr/>
          </p:nvSpPr>
          <p:spPr>
            <a:xfrm>
              <a:off x="729541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1</a:t>
              </a:r>
            </a:p>
          </p:txBody>
        </p:sp>
        <p:sp>
          <p:nvSpPr>
            <p:cNvPr id="1018" name="2"/>
            <p:cNvSpPr txBox="1"/>
            <p:nvPr/>
          </p:nvSpPr>
          <p:spPr>
            <a:xfrm>
              <a:off x="1223720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2</a:t>
              </a:r>
            </a:p>
          </p:txBody>
        </p:sp>
        <p:sp>
          <p:nvSpPr>
            <p:cNvPr id="1019" name="3"/>
            <p:cNvSpPr txBox="1"/>
            <p:nvPr/>
          </p:nvSpPr>
          <p:spPr>
            <a:xfrm>
              <a:off x="1717899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3</a:t>
              </a:r>
            </a:p>
          </p:txBody>
        </p:sp>
        <p:sp>
          <p:nvSpPr>
            <p:cNvPr id="1020" name="4"/>
            <p:cNvSpPr txBox="1"/>
            <p:nvPr/>
          </p:nvSpPr>
          <p:spPr>
            <a:xfrm>
              <a:off x="2212078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4</a:t>
              </a:r>
            </a:p>
          </p:txBody>
        </p:sp>
        <p:sp>
          <p:nvSpPr>
            <p:cNvPr id="1021" name="5"/>
            <p:cNvSpPr txBox="1"/>
            <p:nvPr/>
          </p:nvSpPr>
          <p:spPr>
            <a:xfrm>
              <a:off x="2702024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5</a:t>
              </a:r>
            </a:p>
          </p:txBody>
        </p:sp>
        <p:sp>
          <p:nvSpPr>
            <p:cNvPr id="1022" name="Line"/>
            <p:cNvSpPr/>
            <p:nvPr/>
          </p:nvSpPr>
          <p:spPr>
            <a:xfrm flipV="1">
              <a:off x="2352825" y="0"/>
              <a:ext cx="1" cy="25090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102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4067" y="2077294"/>
              <a:ext cx="626077" cy="482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24" name="Line"/>
            <p:cNvSpPr/>
            <p:nvPr/>
          </p:nvSpPr>
          <p:spPr>
            <a:xfrm flipV="1">
              <a:off x="3340953" y="569853"/>
              <a:ext cx="1" cy="1051274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25" name="Line"/>
            <p:cNvSpPr/>
            <p:nvPr/>
          </p:nvSpPr>
          <p:spPr>
            <a:xfrm flipV="1">
              <a:off x="3831566" y="696853"/>
              <a:ext cx="1" cy="924274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26" name="7"/>
            <p:cNvSpPr txBox="1"/>
            <p:nvPr/>
          </p:nvSpPr>
          <p:spPr>
            <a:xfrm>
              <a:off x="3694614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7</a:t>
              </a:r>
            </a:p>
          </p:txBody>
        </p:sp>
        <p:sp>
          <p:nvSpPr>
            <p:cNvPr id="1027" name="6"/>
            <p:cNvSpPr txBox="1"/>
            <p:nvPr/>
          </p:nvSpPr>
          <p:spPr>
            <a:xfrm>
              <a:off x="3182938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6</a:t>
              </a:r>
            </a:p>
          </p:txBody>
        </p:sp>
        <p:sp>
          <p:nvSpPr>
            <p:cNvPr id="1028" name="Line"/>
            <p:cNvSpPr/>
            <p:nvPr/>
          </p:nvSpPr>
          <p:spPr>
            <a:xfrm flipV="1">
              <a:off x="4296108" y="823853"/>
              <a:ext cx="1" cy="793555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29" name="8"/>
            <p:cNvSpPr txBox="1"/>
            <p:nvPr/>
          </p:nvSpPr>
          <p:spPr>
            <a:xfrm>
              <a:off x="4150693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8</a:t>
              </a:r>
            </a:p>
          </p:txBody>
        </p:sp>
      </p:grpSp>
      <p:pic>
        <p:nvPicPr>
          <p:cNvPr id="103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72" y="1463008"/>
            <a:ext cx="3764039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2" name="相位函数："/>
          <p:cNvSpPr txBox="1"/>
          <p:nvPr/>
        </p:nvSpPr>
        <p:spPr>
          <a:xfrm>
            <a:off x="341955" y="4442834"/>
            <a:ext cx="1892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>
                <a:solidFill>
                  <a:schemeClr val="accent5"/>
                </a:solidFill>
              </a:defRPr>
            </a:lvl1pPr>
          </a:lstStyle>
          <a:p>
            <a:r>
              <a:t>相位函数：</a:t>
            </a:r>
          </a:p>
        </p:txBody>
      </p:sp>
      <p:sp>
        <p:nvSpPr>
          <p:cNvPr id="1033" name="幅度函数："/>
          <p:cNvSpPr txBox="1"/>
          <p:nvPr/>
        </p:nvSpPr>
        <p:spPr>
          <a:xfrm>
            <a:off x="341955" y="5516950"/>
            <a:ext cx="1892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>
                <a:solidFill>
                  <a:schemeClr val="accent5"/>
                </a:solidFill>
              </a:defRPr>
            </a:lvl1pPr>
          </a:lstStyle>
          <a:p>
            <a:r>
              <a:t>幅度函数：</a:t>
            </a:r>
          </a:p>
        </p:txBody>
      </p:sp>
      <p:grpSp>
        <p:nvGrpSpPr>
          <p:cNvPr id="1037" name="Group"/>
          <p:cNvGrpSpPr/>
          <p:nvPr/>
        </p:nvGrpSpPr>
        <p:grpSpPr>
          <a:xfrm>
            <a:off x="622710" y="6701366"/>
            <a:ext cx="6060965" cy="1600201"/>
            <a:chOff x="0" y="0"/>
            <a:chExt cx="6060964" cy="1600200"/>
          </a:xfrm>
        </p:grpSpPr>
        <p:pic>
          <p:nvPicPr>
            <p:cNvPr id="1034" name="Image" descr="Image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446689" y="0"/>
              <a:ext cx="4614276" cy="160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35" name="其中"/>
            <p:cNvSpPr txBox="1"/>
            <p:nvPr/>
          </p:nvSpPr>
          <p:spPr>
            <a:xfrm>
              <a:off x="0" y="215899"/>
              <a:ext cx="8255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rPr dirty="0" err="1"/>
                <a:t>其中</a:t>
              </a:r>
              <a:endParaRPr dirty="0"/>
            </a:p>
          </p:txBody>
        </p:sp>
        <p:pic>
          <p:nvPicPr>
            <p:cNvPr id="1036" name="Image" descr="Imag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9663" y="273049"/>
              <a:ext cx="189651" cy="1079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38" name="线性相位特性"/>
          <p:cNvSpPr txBox="1"/>
          <p:nvPr/>
        </p:nvSpPr>
        <p:spPr>
          <a:xfrm>
            <a:off x="2939583" y="2133333"/>
            <a:ext cx="22479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>
                <a:solidFill>
                  <a:srgbClr val="FF2600"/>
                </a:solidFill>
              </a:defRPr>
            </a:lvl1pPr>
          </a:lstStyle>
          <a:p>
            <a:r>
              <a:t>线性相位特性</a:t>
            </a:r>
          </a:p>
        </p:txBody>
      </p:sp>
      <p:grpSp>
        <p:nvGrpSpPr>
          <p:cNvPr id="1052" name="Group"/>
          <p:cNvGrpSpPr/>
          <p:nvPr/>
        </p:nvGrpSpPr>
        <p:grpSpPr>
          <a:xfrm>
            <a:off x="8037289" y="5267098"/>
            <a:ext cx="4678575" cy="3479939"/>
            <a:chOff x="0" y="0"/>
            <a:chExt cx="4678574" cy="3479937"/>
          </a:xfrm>
        </p:grpSpPr>
        <p:grpSp>
          <p:nvGrpSpPr>
            <p:cNvPr id="1050" name="Group"/>
            <p:cNvGrpSpPr/>
            <p:nvPr/>
          </p:nvGrpSpPr>
          <p:grpSpPr>
            <a:xfrm>
              <a:off x="-1" y="0"/>
              <a:ext cx="4678576" cy="2228154"/>
              <a:chOff x="0" y="0"/>
              <a:chExt cx="4678574" cy="2228153"/>
            </a:xfrm>
          </p:grpSpPr>
          <p:sp>
            <p:nvSpPr>
              <p:cNvPr id="1039" name="Line"/>
              <p:cNvSpPr/>
              <p:nvPr/>
            </p:nvSpPr>
            <p:spPr>
              <a:xfrm>
                <a:off x="0" y="1671707"/>
                <a:ext cx="4585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040" name="Line"/>
              <p:cNvSpPr/>
              <p:nvPr/>
            </p:nvSpPr>
            <p:spPr>
              <a:xfrm flipV="1">
                <a:off x="353579" y="0"/>
                <a:ext cx="1" cy="20734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041" name="Line"/>
              <p:cNvSpPr/>
              <p:nvPr/>
            </p:nvSpPr>
            <p:spPr>
              <a:xfrm>
                <a:off x="357693" y="828475"/>
                <a:ext cx="1657034" cy="1029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0" y="0"/>
                    </a:moveTo>
                    <a:cubicBezTo>
                      <a:pt x="1558" y="1038"/>
                      <a:pt x="2997" y="2376"/>
                      <a:pt x="4301" y="3963"/>
                    </a:cubicBezTo>
                    <a:cubicBezTo>
                      <a:pt x="5499" y="5420"/>
                      <a:pt x="6647" y="7168"/>
                      <a:pt x="7146" y="9551"/>
                    </a:cubicBezTo>
                    <a:cubicBezTo>
                      <a:pt x="8115" y="14183"/>
                      <a:pt x="7277" y="21125"/>
                      <a:pt x="10501" y="21403"/>
                    </a:cubicBezTo>
                    <a:cubicBezTo>
                      <a:pt x="12789" y="21600"/>
                      <a:pt x="13520" y="17281"/>
                      <a:pt x="14634" y="14085"/>
                    </a:cubicBezTo>
                    <a:cubicBezTo>
                      <a:pt x="16025" y="10095"/>
                      <a:pt x="18746" y="7760"/>
                      <a:pt x="21600" y="811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042" name="Line"/>
              <p:cNvSpPr/>
              <p:nvPr/>
            </p:nvSpPr>
            <p:spPr>
              <a:xfrm flipH="1">
                <a:off x="2013943" y="826443"/>
                <a:ext cx="1657033" cy="1029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0" y="0"/>
                    </a:moveTo>
                    <a:cubicBezTo>
                      <a:pt x="1558" y="1038"/>
                      <a:pt x="2997" y="2376"/>
                      <a:pt x="4301" y="3963"/>
                    </a:cubicBezTo>
                    <a:cubicBezTo>
                      <a:pt x="5499" y="5420"/>
                      <a:pt x="6647" y="7168"/>
                      <a:pt x="7146" y="9551"/>
                    </a:cubicBezTo>
                    <a:cubicBezTo>
                      <a:pt x="8115" y="14183"/>
                      <a:pt x="7277" y="21125"/>
                      <a:pt x="10501" y="21403"/>
                    </a:cubicBezTo>
                    <a:cubicBezTo>
                      <a:pt x="12789" y="21600"/>
                      <a:pt x="13520" y="17281"/>
                      <a:pt x="14634" y="14085"/>
                    </a:cubicBezTo>
                    <a:cubicBezTo>
                      <a:pt x="16025" y="10095"/>
                      <a:pt x="18746" y="7760"/>
                      <a:pt x="21600" y="811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043" name="Line"/>
              <p:cNvSpPr/>
              <p:nvPr/>
            </p:nvSpPr>
            <p:spPr>
              <a:xfrm flipV="1">
                <a:off x="2012950" y="1214910"/>
                <a:ext cx="0" cy="45923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044" name="Line"/>
              <p:cNvSpPr/>
              <p:nvPr/>
            </p:nvSpPr>
            <p:spPr>
              <a:xfrm flipV="1">
                <a:off x="3662160" y="787576"/>
                <a:ext cx="1" cy="89926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045" name="0"/>
              <p:cNvSpPr txBox="1"/>
              <p:nvPr/>
            </p:nvSpPr>
            <p:spPr>
              <a:xfrm>
                <a:off x="23035" y="1694753"/>
                <a:ext cx="31201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3200"/>
                  </a:spcBef>
                  <a:defRPr sz="2800"/>
                </a:lvl1pPr>
              </a:lstStyle>
              <a:p>
                <a:r>
                  <a:t>0</a:t>
                </a:r>
              </a:p>
            </p:txBody>
          </p:sp>
          <p:pic>
            <p:nvPicPr>
              <p:cNvPr id="1046" name="Image" descr="Image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1350" y="1877125"/>
                <a:ext cx="203201" cy="1686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7" name="Image" descr="Image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78010" y="1832675"/>
                <a:ext cx="368301" cy="2575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8" name="Image" descr="Image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0635" y="10174"/>
                <a:ext cx="825501" cy="3718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9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24574" y="1877125"/>
                <a:ext cx="254001" cy="1686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051" name="h(n)偶对称N为奇数时的频率响应特性"/>
            <p:cNvSpPr txBox="1"/>
            <p:nvPr/>
          </p:nvSpPr>
          <p:spPr>
            <a:xfrm>
              <a:off x="295963" y="2362337"/>
              <a:ext cx="4086649" cy="111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r>
                <a:t>h(n)偶对称N为奇数时的频率响应特性</a:t>
              </a:r>
            </a:p>
          </p:txBody>
        </p:sp>
      </p:grpSp>
      <p:grpSp>
        <p:nvGrpSpPr>
          <p:cNvPr id="1057" name="Group"/>
          <p:cNvGrpSpPr/>
          <p:nvPr/>
        </p:nvGrpSpPr>
        <p:grpSpPr>
          <a:xfrm>
            <a:off x="697555" y="8612520"/>
            <a:ext cx="5310844" cy="609601"/>
            <a:chOff x="0" y="-75183"/>
            <a:chExt cx="5310843" cy="609600"/>
          </a:xfrm>
        </p:grpSpPr>
        <p:pic>
          <p:nvPicPr>
            <p:cNvPr id="1053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43688"/>
              <a:ext cx="1181100" cy="3718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4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03567" y="69088"/>
              <a:ext cx="1828801" cy="3210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55" name="对于"/>
            <p:cNvSpPr txBox="1"/>
            <p:nvPr/>
          </p:nvSpPr>
          <p:spPr>
            <a:xfrm>
              <a:off x="1280691" y="-75184"/>
              <a:ext cx="8255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对于</a:t>
              </a:r>
            </a:p>
          </p:txBody>
        </p:sp>
        <p:sp>
          <p:nvSpPr>
            <p:cNvPr id="1056" name="偶对称"/>
            <p:cNvSpPr txBox="1"/>
            <p:nvPr/>
          </p:nvSpPr>
          <p:spPr>
            <a:xfrm>
              <a:off x="4129743" y="-75184"/>
              <a:ext cx="11811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偶对称</a:t>
              </a:r>
            </a:p>
          </p:txBody>
        </p:sp>
      </p:grpSp>
      <p:pic>
        <p:nvPicPr>
          <p:cNvPr id="1058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1047" y="2713349"/>
            <a:ext cx="9002347" cy="1231901"/>
          </a:xfrm>
          <a:prstGeom prst="rect">
            <a:avLst/>
          </a:prstGeom>
          <a:ln w="12700">
            <a:miter lim="400000"/>
          </a:ln>
        </p:spPr>
      </p:pic>
      <p:sp>
        <p:nvSpPr>
          <p:cNvPr id="1059" name="Oval"/>
          <p:cNvSpPr/>
          <p:nvPr/>
        </p:nvSpPr>
        <p:spPr>
          <a:xfrm>
            <a:off x="1902016" y="2827724"/>
            <a:ext cx="1155701" cy="711201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062" name="Group"/>
          <p:cNvGrpSpPr/>
          <p:nvPr/>
        </p:nvGrpSpPr>
        <p:grpSpPr>
          <a:xfrm>
            <a:off x="2228383" y="4379334"/>
            <a:ext cx="5317145" cy="736601"/>
            <a:chOff x="0" y="0"/>
            <a:chExt cx="5317143" cy="736600"/>
          </a:xfrm>
        </p:grpSpPr>
        <p:pic>
          <p:nvPicPr>
            <p:cNvPr id="1060" name="Image" descr="Image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3924300" cy="736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61" name="(5.17)"/>
            <p:cNvSpPr txBox="1"/>
            <p:nvPr/>
          </p:nvSpPr>
          <p:spPr>
            <a:xfrm>
              <a:off x="4274016" y="103765"/>
              <a:ext cx="1043128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(5.17)</a:t>
              </a:r>
            </a:p>
          </p:txBody>
        </p:sp>
      </p:grpSp>
      <p:grpSp>
        <p:nvGrpSpPr>
          <p:cNvPr id="1065" name="Group"/>
          <p:cNvGrpSpPr/>
          <p:nvPr/>
        </p:nvGrpSpPr>
        <p:grpSpPr>
          <a:xfrm>
            <a:off x="2133188" y="5237550"/>
            <a:ext cx="5435765" cy="1168401"/>
            <a:chOff x="0" y="0"/>
            <a:chExt cx="5435763" cy="1168400"/>
          </a:xfrm>
        </p:grpSpPr>
        <p:pic>
          <p:nvPicPr>
            <p:cNvPr id="1063" name="Image" descr="Image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0" y="0"/>
              <a:ext cx="3924300" cy="1168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64" name="(5.18)"/>
            <p:cNvSpPr txBox="1"/>
            <p:nvPr/>
          </p:nvSpPr>
          <p:spPr>
            <a:xfrm>
              <a:off x="4392636" y="354682"/>
              <a:ext cx="1043128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(5.18)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3" animBg="1" advAuto="0"/>
      <p:bldP spid="1033" grpId="5" animBg="1" advAuto="0"/>
      <p:bldP spid="1037" grpId="7" animBg="1" advAuto="0"/>
      <p:bldP spid="1038" grpId="2" animBg="1" advAuto="0"/>
      <p:bldP spid="1052" grpId="9" animBg="1" advAuto="0"/>
      <p:bldP spid="1057" grpId="8" animBg="1" advAuto="0"/>
      <p:bldP spid="1059" grpId="1" animBg="1" advAuto="0"/>
      <p:bldP spid="1062" grpId="4" animBg="1" advAuto="0"/>
      <p:bldP spid="1065" grpId="6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070" name="3. h(n)偶对称N为偶数（线性相位II型）时的频率响应"/>
          <p:cNvSpPr txBox="1"/>
          <p:nvPr/>
        </p:nvSpPr>
        <p:spPr>
          <a:xfrm>
            <a:off x="213843" y="208347"/>
            <a:ext cx="1070671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3. h(n)偶对称N为偶数（线性相位II型）时的频率响应</a:t>
            </a:r>
          </a:p>
        </p:txBody>
      </p:sp>
      <p:grpSp>
        <p:nvGrpSpPr>
          <p:cNvPr id="1091" name="Group"/>
          <p:cNvGrpSpPr/>
          <p:nvPr/>
        </p:nvGrpSpPr>
        <p:grpSpPr>
          <a:xfrm>
            <a:off x="8409886" y="798489"/>
            <a:ext cx="4510309" cy="2763096"/>
            <a:chOff x="0" y="0"/>
            <a:chExt cx="4510307" cy="2763094"/>
          </a:xfrm>
        </p:grpSpPr>
        <p:sp>
          <p:nvSpPr>
            <p:cNvPr id="1071" name="Line"/>
            <p:cNvSpPr/>
            <p:nvPr/>
          </p:nvSpPr>
          <p:spPr>
            <a:xfrm>
              <a:off x="0" y="1603808"/>
              <a:ext cx="451030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72" name="Line"/>
            <p:cNvSpPr/>
            <p:nvPr/>
          </p:nvSpPr>
          <p:spPr>
            <a:xfrm flipV="1">
              <a:off x="380778" y="823853"/>
              <a:ext cx="1" cy="793555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73" name="n"/>
            <p:cNvSpPr txBox="1"/>
            <p:nvPr/>
          </p:nvSpPr>
          <p:spPr>
            <a:xfrm>
              <a:off x="4206290" y="1578863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 i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1074" name="Line"/>
            <p:cNvSpPr/>
            <p:nvPr/>
          </p:nvSpPr>
          <p:spPr>
            <a:xfrm flipV="1">
              <a:off x="874956" y="696853"/>
              <a:ext cx="1" cy="924274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75" name="Line"/>
            <p:cNvSpPr/>
            <p:nvPr/>
          </p:nvSpPr>
          <p:spPr>
            <a:xfrm flipV="1">
              <a:off x="1369135" y="569853"/>
              <a:ext cx="1" cy="1051274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76" name="Line"/>
            <p:cNvSpPr/>
            <p:nvPr/>
          </p:nvSpPr>
          <p:spPr>
            <a:xfrm flipV="1">
              <a:off x="1863314" y="442853"/>
              <a:ext cx="1" cy="1178274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77" name="Line"/>
            <p:cNvSpPr/>
            <p:nvPr/>
          </p:nvSpPr>
          <p:spPr>
            <a:xfrm flipV="1">
              <a:off x="2357493" y="442853"/>
              <a:ext cx="1" cy="1178274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78" name="Line"/>
            <p:cNvSpPr/>
            <p:nvPr/>
          </p:nvSpPr>
          <p:spPr>
            <a:xfrm flipV="1">
              <a:off x="2851672" y="569853"/>
              <a:ext cx="1" cy="1051274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79" name="0"/>
            <p:cNvSpPr txBox="1"/>
            <p:nvPr/>
          </p:nvSpPr>
          <p:spPr>
            <a:xfrm>
              <a:off x="235363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0</a:t>
              </a:r>
            </a:p>
          </p:txBody>
        </p:sp>
        <p:sp>
          <p:nvSpPr>
            <p:cNvPr id="1080" name="1"/>
            <p:cNvSpPr txBox="1"/>
            <p:nvPr/>
          </p:nvSpPr>
          <p:spPr>
            <a:xfrm>
              <a:off x="729541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1</a:t>
              </a:r>
            </a:p>
          </p:txBody>
        </p:sp>
        <p:sp>
          <p:nvSpPr>
            <p:cNvPr id="1081" name="2"/>
            <p:cNvSpPr txBox="1"/>
            <p:nvPr/>
          </p:nvSpPr>
          <p:spPr>
            <a:xfrm>
              <a:off x="1223720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2</a:t>
              </a:r>
            </a:p>
          </p:txBody>
        </p:sp>
        <p:sp>
          <p:nvSpPr>
            <p:cNvPr id="1082" name="3"/>
            <p:cNvSpPr txBox="1"/>
            <p:nvPr/>
          </p:nvSpPr>
          <p:spPr>
            <a:xfrm>
              <a:off x="1717899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3</a:t>
              </a:r>
            </a:p>
          </p:txBody>
        </p:sp>
        <p:sp>
          <p:nvSpPr>
            <p:cNvPr id="1083" name="4"/>
            <p:cNvSpPr txBox="1"/>
            <p:nvPr/>
          </p:nvSpPr>
          <p:spPr>
            <a:xfrm>
              <a:off x="2212078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4</a:t>
              </a:r>
            </a:p>
          </p:txBody>
        </p:sp>
        <p:sp>
          <p:nvSpPr>
            <p:cNvPr id="1084" name="5"/>
            <p:cNvSpPr txBox="1"/>
            <p:nvPr/>
          </p:nvSpPr>
          <p:spPr>
            <a:xfrm>
              <a:off x="2702025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5</a:t>
              </a:r>
            </a:p>
          </p:txBody>
        </p:sp>
        <p:sp>
          <p:nvSpPr>
            <p:cNvPr id="1085" name="Line"/>
            <p:cNvSpPr/>
            <p:nvPr/>
          </p:nvSpPr>
          <p:spPr>
            <a:xfrm flipV="1">
              <a:off x="2124225" y="0"/>
              <a:ext cx="1" cy="25090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1086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767" y="2140794"/>
              <a:ext cx="807309" cy="622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7" name="Line"/>
            <p:cNvSpPr/>
            <p:nvPr/>
          </p:nvSpPr>
          <p:spPr>
            <a:xfrm flipV="1">
              <a:off x="3340954" y="696853"/>
              <a:ext cx="1" cy="924274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88" name="Line"/>
            <p:cNvSpPr/>
            <p:nvPr/>
          </p:nvSpPr>
          <p:spPr>
            <a:xfrm flipV="1">
              <a:off x="3831566" y="823853"/>
              <a:ext cx="1" cy="793555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89" name="7"/>
            <p:cNvSpPr txBox="1"/>
            <p:nvPr/>
          </p:nvSpPr>
          <p:spPr>
            <a:xfrm>
              <a:off x="3694614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7</a:t>
              </a:r>
            </a:p>
          </p:txBody>
        </p:sp>
        <p:sp>
          <p:nvSpPr>
            <p:cNvPr id="1090" name="6"/>
            <p:cNvSpPr txBox="1"/>
            <p:nvPr/>
          </p:nvSpPr>
          <p:spPr>
            <a:xfrm>
              <a:off x="3182938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6</a:t>
              </a:r>
            </a:p>
          </p:txBody>
        </p:sp>
      </p:grpSp>
      <p:pic>
        <p:nvPicPr>
          <p:cNvPr id="109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00" y="1158506"/>
            <a:ext cx="3848101" cy="104495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95" name="Group"/>
          <p:cNvGrpSpPr/>
          <p:nvPr/>
        </p:nvGrpSpPr>
        <p:grpSpPr>
          <a:xfrm>
            <a:off x="1510711" y="2358834"/>
            <a:ext cx="2667001" cy="1433888"/>
            <a:chOff x="0" y="0"/>
            <a:chExt cx="2667000" cy="1433886"/>
          </a:xfrm>
        </p:grpSpPr>
        <p:pic>
          <p:nvPicPr>
            <p:cNvPr id="109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2667000" cy="11465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4" name="Line"/>
            <p:cNvSpPr/>
            <p:nvPr/>
          </p:nvSpPr>
          <p:spPr>
            <a:xfrm>
              <a:off x="305397" y="1433886"/>
              <a:ext cx="2292203" cy="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1098" name="Group"/>
          <p:cNvGrpSpPr/>
          <p:nvPr/>
        </p:nvGrpSpPr>
        <p:grpSpPr>
          <a:xfrm>
            <a:off x="4278148" y="2557371"/>
            <a:ext cx="2609010" cy="1235351"/>
            <a:chOff x="0" y="0"/>
            <a:chExt cx="2609008" cy="1235349"/>
          </a:xfrm>
        </p:grpSpPr>
        <p:pic>
          <p:nvPicPr>
            <p:cNvPr id="1096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2578100" cy="11846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7" name="Line"/>
            <p:cNvSpPr/>
            <p:nvPr/>
          </p:nvSpPr>
          <p:spPr>
            <a:xfrm>
              <a:off x="316807" y="1235349"/>
              <a:ext cx="2292202" cy="1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pic>
        <p:nvPicPr>
          <p:cNvPr id="1099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094" y="3952208"/>
            <a:ext cx="6756401" cy="115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0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5683" y="5343488"/>
            <a:ext cx="7010401" cy="1155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1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4323" y="6735744"/>
            <a:ext cx="56388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2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0776" y="8337287"/>
            <a:ext cx="2070101" cy="444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05" name="Group"/>
          <p:cNvGrpSpPr/>
          <p:nvPr/>
        </p:nvGrpSpPr>
        <p:grpSpPr>
          <a:xfrm>
            <a:off x="4841229" y="1619460"/>
            <a:ext cx="1454394" cy="1045970"/>
            <a:chOff x="0" y="-75183"/>
            <a:chExt cx="1454393" cy="1045969"/>
          </a:xfrm>
        </p:grpSpPr>
        <p:sp>
          <p:nvSpPr>
            <p:cNvPr id="1103" name="分拆"/>
            <p:cNvSpPr txBox="1"/>
            <p:nvPr/>
          </p:nvSpPr>
          <p:spPr>
            <a:xfrm>
              <a:off x="628893" y="-75184"/>
              <a:ext cx="8255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>
                  <a:solidFill>
                    <a:schemeClr val="accent5"/>
                  </a:solidFill>
                </a:defRPr>
              </a:lvl1pPr>
            </a:lstStyle>
            <a:p>
              <a:r>
                <a:t>分拆</a:t>
              </a:r>
            </a:p>
          </p:txBody>
        </p:sp>
        <p:sp>
          <p:nvSpPr>
            <p:cNvPr id="1114" name="Connection Line"/>
            <p:cNvSpPr/>
            <p:nvPr/>
          </p:nvSpPr>
          <p:spPr>
            <a:xfrm>
              <a:off x="0" y="17951"/>
              <a:ext cx="673023" cy="952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36" h="21600" extrusionOk="0">
                  <a:moveTo>
                    <a:pt x="0" y="0"/>
                  </a:moveTo>
                  <a:cubicBezTo>
                    <a:pt x="15176" y="2311"/>
                    <a:pt x="21600" y="9511"/>
                    <a:pt x="19272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1109" name="Group"/>
          <p:cNvGrpSpPr/>
          <p:nvPr/>
        </p:nvGrpSpPr>
        <p:grpSpPr>
          <a:xfrm>
            <a:off x="7041718" y="2844899"/>
            <a:ext cx="3575443" cy="1188676"/>
            <a:chOff x="0" y="-75183"/>
            <a:chExt cx="3575442" cy="1188674"/>
          </a:xfrm>
        </p:grpSpPr>
        <p:sp>
          <p:nvSpPr>
            <p:cNvPr id="1115" name="Connection Line"/>
            <p:cNvSpPr/>
            <p:nvPr/>
          </p:nvSpPr>
          <p:spPr>
            <a:xfrm>
              <a:off x="0" y="161825"/>
              <a:ext cx="804275" cy="951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600" extrusionOk="0">
                  <a:moveTo>
                    <a:pt x="0" y="0"/>
                  </a:moveTo>
                  <a:cubicBezTo>
                    <a:pt x="14467" y="1656"/>
                    <a:pt x="21600" y="8856"/>
                    <a:pt x="21400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pic>
          <p:nvPicPr>
            <p:cNvPr id="1107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6017" y="584653"/>
              <a:ext cx="2739426" cy="292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08" name="变量代换及"/>
            <p:cNvSpPr txBox="1"/>
            <p:nvPr/>
          </p:nvSpPr>
          <p:spPr>
            <a:xfrm>
              <a:off x="649682" y="-75184"/>
              <a:ext cx="18923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>
                  <a:solidFill>
                    <a:schemeClr val="accent5"/>
                  </a:solidFill>
                </a:defRPr>
              </a:lvl1pPr>
            </a:lstStyle>
            <a:p>
              <a:r>
                <a:t>变量代换及</a:t>
              </a:r>
            </a:p>
          </p:txBody>
        </p:sp>
      </p:grpSp>
      <p:grpSp>
        <p:nvGrpSpPr>
          <p:cNvPr id="1113" name="Group"/>
          <p:cNvGrpSpPr/>
          <p:nvPr/>
        </p:nvGrpSpPr>
        <p:grpSpPr>
          <a:xfrm>
            <a:off x="8395231" y="4769693"/>
            <a:ext cx="2134785" cy="1265344"/>
            <a:chOff x="0" y="-61082"/>
            <a:chExt cx="2134783" cy="1265343"/>
          </a:xfrm>
        </p:grpSpPr>
        <p:sp>
          <p:nvSpPr>
            <p:cNvPr id="1110" name="变量代换"/>
            <p:cNvSpPr txBox="1"/>
            <p:nvPr/>
          </p:nvSpPr>
          <p:spPr>
            <a:xfrm>
              <a:off x="350566" y="-61083"/>
              <a:ext cx="15367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>
                  <a:solidFill>
                    <a:schemeClr val="accent5"/>
                  </a:solidFill>
                </a:defRPr>
              </a:lvl1pPr>
            </a:lstStyle>
            <a:p>
              <a:r>
                <a:t>变量代换</a:t>
              </a:r>
            </a:p>
          </p:txBody>
        </p:sp>
        <p:sp>
          <p:nvSpPr>
            <p:cNvPr id="1116" name="Connection Line"/>
            <p:cNvSpPr/>
            <p:nvPr/>
          </p:nvSpPr>
          <p:spPr>
            <a:xfrm>
              <a:off x="0" y="0"/>
              <a:ext cx="425386" cy="1204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925" h="21600" extrusionOk="0">
                  <a:moveTo>
                    <a:pt x="0" y="0"/>
                  </a:moveTo>
                  <a:cubicBezTo>
                    <a:pt x="17895" y="5557"/>
                    <a:pt x="21600" y="12757"/>
                    <a:pt x="11114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pic>
          <p:nvPicPr>
            <p:cNvPr id="1112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9763" y="539081"/>
              <a:ext cx="1545021" cy="622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" grpId="3" animBg="1" advAuto="0"/>
      <p:bldP spid="1092" grpId="1" animBg="1" advAuto="0"/>
      <p:bldP spid="1095" grpId="4" animBg="1" advAuto="0"/>
      <p:bldP spid="1098" grpId="5" animBg="1" advAuto="0"/>
      <p:bldP spid="1099" grpId="7" animBg="1" advAuto="0"/>
      <p:bldP spid="1100" grpId="9" animBg="1" advAuto="0"/>
      <p:bldP spid="1101" grpId="10" animBg="1" advAuto="0"/>
      <p:bldP spid="1102" grpId="11" animBg="1" advAuto="0"/>
      <p:bldP spid="1105" grpId="2" animBg="1" advAuto="0"/>
      <p:bldP spid="1109" grpId="6" animBg="1" advAuto="0"/>
      <p:bldP spid="1113" grpId="8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121" name="3. h(n)偶对称N为偶数（线性相位II型）时的频率响应"/>
          <p:cNvSpPr txBox="1"/>
          <p:nvPr/>
        </p:nvSpPr>
        <p:spPr>
          <a:xfrm>
            <a:off x="213843" y="208347"/>
            <a:ext cx="1070671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3. h(n)偶对称N为偶数（线性相位II型）时的频率响应</a:t>
            </a:r>
          </a:p>
        </p:txBody>
      </p:sp>
      <p:grpSp>
        <p:nvGrpSpPr>
          <p:cNvPr id="1142" name="Group"/>
          <p:cNvGrpSpPr/>
          <p:nvPr/>
        </p:nvGrpSpPr>
        <p:grpSpPr>
          <a:xfrm>
            <a:off x="8409886" y="798489"/>
            <a:ext cx="4510309" cy="2763096"/>
            <a:chOff x="0" y="0"/>
            <a:chExt cx="4510307" cy="2763094"/>
          </a:xfrm>
        </p:grpSpPr>
        <p:sp>
          <p:nvSpPr>
            <p:cNvPr id="1122" name="Line"/>
            <p:cNvSpPr/>
            <p:nvPr/>
          </p:nvSpPr>
          <p:spPr>
            <a:xfrm>
              <a:off x="0" y="1603808"/>
              <a:ext cx="451030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123" name="Line"/>
            <p:cNvSpPr/>
            <p:nvPr/>
          </p:nvSpPr>
          <p:spPr>
            <a:xfrm flipV="1">
              <a:off x="380778" y="823853"/>
              <a:ext cx="1" cy="793555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124" name="n"/>
            <p:cNvSpPr txBox="1"/>
            <p:nvPr/>
          </p:nvSpPr>
          <p:spPr>
            <a:xfrm>
              <a:off x="4206290" y="1578863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 i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1125" name="Line"/>
            <p:cNvSpPr/>
            <p:nvPr/>
          </p:nvSpPr>
          <p:spPr>
            <a:xfrm flipV="1">
              <a:off x="874956" y="696853"/>
              <a:ext cx="1" cy="924274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126" name="Line"/>
            <p:cNvSpPr/>
            <p:nvPr/>
          </p:nvSpPr>
          <p:spPr>
            <a:xfrm flipV="1">
              <a:off x="1369135" y="569853"/>
              <a:ext cx="1" cy="1051274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127" name="Line"/>
            <p:cNvSpPr/>
            <p:nvPr/>
          </p:nvSpPr>
          <p:spPr>
            <a:xfrm flipV="1">
              <a:off x="1863314" y="442853"/>
              <a:ext cx="1" cy="1178274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128" name="Line"/>
            <p:cNvSpPr/>
            <p:nvPr/>
          </p:nvSpPr>
          <p:spPr>
            <a:xfrm flipV="1">
              <a:off x="2357493" y="442853"/>
              <a:ext cx="1" cy="1178274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129" name="Line"/>
            <p:cNvSpPr/>
            <p:nvPr/>
          </p:nvSpPr>
          <p:spPr>
            <a:xfrm flipV="1">
              <a:off x="2851672" y="569853"/>
              <a:ext cx="1" cy="1051274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130" name="0"/>
            <p:cNvSpPr txBox="1"/>
            <p:nvPr/>
          </p:nvSpPr>
          <p:spPr>
            <a:xfrm>
              <a:off x="235363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0</a:t>
              </a:r>
            </a:p>
          </p:txBody>
        </p:sp>
        <p:sp>
          <p:nvSpPr>
            <p:cNvPr id="1131" name="1"/>
            <p:cNvSpPr txBox="1"/>
            <p:nvPr/>
          </p:nvSpPr>
          <p:spPr>
            <a:xfrm>
              <a:off x="729541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1</a:t>
              </a:r>
            </a:p>
          </p:txBody>
        </p:sp>
        <p:sp>
          <p:nvSpPr>
            <p:cNvPr id="1132" name="2"/>
            <p:cNvSpPr txBox="1"/>
            <p:nvPr/>
          </p:nvSpPr>
          <p:spPr>
            <a:xfrm>
              <a:off x="1223720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2</a:t>
              </a:r>
            </a:p>
          </p:txBody>
        </p:sp>
        <p:sp>
          <p:nvSpPr>
            <p:cNvPr id="1133" name="3"/>
            <p:cNvSpPr txBox="1"/>
            <p:nvPr/>
          </p:nvSpPr>
          <p:spPr>
            <a:xfrm>
              <a:off x="1717899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3</a:t>
              </a:r>
            </a:p>
          </p:txBody>
        </p:sp>
        <p:sp>
          <p:nvSpPr>
            <p:cNvPr id="1134" name="4"/>
            <p:cNvSpPr txBox="1"/>
            <p:nvPr/>
          </p:nvSpPr>
          <p:spPr>
            <a:xfrm>
              <a:off x="2212078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4</a:t>
              </a:r>
            </a:p>
          </p:txBody>
        </p:sp>
        <p:sp>
          <p:nvSpPr>
            <p:cNvPr id="1135" name="5"/>
            <p:cNvSpPr txBox="1"/>
            <p:nvPr/>
          </p:nvSpPr>
          <p:spPr>
            <a:xfrm>
              <a:off x="2702025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5</a:t>
              </a:r>
            </a:p>
          </p:txBody>
        </p:sp>
        <p:sp>
          <p:nvSpPr>
            <p:cNvPr id="1136" name="Line"/>
            <p:cNvSpPr/>
            <p:nvPr/>
          </p:nvSpPr>
          <p:spPr>
            <a:xfrm flipV="1">
              <a:off x="2124225" y="0"/>
              <a:ext cx="1" cy="25090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113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2767" y="2140794"/>
              <a:ext cx="807309" cy="622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38" name="Line"/>
            <p:cNvSpPr/>
            <p:nvPr/>
          </p:nvSpPr>
          <p:spPr>
            <a:xfrm flipV="1">
              <a:off x="3340954" y="696853"/>
              <a:ext cx="1" cy="924274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139" name="Line"/>
            <p:cNvSpPr/>
            <p:nvPr/>
          </p:nvSpPr>
          <p:spPr>
            <a:xfrm flipV="1">
              <a:off x="3831566" y="823853"/>
              <a:ext cx="1" cy="793555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140" name="7"/>
            <p:cNvSpPr txBox="1"/>
            <p:nvPr/>
          </p:nvSpPr>
          <p:spPr>
            <a:xfrm>
              <a:off x="3694614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7</a:t>
              </a:r>
            </a:p>
          </p:txBody>
        </p:sp>
        <p:sp>
          <p:nvSpPr>
            <p:cNvPr id="1141" name="6"/>
            <p:cNvSpPr txBox="1"/>
            <p:nvPr/>
          </p:nvSpPr>
          <p:spPr>
            <a:xfrm>
              <a:off x="3182938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6</a:t>
              </a:r>
            </a:p>
          </p:txBody>
        </p:sp>
      </p:grpSp>
      <p:pic>
        <p:nvPicPr>
          <p:cNvPr id="114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00" y="1158506"/>
            <a:ext cx="3848101" cy="1044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323" y="2163744"/>
            <a:ext cx="5638801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5" name="幅度函数："/>
          <p:cNvSpPr txBox="1"/>
          <p:nvPr/>
        </p:nvSpPr>
        <p:spPr>
          <a:xfrm>
            <a:off x="189555" y="4627950"/>
            <a:ext cx="1892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>
                <a:solidFill>
                  <a:schemeClr val="accent5"/>
                </a:solidFill>
              </a:defRPr>
            </a:lvl1pPr>
          </a:lstStyle>
          <a:p>
            <a:r>
              <a:t>幅度函数：</a:t>
            </a:r>
          </a:p>
        </p:txBody>
      </p:sp>
      <p:sp>
        <p:nvSpPr>
          <p:cNvPr id="1146" name="相位函数："/>
          <p:cNvSpPr txBox="1"/>
          <p:nvPr/>
        </p:nvSpPr>
        <p:spPr>
          <a:xfrm>
            <a:off x="189555" y="3680834"/>
            <a:ext cx="1892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>
                <a:solidFill>
                  <a:schemeClr val="accent5"/>
                </a:solidFill>
              </a:defRPr>
            </a:lvl1pPr>
          </a:lstStyle>
          <a:p>
            <a:r>
              <a:t>相位函数：</a:t>
            </a:r>
          </a:p>
        </p:txBody>
      </p:sp>
      <p:grpSp>
        <p:nvGrpSpPr>
          <p:cNvPr id="1149" name="Group"/>
          <p:cNvGrpSpPr/>
          <p:nvPr/>
        </p:nvGrpSpPr>
        <p:grpSpPr>
          <a:xfrm>
            <a:off x="774099" y="5540674"/>
            <a:ext cx="6888320" cy="736601"/>
            <a:chOff x="0" y="0"/>
            <a:chExt cx="6888318" cy="736600"/>
          </a:xfrm>
        </p:grpSpPr>
        <p:sp>
          <p:nvSpPr>
            <p:cNvPr id="1147" name="其中"/>
            <p:cNvSpPr txBox="1"/>
            <p:nvPr/>
          </p:nvSpPr>
          <p:spPr>
            <a:xfrm>
              <a:off x="0" y="63500"/>
              <a:ext cx="8255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其中</a:t>
              </a:r>
            </a:p>
          </p:txBody>
        </p:sp>
        <p:pic>
          <p:nvPicPr>
            <p:cNvPr id="114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1218" y="0"/>
              <a:ext cx="6007101" cy="736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62" name="Group"/>
          <p:cNvGrpSpPr/>
          <p:nvPr/>
        </p:nvGrpSpPr>
        <p:grpSpPr>
          <a:xfrm>
            <a:off x="8164289" y="3616098"/>
            <a:ext cx="4678575" cy="3615931"/>
            <a:chOff x="0" y="0"/>
            <a:chExt cx="4678574" cy="3615929"/>
          </a:xfrm>
        </p:grpSpPr>
        <p:grpSp>
          <p:nvGrpSpPr>
            <p:cNvPr id="1160" name="Group"/>
            <p:cNvGrpSpPr/>
            <p:nvPr/>
          </p:nvGrpSpPr>
          <p:grpSpPr>
            <a:xfrm>
              <a:off x="-1" y="0"/>
              <a:ext cx="4678576" cy="2560679"/>
              <a:chOff x="0" y="0"/>
              <a:chExt cx="4678574" cy="2560678"/>
            </a:xfrm>
          </p:grpSpPr>
          <p:sp>
            <p:nvSpPr>
              <p:cNvPr id="1150" name="Line"/>
              <p:cNvSpPr/>
              <p:nvPr/>
            </p:nvSpPr>
            <p:spPr>
              <a:xfrm>
                <a:off x="0" y="1671707"/>
                <a:ext cx="4585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151" name="Line"/>
              <p:cNvSpPr/>
              <p:nvPr/>
            </p:nvSpPr>
            <p:spPr>
              <a:xfrm flipV="1">
                <a:off x="353579" y="0"/>
                <a:ext cx="1" cy="20734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152" name="Line"/>
              <p:cNvSpPr/>
              <p:nvPr/>
            </p:nvSpPr>
            <p:spPr>
              <a:xfrm>
                <a:off x="357693" y="828475"/>
                <a:ext cx="1631323" cy="11241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77" extrusionOk="0">
                    <a:moveTo>
                      <a:pt x="0" y="0"/>
                    </a:moveTo>
                    <a:cubicBezTo>
                      <a:pt x="1631" y="773"/>
                      <a:pt x="3111" y="2003"/>
                      <a:pt x="4369" y="3591"/>
                    </a:cubicBezTo>
                    <a:cubicBezTo>
                      <a:pt x="5505" y="5026"/>
                      <a:pt x="6461" y="6754"/>
                      <a:pt x="7258" y="8656"/>
                    </a:cubicBezTo>
                    <a:cubicBezTo>
                      <a:pt x="9011" y="12837"/>
                      <a:pt x="10104" y="17929"/>
                      <a:pt x="13176" y="20186"/>
                    </a:cubicBezTo>
                    <a:cubicBezTo>
                      <a:pt x="15101" y="21600"/>
                      <a:pt x="17408" y="21506"/>
                      <a:pt x="19242" y="19871"/>
                    </a:cubicBezTo>
                    <a:cubicBezTo>
                      <a:pt x="20326" y="18904"/>
                      <a:pt x="21156" y="17454"/>
                      <a:pt x="21600" y="1574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153" name="Line"/>
              <p:cNvSpPr/>
              <p:nvPr/>
            </p:nvSpPr>
            <p:spPr>
              <a:xfrm flipV="1">
                <a:off x="3624060" y="1661412"/>
                <a:ext cx="1" cy="89926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154" name="0"/>
              <p:cNvSpPr txBox="1"/>
              <p:nvPr/>
            </p:nvSpPr>
            <p:spPr>
              <a:xfrm>
                <a:off x="23035" y="1694753"/>
                <a:ext cx="31201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3200"/>
                  </a:spcBef>
                  <a:defRPr sz="2800"/>
                </a:lvl1pPr>
              </a:lstStyle>
              <a:p>
                <a:r>
                  <a:t>0</a:t>
                </a:r>
              </a:p>
            </p:txBody>
          </p:sp>
          <p:pic>
            <p:nvPicPr>
              <p:cNvPr id="1155" name="Image" descr="Image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1350" y="1877125"/>
                <a:ext cx="203201" cy="1686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56" name="Image" descr="Image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78010" y="1258235"/>
                <a:ext cx="368301" cy="2575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57" name="Image" descr="Image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0635" y="10174"/>
                <a:ext cx="825501" cy="3718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58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24574" y="1877125"/>
                <a:ext cx="254001" cy="1686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159" name="Line"/>
              <p:cNvSpPr/>
              <p:nvPr/>
            </p:nvSpPr>
            <p:spPr>
              <a:xfrm rot="10800000">
                <a:off x="1980607" y="1399716"/>
                <a:ext cx="1631322" cy="11241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177" extrusionOk="0">
                    <a:moveTo>
                      <a:pt x="0" y="0"/>
                    </a:moveTo>
                    <a:cubicBezTo>
                      <a:pt x="1631" y="773"/>
                      <a:pt x="3111" y="2003"/>
                      <a:pt x="4369" y="3591"/>
                    </a:cubicBezTo>
                    <a:cubicBezTo>
                      <a:pt x="5505" y="5026"/>
                      <a:pt x="6461" y="6754"/>
                      <a:pt x="7258" y="8656"/>
                    </a:cubicBezTo>
                    <a:cubicBezTo>
                      <a:pt x="9011" y="12837"/>
                      <a:pt x="10104" y="17929"/>
                      <a:pt x="13176" y="20186"/>
                    </a:cubicBezTo>
                    <a:cubicBezTo>
                      <a:pt x="15101" y="21600"/>
                      <a:pt x="17408" y="21506"/>
                      <a:pt x="19242" y="19871"/>
                    </a:cubicBezTo>
                    <a:cubicBezTo>
                      <a:pt x="20326" y="18904"/>
                      <a:pt x="21156" y="17454"/>
                      <a:pt x="21600" y="1574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1161" name="h(n)偶对称N为偶数时的频率响应特性"/>
            <p:cNvSpPr txBox="1"/>
            <p:nvPr/>
          </p:nvSpPr>
          <p:spPr>
            <a:xfrm>
              <a:off x="292276" y="2498329"/>
              <a:ext cx="4293530" cy="111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r>
                <a:t>h(n)偶对称N为偶数时的频率响应特性</a:t>
              </a:r>
            </a:p>
          </p:txBody>
        </p:sp>
      </p:grpSp>
      <p:sp>
        <p:nvSpPr>
          <p:cNvPr id="1163" name="1）传输函数H(z)在z=-1处必有零点"/>
          <p:cNvSpPr txBox="1"/>
          <p:nvPr/>
        </p:nvSpPr>
        <p:spPr>
          <a:xfrm>
            <a:off x="69971" y="6358148"/>
            <a:ext cx="5623612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1）传输函数H(z)在z=-1处必有零点</a:t>
            </a:r>
          </a:p>
        </p:txBody>
      </p:sp>
      <p:grpSp>
        <p:nvGrpSpPr>
          <p:cNvPr id="1167" name="Group"/>
          <p:cNvGrpSpPr/>
          <p:nvPr/>
        </p:nvGrpSpPr>
        <p:grpSpPr>
          <a:xfrm>
            <a:off x="69971" y="8058975"/>
            <a:ext cx="7832272" cy="533479"/>
            <a:chOff x="0" y="-39"/>
            <a:chExt cx="7832270" cy="533478"/>
          </a:xfrm>
        </p:grpSpPr>
        <p:sp>
          <p:nvSpPr>
            <p:cNvPr id="1164" name="2）H(w)以           为奇对称，以                偶对称"/>
            <p:cNvSpPr txBox="1"/>
            <p:nvPr/>
          </p:nvSpPr>
          <p:spPr>
            <a:xfrm>
              <a:off x="0" y="-39"/>
              <a:ext cx="7832270" cy="533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rPr dirty="0"/>
                <a:t>2）H(w)以           </a:t>
              </a:r>
              <a:r>
                <a:rPr lang="en-US" dirty="0"/>
                <a:t> </a:t>
              </a:r>
              <a:r>
                <a:rPr dirty="0" err="1"/>
                <a:t>为奇对称，以</a:t>
              </a:r>
              <a:r>
                <a:rPr dirty="0"/>
                <a:t>                </a:t>
              </a:r>
              <a:r>
                <a:rPr lang="en-US" dirty="0"/>
                <a:t>  </a:t>
              </a:r>
              <a:r>
                <a:rPr dirty="0" err="1"/>
                <a:t>偶对称</a:t>
              </a:r>
              <a:endParaRPr dirty="0"/>
            </a:p>
          </p:txBody>
        </p:sp>
        <p:pic>
          <p:nvPicPr>
            <p:cNvPr id="1165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92885" y="171449"/>
              <a:ext cx="1064560" cy="190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6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003179" y="125313"/>
              <a:ext cx="1506538" cy="330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73" name="Group"/>
          <p:cNvGrpSpPr/>
          <p:nvPr/>
        </p:nvGrpSpPr>
        <p:grpSpPr>
          <a:xfrm>
            <a:off x="1316725" y="8709702"/>
            <a:ext cx="8909297" cy="787401"/>
            <a:chOff x="0" y="0"/>
            <a:chExt cx="8909296" cy="787400"/>
          </a:xfrm>
        </p:grpSpPr>
        <p:pic>
          <p:nvPicPr>
            <p:cNvPr id="1168" name="Image" descr="Image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2373953" cy="787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69" name="以           为奇对称，"/>
            <p:cNvSpPr txBox="1"/>
            <p:nvPr/>
          </p:nvSpPr>
          <p:spPr>
            <a:xfrm>
              <a:off x="2399412" y="158711"/>
              <a:ext cx="3391954" cy="533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rPr dirty="0"/>
                <a:t>以           </a:t>
              </a:r>
              <a:r>
                <a:rPr lang="en-US" dirty="0"/>
                <a:t> </a:t>
              </a:r>
              <a:r>
                <a:rPr dirty="0" err="1"/>
                <a:t>为奇对称</a:t>
              </a:r>
              <a:r>
                <a:rPr dirty="0"/>
                <a:t>，</a:t>
              </a:r>
            </a:p>
          </p:txBody>
        </p:sp>
        <p:pic>
          <p:nvPicPr>
            <p:cNvPr id="1170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59931" y="355600"/>
              <a:ext cx="993589" cy="177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71" name="以               为偶对称"/>
            <p:cNvSpPr txBox="1"/>
            <p:nvPr/>
          </p:nvSpPr>
          <p:spPr>
            <a:xfrm>
              <a:off x="5498106" y="142489"/>
              <a:ext cx="3411190" cy="533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rPr dirty="0"/>
                <a:t>以               </a:t>
              </a:r>
              <a:r>
                <a:rPr lang="en-US" dirty="0"/>
                <a:t> </a:t>
              </a:r>
              <a:r>
                <a:rPr dirty="0" err="1"/>
                <a:t>为偶对称</a:t>
              </a:r>
              <a:endParaRPr dirty="0"/>
            </a:p>
          </p:txBody>
        </p:sp>
        <p:pic>
          <p:nvPicPr>
            <p:cNvPr id="1172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950280" y="250636"/>
              <a:ext cx="1390651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74" name="不适用高通或带阻滤波器"/>
          <p:cNvSpPr txBox="1"/>
          <p:nvPr/>
        </p:nvSpPr>
        <p:spPr>
          <a:xfrm>
            <a:off x="6497835" y="7186079"/>
            <a:ext cx="4293529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chemeClr val="accent5"/>
                </a:solidFill>
              </a:defRPr>
            </a:lvl1pPr>
          </a:lstStyle>
          <a:p>
            <a:r>
              <a:t>不适用高通或带阻滤波器</a:t>
            </a:r>
          </a:p>
        </p:txBody>
      </p:sp>
      <p:pic>
        <p:nvPicPr>
          <p:cNvPr id="1175" name="Image" descr="Image"/>
          <p:cNvPicPr>
            <a:picLocks noChangeAspect="1"/>
          </p:cNvPicPr>
          <p:nvPr/>
        </p:nvPicPr>
        <p:blipFill>
          <a:blip r:embed="rId14"/>
          <a:srcRect b="2105"/>
          <a:stretch>
            <a:fillRect/>
          </a:stretch>
        </p:blipFill>
        <p:spPr>
          <a:xfrm>
            <a:off x="730250" y="6972300"/>
            <a:ext cx="5626678" cy="10287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78" name="Group"/>
          <p:cNvGrpSpPr/>
          <p:nvPr/>
        </p:nvGrpSpPr>
        <p:grpSpPr>
          <a:xfrm>
            <a:off x="1948983" y="3617334"/>
            <a:ext cx="6258405" cy="736601"/>
            <a:chOff x="0" y="0"/>
            <a:chExt cx="6258404" cy="736600"/>
          </a:xfrm>
        </p:grpSpPr>
        <p:pic>
          <p:nvPicPr>
            <p:cNvPr id="1176" name="Image" descr="Image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0" y="0"/>
              <a:ext cx="3924300" cy="736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77" name="(5.22)"/>
            <p:cNvSpPr txBox="1"/>
            <p:nvPr/>
          </p:nvSpPr>
          <p:spPr>
            <a:xfrm>
              <a:off x="5215277" y="103498"/>
              <a:ext cx="1043128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(5.22)</a:t>
              </a:r>
            </a:p>
          </p:txBody>
        </p:sp>
      </p:grpSp>
      <p:grpSp>
        <p:nvGrpSpPr>
          <p:cNvPr id="1181" name="Group"/>
          <p:cNvGrpSpPr/>
          <p:nvPr/>
        </p:nvGrpSpPr>
        <p:grpSpPr>
          <a:xfrm>
            <a:off x="1830753" y="4310450"/>
            <a:ext cx="6376635" cy="1143001"/>
            <a:chOff x="0" y="0"/>
            <a:chExt cx="6376634" cy="1143000"/>
          </a:xfrm>
        </p:grpSpPr>
        <p:pic>
          <p:nvPicPr>
            <p:cNvPr id="1179" name="Image" descr="Image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0" y="0"/>
              <a:ext cx="5194300" cy="1143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80" name="(5.23)"/>
            <p:cNvSpPr txBox="1"/>
            <p:nvPr/>
          </p:nvSpPr>
          <p:spPr>
            <a:xfrm>
              <a:off x="5333507" y="230398"/>
              <a:ext cx="1043128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(5.23)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3" animBg="1" advAuto="0"/>
      <p:bldP spid="1146" grpId="1" animBg="1" advAuto="0"/>
      <p:bldP spid="1149" grpId="5" animBg="1" advAuto="0"/>
      <p:bldP spid="1162" grpId="11" animBg="1" advAuto="0"/>
      <p:bldP spid="1163" grpId="6" animBg="1" advAuto="0"/>
      <p:bldP spid="1167" grpId="9" animBg="1" advAuto="0"/>
      <p:bldP spid="1173" grpId="10" animBg="1" advAuto="0"/>
      <p:bldP spid="1174" grpId="8" animBg="1" advAuto="0"/>
      <p:bldP spid="1175" grpId="7" animBg="1" advAuto="0"/>
      <p:bldP spid="1178" grpId="2" animBg="1" advAuto="0"/>
      <p:bldP spid="1181" grpId="4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5.2.3 恒群延时单独成立"/>
          <p:cNvSpPr txBox="1">
            <a:spLocks noGrp="1"/>
          </p:cNvSpPr>
          <p:nvPr>
            <p:ph type="title"/>
          </p:nvPr>
        </p:nvSpPr>
        <p:spPr>
          <a:xfrm>
            <a:off x="952500" y="63137"/>
            <a:ext cx="11099800" cy="759799"/>
          </a:xfrm>
          <a:prstGeom prst="rect">
            <a:avLst/>
          </a:prstGeom>
        </p:spPr>
        <p:txBody>
          <a:bodyPr/>
          <a:lstStyle>
            <a:lvl1pPr defTabSz="268731">
              <a:defRPr sz="3680"/>
            </a:lvl1pPr>
          </a:lstStyle>
          <a:p>
            <a:r>
              <a:t>5.2.3 恒群延时单独成立</a:t>
            </a:r>
          </a:p>
        </p:txBody>
      </p:sp>
      <p:sp>
        <p:nvSpPr>
          <p:cNvPr id="1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187" name="1. 成立条件"/>
          <p:cNvSpPr txBox="1"/>
          <p:nvPr/>
        </p:nvSpPr>
        <p:spPr>
          <a:xfrm>
            <a:off x="258536" y="1155700"/>
            <a:ext cx="245150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 成立条件</a:t>
            </a:r>
          </a:p>
        </p:txBody>
      </p:sp>
      <p:grpSp>
        <p:nvGrpSpPr>
          <p:cNvPr id="1191" name="Group"/>
          <p:cNvGrpSpPr/>
          <p:nvPr/>
        </p:nvGrpSpPr>
        <p:grpSpPr>
          <a:xfrm>
            <a:off x="786877" y="2096910"/>
            <a:ext cx="4263035" cy="977901"/>
            <a:chOff x="0" y="0"/>
            <a:chExt cx="4263033" cy="977900"/>
          </a:xfrm>
        </p:grpSpPr>
        <p:pic>
          <p:nvPicPr>
            <p:cNvPr id="118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276600" cy="977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89" name="＝"/>
            <p:cNvSpPr txBox="1"/>
            <p:nvPr/>
          </p:nvSpPr>
          <p:spPr>
            <a:xfrm>
              <a:off x="3357066" y="158750"/>
              <a:ext cx="5715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＝</a:t>
              </a:r>
            </a:p>
          </p:txBody>
        </p:sp>
        <p:pic>
          <p:nvPicPr>
            <p:cNvPr id="1190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9033" y="400050"/>
              <a:ext cx="254001" cy="254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94" name="Group"/>
          <p:cNvGrpSpPr/>
          <p:nvPr/>
        </p:nvGrpSpPr>
        <p:grpSpPr>
          <a:xfrm>
            <a:off x="5353050" y="1770561"/>
            <a:ext cx="2603500" cy="883297"/>
            <a:chOff x="0" y="-75183"/>
            <a:chExt cx="2603500" cy="883295"/>
          </a:xfrm>
        </p:grpSpPr>
        <p:sp>
          <p:nvSpPr>
            <p:cNvPr id="1192" name="解线性微分方程"/>
            <p:cNvSpPr txBox="1"/>
            <p:nvPr/>
          </p:nvSpPr>
          <p:spPr>
            <a:xfrm>
              <a:off x="0" y="-75184"/>
              <a:ext cx="26035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rPr dirty="0" err="1"/>
                <a:t>解线性微分方程</a:t>
              </a:r>
              <a:endParaRPr dirty="0"/>
            </a:p>
          </p:txBody>
        </p:sp>
        <p:sp>
          <p:nvSpPr>
            <p:cNvPr id="1193" name="Line"/>
            <p:cNvSpPr/>
            <p:nvPr/>
          </p:nvSpPr>
          <p:spPr>
            <a:xfrm>
              <a:off x="17762" y="808111"/>
              <a:ext cx="256797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1197" name="Group"/>
          <p:cNvGrpSpPr/>
          <p:nvPr/>
        </p:nvGrpSpPr>
        <p:grpSpPr>
          <a:xfrm>
            <a:off x="1445024" y="5901692"/>
            <a:ext cx="3183901" cy="736601"/>
            <a:chOff x="0" y="-89407"/>
            <a:chExt cx="3183899" cy="736600"/>
          </a:xfrm>
        </p:grpSpPr>
        <p:pic>
          <p:nvPicPr>
            <p:cNvPr id="119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77292"/>
              <a:ext cx="228600" cy="203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96" name="的取值条件？"/>
            <p:cNvSpPr txBox="1"/>
            <p:nvPr/>
          </p:nvSpPr>
          <p:spPr>
            <a:xfrm>
              <a:off x="326399" y="-89408"/>
              <a:ext cx="28575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的取值条件？</a:t>
              </a:r>
            </a:p>
          </p:txBody>
        </p:sp>
      </p:grpSp>
      <p:grpSp>
        <p:nvGrpSpPr>
          <p:cNvPr id="1200" name="Group"/>
          <p:cNvGrpSpPr/>
          <p:nvPr/>
        </p:nvGrpSpPr>
        <p:grpSpPr>
          <a:xfrm>
            <a:off x="1383219" y="6835824"/>
            <a:ext cx="3766408" cy="736601"/>
            <a:chOff x="0" y="-89407"/>
            <a:chExt cx="3766406" cy="736600"/>
          </a:xfrm>
        </p:grpSpPr>
        <p:pic>
          <p:nvPicPr>
            <p:cNvPr id="119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50467"/>
              <a:ext cx="838200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99" name="有什么特性？"/>
            <p:cNvSpPr txBox="1"/>
            <p:nvPr/>
          </p:nvSpPr>
          <p:spPr>
            <a:xfrm>
              <a:off x="908906" y="-89408"/>
              <a:ext cx="28575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有什么特性？</a:t>
              </a:r>
            </a:p>
          </p:txBody>
        </p:sp>
      </p:grpSp>
      <p:grpSp>
        <p:nvGrpSpPr>
          <p:cNvPr id="1203" name="Group"/>
          <p:cNvGrpSpPr/>
          <p:nvPr/>
        </p:nvGrpSpPr>
        <p:grpSpPr>
          <a:xfrm>
            <a:off x="1489474" y="4967561"/>
            <a:ext cx="3171256" cy="736601"/>
            <a:chOff x="0" y="-89407"/>
            <a:chExt cx="3171254" cy="736600"/>
          </a:xfrm>
        </p:grpSpPr>
        <p:sp>
          <p:nvSpPr>
            <p:cNvPr id="1201" name="的取值条件？"/>
            <p:cNvSpPr txBox="1"/>
            <p:nvPr/>
          </p:nvSpPr>
          <p:spPr>
            <a:xfrm>
              <a:off x="313754" y="-89408"/>
              <a:ext cx="28575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的取值条件？</a:t>
              </a:r>
            </a:p>
          </p:txBody>
        </p:sp>
        <p:pic>
          <p:nvPicPr>
            <p:cNvPr id="1202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158242"/>
              <a:ext cx="238627" cy="266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13" name="Group"/>
          <p:cNvGrpSpPr/>
          <p:nvPr/>
        </p:nvGrpSpPr>
        <p:grpSpPr>
          <a:xfrm>
            <a:off x="8062171" y="3958161"/>
            <a:ext cx="3276601" cy="2599278"/>
            <a:chOff x="0" y="0"/>
            <a:chExt cx="3276600" cy="2599277"/>
          </a:xfrm>
        </p:grpSpPr>
        <p:grpSp>
          <p:nvGrpSpPr>
            <p:cNvPr id="1211" name="Group"/>
            <p:cNvGrpSpPr/>
            <p:nvPr/>
          </p:nvGrpSpPr>
          <p:grpSpPr>
            <a:xfrm>
              <a:off x="-1" y="0"/>
              <a:ext cx="3276601" cy="2599278"/>
              <a:chOff x="0" y="0"/>
              <a:chExt cx="3276600" cy="2599277"/>
            </a:xfrm>
          </p:grpSpPr>
          <p:sp>
            <p:nvSpPr>
              <p:cNvPr id="1204" name="Line"/>
              <p:cNvSpPr/>
              <p:nvPr/>
            </p:nvSpPr>
            <p:spPr>
              <a:xfrm>
                <a:off x="0" y="1726781"/>
                <a:ext cx="32766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205" name="Line"/>
              <p:cNvSpPr/>
              <p:nvPr/>
            </p:nvSpPr>
            <p:spPr>
              <a:xfrm flipV="1">
                <a:off x="1159518" y="64037"/>
                <a:ext cx="1" cy="253524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206" name="Line"/>
              <p:cNvSpPr/>
              <p:nvPr/>
            </p:nvSpPr>
            <p:spPr>
              <a:xfrm>
                <a:off x="847678" y="280912"/>
                <a:ext cx="2007424" cy="17981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207" name="0"/>
              <p:cNvSpPr txBox="1"/>
              <p:nvPr/>
            </p:nvSpPr>
            <p:spPr>
              <a:xfrm>
                <a:off x="869887" y="1709763"/>
                <a:ext cx="283769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/>
                </a:lvl1pPr>
              </a:lstStyle>
              <a:p>
                <a:r>
                  <a:t>0</a:t>
                </a:r>
              </a:p>
            </p:txBody>
          </p:sp>
          <p:pic>
            <p:nvPicPr>
              <p:cNvPr id="1208" name="Image" descr="Image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6980" y="0"/>
                <a:ext cx="583514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09" name="Image" descr="Image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155" y="613872"/>
                <a:ext cx="215901" cy="2413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10" name="Image" descr="Image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0545" y="1439607"/>
                <a:ext cx="280148" cy="1905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212" name="Circle"/>
            <p:cNvSpPr/>
            <p:nvPr/>
          </p:nvSpPr>
          <p:spPr>
            <a:xfrm>
              <a:off x="1100946" y="492084"/>
              <a:ext cx="127001" cy="127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216" name="Group"/>
          <p:cNvGrpSpPr/>
          <p:nvPr/>
        </p:nvGrpSpPr>
        <p:grpSpPr>
          <a:xfrm>
            <a:off x="8594156" y="2412557"/>
            <a:ext cx="4046422" cy="533401"/>
            <a:chOff x="0" y="0"/>
            <a:chExt cx="4046421" cy="533400"/>
          </a:xfrm>
        </p:grpSpPr>
        <p:pic>
          <p:nvPicPr>
            <p:cNvPr id="1214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57149"/>
              <a:ext cx="2601311" cy="419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5" name="(5.24)"/>
            <p:cNvSpPr txBox="1"/>
            <p:nvPr/>
          </p:nvSpPr>
          <p:spPr>
            <a:xfrm>
              <a:off x="3003294" y="0"/>
              <a:ext cx="1043128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(5.24)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" grpId="1" animBg="1" advAuto="0"/>
      <p:bldP spid="1194" grpId="2" animBg="1" advAuto="0"/>
      <p:bldP spid="1197" grpId="6" animBg="1" advAuto="0"/>
      <p:bldP spid="1200" grpId="7" animBg="1" advAuto="0"/>
      <p:bldP spid="1203" grpId="5" animBg="1" advAuto="0"/>
      <p:bldP spid="1213" grpId="4" animBg="1" advAuto="0"/>
      <p:bldP spid="1216" grpId="3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12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90" y="968374"/>
            <a:ext cx="3848101" cy="105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074" y="968374"/>
            <a:ext cx="4610101" cy="105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9039" y="2352951"/>
            <a:ext cx="2070101" cy="44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4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895" y="3532942"/>
            <a:ext cx="9715501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5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9195" y="5094209"/>
            <a:ext cx="79502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6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6902" y="6477677"/>
            <a:ext cx="9410701" cy="1054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27" name="离散傅立叶变换："/>
          <p:cNvSpPr txBox="1"/>
          <p:nvPr/>
        </p:nvSpPr>
        <p:spPr>
          <a:xfrm>
            <a:off x="351013" y="294608"/>
            <a:ext cx="26543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500"/>
            </a:lvl1pPr>
          </a:lstStyle>
          <a:p>
            <a:r>
              <a:t>离散傅立叶变换：</a:t>
            </a:r>
          </a:p>
        </p:txBody>
      </p:sp>
      <p:sp>
        <p:nvSpPr>
          <p:cNvPr id="1228" name="化简得："/>
          <p:cNvSpPr txBox="1"/>
          <p:nvPr/>
        </p:nvSpPr>
        <p:spPr>
          <a:xfrm>
            <a:off x="262702" y="4662565"/>
            <a:ext cx="13843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500"/>
            </a:lvl1pPr>
          </a:lstStyle>
          <a:p>
            <a:r>
              <a:t>化简得：</a:t>
            </a:r>
          </a:p>
        </p:txBody>
      </p:sp>
      <p:sp>
        <p:nvSpPr>
          <p:cNvPr id="1229" name="由相位定义："/>
          <p:cNvSpPr txBox="1"/>
          <p:nvPr/>
        </p:nvSpPr>
        <p:spPr>
          <a:xfrm>
            <a:off x="351013" y="2976507"/>
            <a:ext cx="20193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500"/>
            </a:lvl1pPr>
          </a:lstStyle>
          <a:p>
            <a:r>
              <a:t>由相位定义：</a:t>
            </a:r>
          </a:p>
        </p:txBody>
      </p:sp>
      <p:grpSp>
        <p:nvGrpSpPr>
          <p:cNvPr id="1234" name="Group"/>
          <p:cNvGrpSpPr/>
          <p:nvPr/>
        </p:nvGrpSpPr>
        <p:grpSpPr>
          <a:xfrm>
            <a:off x="1225622" y="8025967"/>
            <a:ext cx="6727766" cy="1270001"/>
            <a:chOff x="0" y="0"/>
            <a:chExt cx="6727765" cy="1270000"/>
          </a:xfrm>
        </p:grpSpPr>
        <p:grpSp>
          <p:nvGrpSpPr>
            <p:cNvPr id="1232" name="Group"/>
            <p:cNvGrpSpPr/>
            <p:nvPr/>
          </p:nvGrpSpPr>
          <p:grpSpPr>
            <a:xfrm>
              <a:off x="0" y="0"/>
              <a:ext cx="4975998" cy="1270000"/>
              <a:chOff x="0" y="0"/>
              <a:chExt cx="4975997" cy="1270000"/>
            </a:xfrm>
          </p:grpSpPr>
          <p:sp>
            <p:nvSpPr>
              <p:cNvPr id="1230" name="Rectangle"/>
              <p:cNvSpPr/>
              <p:nvPr/>
            </p:nvSpPr>
            <p:spPr>
              <a:xfrm>
                <a:off x="0" y="0"/>
                <a:ext cx="4975998" cy="1270000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pic>
            <p:nvPicPr>
              <p:cNvPr id="1231" name="Image" descr="Image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448" y="107950"/>
                <a:ext cx="4737101" cy="10541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233" name="(5.25)"/>
            <p:cNvSpPr txBox="1"/>
            <p:nvPr/>
          </p:nvSpPr>
          <p:spPr>
            <a:xfrm>
              <a:off x="5684638" y="266865"/>
              <a:ext cx="1043128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(5.25)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1" grpId="1" animBg="1" advAuto="0"/>
      <p:bldP spid="1222" grpId="2" animBg="1" advAuto="0"/>
      <p:bldP spid="1223" grpId="3" animBg="1" advAuto="0"/>
      <p:bldP spid="1224" grpId="5" animBg="1" advAuto="0"/>
      <p:bldP spid="1225" grpId="7" animBg="1" advAuto="0"/>
      <p:bldP spid="1226" grpId="8" animBg="1" advAuto="0"/>
      <p:bldP spid="1228" grpId="6" animBg="1" advAuto="0"/>
      <p:bldP spid="1229" grpId="4" animBg="1" advAuto="0"/>
      <p:bldP spid="1234" grpId="9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123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804" y="341490"/>
            <a:ext cx="4737101" cy="1054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2" name="Group"/>
          <p:cNvGrpSpPr/>
          <p:nvPr/>
        </p:nvGrpSpPr>
        <p:grpSpPr>
          <a:xfrm>
            <a:off x="67584" y="3100455"/>
            <a:ext cx="11584764" cy="1054101"/>
            <a:chOff x="0" y="0"/>
            <a:chExt cx="11584762" cy="1054100"/>
          </a:xfrm>
        </p:grpSpPr>
        <p:sp>
          <p:nvSpPr>
            <p:cNvPr id="1240" name="化简："/>
            <p:cNvSpPr txBox="1"/>
            <p:nvPr/>
          </p:nvSpPr>
          <p:spPr>
            <a:xfrm>
              <a:off x="-1" y="150565"/>
              <a:ext cx="14859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化简：</a:t>
              </a:r>
            </a:p>
          </p:txBody>
        </p:sp>
        <p:pic>
          <p:nvPicPr>
            <p:cNvPr id="1241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2362" y="0"/>
              <a:ext cx="10312401" cy="1054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4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547" y="4489299"/>
            <a:ext cx="8915401" cy="105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4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240" y="5814079"/>
            <a:ext cx="8382001" cy="1054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7" name="Group"/>
          <p:cNvGrpSpPr/>
          <p:nvPr/>
        </p:nvGrpSpPr>
        <p:grpSpPr>
          <a:xfrm>
            <a:off x="5296232" y="6994212"/>
            <a:ext cx="3442655" cy="520701"/>
            <a:chOff x="0" y="-17188"/>
            <a:chExt cx="3442653" cy="520700"/>
          </a:xfrm>
        </p:grpSpPr>
        <p:sp>
          <p:nvSpPr>
            <p:cNvPr id="1245" name="Line"/>
            <p:cNvSpPr/>
            <p:nvPr/>
          </p:nvSpPr>
          <p:spPr>
            <a:xfrm>
              <a:off x="0" y="0"/>
              <a:ext cx="3442654" cy="0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246" name="实数"/>
            <p:cNvSpPr txBox="1"/>
            <p:nvPr/>
          </p:nvSpPr>
          <p:spPr>
            <a:xfrm>
              <a:off x="1308577" y="-17189"/>
              <a:ext cx="723901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400"/>
              </a:lvl1pPr>
            </a:lstStyle>
            <a:p>
              <a:r>
                <a:t>实数</a:t>
              </a:r>
            </a:p>
          </p:txBody>
        </p:sp>
      </p:grpSp>
      <p:grpSp>
        <p:nvGrpSpPr>
          <p:cNvPr id="1251" name="Group"/>
          <p:cNvGrpSpPr/>
          <p:nvPr/>
        </p:nvGrpSpPr>
        <p:grpSpPr>
          <a:xfrm>
            <a:off x="342521" y="5978884"/>
            <a:ext cx="812801" cy="1867017"/>
            <a:chOff x="0" y="0"/>
            <a:chExt cx="812799" cy="1867016"/>
          </a:xfrm>
        </p:grpSpPr>
        <p:sp>
          <p:nvSpPr>
            <p:cNvPr id="1248" name="Rectangle"/>
            <p:cNvSpPr/>
            <p:nvPr/>
          </p:nvSpPr>
          <p:spPr>
            <a:xfrm>
              <a:off x="12700" y="0"/>
              <a:ext cx="800100" cy="724492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249" name="实数:"/>
            <p:cNvSpPr txBox="1"/>
            <p:nvPr/>
          </p:nvSpPr>
          <p:spPr>
            <a:xfrm>
              <a:off x="0" y="1346316"/>
              <a:ext cx="808635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400"/>
              </a:lvl1pPr>
            </a:lstStyle>
            <a:p>
              <a:r>
                <a:t>实数:</a:t>
              </a:r>
            </a:p>
          </p:txBody>
        </p:sp>
        <p:sp>
          <p:nvSpPr>
            <p:cNvPr id="1250" name="Line"/>
            <p:cNvSpPr/>
            <p:nvPr/>
          </p:nvSpPr>
          <p:spPr>
            <a:xfrm flipH="1">
              <a:off x="425172" y="743245"/>
              <a:ext cx="1" cy="6477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1252" name="Rectangle"/>
          <p:cNvSpPr/>
          <p:nvPr/>
        </p:nvSpPr>
        <p:spPr>
          <a:xfrm>
            <a:off x="10269994" y="7875358"/>
            <a:ext cx="898957" cy="724493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1255" name="Group"/>
          <p:cNvGrpSpPr/>
          <p:nvPr/>
        </p:nvGrpSpPr>
        <p:grpSpPr>
          <a:xfrm>
            <a:off x="7987633" y="7221277"/>
            <a:ext cx="4954017" cy="1225878"/>
            <a:chOff x="0" y="-38099"/>
            <a:chExt cx="4954015" cy="1225877"/>
          </a:xfrm>
        </p:grpSpPr>
        <p:pic>
          <p:nvPicPr>
            <p:cNvPr id="1253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2240" y="768677"/>
              <a:ext cx="3378201" cy="419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4" name="k取不同值时，可改变H(w)符号"/>
            <p:cNvSpPr txBox="1"/>
            <p:nvPr/>
          </p:nvSpPr>
          <p:spPr>
            <a:xfrm>
              <a:off x="0" y="-38100"/>
              <a:ext cx="4954016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k取不同值时，可改变H(w)符号</a:t>
              </a:r>
            </a:p>
          </p:txBody>
        </p:sp>
      </p:grpSp>
      <p:sp>
        <p:nvSpPr>
          <p:cNvPr id="1256" name="所以k=0足够！"/>
          <p:cNvSpPr txBox="1"/>
          <p:nvPr/>
        </p:nvSpPr>
        <p:spPr>
          <a:xfrm>
            <a:off x="10415072" y="8602205"/>
            <a:ext cx="250251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所以k=0足够！</a:t>
            </a:r>
          </a:p>
        </p:txBody>
      </p:sp>
      <p:grpSp>
        <p:nvGrpSpPr>
          <p:cNvPr id="1261" name="Group"/>
          <p:cNvGrpSpPr/>
          <p:nvPr/>
        </p:nvGrpSpPr>
        <p:grpSpPr>
          <a:xfrm>
            <a:off x="2695959" y="3873824"/>
            <a:ext cx="8868850" cy="463451"/>
            <a:chOff x="0" y="0"/>
            <a:chExt cx="8868849" cy="463449"/>
          </a:xfrm>
        </p:grpSpPr>
        <p:sp>
          <p:nvSpPr>
            <p:cNvPr id="1257" name="Line"/>
            <p:cNvSpPr/>
            <p:nvPr/>
          </p:nvSpPr>
          <p:spPr>
            <a:xfrm>
              <a:off x="0" y="0"/>
              <a:ext cx="3442654" cy="0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258" name="Line"/>
            <p:cNvSpPr/>
            <p:nvPr/>
          </p:nvSpPr>
          <p:spPr>
            <a:xfrm>
              <a:off x="5426195" y="0"/>
              <a:ext cx="3442655" cy="0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259" name="筛选性质"/>
            <p:cNvSpPr txBox="1"/>
            <p:nvPr/>
          </p:nvSpPr>
          <p:spPr>
            <a:xfrm>
              <a:off x="965278" y="6249"/>
              <a:ext cx="11303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000"/>
              </a:lvl1pPr>
            </a:lstStyle>
            <a:p>
              <a:r>
                <a:t>筛选性质</a:t>
              </a:r>
            </a:p>
          </p:txBody>
        </p:sp>
        <p:sp>
          <p:nvSpPr>
            <p:cNvPr id="1260" name="筛选性质"/>
            <p:cNvSpPr txBox="1"/>
            <p:nvPr/>
          </p:nvSpPr>
          <p:spPr>
            <a:xfrm>
              <a:off x="6379172" y="492"/>
              <a:ext cx="11303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000"/>
              </a:lvl1pPr>
            </a:lstStyle>
            <a:p>
              <a:r>
                <a:t>筛选性质</a:t>
              </a:r>
            </a:p>
          </p:txBody>
        </p:sp>
      </p:grpSp>
      <p:grpSp>
        <p:nvGrpSpPr>
          <p:cNvPr id="1265" name="Group"/>
          <p:cNvGrpSpPr/>
          <p:nvPr/>
        </p:nvGrpSpPr>
        <p:grpSpPr>
          <a:xfrm>
            <a:off x="521780" y="475697"/>
            <a:ext cx="11647856" cy="736601"/>
            <a:chOff x="0" y="-44449"/>
            <a:chExt cx="11647854" cy="736600"/>
          </a:xfrm>
        </p:grpSpPr>
        <p:sp>
          <p:nvSpPr>
            <p:cNvPr id="1262" name="左右分别关于     做傅立叶变换"/>
            <p:cNvSpPr txBox="1"/>
            <p:nvPr/>
          </p:nvSpPr>
          <p:spPr>
            <a:xfrm>
              <a:off x="5411646" y="-44450"/>
              <a:ext cx="6236209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左右分别关于     做傅立叶变换</a:t>
              </a:r>
            </a:p>
          </p:txBody>
        </p:sp>
        <p:sp>
          <p:nvSpPr>
            <p:cNvPr id="1263" name="对"/>
            <p:cNvSpPr txBox="1"/>
            <p:nvPr/>
          </p:nvSpPr>
          <p:spPr>
            <a:xfrm>
              <a:off x="0" y="-44450"/>
              <a:ext cx="5715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对</a:t>
              </a:r>
            </a:p>
          </p:txBody>
        </p:sp>
        <p:pic>
          <p:nvPicPr>
            <p:cNvPr id="1264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72600" y="218314"/>
              <a:ext cx="146051" cy="292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68" name="Group"/>
          <p:cNvGrpSpPr/>
          <p:nvPr/>
        </p:nvGrpSpPr>
        <p:grpSpPr>
          <a:xfrm>
            <a:off x="4236258" y="703944"/>
            <a:ext cx="192848" cy="756556"/>
            <a:chOff x="0" y="0"/>
            <a:chExt cx="192846" cy="756555"/>
          </a:xfrm>
        </p:grpSpPr>
        <p:pic>
          <p:nvPicPr>
            <p:cNvPr id="1266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941" y="464455"/>
              <a:ext cx="146051" cy="292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67" name="Line"/>
            <p:cNvSpPr/>
            <p:nvPr/>
          </p:nvSpPr>
          <p:spPr>
            <a:xfrm>
              <a:off x="0" y="-1"/>
              <a:ext cx="192847" cy="3563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1271" name="Group"/>
          <p:cNvGrpSpPr/>
          <p:nvPr/>
        </p:nvGrpSpPr>
        <p:grpSpPr>
          <a:xfrm>
            <a:off x="350954" y="8637109"/>
            <a:ext cx="8569625" cy="1003301"/>
            <a:chOff x="0" y="0"/>
            <a:chExt cx="8569624" cy="1003300"/>
          </a:xfrm>
        </p:grpSpPr>
        <p:pic>
          <p:nvPicPr>
            <p:cNvPr id="1269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4214" y="0"/>
              <a:ext cx="7615411" cy="1003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0" name="所以"/>
            <p:cNvSpPr txBox="1"/>
            <p:nvPr/>
          </p:nvSpPr>
          <p:spPr>
            <a:xfrm>
              <a:off x="0" y="241300"/>
              <a:ext cx="723900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400"/>
              </a:lvl1pPr>
            </a:lstStyle>
            <a:p>
              <a:r>
                <a:t>所以</a:t>
              </a:r>
            </a:p>
          </p:txBody>
        </p:sp>
      </p:grpSp>
      <p:pic>
        <p:nvPicPr>
          <p:cNvPr id="1272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0650" y="7410450"/>
            <a:ext cx="4772891" cy="3302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76" name="Group"/>
          <p:cNvGrpSpPr/>
          <p:nvPr/>
        </p:nvGrpSpPr>
        <p:grpSpPr>
          <a:xfrm>
            <a:off x="2131212" y="7336904"/>
            <a:ext cx="3443017" cy="442233"/>
            <a:chOff x="0" y="0"/>
            <a:chExt cx="3443015" cy="442232"/>
          </a:xfrm>
        </p:grpSpPr>
        <p:sp>
          <p:nvSpPr>
            <p:cNvPr id="1273" name="Line"/>
            <p:cNvSpPr/>
            <p:nvPr/>
          </p:nvSpPr>
          <p:spPr>
            <a:xfrm>
              <a:off x="-1" y="29239"/>
              <a:ext cx="412994" cy="412994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274" name="Line"/>
            <p:cNvSpPr/>
            <p:nvPr/>
          </p:nvSpPr>
          <p:spPr>
            <a:xfrm>
              <a:off x="1089544" y="-1"/>
              <a:ext cx="702472" cy="431690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275" name="Line"/>
            <p:cNvSpPr/>
            <p:nvPr/>
          </p:nvSpPr>
          <p:spPr>
            <a:xfrm>
              <a:off x="2740544" y="-1"/>
              <a:ext cx="702472" cy="431690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1284" name="Group"/>
          <p:cNvGrpSpPr/>
          <p:nvPr/>
        </p:nvGrpSpPr>
        <p:grpSpPr>
          <a:xfrm>
            <a:off x="2133198" y="6633095"/>
            <a:ext cx="3439045" cy="1195355"/>
            <a:chOff x="0" y="-48259"/>
            <a:chExt cx="3439044" cy="1195354"/>
          </a:xfrm>
        </p:grpSpPr>
        <p:sp>
          <p:nvSpPr>
            <p:cNvPr id="1277" name="Rectangle"/>
            <p:cNvSpPr/>
            <p:nvPr/>
          </p:nvSpPr>
          <p:spPr>
            <a:xfrm>
              <a:off x="0" y="639094"/>
              <a:ext cx="409022" cy="508001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278" name="恒相延时"/>
            <p:cNvSpPr txBox="1"/>
            <p:nvPr/>
          </p:nvSpPr>
          <p:spPr>
            <a:xfrm>
              <a:off x="873644" y="-48260"/>
              <a:ext cx="11303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000"/>
              </a:lvl1pPr>
            </a:lstStyle>
            <a:p>
              <a:r>
                <a:t>恒相延时</a:t>
              </a:r>
            </a:p>
          </p:txBody>
        </p:sp>
        <p:sp>
          <p:nvSpPr>
            <p:cNvPr id="1279" name="Rectangle"/>
            <p:cNvSpPr/>
            <p:nvPr/>
          </p:nvSpPr>
          <p:spPr>
            <a:xfrm>
              <a:off x="1089544" y="628550"/>
              <a:ext cx="698501" cy="508001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280" name="Rectangle"/>
            <p:cNvSpPr/>
            <p:nvPr/>
          </p:nvSpPr>
          <p:spPr>
            <a:xfrm>
              <a:off x="2740544" y="628550"/>
              <a:ext cx="698501" cy="508001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281" name="Line"/>
            <p:cNvSpPr/>
            <p:nvPr/>
          </p:nvSpPr>
          <p:spPr>
            <a:xfrm flipV="1">
              <a:off x="400335" y="345873"/>
              <a:ext cx="565225" cy="319160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282" name="Line"/>
            <p:cNvSpPr/>
            <p:nvPr/>
          </p:nvSpPr>
          <p:spPr>
            <a:xfrm flipV="1">
              <a:off x="1456440" y="342745"/>
              <a:ext cx="1" cy="274727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283" name="Line"/>
            <p:cNvSpPr/>
            <p:nvPr/>
          </p:nvSpPr>
          <p:spPr>
            <a:xfrm flipH="1" flipV="1">
              <a:off x="1899608" y="336303"/>
              <a:ext cx="804124" cy="304660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1287" name="Group"/>
          <p:cNvGrpSpPr/>
          <p:nvPr/>
        </p:nvGrpSpPr>
        <p:grpSpPr>
          <a:xfrm>
            <a:off x="128501" y="7913754"/>
            <a:ext cx="7673340" cy="647701"/>
            <a:chOff x="0" y="0"/>
            <a:chExt cx="7673339" cy="647700"/>
          </a:xfrm>
        </p:grpSpPr>
        <p:pic>
          <p:nvPicPr>
            <p:cNvPr id="1285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74139" y="0"/>
              <a:ext cx="6299201" cy="647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6" name="(5.26c)"/>
            <p:cNvSpPr txBox="1"/>
            <p:nvPr/>
          </p:nvSpPr>
          <p:spPr>
            <a:xfrm>
              <a:off x="0" y="8425"/>
              <a:ext cx="1240841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(5.26c)</a:t>
              </a:r>
            </a:p>
          </p:txBody>
        </p:sp>
      </p:grpSp>
      <p:grpSp>
        <p:nvGrpSpPr>
          <p:cNvPr id="1290" name="Group"/>
          <p:cNvGrpSpPr/>
          <p:nvPr/>
        </p:nvGrpSpPr>
        <p:grpSpPr>
          <a:xfrm>
            <a:off x="521780" y="1708150"/>
            <a:ext cx="9601451" cy="1041400"/>
            <a:chOff x="0" y="0"/>
            <a:chExt cx="9601449" cy="1041400"/>
          </a:xfrm>
        </p:grpSpPr>
        <p:sp>
          <p:nvSpPr>
            <p:cNvPr id="1288" name="得"/>
            <p:cNvSpPr txBox="1"/>
            <p:nvPr/>
          </p:nvSpPr>
          <p:spPr>
            <a:xfrm>
              <a:off x="0" y="146434"/>
              <a:ext cx="5715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得</a:t>
              </a:r>
            </a:p>
          </p:txBody>
        </p:sp>
        <p:pic>
          <p:nvPicPr>
            <p:cNvPr id="1289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95819" y="0"/>
              <a:ext cx="9005631" cy="1041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2" grpId="4" animBg="1" advAuto="0"/>
      <p:bldP spid="1243" grpId="6" animBg="1" advAuto="0"/>
      <p:bldP spid="1244" grpId="7" animBg="1" advAuto="0"/>
      <p:bldP spid="1247" grpId="8" animBg="1" advAuto="0"/>
      <p:bldP spid="1251" grpId="9" animBg="1" advAuto="0"/>
      <p:bldP spid="1252" grpId="15" animBg="1" advAuto="0"/>
      <p:bldP spid="1255" grpId="14" animBg="1" advAuto="0"/>
      <p:bldP spid="1256" grpId="16" animBg="1" advAuto="0"/>
      <p:bldP spid="1261" grpId="5" animBg="1" advAuto="0"/>
      <p:bldP spid="1265" grpId="2" animBg="1" advAuto="0"/>
      <p:bldP spid="1268" grpId="1" animBg="1" advAuto="0"/>
      <p:bldP spid="1271" grpId="17" animBg="1" advAuto="0"/>
      <p:bldP spid="1272" grpId="10" animBg="1" advAuto="0"/>
      <p:bldP spid="1276" grpId="12" animBg="1" advAuto="0"/>
      <p:bldP spid="1284" grpId="11" animBg="1" advAuto="0"/>
      <p:bldP spid="1287" grpId="13" animBg="1" advAuto="0"/>
      <p:bldP spid="1290" grpId="3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295" name="两个脉冲序列相等条件："/>
          <p:cNvSpPr txBox="1"/>
          <p:nvPr/>
        </p:nvSpPr>
        <p:spPr>
          <a:xfrm>
            <a:off x="287990" y="3771157"/>
            <a:ext cx="5143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两个脉冲序列相等条件：</a:t>
            </a:r>
          </a:p>
        </p:txBody>
      </p:sp>
      <p:sp>
        <p:nvSpPr>
          <p:cNvPr id="1296" name="1)位置一致…"/>
          <p:cNvSpPr txBox="1"/>
          <p:nvPr/>
        </p:nvSpPr>
        <p:spPr>
          <a:xfrm>
            <a:off x="5207984" y="3779520"/>
            <a:ext cx="2476653" cy="191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1)位置一致</a:t>
            </a:r>
          </a:p>
          <a:p>
            <a:pPr algn="l"/>
            <a:r>
              <a:t> </a:t>
            </a:r>
          </a:p>
          <a:p>
            <a:pPr algn="l"/>
            <a:r>
              <a:t>2)幅度相等</a:t>
            </a:r>
          </a:p>
        </p:txBody>
      </p:sp>
      <p:grpSp>
        <p:nvGrpSpPr>
          <p:cNvPr id="1300" name="Group"/>
          <p:cNvGrpSpPr/>
          <p:nvPr/>
        </p:nvGrpSpPr>
        <p:grpSpPr>
          <a:xfrm>
            <a:off x="385144" y="2818090"/>
            <a:ext cx="7054474" cy="736601"/>
            <a:chOff x="0" y="-44449"/>
            <a:chExt cx="7054473" cy="736600"/>
          </a:xfrm>
        </p:grpSpPr>
        <p:pic>
          <p:nvPicPr>
            <p:cNvPr id="129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88899"/>
              <a:ext cx="1003300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8" name="和         脉冲位置关于y轴对称"/>
            <p:cNvSpPr txBox="1"/>
            <p:nvPr/>
          </p:nvSpPr>
          <p:spPr>
            <a:xfrm>
              <a:off x="995658" y="-44450"/>
              <a:ext cx="6058816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r>
                <a:t>和         脉冲位置关于y轴对称</a:t>
              </a:r>
            </a:p>
          </p:txBody>
        </p:sp>
        <p:pic>
          <p:nvPicPr>
            <p:cNvPr id="1299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2912" y="88899"/>
              <a:ext cx="9906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306" name="Group"/>
          <p:cNvGrpSpPr/>
          <p:nvPr/>
        </p:nvGrpSpPr>
        <p:grpSpPr>
          <a:xfrm>
            <a:off x="577637" y="7321473"/>
            <a:ext cx="4567544" cy="421899"/>
            <a:chOff x="0" y="0"/>
            <a:chExt cx="4567543" cy="421898"/>
          </a:xfrm>
        </p:grpSpPr>
        <p:sp>
          <p:nvSpPr>
            <p:cNvPr id="1301" name="-h(0)"/>
            <p:cNvSpPr txBox="1"/>
            <p:nvPr/>
          </p:nvSpPr>
          <p:spPr>
            <a:xfrm>
              <a:off x="0" y="-1"/>
              <a:ext cx="677304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</a:defRPr>
              </a:lvl1pPr>
            </a:lstStyle>
            <a:p>
              <a:r>
                <a:t>-h(0)</a:t>
              </a:r>
            </a:p>
          </p:txBody>
        </p:sp>
        <p:sp>
          <p:nvSpPr>
            <p:cNvPr id="1302" name="-h(1)"/>
            <p:cNvSpPr txBox="1"/>
            <p:nvPr/>
          </p:nvSpPr>
          <p:spPr>
            <a:xfrm>
              <a:off x="630883" y="-1"/>
              <a:ext cx="677305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</a:defRPr>
              </a:lvl1pPr>
            </a:lstStyle>
            <a:p>
              <a:r>
                <a:t>-h(1)</a:t>
              </a:r>
            </a:p>
          </p:txBody>
        </p:sp>
        <p:sp>
          <p:nvSpPr>
            <p:cNvPr id="1303" name="-h(N-1)"/>
            <p:cNvSpPr txBox="1"/>
            <p:nvPr/>
          </p:nvSpPr>
          <p:spPr>
            <a:xfrm>
              <a:off x="3608870" y="2798"/>
              <a:ext cx="958674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1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</a:defRPr>
              </a:pPr>
              <a:r>
                <a:t>-h(</a:t>
              </a:r>
              <a:r>
                <a:rPr i="1">
                  <a:latin typeface="Helvetica"/>
                  <a:ea typeface="Helvetica"/>
                  <a:cs typeface="Helvetica"/>
                  <a:sym typeface="Helvetica"/>
                </a:rPr>
                <a:t>N</a:t>
              </a:r>
              <a:r>
                <a:t>-1)</a:t>
              </a:r>
            </a:p>
          </p:txBody>
        </p:sp>
        <p:sp>
          <p:nvSpPr>
            <p:cNvPr id="1304" name="-h(N-2)"/>
            <p:cNvSpPr txBox="1"/>
            <p:nvPr/>
          </p:nvSpPr>
          <p:spPr>
            <a:xfrm>
              <a:off x="2716554" y="-1"/>
              <a:ext cx="958674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1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</a:defRPr>
              </a:pPr>
              <a:r>
                <a:t>-h(</a:t>
              </a:r>
              <a:r>
                <a:rPr i="1">
                  <a:latin typeface="Helvetica"/>
                  <a:ea typeface="Helvetica"/>
                  <a:cs typeface="Helvetica"/>
                  <a:sym typeface="Helvetica"/>
                </a:rPr>
                <a:t>N</a:t>
              </a:r>
              <a:r>
                <a:t>-2)</a:t>
              </a:r>
            </a:p>
          </p:txBody>
        </p:sp>
        <p:sp>
          <p:nvSpPr>
            <p:cNvPr id="1305" name="…"/>
            <p:cNvSpPr txBox="1"/>
            <p:nvPr/>
          </p:nvSpPr>
          <p:spPr>
            <a:xfrm>
              <a:off x="2104779" y="-1"/>
              <a:ext cx="38100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solidFill>
                    <a:schemeClr val="accent2">
                      <a:hueOff val="-2473792"/>
                      <a:satOff val="-50209"/>
                      <a:lumOff val="23543"/>
                    </a:schemeClr>
                  </a:solidFill>
                </a:defRPr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1312" name="Group"/>
          <p:cNvGrpSpPr/>
          <p:nvPr/>
        </p:nvGrpSpPr>
        <p:grpSpPr>
          <a:xfrm>
            <a:off x="398410" y="7998933"/>
            <a:ext cx="4415233" cy="421899"/>
            <a:chOff x="0" y="0"/>
            <a:chExt cx="4415231" cy="421898"/>
          </a:xfrm>
        </p:grpSpPr>
        <p:sp>
          <p:nvSpPr>
            <p:cNvPr id="1307" name="h(N-1)"/>
            <p:cNvSpPr txBox="1"/>
            <p:nvPr/>
          </p:nvSpPr>
          <p:spPr>
            <a:xfrm>
              <a:off x="0" y="-1"/>
              <a:ext cx="869862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100">
                  <a:solidFill>
                    <a:schemeClr val="accent5"/>
                  </a:solidFill>
                </a:defRPr>
              </a:pPr>
              <a:r>
                <a:t>h(</a:t>
              </a:r>
              <a:r>
                <a:rPr i="1">
                  <a:latin typeface="Helvetica"/>
                  <a:ea typeface="Helvetica"/>
                  <a:cs typeface="Helvetica"/>
                  <a:sym typeface="Helvetica"/>
                </a:rPr>
                <a:t>N</a:t>
              </a:r>
              <a:r>
                <a:t>-1)</a:t>
              </a:r>
            </a:p>
          </p:txBody>
        </p:sp>
        <p:sp>
          <p:nvSpPr>
            <p:cNvPr id="1308" name="h(N-2)"/>
            <p:cNvSpPr txBox="1"/>
            <p:nvPr/>
          </p:nvSpPr>
          <p:spPr>
            <a:xfrm>
              <a:off x="859483" y="-1"/>
              <a:ext cx="869862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100">
                  <a:solidFill>
                    <a:schemeClr val="accent5"/>
                  </a:solidFill>
                </a:defRPr>
              </a:pPr>
              <a:r>
                <a:t>h(</a:t>
              </a:r>
              <a:r>
                <a:rPr i="1">
                  <a:latin typeface="Helvetica"/>
                  <a:ea typeface="Helvetica"/>
                  <a:cs typeface="Helvetica"/>
                  <a:sym typeface="Helvetica"/>
                </a:rPr>
                <a:t>N</a:t>
              </a:r>
              <a:r>
                <a:t>-2)</a:t>
              </a:r>
            </a:p>
          </p:txBody>
        </p:sp>
        <p:sp>
          <p:nvSpPr>
            <p:cNvPr id="1309" name="h(0)"/>
            <p:cNvSpPr txBox="1"/>
            <p:nvPr/>
          </p:nvSpPr>
          <p:spPr>
            <a:xfrm>
              <a:off x="3826739" y="2798"/>
              <a:ext cx="588493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solidFill>
                    <a:schemeClr val="accent5"/>
                  </a:solidFill>
                </a:defRPr>
              </a:lvl1pPr>
            </a:lstStyle>
            <a:p>
              <a:r>
                <a:t>h(0)</a:t>
              </a:r>
            </a:p>
          </p:txBody>
        </p:sp>
        <p:sp>
          <p:nvSpPr>
            <p:cNvPr id="1310" name="h(1)"/>
            <p:cNvSpPr txBox="1"/>
            <p:nvPr/>
          </p:nvSpPr>
          <p:spPr>
            <a:xfrm>
              <a:off x="3137623" y="-1"/>
              <a:ext cx="588493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solidFill>
                    <a:schemeClr val="accent5"/>
                  </a:solidFill>
                </a:defRPr>
              </a:lvl1pPr>
            </a:lstStyle>
            <a:p>
              <a:r>
                <a:t>h(1)</a:t>
              </a:r>
            </a:p>
          </p:txBody>
        </p:sp>
        <p:sp>
          <p:nvSpPr>
            <p:cNvPr id="1311" name="…"/>
            <p:cNvSpPr txBox="1"/>
            <p:nvPr/>
          </p:nvSpPr>
          <p:spPr>
            <a:xfrm>
              <a:off x="2289958" y="-1"/>
              <a:ext cx="381001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solidFill>
                    <a:schemeClr val="accent5"/>
                  </a:solidFill>
                </a:defRPr>
              </a:lvl1pPr>
            </a:lstStyle>
            <a:p>
              <a:r>
                <a:t>…</a:t>
              </a:r>
            </a:p>
          </p:txBody>
        </p:sp>
      </p:grpSp>
      <p:grpSp>
        <p:nvGrpSpPr>
          <p:cNvPr id="1342" name="Group"/>
          <p:cNvGrpSpPr/>
          <p:nvPr/>
        </p:nvGrpSpPr>
        <p:grpSpPr>
          <a:xfrm>
            <a:off x="12523" y="5008630"/>
            <a:ext cx="5429782" cy="2147614"/>
            <a:chOff x="0" y="0"/>
            <a:chExt cx="5429780" cy="2147613"/>
          </a:xfrm>
        </p:grpSpPr>
        <p:sp>
          <p:nvSpPr>
            <p:cNvPr id="1313" name="Line"/>
            <p:cNvSpPr/>
            <p:nvPr/>
          </p:nvSpPr>
          <p:spPr>
            <a:xfrm>
              <a:off x="0" y="1495708"/>
              <a:ext cx="542978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14" name="Line"/>
            <p:cNvSpPr/>
            <p:nvPr/>
          </p:nvSpPr>
          <p:spPr>
            <a:xfrm flipV="1">
              <a:off x="2644016" y="163092"/>
              <a:ext cx="1" cy="17536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15" name="Line"/>
            <p:cNvSpPr/>
            <p:nvPr/>
          </p:nvSpPr>
          <p:spPr>
            <a:xfrm>
              <a:off x="3224100" y="1484415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16" name="Line"/>
            <p:cNvSpPr/>
            <p:nvPr/>
          </p:nvSpPr>
          <p:spPr>
            <a:xfrm flipV="1">
              <a:off x="2063932" y="849415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131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4158" y="1646439"/>
              <a:ext cx="317501" cy="215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18" name="Line"/>
            <p:cNvSpPr/>
            <p:nvPr/>
          </p:nvSpPr>
          <p:spPr>
            <a:xfrm flipV="1">
              <a:off x="1483849" y="852213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19" name="Line"/>
            <p:cNvSpPr/>
            <p:nvPr/>
          </p:nvSpPr>
          <p:spPr>
            <a:xfrm flipV="1">
              <a:off x="903765" y="852213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20" name="Line"/>
            <p:cNvSpPr/>
            <p:nvPr/>
          </p:nvSpPr>
          <p:spPr>
            <a:xfrm>
              <a:off x="3804184" y="1487213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21" name="Line"/>
            <p:cNvSpPr/>
            <p:nvPr/>
          </p:nvSpPr>
          <p:spPr>
            <a:xfrm>
              <a:off x="4323308" y="1487213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2">
                  <a:hueOff val="-2473792"/>
                  <a:satOff val="-50209"/>
                  <a:lumOff val="23543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132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4685" y="1669698"/>
              <a:ext cx="321470" cy="114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3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67936" y="1618898"/>
              <a:ext cx="809626" cy="215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4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43224" y="1117248"/>
              <a:ext cx="1313544" cy="203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25" name="Line"/>
            <p:cNvSpPr/>
            <p:nvPr/>
          </p:nvSpPr>
          <p:spPr>
            <a:xfrm>
              <a:off x="3262200" y="1497115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26" name="Line"/>
            <p:cNvSpPr/>
            <p:nvPr/>
          </p:nvSpPr>
          <p:spPr>
            <a:xfrm flipV="1">
              <a:off x="2102032" y="862115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27" name="Line"/>
            <p:cNvSpPr/>
            <p:nvPr/>
          </p:nvSpPr>
          <p:spPr>
            <a:xfrm flipV="1">
              <a:off x="1521949" y="864913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28" name="Line"/>
            <p:cNvSpPr/>
            <p:nvPr/>
          </p:nvSpPr>
          <p:spPr>
            <a:xfrm flipV="1">
              <a:off x="941865" y="864913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29" name="Line"/>
            <p:cNvSpPr/>
            <p:nvPr/>
          </p:nvSpPr>
          <p:spPr>
            <a:xfrm>
              <a:off x="3842284" y="1499913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30" name="Line"/>
            <p:cNvSpPr/>
            <p:nvPr/>
          </p:nvSpPr>
          <p:spPr>
            <a:xfrm>
              <a:off x="4361408" y="1499913"/>
              <a:ext cx="1" cy="64770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31" name="Circle"/>
            <p:cNvSpPr/>
            <p:nvPr/>
          </p:nvSpPr>
          <p:spPr>
            <a:xfrm>
              <a:off x="847885" y="1432405"/>
              <a:ext cx="127001" cy="127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2" name="Circle"/>
            <p:cNvSpPr/>
            <p:nvPr/>
          </p:nvSpPr>
          <p:spPr>
            <a:xfrm>
              <a:off x="4259808" y="1433615"/>
              <a:ext cx="127001" cy="127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3" name="Circle"/>
            <p:cNvSpPr/>
            <p:nvPr/>
          </p:nvSpPr>
          <p:spPr>
            <a:xfrm>
              <a:off x="1416726" y="1432405"/>
              <a:ext cx="127001" cy="127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4" name="Circle"/>
            <p:cNvSpPr/>
            <p:nvPr/>
          </p:nvSpPr>
          <p:spPr>
            <a:xfrm>
              <a:off x="2019482" y="1432405"/>
              <a:ext cx="127001" cy="127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5" name="Circle"/>
            <p:cNvSpPr/>
            <p:nvPr/>
          </p:nvSpPr>
          <p:spPr>
            <a:xfrm>
              <a:off x="2581786" y="1434748"/>
              <a:ext cx="127001" cy="127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6" name="Circle"/>
            <p:cNvSpPr/>
            <p:nvPr/>
          </p:nvSpPr>
          <p:spPr>
            <a:xfrm>
              <a:off x="3181555" y="1432405"/>
              <a:ext cx="127001" cy="127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7" name="Circle"/>
            <p:cNvSpPr/>
            <p:nvPr/>
          </p:nvSpPr>
          <p:spPr>
            <a:xfrm>
              <a:off x="3741795" y="1432405"/>
              <a:ext cx="127001" cy="1270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blurRad="25400" dist="25400" dir="2388334" rotWithShape="0">
                <a:srgbClr val="000000">
                  <a:alpha val="7931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338" name="Image" descr="Image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930582" y="114443"/>
              <a:ext cx="596558" cy="279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39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74376" y="116785"/>
              <a:ext cx="589007" cy="279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2" name="Connection Line"/>
            <p:cNvSpPr/>
            <p:nvPr/>
          </p:nvSpPr>
          <p:spPr>
            <a:xfrm>
              <a:off x="917537" y="-1"/>
              <a:ext cx="3436090" cy="810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1" extrusionOk="0">
                  <a:moveTo>
                    <a:pt x="0" y="15662"/>
                  </a:moveTo>
                  <a:cubicBezTo>
                    <a:pt x="7451" y="-5399"/>
                    <a:pt x="14651" y="-5219"/>
                    <a:pt x="21600" y="16201"/>
                  </a:cubicBezTo>
                </a:path>
              </a:pathLst>
            </a:cu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341" name="位置对称"/>
            <p:cNvSpPr txBox="1"/>
            <p:nvPr/>
          </p:nvSpPr>
          <p:spPr>
            <a:xfrm>
              <a:off x="2111886" y="375476"/>
              <a:ext cx="10795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900"/>
              </a:lvl1pPr>
            </a:lstStyle>
            <a:p>
              <a:r>
                <a:t>位置对称</a:t>
              </a:r>
            </a:p>
          </p:txBody>
        </p:sp>
      </p:grpSp>
      <p:grpSp>
        <p:nvGrpSpPr>
          <p:cNvPr id="1348" name="Group"/>
          <p:cNvGrpSpPr/>
          <p:nvPr/>
        </p:nvGrpSpPr>
        <p:grpSpPr>
          <a:xfrm>
            <a:off x="636889" y="7644304"/>
            <a:ext cx="5566109" cy="503518"/>
            <a:chOff x="-68262" y="0"/>
            <a:chExt cx="5566108" cy="503516"/>
          </a:xfrm>
        </p:grpSpPr>
        <p:sp>
          <p:nvSpPr>
            <p:cNvPr id="1343" name="幅度相等"/>
            <p:cNvSpPr txBox="1"/>
            <p:nvPr/>
          </p:nvSpPr>
          <p:spPr>
            <a:xfrm>
              <a:off x="4418346" y="71716"/>
              <a:ext cx="10795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900"/>
              </a:lvl1pPr>
            </a:lstStyle>
            <a:p>
              <a:r>
                <a:t>幅度相等</a:t>
              </a:r>
            </a:p>
          </p:txBody>
        </p:sp>
        <p:sp>
          <p:nvSpPr>
            <p:cNvPr id="1344" name="＝"/>
            <p:cNvSpPr txBox="1"/>
            <p:nvPr/>
          </p:nvSpPr>
          <p:spPr>
            <a:xfrm rot="16200000">
              <a:off x="-4763" y="-26265"/>
              <a:ext cx="431801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/>
              </a:lvl1pPr>
            </a:lstStyle>
            <a:p>
              <a:r>
                <a:t>＝</a:t>
              </a:r>
            </a:p>
          </p:txBody>
        </p:sp>
        <p:sp>
          <p:nvSpPr>
            <p:cNvPr id="1345" name="＝"/>
            <p:cNvSpPr txBox="1"/>
            <p:nvPr/>
          </p:nvSpPr>
          <p:spPr>
            <a:xfrm rot="16200000">
              <a:off x="575321" y="-26265"/>
              <a:ext cx="431801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/>
              </a:lvl1pPr>
            </a:lstStyle>
            <a:p>
              <a:r>
                <a:t>＝</a:t>
              </a:r>
            </a:p>
          </p:txBody>
        </p:sp>
        <p:sp>
          <p:nvSpPr>
            <p:cNvPr id="1346" name="＝"/>
            <p:cNvSpPr txBox="1"/>
            <p:nvPr/>
          </p:nvSpPr>
          <p:spPr>
            <a:xfrm rot="16200000">
              <a:off x="2852476" y="-24108"/>
              <a:ext cx="431801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/>
              </a:lvl1pPr>
            </a:lstStyle>
            <a:p>
              <a:r>
                <a:t>＝</a:t>
              </a:r>
            </a:p>
          </p:txBody>
        </p:sp>
        <p:sp>
          <p:nvSpPr>
            <p:cNvPr id="1347" name="＝"/>
            <p:cNvSpPr txBox="1"/>
            <p:nvPr/>
          </p:nvSpPr>
          <p:spPr>
            <a:xfrm rot="16200000">
              <a:off x="3452880" y="-63500"/>
              <a:ext cx="431801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/>
              </a:lvl1pPr>
            </a:lstStyle>
            <a:p>
              <a:r>
                <a:t>＝</a:t>
              </a:r>
            </a:p>
          </p:txBody>
        </p:sp>
      </p:grpSp>
      <p:sp>
        <p:nvSpPr>
          <p:cNvPr id="1349" name="恒群延时单独成立条件！"/>
          <p:cNvSpPr txBox="1"/>
          <p:nvPr/>
        </p:nvSpPr>
        <p:spPr>
          <a:xfrm>
            <a:off x="7530365" y="7921566"/>
            <a:ext cx="40259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>
                <a:solidFill>
                  <a:schemeClr val="accent5"/>
                </a:solidFill>
              </a:defRPr>
            </a:lvl1pPr>
          </a:lstStyle>
          <a:p>
            <a:r>
              <a:t>恒群延时单独成立条件！</a:t>
            </a:r>
          </a:p>
        </p:txBody>
      </p:sp>
      <p:grpSp>
        <p:nvGrpSpPr>
          <p:cNvPr id="1354" name="Group"/>
          <p:cNvGrpSpPr/>
          <p:nvPr/>
        </p:nvGrpSpPr>
        <p:grpSpPr>
          <a:xfrm>
            <a:off x="2147626" y="1817586"/>
            <a:ext cx="8136913" cy="528532"/>
            <a:chOff x="0" y="0"/>
            <a:chExt cx="8136912" cy="528531"/>
          </a:xfrm>
        </p:grpSpPr>
        <p:pic>
          <p:nvPicPr>
            <p:cNvPr id="1350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2776" y="134831"/>
              <a:ext cx="829963" cy="393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6388" y="137323"/>
              <a:ext cx="829963" cy="3887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52" name="Line"/>
            <p:cNvSpPr/>
            <p:nvPr/>
          </p:nvSpPr>
          <p:spPr>
            <a:xfrm>
              <a:off x="4563750" y="0"/>
              <a:ext cx="3573163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2600"/>
                  </a:solidFill>
                </a:defRPr>
              </a:pPr>
              <a:endParaRPr/>
            </a:p>
          </p:txBody>
        </p:sp>
        <p:sp>
          <p:nvSpPr>
            <p:cNvPr id="1353" name="Line"/>
            <p:cNvSpPr/>
            <p:nvPr/>
          </p:nvSpPr>
          <p:spPr>
            <a:xfrm>
              <a:off x="0" y="0"/>
              <a:ext cx="3955996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pic>
        <p:nvPicPr>
          <p:cNvPr id="1355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4169" y="509109"/>
            <a:ext cx="8001001" cy="1054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59" name="Group"/>
          <p:cNvGrpSpPr/>
          <p:nvPr/>
        </p:nvGrpSpPr>
        <p:grpSpPr>
          <a:xfrm>
            <a:off x="7596369" y="6657174"/>
            <a:ext cx="3961466" cy="786554"/>
            <a:chOff x="0" y="0"/>
            <a:chExt cx="3961464" cy="786553"/>
          </a:xfrm>
        </p:grpSpPr>
        <p:sp>
          <p:nvSpPr>
            <p:cNvPr id="1356" name="Rectangle"/>
            <p:cNvSpPr/>
            <p:nvPr/>
          </p:nvSpPr>
          <p:spPr>
            <a:xfrm>
              <a:off x="0" y="0"/>
              <a:ext cx="2318415" cy="786554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1357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0299" y="69850"/>
              <a:ext cx="1231901" cy="647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58" name="固定相移"/>
            <p:cNvSpPr txBox="1"/>
            <p:nvPr/>
          </p:nvSpPr>
          <p:spPr>
            <a:xfrm>
              <a:off x="2577164" y="113876"/>
              <a:ext cx="1384301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500"/>
              </a:lvl1pPr>
            </a:lstStyle>
            <a:p>
              <a:r>
                <a:t>固定相移</a:t>
              </a:r>
            </a:p>
          </p:txBody>
        </p:sp>
      </p:grpSp>
      <p:grpSp>
        <p:nvGrpSpPr>
          <p:cNvPr id="1364" name="Group"/>
          <p:cNvGrpSpPr/>
          <p:nvPr/>
        </p:nvGrpSpPr>
        <p:grpSpPr>
          <a:xfrm>
            <a:off x="7605265" y="3675328"/>
            <a:ext cx="4648096" cy="923008"/>
            <a:chOff x="0" y="0"/>
            <a:chExt cx="4648095" cy="923007"/>
          </a:xfrm>
        </p:grpSpPr>
        <p:grpSp>
          <p:nvGrpSpPr>
            <p:cNvPr id="1362" name="Group"/>
            <p:cNvGrpSpPr/>
            <p:nvPr/>
          </p:nvGrpSpPr>
          <p:grpSpPr>
            <a:xfrm>
              <a:off x="0" y="0"/>
              <a:ext cx="2318415" cy="923008"/>
              <a:chOff x="0" y="0"/>
              <a:chExt cx="2318414" cy="923007"/>
            </a:xfrm>
          </p:grpSpPr>
          <p:pic>
            <p:nvPicPr>
              <p:cNvPr id="1360" name="Image" descr="Image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1403" y="99553"/>
                <a:ext cx="1662328" cy="736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61" name="Rectangle"/>
              <p:cNvSpPr/>
              <p:nvPr/>
            </p:nvSpPr>
            <p:spPr>
              <a:xfrm>
                <a:off x="0" y="0"/>
                <a:ext cx="2318415" cy="923008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1363" name="(5.26a)"/>
            <p:cNvSpPr txBox="1"/>
            <p:nvPr/>
          </p:nvSpPr>
          <p:spPr>
            <a:xfrm>
              <a:off x="3407254" y="197428"/>
              <a:ext cx="1240842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(5.26a)</a:t>
              </a:r>
            </a:p>
          </p:txBody>
        </p:sp>
      </p:grpSp>
      <p:grpSp>
        <p:nvGrpSpPr>
          <p:cNvPr id="1371" name="Group"/>
          <p:cNvGrpSpPr/>
          <p:nvPr/>
        </p:nvGrpSpPr>
        <p:grpSpPr>
          <a:xfrm>
            <a:off x="7602232" y="4830973"/>
            <a:ext cx="5406112" cy="1265111"/>
            <a:chOff x="0" y="0"/>
            <a:chExt cx="5406110" cy="1265109"/>
          </a:xfrm>
        </p:grpSpPr>
        <p:grpSp>
          <p:nvGrpSpPr>
            <p:cNvPr id="1369" name="Group"/>
            <p:cNvGrpSpPr/>
            <p:nvPr/>
          </p:nvGrpSpPr>
          <p:grpSpPr>
            <a:xfrm>
              <a:off x="0" y="228899"/>
              <a:ext cx="5406111" cy="1036211"/>
              <a:chOff x="0" y="0"/>
              <a:chExt cx="5406110" cy="1036209"/>
            </a:xfrm>
          </p:grpSpPr>
          <p:pic>
            <p:nvPicPr>
              <p:cNvPr id="1365" name="Image" descr="Image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1977" y="625177"/>
                <a:ext cx="2200487" cy="2921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66" name="Rectangle"/>
              <p:cNvSpPr/>
              <p:nvPr/>
            </p:nvSpPr>
            <p:spPr>
              <a:xfrm>
                <a:off x="0" y="0"/>
                <a:ext cx="3882165" cy="1036210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367" name="奇对称！"/>
              <p:cNvSpPr txBox="1"/>
              <p:nvPr/>
            </p:nvSpPr>
            <p:spPr>
              <a:xfrm>
                <a:off x="4021810" y="257128"/>
                <a:ext cx="1384301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 sz="2500"/>
                </a:lvl1pPr>
              </a:lstStyle>
              <a:p>
                <a:r>
                  <a:t>奇对称！</a:t>
                </a:r>
              </a:p>
            </p:txBody>
          </p:sp>
          <p:pic>
            <p:nvPicPr>
              <p:cNvPr id="1368" name="Image" descr="Image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6788" y="57206"/>
                <a:ext cx="3454401" cy="3683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70" name="(5.26b)"/>
            <p:cNvSpPr txBox="1"/>
            <p:nvPr/>
          </p:nvSpPr>
          <p:spPr>
            <a:xfrm>
              <a:off x="4045253" y="0"/>
              <a:ext cx="126039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(5.26b)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5" grpId="3" animBg="1" advAuto="0"/>
      <p:bldP spid="1296" grpId="4" animBg="1" advAuto="0"/>
      <p:bldP spid="1300" grpId="2" animBg="1" advAuto="0"/>
      <p:bldP spid="1306" grpId="7" animBg="1" advAuto="0"/>
      <p:bldP spid="1312" grpId="8" animBg="1" advAuto="0"/>
      <p:bldP spid="1342" grpId="5" animBg="1" advAuto="0"/>
      <p:bldP spid="1348" grpId="9" animBg="1" advAuto="0"/>
      <p:bldP spid="1349" grpId="12" animBg="1" advAuto="0"/>
      <p:bldP spid="1354" grpId="1" animBg="1" advAuto="0"/>
      <p:bldP spid="1359" grpId="11" animBg="1" advAuto="0"/>
      <p:bldP spid="1364" grpId="6" animBg="1" advAuto="0"/>
      <p:bldP spid="1371" grpId="1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grpSp>
        <p:nvGrpSpPr>
          <p:cNvPr id="1398" name="Group"/>
          <p:cNvGrpSpPr/>
          <p:nvPr/>
        </p:nvGrpSpPr>
        <p:grpSpPr>
          <a:xfrm>
            <a:off x="834902" y="5282733"/>
            <a:ext cx="4510308" cy="3948158"/>
            <a:chOff x="0" y="0"/>
            <a:chExt cx="4510307" cy="3948157"/>
          </a:xfrm>
        </p:grpSpPr>
        <p:sp>
          <p:nvSpPr>
            <p:cNvPr id="1377" name="Line"/>
            <p:cNvSpPr/>
            <p:nvPr/>
          </p:nvSpPr>
          <p:spPr>
            <a:xfrm>
              <a:off x="0" y="1603808"/>
              <a:ext cx="451030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78" name="Line"/>
            <p:cNvSpPr/>
            <p:nvPr/>
          </p:nvSpPr>
          <p:spPr>
            <a:xfrm flipV="1">
              <a:off x="380778" y="823853"/>
              <a:ext cx="1" cy="7935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79" name="n"/>
            <p:cNvSpPr txBox="1"/>
            <p:nvPr/>
          </p:nvSpPr>
          <p:spPr>
            <a:xfrm>
              <a:off x="4206290" y="1578863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 i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1380" name="Line"/>
            <p:cNvSpPr/>
            <p:nvPr/>
          </p:nvSpPr>
          <p:spPr>
            <a:xfrm flipV="1">
              <a:off x="874956" y="696853"/>
              <a:ext cx="1" cy="9242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81" name="Line"/>
            <p:cNvSpPr/>
            <p:nvPr/>
          </p:nvSpPr>
          <p:spPr>
            <a:xfrm flipV="1">
              <a:off x="1369135" y="569854"/>
              <a:ext cx="1" cy="1051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82" name="Line"/>
            <p:cNvSpPr/>
            <p:nvPr/>
          </p:nvSpPr>
          <p:spPr>
            <a:xfrm flipV="1">
              <a:off x="1863314" y="442853"/>
              <a:ext cx="1" cy="11782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83" name="Line"/>
            <p:cNvSpPr/>
            <p:nvPr/>
          </p:nvSpPr>
          <p:spPr>
            <a:xfrm flipH="1">
              <a:off x="2354000" y="1587885"/>
              <a:ext cx="1" cy="117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84" name="Line"/>
            <p:cNvSpPr/>
            <p:nvPr/>
          </p:nvSpPr>
          <p:spPr>
            <a:xfrm flipH="1">
              <a:off x="2844669" y="1613286"/>
              <a:ext cx="1" cy="1051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85" name="0"/>
            <p:cNvSpPr txBox="1"/>
            <p:nvPr/>
          </p:nvSpPr>
          <p:spPr>
            <a:xfrm>
              <a:off x="235363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0</a:t>
              </a:r>
            </a:p>
          </p:txBody>
        </p:sp>
        <p:sp>
          <p:nvSpPr>
            <p:cNvPr id="1386" name="1"/>
            <p:cNvSpPr txBox="1"/>
            <p:nvPr/>
          </p:nvSpPr>
          <p:spPr>
            <a:xfrm>
              <a:off x="729541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1</a:t>
              </a:r>
            </a:p>
          </p:txBody>
        </p:sp>
        <p:sp>
          <p:nvSpPr>
            <p:cNvPr id="1387" name="2"/>
            <p:cNvSpPr txBox="1"/>
            <p:nvPr/>
          </p:nvSpPr>
          <p:spPr>
            <a:xfrm>
              <a:off x="1223720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2</a:t>
              </a:r>
            </a:p>
          </p:txBody>
        </p:sp>
        <p:sp>
          <p:nvSpPr>
            <p:cNvPr id="1388" name="3"/>
            <p:cNvSpPr txBox="1"/>
            <p:nvPr/>
          </p:nvSpPr>
          <p:spPr>
            <a:xfrm>
              <a:off x="1717899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3</a:t>
              </a:r>
            </a:p>
          </p:txBody>
        </p:sp>
        <p:sp>
          <p:nvSpPr>
            <p:cNvPr id="1389" name="4"/>
            <p:cNvSpPr txBox="1"/>
            <p:nvPr/>
          </p:nvSpPr>
          <p:spPr>
            <a:xfrm>
              <a:off x="2212078" y="1093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4</a:t>
              </a:r>
            </a:p>
          </p:txBody>
        </p:sp>
        <p:sp>
          <p:nvSpPr>
            <p:cNvPr id="1390" name="5"/>
            <p:cNvSpPr txBox="1"/>
            <p:nvPr/>
          </p:nvSpPr>
          <p:spPr>
            <a:xfrm>
              <a:off x="2702025" y="1093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5</a:t>
              </a:r>
            </a:p>
          </p:txBody>
        </p:sp>
        <p:sp>
          <p:nvSpPr>
            <p:cNvPr id="1391" name="Line"/>
            <p:cNvSpPr/>
            <p:nvPr/>
          </p:nvSpPr>
          <p:spPr>
            <a:xfrm flipV="1">
              <a:off x="2124224" y="0"/>
              <a:ext cx="1" cy="25090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139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9720" y="18495"/>
              <a:ext cx="807309" cy="622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3" name="Line"/>
            <p:cNvSpPr/>
            <p:nvPr/>
          </p:nvSpPr>
          <p:spPr>
            <a:xfrm>
              <a:off x="3340954" y="1611253"/>
              <a:ext cx="1" cy="924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94" name="Line"/>
            <p:cNvSpPr/>
            <p:nvPr/>
          </p:nvSpPr>
          <p:spPr>
            <a:xfrm>
              <a:off x="3805034" y="1606202"/>
              <a:ext cx="1" cy="7935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95" name="7"/>
            <p:cNvSpPr txBox="1"/>
            <p:nvPr/>
          </p:nvSpPr>
          <p:spPr>
            <a:xfrm>
              <a:off x="3694614" y="1093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7</a:t>
              </a:r>
            </a:p>
          </p:txBody>
        </p:sp>
        <p:sp>
          <p:nvSpPr>
            <p:cNvPr id="1396" name="6"/>
            <p:cNvSpPr txBox="1"/>
            <p:nvPr/>
          </p:nvSpPr>
          <p:spPr>
            <a:xfrm>
              <a:off x="3182938" y="1093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6</a:t>
              </a:r>
            </a:p>
          </p:txBody>
        </p:sp>
        <p:sp>
          <p:nvSpPr>
            <p:cNvPr id="1397" name="N为偶数"/>
            <p:cNvSpPr txBox="1"/>
            <p:nvPr/>
          </p:nvSpPr>
          <p:spPr>
            <a:xfrm>
              <a:off x="1250112" y="3211557"/>
              <a:ext cx="18160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N为偶数</a:t>
              </a:r>
            </a:p>
          </p:txBody>
        </p:sp>
      </p:grpSp>
      <p:grpSp>
        <p:nvGrpSpPr>
          <p:cNvPr id="1422" name="Group"/>
          <p:cNvGrpSpPr/>
          <p:nvPr/>
        </p:nvGrpSpPr>
        <p:grpSpPr>
          <a:xfrm>
            <a:off x="7435572" y="5282733"/>
            <a:ext cx="4912212" cy="3949739"/>
            <a:chOff x="0" y="0"/>
            <a:chExt cx="4912211" cy="3949738"/>
          </a:xfrm>
        </p:grpSpPr>
        <p:sp>
          <p:nvSpPr>
            <p:cNvPr id="1399" name="Line"/>
            <p:cNvSpPr/>
            <p:nvPr/>
          </p:nvSpPr>
          <p:spPr>
            <a:xfrm>
              <a:off x="0" y="1603808"/>
              <a:ext cx="483895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00" name="Line"/>
            <p:cNvSpPr/>
            <p:nvPr/>
          </p:nvSpPr>
          <p:spPr>
            <a:xfrm flipV="1">
              <a:off x="380777" y="823853"/>
              <a:ext cx="1" cy="7935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01" name="n"/>
            <p:cNvSpPr txBox="1"/>
            <p:nvPr/>
          </p:nvSpPr>
          <p:spPr>
            <a:xfrm>
              <a:off x="4621381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 i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1402" name="Line"/>
            <p:cNvSpPr/>
            <p:nvPr/>
          </p:nvSpPr>
          <p:spPr>
            <a:xfrm flipV="1">
              <a:off x="874957" y="696853"/>
              <a:ext cx="1" cy="9242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03" name="Line"/>
            <p:cNvSpPr/>
            <p:nvPr/>
          </p:nvSpPr>
          <p:spPr>
            <a:xfrm flipV="1">
              <a:off x="1369135" y="569854"/>
              <a:ext cx="1" cy="1051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04" name="Line"/>
            <p:cNvSpPr/>
            <p:nvPr/>
          </p:nvSpPr>
          <p:spPr>
            <a:xfrm flipV="1">
              <a:off x="1863314" y="442853"/>
              <a:ext cx="1" cy="11782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05" name="Line"/>
            <p:cNvSpPr/>
            <p:nvPr/>
          </p:nvSpPr>
          <p:spPr>
            <a:xfrm flipH="1">
              <a:off x="2851672" y="1598553"/>
              <a:ext cx="1" cy="117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06" name="0"/>
            <p:cNvSpPr txBox="1"/>
            <p:nvPr/>
          </p:nvSpPr>
          <p:spPr>
            <a:xfrm>
              <a:off x="235363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0</a:t>
              </a:r>
            </a:p>
          </p:txBody>
        </p:sp>
        <p:sp>
          <p:nvSpPr>
            <p:cNvPr id="1407" name="1"/>
            <p:cNvSpPr txBox="1"/>
            <p:nvPr/>
          </p:nvSpPr>
          <p:spPr>
            <a:xfrm>
              <a:off x="729541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1</a:t>
              </a:r>
            </a:p>
          </p:txBody>
        </p:sp>
        <p:sp>
          <p:nvSpPr>
            <p:cNvPr id="1408" name="2"/>
            <p:cNvSpPr txBox="1"/>
            <p:nvPr/>
          </p:nvSpPr>
          <p:spPr>
            <a:xfrm>
              <a:off x="1223720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2</a:t>
              </a:r>
            </a:p>
          </p:txBody>
        </p:sp>
        <p:sp>
          <p:nvSpPr>
            <p:cNvPr id="1409" name="3"/>
            <p:cNvSpPr txBox="1"/>
            <p:nvPr/>
          </p:nvSpPr>
          <p:spPr>
            <a:xfrm>
              <a:off x="1717899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3</a:t>
              </a:r>
            </a:p>
          </p:txBody>
        </p:sp>
        <p:sp>
          <p:nvSpPr>
            <p:cNvPr id="1410" name="4"/>
            <p:cNvSpPr txBox="1"/>
            <p:nvPr/>
          </p:nvSpPr>
          <p:spPr>
            <a:xfrm>
              <a:off x="2212078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4</a:t>
              </a:r>
            </a:p>
          </p:txBody>
        </p:sp>
        <p:sp>
          <p:nvSpPr>
            <p:cNvPr id="1411" name="5"/>
            <p:cNvSpPr txBox="1"/>
            <p:nvPr/>
          </p:nvSpPr>
          <p:spPr>
            <a:xfrm>
              <a:off x="2702024" y="11188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5</a:t>
              </a:r>
            </a:p>
          </p:txBody>
        </p:sp>
        <p:sp>
          <p:nvSpPr>
            <p:cNvPr id="1412" name="Line"/>
            <p:cNvSpPr/>
            <p:nvPr/>
          </p:nvSpPr>
          <p:spPr>
            <a:xfrm flipV="1">
              <a:off x="2352825" y="0"/>
              <a:ext cx="1" cy="25090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141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3786" y="18495"/>
              <a:ext cx="807309" cy="622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4" name="Line"/>
            <p:cNvSpPr/>
            <p:nvPr/>
          </p:nvSpPr>
          <p:spPr>
            <a:xfrm>
              <a:off x="3340953" y="1611253"/>
              <a:ext cx="1" cy="1051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15" name="Line"/>
            <p:cNvSpPr/>
            <p:nvPr/>
          </p:nvSpPr>
          <p:spPr>
            <a:xfrm>
              <a:off x="3831566" y="1598553"/>
              <a:ext cx="1" cy="924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16" name="7"/>
            <p:cNvSpPr txBox="1"/>
            <p:nvPr/>
          </p:nvSpPr>
          <p:spPr>
            <a:xfrm>
              <a:off x="3694614" y="11188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7</a:t>
              </a:r>
            </a:p>
          </p:txBody>
        </p:sp>
        <p:sp>
          <p:nvSpPr>
            <p:cNvPr id="1417" name="6"/>
            <p:cNvSpPr txBox="1"/>
            <p:nvPr/>
          </p:nvSpPr>
          <p:spPr>
            <a:xfrm>
              <a:off x="3182938" y="11188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6</a:t>
              </a:r>
            </a:p>
          </p:txBody>
        </p:sp>
        <p:sp>
          <p:nvSpPr>
            <p:cNvPr id="1418" name="Line"/>
            <p:cNvSpPr/>
            <p:nvPr/>
          </p:nvSpPr>
          <p:spPr>
            <a:xfrm>
              <a:off x="4296108" y="1598553"/>
              <a:ext cx="1" cy="7935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19" name="8"/>
            <p:cNvSpPr txBox="1"/>
            <p:nvPr/>
          </p:nvSpPr>
          <p:spPr>
            <a:xfrm>
              <a:off x="4150693" y="11188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8</a:t>
              </a:r>
            </a:p>
          </p:txBody>
        </p:sp>
        <p:sp>
          <p:nvSpPr>
            <p:cNvPr id="1420" name="N为奇数"/>
            <p:cNvSpPr txBox="1"/>
            <p:nvPr/>
          </p:nvSpPr>
          <p:spPr>
            <a:xfrm>
              <a:off x="1548106" y="3213138"/>
              <a:ext cx="18160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N为奇数</a:t>
              </a:r>
            </a:p>
          </p:txBody>
        </p:sp>
        <p:sp>
          <p:nvSpPr>
            <p:cNvPr id="1421" name="Circle"/>
            <p:cNvSpPr/>
            <p:nvPr/>
          </p:nvSpPr>
          <p:spPr>
            <a:xfrm>
              <a:off x="2310186" y="1543870"/>
              <a:ext cx="101601" cy="1016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23" name="h(n)为中心轴奇对称："/>
          <p:cNvSpPr txBox="1"/>
          <p:nvPr/>
        </p:nvSpPr>
        <p:spPr>
          <a:xfrm>
            <a:off x="632169" y="2739961"/>
            <a:ext cx="458480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i="1"/>
              <a:t>h</a:t>
            </a:r>
            <a:r>
              <a:t>(n)为中心轴奇对称：</a:t>
            </a:r>
          </a:p>
        </p:txBody>
      </p:sp>
      <p:pic>
        <p:nvPicPr>
          <p:cNvPr id="1424" name="Image" descr="Image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444947" y="1726180"/>
            <a:ext cx="2487507" cy="33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21" y="1688080"/>
            <a:ext cx="3811753" cy="406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6" name="FIR滤波器的时域特性"/>
          <p:cNvSpPr txBox="1">
            <a:spLocks noGrp="1"/>
          </p:cNvSpPr>
          <p:nvPr>
            <p:ph type="title" idx="4294967295"/>
          </p:nvPr>
        </p:nvSpPr>
        <p:spPr>
          <a:xfrm>
            <a:off x="299737" y="294908"/>
            <a:ext cx="6008701" cy="686674"/>
          </a:xfrm>
          <a:prstGeom prst="rect">
            <a:avLst/>
          </a:prstGeom>
        </p:spPr>
        <p:txBody>
          <a:bodyPr/>
          <a:lstStyle>
            <a:lvl1pPr algn="l" defTabSz="543305">
              <a:spcBef>
                <a:spcPts val="3900"/>
              </a:spcBef>
              <a:defRPr sz="3348"/>
            </a:lvl1pPr>
          </a:lstStyle>
          <a:p>
            <a:r>
              <a:t>FIR滤波器的时域特性</a:t>
            </a:r>
          </a:p>
        </p:txBody>
      </p:sp>
      <p:grpSp>
        <p:nvGrpSpPr>
          <p:cNvPr id="1429" name="Group"/>
          <p:cNvGrpSpPr/>
          <p:nvPr/>
        </p:nvGrpSpPr>
        <p:grpSpPr>
          <a:xfrm>
            <a:off x="6019122" y="4386963"/>
            <a:ext cx="2626057" cy="596901"/>
            <a:chOff x="0" y="0"/>
            <a:chExt cx="2626055" cy="596900"/>
          </a:xfrm>
        </p:grpSpPr>
        <p:pic>
          <p:nvPicPr>
            <p:cNvPr id="142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7104" y="0"/>
              <a:ext cx="1728952" cy="596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8" name="所以"/>
            <p:cNvSpPr txBox="1"/>
            <p:nvPr/>
          </p:nvSpPr>
          <p:spPr>
            <a:xfrm>
              <a:off x="0" y="38436"/>
              <a:ext cx="723900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400"/>
              </a:lvl1pPr>
            </a:lstStyle>
            <a:p>
              <a:r>
                <a:t>所以</a:t>
              </a:r>
            </a:p>
          </p:txBody>
        </p:sp>
      </p:grpSp>
      <p:grpSp>
        <p:nvGrpSpPr>
          <p:cNvPr id="1432" name="Group"/>
          <p:cNvGrpSpPr/>
          <p:nvPr/>
        </p:nvGrpSpPr>
        <p:grpSpPr>
          <a:xfrm>
            <a:off x="6019122" y="3556339"/>
            <a:ext cx="6831590" cy="596901"/>
            <a:chOff x="0" y="0"/>
            <a:chExt cx="6831589" cy="596900"/>
          </a:xfrm>
        </p:grpSpPr>
        <p:pic>
          <p:nvPicPr>
            <p:cNvPr id="1430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754" y="0"/>
              <a:ext cx="5927836" cy="596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31" name="由于"/>
            <p:cNvSpPr txBox="1"/>
            <p:nvPr/>
          </p:nvSpPr>
          <p:spPr>
            <a:xfrm>
              <a:off x="0" y="38100"/>
              <a:ext cx="723900" cy="520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400"/>
              </a:lvl1pPr>
            </a:lstStyle>
            <a:p>
              <a:r>
                <a:t>由于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8" grpId="2" animBg="1" advAuto="0"/>
      <p:bldP spid="1422" grpId="3" animBg="1" advAuto="0"/>
      <p:bldP spid="1423" grpId="1" animBg="1" advAuto="0"/>
      <p:bldP spid="1429" grpId="5" animBg="1" advAuto="0"/>
      <p:bldP spid="1432" grpId="4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437" name="2. h(n)奇对称N为奇数（线性相位III型）时的频率响应"/>
          <p:cNvSpPr txBox="1"/>
          <p:nvPr/>
        </p:nvSpPr>
        <p:spPr>
          <a:xfrm>
            <a:off x="213843" y="208347"/>
            <a:ext cx="1083381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2. h(n)奇对称N为奇数（线性相位III型）时的频率响应</a:t>
            </a:r>
          </a:p>
        </p:txBody>
      </p:sp>
      <p:grpSp>
        <p:nvGrpSpPr>
          <p:cNvPr id="1460" name="Group"/>
          <p:cNvGrpSpPr/>
          <p:nvPr/>
        </p:nvGrpSpPr>
        <p:grpSpPr>
          <a:xfrm>
            <a:off x="8074513" y="1021349"/>
            <a:ext cx="4912212" cy="2776828"/>
            <a:chOff x="0" y="0"/>
            <a:chExt cx="4912211" cy="2776826"/>
          </a:xfrm>
        </p:grpSpPr>
        <p:sp>
          <p:nvSpPr>
            <p:cNvPr id="1438" name="Line"/>
            <p:cNvSpPr/>
            <p:nvPr/>
          </p:nvSpPr>
          <p:spPr>
            <a:xfrm>
              <a:off x="0" y="1603808"/>
              <a:ext cx="483895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39" name="Line"/>
            <p:cNvSpPr/>
            <p:nvPr/>
          </p:nvSpPr>
          <p:spPr>
            <a:xfrm flipV="1">
              <a:off x="380777" y="823853"/>
              <a:ext cx="1" cy="7935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40" name="n"/>
            <p:cNvSpPr txBox="1"/>
            <p:nvPr/>
          </p:nvSpPr>
          <p:spPr>
            <a:xfrm>
              <a:off x="4621381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 i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1441" name="Line"/>
            <p:cNvSpPr/>
            <p:nvPr/>
          </p:nvSpPr>
          <p:spPr>
            <a:xfrm flipV="1">
              <a:off x="874957" y="696853"/>
              <a:ext cx="1" cy="9242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42" name="Line"/>
            <p:cNvSpPr/>
            <p:nvPr/>
          </p:nvSpPr>
          <p:spPr>
            <a:xfrm flipV="1">
              <a:off x="1369135" y="569854"/>
              <a:ext cx="1" cy="1051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43" name="Line"/>
            <p:cNvSpPr/>
            <p:nvPr/>
          </p:nvSpPr>
          <p:spPr>
            <a:xfrm flipV="1">
              <a:off x="1863314" y="442853"/>
              <a:ext cx="1" cy="11782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44" name="Line"/>
            <p:cNvSpPr/>
            <p:nvPr/>
          </p:nvSpPr>
          <p:spPr>
            <a:xfrm flipH="1">
              <a:off x="2851672" y="1598553"/>
              <a:ext cx="1" cy="117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45" name="0"/>
            <p:cNvSpPr txBox="1"/>
            <p:nvPr/>
          </p:nvSpPr>
          <p:spPr>
            <a:xfrm>
              <a:off x="235363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0</a:t>
              </a:r>
            </a:p>
          </p:txBody>
        </p:sp>
        <p:sp>
          <p:nvSpPr>
            <p:cNvPr id="1446" name="1"/>
            <p:cNvSpPr txBox="1"/>
            <p:nvPr/>
          </p:nvSpPr>
          <p:spPr>
            <a:xfrm>
              <a:off x="729541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1</a:t>
              </a:r>
            </a:p>
          </p:txBody>
        </p:sp>
        <p:sp>
          <p:nvSpPr>
            <p:cNvPr id="1447" name="2"/>
            <p:cNvSpPr txBox="1"/>
            <p:nvPr/>
          </p:nvSpPr>
          <p:spPr>
            <a:xfrm>
              <a:off x="1223720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2</a:t>
              </a:r>
            </a:p>
          </p:txBody>
        </p:sp>
        <p:sp>
          <p:nvSpPr>
            <p:cNvPr id="1448" name="3"/>
            <p:cNvSpPr txBox="1"/>
            <p:nvPr/>
          </p:nvSpPr>
          <p:spPr>
            <a:xfrm>
              <a:off x="1717899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3</a:t>
              </a:r>
            </a:p>
          </p:txBody>
        </p:sp>
        <p:sp>
          <p:nvSpPr>
            <p:cNvPr id="1449" name="4"/>
            <p:cNvSpPr txBox="1"/>
            <p:nvPr/>
          </p:nvSpPr>
          <p:spPr>
            <a:xfrm>
              <a:off x="2212078" y="16014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4</a:t>
              </a:r>
            </a:p>
          </p:txBody>
        </p:sp>
        <p:sp>
          <p:nvSpPr>
            <p:cNvPr id="1450" name="5"/>
            <p:cNvSpPr txBox="1"/>
            <p:nvPr/>
          </p:nvSpPr>
          <p:spPr>
            <a:xfrm>
              <a:off x="2702024" y="11188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5</a:t>
              </a:r>
            </a:p>
          </p:txBody>
        </p:sp>
        <p:sp>
          <p:nvSpPr>
            <p:cNvPr id="1451" name="Line"/>
            <p:cNvSpPr/>
            <p:nvPr/>
          </p:nvSpPr>
          <p:spPr>
            <a:xfrm flipV="1">
              <a:off x="2352825" y="0"/>
              <a:ext cx="1" cy="25090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145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3786" y="18495"/>
              <a:ext cx="807309" cy="622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53" name="Line"/>
            <p:cNvSpPr/>
            <p:nvPr/>
          </p:nvSpPr>
          <p:spPr>
            <a:xfrm>
              <a:off x="3340953" y="1611253"/>
              <a:ext cx="1" cy="1051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54" name="Line"/>
            <p:cNvSpPr/>
            <p:nvPr/>
          </p:nvSpPr>
          <p:spPr>
            <a:xfrm>
              <a:off x="3831566" y="1598553"/>
              <a:ext cx="1" cy="924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55" name="7"/>
            <p:cNvSpPr txBox="1"/>
            <p:nvPr/>
          </p:nvSpPr>
          <p:spPr>
            <a:xfrm>
              <a:off x="3694614" y="11188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7</a:t>
              </a:r>
            </a:p>
          </p:txBody>
        </p:sp>
        <p:sp>
          <p:nvSpPr>
            <p:cNvPr id="1456" name="6"/>
            <p:cNvSpPr txBox="1"/>
            <p:nvPr/>
          </p:nvSpPr>
          <p:spPr>
            <a:xfrm>
              <a:off x="3182938" y="11188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6</a:t>
              </a:r>
            </a:p>
          </p:txBody>
        </p:sp>
        <p:sp>
          <p:nvSpPr>
            <p:cNvPr id="1457" name="Line"/>
            <p:cNvSpPr/>
            <p:nvPr/>
          </p:nvSpPr>
          <p:spPr>
            <a:xfrm>
              <a:off x="4296108" y="1598553"/>
              <a:ext cx="1" cy="7935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58" name="8"/>
            <p:cNvSpPr txBox="1"/>
            <p:nvPr/>
          </p:nvSpPr>
          <p:spPr>
            <a:xfrm>
              <a:off x="4150693" y="1118854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8</a:t>
              </a:r>
            </a:p>
          </p:txBody>
        </p:sp>
        <p:sp>
          <p:nvSpPr>
            <p:cNvPr id="1459" name="Circle"/>
            <p:cNvSpPr/>
            <p:nvPr/>
          </p:nvSpPr>
          <p:spPr>
            <a:xfrm>
              <a:off x="2310186" y="1543870"/>
              <a:ext cx="101601" cy="101601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146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371" y="1789870"/>
            <a:ext cx="2744504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948" y="1885009"/>
            <a:ext cx="2631441" cy="106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3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959" y="2113720"/>
            <a:ext cx="1092201" cy="41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4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492" y="3619043"/>
            <a:ext cx="7260168" cy="124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5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5568" y="4882472"/>
            <a:ext cx="3079532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6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7902" y="6109543"/>
            <a:ext cx="1849822" cy="5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7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5720" y="5804743"/>
            <a:ext cx="4559301" cy="1168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8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19192" y="7828439"/>
            <a:ext cx="2070101" cy="44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9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2087" y="6936065"/>
            <a:ext cx="6366682" cy="68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" grpId="2" animBg="1" advAuto="0"/>
      <p:bldP spid="1461" grpId="3" animBg="1" advAuto="0"/>
      <p:bldP spid="1462" grpId="4" animBg="1" advAuto="0"/>
      <p:bldP spid="1463" grpId="1" animBg="1" advAuto="0"/>
      <p:bldP spid="1464" grpId="5" animBg="1" advAuto="0"/>
      <p:bldP spid="1465" grpId="6" animBg="1" advAuto="0"/>
      <p:bldP spid="1466" grpId="8" animBg="1" advAuto="0"/>
      <p:bldP spid="1467" grpId="7" animBg="1" advAuto="0"/>
      <p:bldP spid="1468" grpId="10" animBg="1" advAuto="0"/>
      <p:bldP spid="1469" grpId="9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474" name="幅度函数："/>
          <p:cNvSpPr txBox="1"/>
          <p:nvPr/>
        </p:nvSpPr>
        <p:spPr>
          <a:xfrm>
            <a:off x="189555" y="2214950"/>
            <a:ext cx="1892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>
                <a:solidFill>
                  <a:schemeClr val="accent5"/>
                </a:solidFill>
              </a:defRPr>
            </a:lvl1pPr>
          </a:lstStyle>
          <a:p>
            <a:r>
              <a:t>幅度函数：</a:t>
            </a:r>
          </a:p>
        </p:txBody>
      </p:sp>
      <p:sp>
        <p:nvSpPr>
          <p:cNvPr id="1475" name="相位函数："/>
          <p:cNvSpPr txBox="1"/>
          <p:nvPr/>
        </p:nvSpPr>
        <p:spPr>
          <a:xfrm>
            <a:off x="189555" y="505834"/>
            <a:ext cx="1892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>
                <a:solidFill>
                  <a:schemeClr val="accent5"/>
                </a:solidFill>
              </a:defRPr>
            </a:lvl1pPr>
          </a:lstStyle>
          <a:p>
            <a:r>
              <a:t>相位函数：</a:t>
            </a:r>
          </a:p>
        </p:txBody>
      </p:sp>
      <p:pic>
        <p:nvPicPr>
          <p:cNvPr id="147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909" y="442334"/>
            <a:ext cx="3187701" cy="73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343" y="1941900"/>
            <a:ext cx="3860801" cy="115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8" name="其中"/>
          <p:cNvSpPr txBox="1"/>
          <p:nvPr/>
        </p:nvSpPr>
        <p:spPr>
          <a:xfrm>
            <a:off x="1076313" y="3615447"/>
            <a:ext cx="8255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其中</a:t>
            </a:r>
          </a:p>
        </p:txBody>
      </p:sp>
      <p:pic>
        <p:nvPicPr>
          <p:cNvPr id="1479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124" y="3539247"/>
            <a:ext cx="7074091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80" name="线性相位"/>
          <p:cNvSpPr txBox="1"/>
          <p:nvPr/>
        </p:nvSpPr>
        <p:spPr>
          <a:xfrm>
            <a:off x="7568466" y="505834"/>
            <a:ext cx="15367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线性相位</a:t>
            </a:r>
          </a:p>
        </p:txBody>
      </p:sp>
      <p:grpSp>
        <p:nvGrpSpPr>
          <p:cNvPr id="1492" name="Group"/>
          <p:cNvGrpSpPr/>
          <p:nvPr/>
        </p:nvGrpSpPr>
        <p:grpSpPr>
          <a:xfrm>
            <a:off x="8037289" y="5001773"/>
            <a:ext cx="4642162" cy="3082531"/>
            <a:chOff x="0" y="0"/>
            <a:chExt cx="4642161" cy="3082529"/>
          </a:xfrm>
        </p:grpSpPr>
        <p:sp>
          <p:nvSpPr>
            <p:cNvPr id="1481" name="h(n)奇对称N为奇数时的频率响应特性"/>
            <p:cNvSpPr txBox="1"/>
            <p:nvPr/>
          </p:nvSpPr>
          <p:spPr>
            <a:xfrm>
              <a:off x="292276" y="1964929"/>
              <a:ext cx="4293530" cy="111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r>
                <a:t>h(n)奇对称N为奇数时的频率响应特性</a:t>
              </a:r>
            </a:p>
          </p:txBody>
        </p:sp>
        <p:grpSp>
          <p:nvGrpSpPr>
            <p:cNvPr id="1491" name="Group"/>
            <p:cNvGrpSpPr/>
            <p:nvPr/>
          </p:nvGrpSpPr>
          <p:grpSpPr>
            <a:xfrm>
              <a:off x="-1" y="0"/>
              <a:ext cx="4642163" cy="2073415"/>
              <a:chOff x="0" y="0"/>
              <a:chExt cx="4642161" cy="2073414"/>
            </a:xfrm>
          </p:grpSpPr>
          <p:sp>
            <p:nvSpPr>
              <p:cNvPr id="1482" name="Line"/>
              <p:cNvSpPr/>
              <p:nvPr/>
            </p:nvSpPr>
            <p:spPr>
              <a:xfrm>
                <a:off x="0" y="1265307"/>
                <a:ext cx="4585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483" name="Line"/>
              <p:cNvSpPr/>
              <p:nvPr/>
            </p:nvSpPr>
            <p:spPr>
              <a:xfrm flipV="1">
                <a:off x="353579" y="0"/>
                <a:ext cx="1" cy="20734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484" name="Line"/>
              <p:cNvSpPr/>
              <p:nvPr/>
            </p:nvSpPr>
            <p:spPr>
              <a:xfrm>
                <a:off x="354927" y="681297"/>
                <a:ext cx="1621389" cy="6105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52" extrusionOk="0">
                    <a:moveTo>
                      <a:pt x="0" y="20452"/>
                    </a:moveTo>
                    <a:cubicBezTo>
                      <a:pt x="984" y="17829"/>
                      <a:pt x="1757" y="14751"/>
                      <a:pt x="2275" y="11388"/>
                    </a:cubicBezTo>
                    <a:cubicBezTo>
                      <a:pt x="2996" y="6703"/>
                      <a:pt x="3544" y="1112"/>
                      <a:pt x="5472" y="140"/>
                    </a:cubicBezTo>
                    <a:cubicBezTo>
                      <a:pt x="8027" y="-1148"/>
                      <a:pt x="9303" y="6826"/>
                      <a:pt x="11559" y="9016"/>
                    </a:cubicBezTo>
                    <a:cubicBezTo>
                      <a:pt x="13108" y="10520"/>
                      <a:pt x="14933" y="9096"/>
                      <a:pt x="16396" y="11145"/>
                    </a:cubicBezTo>
                    <a:cubicBezTo>
                      <a:pt x="17243" y="12330"/>
                      <a:pt x="17782" y="14449"/>
                      <a:pt x="18494" y="16045"/>
                    </a:cubicBezTo>
                    <a:cubicBezTo>
                      <a:pt x="19351" y="17965"/>
                      <a:pt x="20442" y="19125"/>
                      <a:pt x="21600" y="19315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485" name="0"/>
              <p:cNvSpPr txBox="1"/>
              <p:nvPr/>
            </p:nvSpPr>
            <p:spPr>
              <a:xfrm>
                <a:off x="23035" y="1288354"/>
                <a:ext cx="31201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3200"/>
                  </a:spcBef>
                  <a:defRPr sz="2800"/>
                </a:lvl1pPr>
              </a:lstStyle>
              <a:p>
                <a:r>
                  <a:t>0</a:t>
                </a:r>
              </a:p>
            </p:txBody>
          </p:sp>
          <p:pic>
            <p:nvPicPr>
              <p:cNvPr id="1486" name="Image" descr="Image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11350" y="1470725"/>
                <a:ext cx="203200" cy="1686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87" name="Image" descr="Image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78010" y="851835"/>
                <a:ext cx="368301" cy="2575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88" name="Image" descr="Image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0635" y="10174"/>
                <a:ext cx="825501" cy="3718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89" name="Image" descr="Image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88161" y="1434979"/>
                <a:ext cx="254001" cy="1686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490" name="Line"/>
              <p:cNvSpPr/>
              <p:nvPr/>
            </p:nvSpPr>
            <p:spPr>
              <a:xfrm rot="10800000">
                <a:off x="1988377" y="1238328"/>
                <a:ext cx="1621389" cy="6105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52" extrusionOk="0">
                    <a:moveTo>
                      <a:pt x="0" y="20452"/>
                    </a:moveTo>
                    <a:cubicBezTo>
                      <a:pt x="984" y="17829"/>
                      <a:pt x="1757" y="14751"/>
                      <a:pt x="2275" y="11388"/>
                    </a:cubicBezTo>
                    <a:cubicBezTo>
                      <a:pt x="2996" y="6703"/>
                      <a:pt x="3544" y="1112"/>
                      <a:pt x="5472" y="140"/>
                    </a:cubicBezTo>
                    <a:cubicBezTo>
                      <a:pt x="8027" y="-1148"/>
                      <a:pt x="9303" y="6826"/>
                      <a:pt x="11559" y="9016"/>
                    </a:cubicBezTo>
                    <a:cubicBezTo>
                      <a:pt x="13108" y="10520"/>
                      <a:pt x="14933" y="9096"/>
                      <a:pt x="16396" y="11145"/>
                    </a:cubicBezTo>
                    <a:cubicBezTo>
                      <a:pt x="17243" y="12330"/>
                      <a:pt x="17782" y="14449"/>
                      <a:pt x="18494" y="16045"/>
                    </a:cubicBezTo>
                    <a:cubicBezTo>
                      <a:pt x="19351" y="17965"/>
                      <a:pt x="20442" y="19125"/>
                      <a:pt x="21600" y="19315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</p:grpSp>
      <p:grpSp>
        <p:nvGrpSpPr>
          <p:cNvPr id="1495" name="Group"/>
          <p:cNvGrpSpPr/>
          <p:nvPr/>
        </p:nvGrpSpPr>
        <p:grpSpPr>
          <a:xfrm>
            <a:off x="260360" y="4638763"/>
            <a:ext cx="6618428" cy="736601"/>
            <a:chOff x="0" y="-44449"/>
            <a:chExt cx="6618427" cy="736600"/>
          </a:xfrm>
        </p:grpSpPr>
        <p:sp>
          <p:nvSpPr>
            <p:cNvPr id="1493" name="1）H(w)在                    处奇对称"/>
            <p:cNvSpPr txBox="1"/>
            <p:nvPr/>
          </p:nvSpPr>
          <p:spPr>
            <a:xfrm>
              <a:off x="0" y="-44450"/>
              <a:ext cx="6618428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r>
                <a:t>1）H(w)在                    处奇对称</a:t>
              </a:r>
            </a:p>
          </p:txBody>
        </p:sp>
        <p:pic>
          <p:nvPicPr>
            <p:cNvPr id="1494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265462" y="151434"/>
              <a:ext cx="2336801" cy="406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98" name="Group"/>
          <p:cNvGrpSpPr/>
          <p:nvPr/>
        </p:nvGrpSpPr>
        <p:grpSpPr>
          <a:xfrm>
            <a:off x="265302" y="6414864"/>
            <a:ext cx="7328917" cy="736601"/>
            <a:chOff x="0" y="-44449"/>
            <a:chExt cx="7328916" cy="736600"/>
          </a:xfrm>
        </p:grpSpPr>
        <p:sp>
          <p:nvSpPr>
            <p:cNvPr id="1496" name="2）传输函数H(z)在            处有零点"/>
            <p:cNvSpPr txBox="1"/>
            <p:nvPr/>
          </p:nvSpPr>
          <p:spPr>
            <a:xfrm>
              <a:off x="0" y="-44450"/>
              <a:ext cx="7328916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r>
                <a:rPr dirty="0"/>
                <a:t>2）传输函数H(z)</a:t>
              </a:r>
              <a:r>
                <a:rPr dirty="0" err="1"/>
                <a:t>在</a:t>
              </a:r>
              <a:r>
                <a:rPr dirty="0"/>
                <a:t>            </a:t>
              </a:r>
              <a:r>
                <a:rPr dirty="0" err="1"/>
                <a:t>处有零点</a:t>
              </a:r>
              <a:endParaRPr dirty="0"/>
            </a:p>
          </p:txBody>
        </p:sp>
        <p:pic>
          <p:nvPicPr>
            <p:cNvPr id="1497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94637" y="158750"/>
              <a:ext cx="1384301" cy="33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99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5526" y="7403551"/>
            <a:ext cx="6654801" cy="115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500" name="不适用于低通、高通、带阻滤波器"/>
          <p:cNvSpPr txBox="1"/>
          <p:nvPr/>
        </p:nvSpPr>
        <p:spPr>
          <a:xfrm>
            <a:off x="826776" y="8819291"/>
            <a:ext cx="5448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>
                <a:solidFill>
                  <a:srgbClr val="FF2600"/>
                </a:solidFill>
              </a:defRPr>
            </a:lvl1pPr>
          </a:lstStyle>
          <a:p>
            <a:r>
              <a:rPr dirty="0" err="1"/>
              <a:t>不适用于低通、高通、带阻滤波器</a:t>
            </a:r>
            <a:endParaRPr dirty="0"/>
          </a:p>
        </p:txBody>
      </p:sp>
      <p:grpSp>
        <p:nvGrpSpPr>
          <p:cNvPr id="1504" name="Group"/>
          <p:cNvGrpSpPr/>
          <p:nvPr/>
        </p:nvGrpSpPr>
        <p:grpSpPr>
          <a:xfrm>
            <a:off x="1073150" y="5537200"/>
            <a:ext cx="5077163" cy="609601"/>
            <a:chOff x="0" y="-38099"/>
            <a:chExt cx="5077162" cy="609600"/>
          </a:xfrm>
        </p:grpSpPr>
        <p:pic>
          <p:nvPicPr>
            <p:cNvPr id="1501" name="Image" descr="Image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139699"/>
              <a:ext cx="952500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02" name="关于                     奇对称"/>
            <p:cNvSpPr txBox="1"/>
            <p:nvPr/>
          </p:nvSpPr>
          <p:spPr>
            <a:xfrm>
              <a:off x="1108869" y="-38100"/>
              <a:ext cx="3968294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关于                     奇对称</a:t>
              </a:r>
            </a:p>
          </p:txBody>
        </p:sp>
        <p:pic>
          <p:nvPicPr>
            <p:cNvPr id="1503" name="Image" descr="Image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987252" y="147414"/>
              <a:ext cx="1816101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05" name="(5.30)"/>
          <p:cNvSpPr txBox="1"/>
          <p:nvPr/>
        </p:nvSpPr>
        <p:spPr>
          <a:xfrm>
            <a:off x="6456186" y="574058"/>
            <a:ext cx="10431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(5.30)</a:t>
            </a:r>
          </a:p>
        </p:txBody>
      </p:sp>
      <p:sp>
        <p:nvSpPr>
          <p:cNvPr id="1506" name="(5.31)"/>
          <p:cNvSpPr txBox="1"/>
          <p:nvPr/>
        </p:nvSpPr>
        <p:spPr>
          <a:xfrm>
            <a:off x="6456186" y="2305322"/>
            <a:ext cx="104312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(5.31)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2" grpId="3" animBg="1" advAuto="0"/>
      <p:bldP spid="1495" grpId="1" animBg="1" advAuto="0"/>
      <p:bldP spid="1498" grpId="4" animBg="1" advAuto="0"/>
      <p:bldP spid="1499" grpId="5" animBg="1" advAuto="0"/>
      <p:bldP spid="1500" grpId="6" animBg="1" advAuto="0"/>
      <p:bldP spid="1504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inite Impulse Response (FIR)：有限冲激响应，非递归滤波器，输出只与当前和有限个过去输入有关"/>
          <p:cNvSpPr txBox="1">
            <a:spLocks noGrp="1"/>
          </p:cNvSpPr>
          <p:nvPr>
            <p:ph type="body" sz="quarter" idx="1"/>
          </p:nvPr>
        </p:nvSpPr>
        <p:spPr>
          <a:xfrm>
            <a:off x="952500" y="1079500"/>
            <a:ext cx="11099800" cy="1358900"/>
          </a:xfrm>
          <a:prstGeom prst="rect">
            <a:avLst/>
          </a:prstGeom>
        </p:spPr>
        <p:txBody>
          <a:bodyPr anchor="t"/>
          <a:lstStyle/>
          <a:p>
            <a:pPr marL="435609" indent="-435609" defTabSz="572516">
              <a:spcBef>
                <a:spcPts val="4100"/>
              </a:spcBef>
              <a:defRPr sz="3528"/>
            </a:pPr>
            <a:r>
              <a:rPr dirty="0">
                <a:solidFill>
                  <a:srgbClr val="FF2600"/>
                </a:solidFill>
              </a:rPr>
              <a:t>F</a:t>
            </a:r>
            <a:r>
              <a:rPr dirty="0"/>
              <a:t>inite </a:t>
            </a:r>
            <a:r>
              <a:rPr dirty="0">
                <a:solidFill>
                  <a:srgbClr val="FF2600"/>
                </a:solidFill>
              </a:rPr>
              <a:t>I</a:t>
            </a:r>
            <a:r>
              <a:rPr dirty="0"/>
              <a:t>mpulse </a:t>
            </a:r>
            <a:r>
              <a:rPr dirty="0">
                <a:solidFill>
                  <a:srgbClr val="FF2600"/>
                </a:solidFill>
              </a:rPr>
              <a:t>R</a:t>
            </a:r>
            <a:r>
              <a:rPr dirty="0"/>
              <a:t>esponse (FIR)：</a:t>
            </a:r>
            <a:r>
              <a:rPr dirty="0" err="1"/>
              <a:t>有限冲激响应，非递归滤波器，输出只与当前和有限个过去输入有关</a:t>
            </a:r>
            <a:endParaRPr dirty="0"/>
          </a:p>
        </p:txBody>
      </p:sp>
      <p:sp>
        <p:nvSpPr>
          <p:cNvPr id="129" name="FIR数字滤波器"/>
          <p:cNvSpPr txBox="1">
            <a:spLocks noGrp="1"/>
          </p:cNvSpPr>
          <p:nvPr>
            <p:ph type="title"/>
          </p:nvPr>
        </p:nvSpPr>
        <p:spPr>
          <a:xfrm>
            <a:off x="952500" y="15626"/>
            <a:ext cx="11099800" cy="859831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r>
              <a:rPr dirty="0" err="1"/>
              <a:t>FIR数字滤波器</a:t>
            </a:r>
            <a:endParaRPr dirty="0"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0" y="2609850"/>
            <a:ext cx="10642600" cy="469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150" y="3530600"/>
            <a:ext cx="3403600" cy="13589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4" name="Group"/>
          <p:cNvGrpSpPr/>
          <p:nvPr/>
        </p:nvGrpSpPr>
        <p:grpSpPr>
          <a:xfrm>
            <a:off x="6040090" y="3984170"/>
            <a:ext cx="6964710" cy="656590"/>
            <a:chOff x="0" y="-44004"/>
            <a:chExt cx="6964709" cy="656589"/>
          </a:xfrm>
        </p:grpSpPr>
        <p:sp>
          <p:nvSpPr>
            <p:cNvPr id="132" name="为滤波器系数组"/>
            <p:cNvSpPr txBox="1"/>
            <p:nvPr/>
          </p:nvSpPr>
          <p:spPr>
            <a:xfrm>
              <a:off x="860474" y="-44004"/>
              <a:ext cx="6104235" cy="656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dirty="0" err="1"/>
                <a:t>为滤波器系数组</a:t>
              </a:r>
              <a:r>
                <a:rPr lang="zh-CN" altLang="en-US" dirty="0"/>
                <a:t>（抽头系数）</a:t>
              </a:r>
              <a:endParaRPr dirty="0"/>
            </a:p>
          </p:txBody>
        </p:sp>
        <p:pic>
          <p:nvPicPr>
            <p:cNvPr id="13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3942"/>
              <a:ext cx="825500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1" name="Group"/>
          <p:cNvGrpSpPr/>
          <p:nvPr/>
        </p:nvGrpSpPr>
        <p:grpSpPr>
          <a:xfrm>
            <a:off x="5473700" y="5545181"/>
            <a:ext cx="5689600" cy="859830"/>
            <a:chOff x="0" y="0"/>
            <a:chExt cx="5689600" cy="859829"/>
          </a:xfrm>
        </p:grpSpPr>
        <p:sp>
          <p:nvSpPr>
            <p:cNvPr id="135" name="Rectangle"/>
            <p:cNvSpPr/>
            <p:nvPr/>
          </p:nvSpPr>
          <p:spPr>
            <a:xfrm>
              <a:off x="2216150" y="0"/>
              <a:ext cx="1270000" cy="85983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136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64100" y="194964"/>
              <a:ext cx="825500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" name="Line"/>
            <p:cNvSpPr/>
            <p:nvPr/>
          </p:nvSpPr>
          <p:spPr>
            <a:xfrm>
              <a:off x="1027805" y="429914"/>
              <a:ext cx="1180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38" name="Line"/>
            <p:cNvSpPr/>
            <p:nvPr/>
          </p:nvSpPr>
          <p:spPr>
            <a:xfrm>
              <a:off x="3488131" y="429914"/>
              <a:ext cx="118011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139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194964"/>
              <a:ext cx="838200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60326" y="194964"/>
              <a:ext cx="8382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2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2350" y="6737350"/>
            <a:ext cx="7670800" cy="13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LTI系统输入输出关系："/>
          <p:cNvSpPr txBox="1"/>
          <p:nvPr/>
        </p:nvSpPr>
        <p:spPr>
          <a:xfrm>
            <a:off x="204927" y="7051547"/>
            <a:ext cx="482254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LTI系统输入输出关系：</a:t>
            </a:r>
          </a:p>
        </p:txBody>
      </p:sp>
      <p:grpSp>
        <p:nvGrpSpPr>
          <p:cNvPr id="146" name="Group"/>
          <p:cNvGrpSpPr/>
          <p:nvPr/>
        </p:nvGrpSpPr>
        <p:grpSpPr>
          <a:xfrm>
            <a:off x="864971" y="5582411"/>
            <a:ext cx="4204412" cy="736601"/>
            <a:chOff x="0" y="-44449"/>
            <a:chExt cx="4204411" cy="736600"/>
          </a:xfrm>
        </p:grpSpPr>
        <p:sp>
          <p:nvSpPr>
            <p:cNvPr id="144" name="系统冲激响应       ："/>
            <p:cNvSpPr txBox="1"/>
            <p:nvPr/>
          </p:nvSpPr>
          <p:spPr>
            <a:xfrm>
              <a:off x="0" y="-44450"/>
              <a:ext cx="4204412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r>
                <a:t>系统冲激响应       ：</a:t>
              </a:r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69722" y="113284"/>
              <a:ext cx="8382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9" name="Group"/>
          <p:cNvGrpSpPr/>
          <p:nvPr/>
        </p:nvGrpSpPr>
        <p:grpSpPr>
          <a:xfrm>
            <a:off x="2766516" y="3434720"/>
            <a:ext cx="9878315" cy="4757410"/>
            <a:chOff x="0" y="0"/>
            <a:chExt cx="9878314" cy="4757408"/>
          </a:xfrm>
        </p:grpSpPr>
        <p:sp>
          <p:nvSpPr>
            <p:cNvPr id="147" name="Rectangle"/>
            <p:cNvSpPr/>
            <p:nvPr/>
          </p:nvSpPr>
          <p:spPr>
            <a:xfrm>
              <a:off x="0" y="0"/>
              <a:ext cx="3074211" cy="1550658"/>
            </a:xfrm>
            <a:prstGeom prst="rect">
              <a:avLst/>
            </a:prstGeom>
            <a:noFill/>
            <a:ln w="381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8" name="Rectangle"/>
            <p:cNvSpPr/>
            <p:nvPr/>
          </p:nvSpPr>
          <p:spPr>
            <a:xfrm>
              <a:off x="6278872" y="3206750"/>
              <a:ext cx="3599443" cy="1550659"/>
            </a:xfrm>
            <a:prstGeom prst="rect">
              <a:avLst/>
            </a:prstGeom>
            <a:noFill/>
            <a:ln w="381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622424" y="9265619"/>
            <a:ext cx="241403" cy="381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156" name="Group"/>
          <p:cNvGrpSpPr/>
          <p:nvPr/>
        </p:nvGrpSpPr>
        <p:grpSpPr>
          <a:xfrm>
            <a:off x="145288" y="8578850"/>
            <a:ext cx="12053231" cy="952500"/>
            <a:chOff x="-63550" y="63500"/>
            <a:chExt cx="12053230" cy="952500"/>
          </a:xfrm>
        </p:grpSpPr>
        <p:grpSp>
          <p:nvGrpSpPr>
            <p:cNvPr id="154" name="Group"/>
            <p:cNvGrpSpPr/>
            <p:nvPr/>
          </p:nvGrpSpPr>
          <p:grpSpPr>
            <a:xfrm>
              <a:off x="-63551" y="133350"/>
              <a:ext cx="8878825" cy="736601"/>
              <a:chOff x="-63550" y="-44449"/>
              <a:chExt cx="8878823" cy="736600"/>
            </a:xfrm>
          </p:grpSpPr>
          <p:sp>
            <p:nvSpPr>
              <p:cNvPr id="151" name="滤波器系数组       由系统冲激响应       决定:"/>
              <p:cNvSpPr txBox="1"/>
              <p:nvPr/>
            </p:nvSpPr>
            <p:spPr>
              <a:xfrm>
                <a:off x="-63551" y="-44450"/>
                <a:ext cx="8878825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FF2600"/>
                    </a:solidFill>
                  </a:defRPr>
                </a:lvl1pPr>
              </a:lstStyle>
              <a:p>
                <a:r>
                  <a:rPr dirty="0" err="1"/>
                  <a:t>滤波器系数组</a:t>
                </a:r>
                <a:r>
                  <a:rPr dirty="0"/>
                  <a:t>       </a:t>
                </a:r>
                <a:r>
                  <a:rPr dirty="0" err="1"/>
                  <a:t>由系统冲激响应</a:t>
                </a:r>
                <a:r>
                  <a:rPr dirty="0"/>
                  <a:t>       </a:t>
                </a:r>
                <a:r>
                  <a:rPr dirty="0" err="1"/>
                  <a:t>决定</a:t>
                </a:r>
                <a:r>
                  <a:rPr dirty="0"/>
                  <a:t>:</a:t>
                </a:r>
              </a:p>
            </p:txBody>
          </p:sp>
          <p:pic>
            <p:nvPicPr>
              <p:cNvPr id="152" name="Image" descr="Image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9161" y="88899"/>
                <a:ext cx="825501" cy="4699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3" name="Image" descr="Image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07774" y="88899"/>
                <a:ext cx="838201" cy="4699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55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18534" y="63500"/>
              <a:ext cx="3071146" cy="95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1" animBg="1" advAuto="0"/>
      <p:bldP spid="130" grpId="2" animBg="1" advAuto="0"/>
      <p:bldP spid="131" grpId="3" animBg="1" advAuto="0"/>
      <p:bldP spid="134" grpId="4" animBg="1" advAuto="0"/>
      <p:bldP spid="141" grpId="6" animBg="1" advAuto="0"/>
      <p:bldP spid="142" grpId="8" animBg="1" advAuto="0"/>
      <p:bldP spid="143" grpId="7" animBg="1" advAuto="0"/>
      <p:bldP spid="146" grpId="5" animBg="1" advAuto="0"/>
      <p:bldP spid="149" grpId="9" animBg="1" advAuto="0"/>
      <p:bldP spid="156" grpId="10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511" name="3. h(n)奇对称N为偶数（线性相位IV型）时的频率响应"/>
          <p:cNvSpPr txBox="1"/>
          <p:nvPr/>
        </p:nvSpPr>
        <p:spPr>
          <a:xfrm>
            <a:off x="213843" y="208347"/>
            <a:ext cx="1085895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3. h(n)奇对称N为偶数（线性相位IV型）时的频率响应</a:t>
            </a:r>
          </a:p>
        </p:txBody>
      </p:sp>
      <p:grpSp>
        <p:nvGrpSpPr>
          <p:cNvPr id="1532" name="Group"/>
          <p:cNvGrpSpPr/>
          <p:nvPr/>
        </p:nvGrpSpPr>
        <p:grpSpPr>
          <a:xfrm>
            <a:off x="8237482" y="885357"/>
            <a:ext cx="4510309" cy="2766159"/>
            <a:chOff x="0" y="0"/>
            <a:chExt cx="4510307" cy="2766158"/>
          </a:xfrm>
        </p:grpSpPr>
        <p:sp>
          <p:nvSpPr>
            <p:cNvPr id="1512" name="Line"/>
            <p:cNvSpPr/>
            <p:nvPr/>
          </p:nvSpPr>
          <p:spPr>
            <a:xfrm>
              <a:off x="0" y="1603808"/>
              <a:ext cx="451030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13" name="Line"/>
            <p:cNvSpPr/>
            <p:nvPr/>
          </p:nvSpPr>
          <p:spPr>
            <a:xfrm flipV="1">
              <a:off x="380778" y="823853"/>
              <a:ext cx="1" cy="7935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14" name="n"/>
            <p:cNvSpPr txBox="1"/>
            <p:nvPr/>
          </p:nvSpPr>
          <p:spPr>
            <a:xfrm>
              <a:off x="4206290" y="1578863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 i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1515" name="Line"/>
            <p:cNvSpPr/>
            <p:nvPr/>
          </p:nvSpPr>
          <p:spPr>
            <a:xfrm flipV="1">
              <a:off x="874956" y="696853"/>
              <a:ext cx="1" cy="9242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16" name="Line"/>
            <p:cNvSpPr/>
            <p:nvPr/>
          </p:nvSpPr>
          <p:spPr>
            <a:xfrm flipV="1">
              <a:off x="1369135" y="569854"/>
              <a:ext cx="1" cy="1051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17" name="Line"/>
            <p:cNvSpPr/>
            <p:nvPr/>
          </p:nvSpPr>
          <p:spPr>
            <a:xfrm flipV="1">
              <a:off x="1863314" y="442853"/>
              <a:ext cx="1" cy="11782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18" name="Line"/>
            <p:cNvSpPr/>
            <p:nvPr/>
          </p:nvSpPr>
          <p:spPr>
            <a:xfrm flipH="1">
              <a:off x="2354000" y="1587885"/>
              <a:ext cx="1" cy="1178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19" name="Line"/>
            <p:cNvSpPr/>
            <p:nvPr/>
          </p:nvSpPr>
          <p:spPr>
            <a:xfrm flipH="1">
              <a:off x="2844669" y="1613286"/>
              <a:ext cx="1" cy="1051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20" name="0"/>
            <p:cNvSpPr txBox="1"/>
            <p:nvPr/>
          </p:nvSpPr>
          <p:spPr>
            <a:xfrm>
              <a:off x="235363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0</a:t>
              </a:r>
            </a:p>
          </p:txBody>
        </p:sp>
        <p:sp>
          <p:nvSpPr>
            <p:cNvPr id="1521" name="1"/>
            <p:cNvSpPr txBox="1"/>
            <p:nvPr/>
          </p:nvSpPr>
          <p:spPr>
            <a:xfrm>
              <a:off x="729541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1</a:t>
              </a:r>
            </a:p>
          </p:txBody>
        </p:sp>
        <p:sp>
          <p:nvSpPr>
            <p:cNvPr id="1522" name="2"/>
            <p:cNvSpPr txBox="1"/>
            <p:nvPr/>
          </p:nvSpPr>
          <p:spPr>
            <a:xfrm>
              <a:off x="1223720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2</a:t>
              </a:r>
            </a:p>
          </p:txBody>
        </p:sp>
        <p:sp>
          <p:nvSpPr>
            <p:cNvPr id="1523" name="3"/>
            <p:cNvSpPr txBox="1"/>
            <p:nvPr/>
          </p:nvSpPr>
          <p:spPr>
            <a:xfrm>
              <a:off x="1717899" y="1601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3</a:t>
              </a:r>
            </a:p>
          </p:txBody>
        </p:sp>
        <p:sp>
          <p:nvSpPr>
            <p:cNvPr id="1524" name="4"/>
            <p:cNvSpPr txBox="1"/>
            <p:nvPr/>
          </p:nvSpPr>
          <p:spPr>
            <a:xfrm>
              <a:off x="2212078" y="1093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4</a:t>
              </a:r>
            </a:p>
          </p:txBody>
        </p:sp>
        <p:sp>
          <p:nvSpPr>
            <p:cNvPr id="1525" name="5"/>
            <p:cNvSpPr txBox="1"/>
            <p:nvPr/>
          </p:nvSpPr>
          <p:spPr>
            <a:xfrm>
              <a:off x="2702025" y="1093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5</a:t>
              </a:r>
            </a:p>
          </p:txBody>
        </p:sp>
        <p:sp>
          <p:nvSpPr>
            <p:cNvPr id="1526" name="Line"/>
            <p:cNvSpPr/>
            <p:nvPr/>
          </p:nvSpPr>
          <p:spPr>
            <a:xfrm flipV="1">
              <a:off x="2124224" y="0"/>
              <a:ext cx="1" cy="250909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152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1620" y="170895"/>
              <a:ext cx="807309" cy="622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8" name="Line"/>
            <p:cNvSpPr/>
            <p:nvPr/>
          </p:nvSpPr>
          <p:spPr>
            <a:xfrm>
              <a:off x="3340954" y="1611253"/>
              <a:ext cx="1" cy="9242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29" name="Line"/>
            <p:cNvSpPr/>
            <p:nvPr/>
          </p:nvSpPr>
          <p:spPr>
            <a:xfrm>
              <a:off x="3805034" y="1606202"/>
              <a:ext cx="1" cy="7935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30" name="7"/>
            <p:cNvSpPr txBox="1"/>
            <p:nvPr/>
          </p:nvSpPr>
          <p:spPr>
            <a:xfrm>
              <a:off x="3694614" y="1093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7</a:t>
              </a:r>
            </a:p>
          </p:txBody>
        </p:sp>
        <p:sp>
          <p:nvSpPr>
            <p:cNvPr id="1531" name="6"/>
            <p:cNvSpPr txBox="1"/>
            <p:nvPr/>
          </p:nvSpPr>
          <p:spPr>
            <a:xfrm>
              <a:off x="3182938" y="1093455"/>
              <a:ext cx="29083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6</a:t>
              </a:r>
            </a:p>
          </p:txBody>
        </p:sp>
      </p:grpSp>
      <p:pic>
        <p:nvPicPr>
          <p:cNvPr id="153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41" y="1199797"/>
            <a:ext cx="70231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764" y="2501547"/>
            <a:ext cx="2070101" cy="44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5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6156" y="5676800"/>
            <a:ext cx="64135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1822" y="4265449"/>
            <a:ext cx="5181601" cy="11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7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4349" y="3387499"/>
            <a:ext cx="3187701" cy="736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8" name="所以"/>
          <p:cNvSpPr txBox="1"/>
          <p:nvPr/>
        </p:nvSpPr>
        <p:spPr>
          <a:xfrm>
            <a:off x="224169" y="3450999"/>
            <a:ext cx="8255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所以</a:t>
            </a:r>
          </a:p>
        </p:txBody>
      </p:sp>
      <p:sp>
        <p:nvSpPr>
          <p:cNvPr id="1539" name="其中"/>
          <p:cNvSpPr txBox="1"/>
          <p:nvPr/>
        </p:nvSpPr>
        <p:spPr>
          <a:xfrm>
            <a:off x="224169" y="5797450"/>
            <a:ext cx="8255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其中</a:t>
            </a:r>
          </a:p>
        </p:txBody>
      </p:sp>
      <p:grpSp>
        <p:nvGrpSpPr>
          <p:cNvPr id="1543" name="Group"/>
          <p:cNvGrpSpPr/>
          <p:nvPr/>
        </p:nvGrpSpPr>
        <p:grpSpPr>
          <a:xfrm>
            <a:off x="178764" y="6624601"/>
            <a:ext cx="9539937" cy="736601"/>
            <a:chOff x="0" y="-44449"/>
            <a:chExt cx="9539935" cy="736600"/>
          </a:xfrm>
        </p:grpSpPr>
        <p:sp>
          <p:nvSpPr>
            <p:cNvPr id="1540" name="1）H(w)在               为奇对称，在          偶对称"/>
            <p:cNvSpPr txBox="1"/>
            <p:nvPr/>
          </p:nvSpPr>
          <p:spPr>
            <a:xfrm>
              <a:off x="0" y="-44450"/>
              <a:ext cx="9539936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r>
                <a:t>1）H(w)在               为奇对称，在          偶对称</a:t>
              </a:r>
            </a:p>
          </p:txBody>
        </p:sp>
        <p:pic>
          <p:nvPicPr>
            <p:cNvPr id="1541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1461" y="120650"/>
              <a:ext cx="1854201" cy="40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2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35520" y="215900"/>
              <a:ext cx="1206501" cy="215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44" name="2）传输函数H(z)在z=1处有零点"/>
          <p:cNvSpPr txBox="1"/>
          <p:nvPr/>
        </p:nvSpPr>
        <p:spPr>
          <a:xfrm>
            <a:off x="238164" y="7362202"/>
            <a:ext cx="6588253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2）传输函数H(z)在z=1处有零点</a:t>
            </a:r>
          </a:p>
        </p:txBody>
      </p:sp>
      <p:grpSp>
        <p:nvGrpSpPr>
          <p:cNvPr id="1547" name="Group"/>
          <p:cNvGrpSpPr/>
          <p:nvPr/>
        </p:nvGrpSpPr>
        <p:grpSpPr>
          <a:xfrm>
            <a:off x="914599" y="8219085"/>
            <a:ext cx="7369291" cy="1104901"/>
            <a:chOff x="0" y="0"/>
            <a:chExt cx="7369289" cy="1104900"/>
          </a:xfrm>
        </p:grpSpPr>
        <p:pic>
          <p:nvPicPr>
            <p:cNvPr id="1545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5639794" cy="1104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6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36583" y="485267"/>
              <a:ext cx="1332707" cy="292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59" name="Group"/>
          <p:cNvGrpSpPr/>
          <p:nvPr/>
        </p:nvGrpSpPr>
        <p:grpSpPr>
          <a:xfrm>
            <a:off x="8383144" y="3687035"/>
            <a:ext cx="4642162" cy="2955530"/>
            <a:chOff x="0" y="0"/>
            <a:chExt cx="4642161" cy="2955529"/>
          </a:xfrm>
        </p:grpSpPr>
        <p:sp>
          <p:nvSpPr>
            <p:cNvPr id="1548" name="h(n)奇对称N为偶数时的频率响应特性"/>
            <p:cNvSpPr txBox="1"/>
            <p:nvPr/>
          </p:nvSpPr>
          <p:spPr>
            <a:xfrm>
              <a:off x="292276" y="1837929"/>
              <a:ext cx="4293530" cy="111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r>
                <a:t>h(n)奇对称N为偶数时的频率响应特性</a:t>
              </a:r>
            </a:p>
          </p:txBody>
        </p:sp>
        <p:grpSp>
          <p:nvGrpSpPr>
            <p:cNvPr id="1558" name="Group"/>
            <p:cNvGrpSpPr/>
            <p:nvPr/>
          </p:nvGrpSpPr>
          <p:grpSpPr>
            <a:xfrm>
              <a:off x="-1" y="0"/>
              <a:ext cx="4642163" cy="2073415"/>
              <a:chOff x="0" y="-126999"/>
              <a:chExt cx="4642161" cy="2073414"/>
            </a:xfrm>
          </p:grpSpPr>
          <p:sp>
            <p:nvSpPr>
              <p:cNvPr id="1549" name="Line"/>
              <p:cNvSpPr/>
              <p:nvPr/>
            </p:nvSpPr>
            <p:spPr>
              <a:xfrm>
                <a:off x="0" y="1265307"/>
                <a:ext cx="4585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550" name="Line"/>
              <p:cNvSpPr/>
              <p:nvPr/>
            </p:nvSpPr>
            <p:spPr>
              <a:xfrm flipV="1">
                <a:off x="353579" y="-127000"/>
                <a:ext cx="1" cy="20734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551" name="Line"/>
              <p:cNvSpPr/>
              <p:nvPr/>
            </p:nvSpPr>
            <p:spPr>
              <a:xfrm>
                <a:off x="354927" y="656761"/>
                <a:ext cx="1645559" cy="622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60" extrusionOk="0">
                    <a:moveTo>
                      <a:pt x="0" y="20260"/>
                    </a:moveTo>
                    <a:cubicBezTo>
                      <a:pt x="914" y="17606"/>
                      <a:pt x="1669" y="14639"/>
                      <a:pt x="2241" y="11451"/>
                    </a:cubicBezTo>
                    <a:cubicBezTo>
                      <a:pt x="3013" y="7157"/>
                      <a:pt x="3619" y="2184"/>
                      <a:pt x="5391" y="521"/>
                    </a:cubicBezTo>
                    <a:cubicBezTo>
                      <a:pt x="7374" y="-1340"/>
                      <a:pt x="9304" y="2153"/>
                      <a:pt x="11079" y="5169"/>
                    </a:cubicBezTo>
                    <a:cubicBezTo>
                      <a:pt x="12639" y="7820"/>
                      <a:pt x="14322" y="10053"/>
                      <a:pt x="16155" y="11215"/>
                    </a:cubicBezTo>
                    <a:cubicBezTo>
                      <a:pt x="16613" y="11506"/>
                      <a:pt x="17078" y="11726"/>
                      <a:pt x="17547" y="11863"/>
                    </a:cubicBezTo>
                    <a:cubicBezTo>
                      <a:pt x="18909" y="12261"/>
                      <a:pt x="20289" y="11951"/>
                      <a:pt x="21600" y="10954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552" name="0"/>
              <p:cNvSpPr txBox="1"/>
              <p:nvPr/>
            </p:nvSpPr>
            <p:spPr>
              <a:xfrm>
                <a:off x="23035" y="1288354"/>
                <a:ext cx="31201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3200"/>
                  </a:spcBef>
                  <a:defRPr sz="2800"/>
                </a:lvl1pPr>
              </a:lstStyle>
              <a:p>
                <a:r>
                  <a:t>0</a:t>
                </a:r>
              </a:p>
            </p:txBody>
          </p:sp>
          <p:pic>
            <p:nvPicPr>
              <p:cNvPr id="1553" name="Image" descr="Image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11350" y="1470725"/>
                <a:ext cx="203200" cy="1686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54" name="Image" descr="Image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48113" y="1390262"/>
                <a:ext cx="368301" cy="2575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55" name="Image" descr="Image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0635" y="10174"/>
                <a:ext cx="825501" cy="3718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56" name="Image" descr="Image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88161" y="1434979"/>
                <a:ext cx="254001" cy="1686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557" name="Line"/>
              <p:cNvSpPr/>
              <p:nvPr/>
            </p:nvSpPr>
            <p:spPr>
              <a:xfrm flipH="1">
                <a:off x="1993227" y="656761"/>
                <a:ext cx="1645559" cy="622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60" extrusionOk="0">
                    <a:moveTo>
                      <a:pt x="0" y="20260"/>
                    </a:moveTo>
                    <a:cubicBezTo>
                      <a:pt x="914" y="17606"/>
                      <a:pt x="1669" y="14639"/>
                      <a:pt x="2241" y="11451"/>
                    </a:cubicBezTo>
                    <a:cubicBezTo>
                      <a:pt x="3013" y="7157"/>
                      <a:pt x="3619" y="2184"/>
                      <a:pt x="5391" y="521"/>
                    </a:cubicBezTo>
                    <a:cubicBezTo>
                      <a:pt x="7374" y="-1340"/>
                      <a:pt x="9304" y="2153"/>
                      <a:pt x="11079" y="5169"/>
                    </a:cubicBezTo>
                    <a:cubicBezTo>
                      <a:pt x="12639" y="7820"/>
                      <a:pt x="14322" y="10053"/>
                      <a:pt x="16155" y="11215"/>
                    </a:cubicBezTo>
                    <a:cubicBezTo>
                      <a:pt x="16613" y="11506"/>
                      <a:pt x="17078" y="11726"/>
                      <a:pt x="17547" y="11863"/>
                    </a:cubicBezTo>
                    <a:cubicBezTo>
                      <a:pt x="18909" y="12261"/>
                      <a:pt x="20289" y="11951"/>
                      <a:pt x="21600" y="10954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</p:grpSp>
      <p:sp>
        <p:nvSpPr>
          <p:cNvPr id="1560" name="不适用于低通、带阻滤波器设计"/>
          <p:cNvSpPr txBox="1"/>
          <p:nvPr/>
        </p:nvSpPr>
        <p:spPr>
          <a:xfrm>
            <a:off x="8529282" y="8291602"/>
            <a:ext cx="4293530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>
                <a:solidFill>
                  <a:srgbClr val="FF2600"/>
                </a:solidFill>
              </a:defRPr>
            </a:lvl1pPr>
          </a:lstStyle>
          <a:p>
            <a:r>
              <a:t>不适用于低通、带阻滤波器设计</a:t>
            </a:r>
          </a:p>
        </p:txBody>
      </p:sp>
      <p:sp>
        <p:nvSpPr>
          <p:cNvPr id="1561" name="(5.36)"/>
          <p:cNvSpPr txBox="1"/>
          <p:nvPr/>
        </p:nvSpPr>
        <p:spPr>
          <a:xfrm>
            <a:off x="7056510" y="3452015"/>
            <a:ext cx="10431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(5.36)</a:t>
            </a:r>
          </a:p>
        </p:txBody>
      </p:sp>
      <p:sp>
        <p:nvSpPr>
          <p:cNvPr id="1562" name="(5.35)"/>
          <p:cNvSpPr txBox="1"/>
          <p:nvPr/>
        </p:nvSpPr>
        <p:spPr>
          <a:xfrm>
            <a:off x="7056510" y="4608730"/>
            <a:ext cx="104312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(5.35)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" grpId="1" animBg="1" advAuto="0"/>
      <p:bldP spid="1544" grpId="3" animBg="1" advAuto="0"/>
      <p:bldP spid="1547" grpId="4" animBg="1" advAuto="0"/>
      <p:bldP spid="1559" grpId="2" animBg="1" advAuto="0"/>
      <p:bldP spid="1560" grpId="5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Line"/>
          <p:cNvSpPr/>
          <p:nvPr/>
        </p:nvSpPr>
        <p:spPr>
          <a:xfrm flipV="1">
            <a:off x="6576691" y="-32737"/>
            <a:ext cx="1" cy="9819074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67" name="Line"/>
          <p:cNvSpPr/>
          <p:nvPr/>
        </p:nvSpPr>
        <p:spPr>
          <a:xfrm>
            <a:off x="27705" y="620757"/>
            <a:ext cx="12949390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68" name="Line"/>
          <p:cNvSpPr/>
          <p:nvPr/>
        </p:nvSpPr>
        <p:spPr>
          <a:xfrm>
            <a:off x="27705" y="2923631"/>
            <a:ext cx="12949390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69" name="Line"/>
          <p:cNvSpPr/>
          <p:nvPr/>
        </p:nvSpPr>
        <p:spPr>
          <a:xfrm>
            <a:off x="27705" y="6323435"/>
            <a:ext cx="12949390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70" name="Line"/>
          <p:cNvSpPr/>
          <p:nvPr/>
        </p:nvSpPr>
        <p:spPr>
          <a:xfrm flipV="1">
            <a:off x="758025" y="-32737"/>
            <a:ext cx="1" cy="9819074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71" name="线性相位条件"/>
          <p:cNvSpPr txBox="1"/>
          <p:nvPr/>
        </p:nvSpPr>
        <p:spPr>
          <a:xfrm>
            <a:off x="155163" y="197394"/>
            <a:ext cx="494130" cy="314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线性相位条件</a:t>
            </a:r>
          </a:p>
        </p:txBody>
      </p:sp>
      <p:sp>
        <p:nvSpPr>
          <p:cNvPr id="1572" name="N为奇数"/>
          <p:cNvSpPr txBox="1"/>
          <p:nvPr/>
        </p:nvSpPr>
        <p:spPr>
          <a:xfrm>
            <a:off x="155163" y="3403798"/>
            <a:ext cx="494130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N为奇数</a:t>
            </a:r>
          </a:p>
        </p:txBody>
      </p:sp>
      <p:sp>
        <p:nvSpPr>
          <p:cNvPr id="1573" name="N为偶数"/>
          <p:cNvSpPr txBox="1"/>
          <p:nvPr/>
        </p:nvSpPr>
        <p:spPr>
          <a:xfrm>
            <a:off x="155163" y="7080193"/>
            <a:ext cx="494130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N为偶数</a:t>
            </a:r>
          </a:p>
        </p:txBody>
      </p:sp>
      <p:grpSp>
        <p:nvGrpSpPr>
          <p:cNvPr id="1589" name="Group"/>
          <p:cNvGrpSpPr/>
          <p:nvPr/>
        </p:nvGrpSpPr>
        <p:grpSpPr>
          <a:xfrm>
            <a:off x="873871" y="2998309"/>
            <a:ext cx="5563121" cy="3426001"/>
            <a:chOff x="0" y="0"/>
            <a:chExt cx="5563120" cy="3425999"/>
          </a:xfrm>
        </p:grpSpPr>
        <p:pic>
          <p:nvPicPr>
            <p:cNvPr id="157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2101" y="0"/>
              <a:ext cx="3583057" cy="1066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86" name="Group"/>
            <p:cNvGrpSpPr/>
            <p:nvPr/>
          </p:nvGrpSpPr>
          <p:grpSpPr>
            <a:xfrm>
              <a:off x="378000" y="1197846"/>
              <a:ext cx="4678575" cy="2228154"/>
              <a:chOff x="0" y="0"/>
              <a:chExt cx="4678574" cy="2228153"/>
            </a:xfrm>
          </p:grpSpPr>
          <p:sp>
            <p:nvSpPr>
              <p:cNvPr id="1575" name="Line"/>
              <p:cNvSpPr/>
              <p:nvPr/>
            </p:nvSpPr>
            <p:spPr>
              <a:xfrm>
                <a:off x="0" y="1671707"/>
                <a:ext cx="4585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576" name="Line"/>
              <p:cNvSpPr/>
              <p:nvPr/>
            </p:nvSpPr>
            <p:spPr>
              <a:xfrm flipV="1">
                <a:off x="353579" y="0"/>
                <a:ext cx="1" cy="207341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577" name="Line"/>
              <p:cNvSpPr/>
              <p:nvPr/>
            </p:nvSpPr>
            <p:spPr>
              <a:xfrm>
                <a:off x="357693" y="828475"/>
                <a:ext cx="1657034" cy="1029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0" y="0"/>
                    </a:moveTo>
                    <a:cubicBezTo>
                      <a:pt x="1558" y="1038"/>
                      <a:pt x="2997" y="2376"/>
                      <a:pt x="4301" y="3963"/>
                    </a:cubicBezTo>
                    <a:cubicBezTo>
                      <a:pt x="5499" y="5420"/>
                      <a:pt x="6647" y="7168"/>
                      <a:pt x="7146" y="9551"/>
                    </a:cubicBezTo>
                    <a:cubicBezTo>
                      <a:pt x="8115" y="14183"/>
                      <a:pt x="7277" y="21125"/>
                      <a:pt x="10501" y="21403"/>
                    </a:cubicBezTo>
                    <a:cubicBezTo>
                      <a:pt x="12789" y="21600"/>
                      <a:pt x="13520" y="17281"/>
                      <a:pt x="14634" y="14085"/>
                    </a:cubicBezTo>
                    <a:cubicBezTo>
                      <a:pt x="16025" y="10095"/>
                      <a:pt x="18746" y="7760"/>
                      <a:pt x="21600" y="811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578" name="Line"/>
              <p:cNvSpPr/>
              <p:nvPr/>
            </p:nvSpPr>
            <p:spPr>
              <a:xfrm flipH="1">
                <a:off x="2013943" y="826443"/>
                <a:ext cx="1657033" cy="10299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09" extrusionOk="0">
                    <a:moveTo>
                      <a:pt x="0" y="0"/>
                    </a:moveTo>
                    <a:cubicBezTo>
                      <a:pt x="1558" y="1038"/>
                      <a:pt x="2997" y="2376"/>
                      <a:pt x="4301" y="3963"/>
                    </a:cubicBezTo>
                    <a:cubicBezTo>
                      <a:pt x="5499" y="5420"/>
                      <a:pt x="6647" y="7168"/>
                      <a:pt x="7146" y="9551"/>
                    </a:cubicBezTo>
                    <a:cubicBezTo>
                      <a:pt x="8115" y="14183"/>
                      <a:pt x="7277" y="21125"/>
                      <a:pt x="10501" y="21403"/>
                    </a:cubicBezTo>
                    <a:cubicBezTo>
                      <a:pt x="12789" y="21600"/>
                      <a:pt x="13520" y="17281"/>
                      <a:pt x="14634" y="14085"/>
                    </a:cubicBezTo>
                    <a:cubicBezTo>
                      <a:pt x="16025" y="10095"/>
                      <a:pt x="18746" y="7760"/>
                      <a:pt x="21600" y="811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579" name="Line"/>
              <p:cNvSpPr/>
              <p:nvPr/>
            </p:nvSpPr>
            <p:spPr>
              <a:xfrm flipV="1">
                <a:off x="2012950" y="1214910"/>
                <a:ext cx="0" cy="45923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580" name="Line"/>
              <p:cNvSpPr/>
              <p:nvPr/>
            </p:nvSpPr>
            <p:spPr>
              <a:xfrm flipV="1">
                <a:off x="3662160" y="787576"/>
                <a:ext cx="1" cy="89926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581" name="0"/>
              <p:cNvSpPr txBox="1"/>
              <p:nvPr/>
            </p:nvSpPr>
            <p:spPr>
              <a:xfrm>
                <a:off x="23035" y="1694753"/>
                <a:ext cx="31201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3200"/>
                  </a:spcBef>
                  <a:defRPr sz="2800"/>
                </a:lvl1pPr>
              </a:lstStyle>
              <a:p>
                <a:r>
                  <a:t>0</a:t>
                </a:r>
              </a:p>
            </p:txBody>
          </p:sp>
          <p:pic>
            <p:nvPicPr>
              <p:cNvPr id="1582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1350" y="1877125"/>
                <a:ext cx="203201" cy="1686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83" name="Image" descr="Image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8010" y="1832675"/>
                <a:ext cx="368301" cy="2575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84" name="Image" descr="Image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0635" y="10174"/>
                <a:ext cx="825501" cy="3718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85" name="Image" descr="Image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24574" y="1877125"/>
                <a:ext cx="254001" cy="1686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587" name="幅度函数："/>
            <p:cNvSpPr txBox="1"/>
            <p:nvPr/>
          </p:nvSpPr>
          <p:spPr>
            <a:xfrm>
              <a:off x="0" y="263134"/>
              <a:ext cx="18923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幅度函数：</a:t>
              </a:r>
            </a:p>
          </p:txBody>
        </p:sp>
        <p:sp>
          <p:nvSpPr>
            <p:cNvPr id="1588" name="I型"/>
            <p:cNvSpPr txBox="1"/>
            <p:nvPr/>
          </p:nvSpPr>
          <p:spPr>
            <a:xfrm>
              <a:off x="4864518" y="1474745"/>
              <a:ext cx="698603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2600"/>
                  </a:solidFill>
                </a:defRPr>
              </a:lvl1pPr>
            </a:lstStyle>
            <a:p>
              <a:r>
                <a:rPr dirty="0" err="1"/>
                <a:t>I型</a:t>
              </a:r>
              <a:endParaRPr dirty="0"/>
            </a:p>
          </p:txBody>
        </p:sp>
      </p:grpSp>
      <p:sp>
        <p:nvSpPr>
          <p:cNvPr id="1590" name="Line"/>
          <p:cNvSpPr/>
          <p:nvPr/>
        </p:nvSpPr>
        <p:spPr>
          <a:xfrm>
            <a:off x="15005" y="23857"/>
            <a:ext cx="12949390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91" name="Line"/>
          <p:cNvSpPr/>
          <p:nvPr/>
        </p:nvSpPr>
        <p:spPr>
          <a:xfrm>
            <a:off x="40405" y="9739735"/>
            <a:ext cx="12949390" cy="1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92" name="Line"/>
          <p:cNvSpPr/>
          <p:nvPr/>
        </p:nvSpPr>
        <p:spPr>
          <a:xfrm flipV="1">
            <a:off x="21425" y="5363"/>
            <a:ext cx="1" cy="9819074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593" name="Line"/>
          <p:cNvSpPr/>
          <p:nvPr/>
        </p:nvSpPr>
        <p:spPr>
          <a:xfrm flipV="1">
            <a:off x="12977490" y="-20037"/>
            <a:ext cx="1" cy="9819074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1608" name="Group"/>
          <p:cNvGrpSpPr/>
          <p:nvPr/>
        </p:nvGrpSpPr>
        <p:grpSpPr>
          <a:xfrm>
            <a:off x="6724176" y="735057"/>
            <a:ext cx="6047787" cy="2179664"/>
            <a:chOff x="0" y="0"/>
            <a:chExt cx="6047785" cy="2179663"/>
          </a:xfrm>
        </p:grpSpPr>
        <p:grpSp>
          <p:nvGrpSpPr>
            <p:cNvPr id="1596" name="Group"/>
            <p:cNvGrpSpPr/>
            <p:nvPr/>
          </p:nvGrpSpPr>
          <p:grpSpPr>
            <a:xfrm>
              <a:off x="0" y="1047680"/>
              <a:ext cx="3491072" cy="1025090"/>
              <a:chOff x="13747" y="-267643"/>
              <a:chExt cx="3491071" cy="1025088"/>
            </a:xfrm>
          </p:grpSpPr>
          <p:sp>
            <p:nvSpPr>
              <p:cNvPr id="1594" name="奇对称"/>
              <p:cNvSpPr txBox="1"/>
              <p:nvPr/>
            </p:nvSpPr>
            <p:spPr>
              <a:xfrm>
                <a:off x="13747" y="-267644"/>
                <a:ext cx="1181101" cy="609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3200"/>
                  </a:spcBef>
                  <a:defRPr sz="2800"/>
                </a:lvl1pPr>
              </a:lstStyle>
              <a:p>
                <a:r>
                  <a:t>奇对称</a:t>
                </a:r>
              </a:p>
            </p:txBody>
          </p:sp>
          <p:pic>
            <p:nvPicPr>
              <p:cNvPr id="1595" name="Image" descr="Image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419" y="389144"/>
                <a:ext cx="3454401" cy="3683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607" name="Group"/>
            <p:cNvGrpSpPr/>
            <p:nvPr/>
          </p:nvGrpSpPr>
          <p:grpSpPr>
            <a:xfrm>
              <a:off x="232634" y="0"/>
              <a:ext cx="5815152" cy="2179664"/>
              <a:chOff x="0" y="0"/>
              <a:chExt cx="5815151" cy="2179663"/>
            </a:xfrm>
          </p:grpSpPr>
          <p:pic>
            <p:nvPicPr>
              <p:cNvPr id="1597" name="Image" descr="Image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05532" y="0"/>
                <a:ext cx="583514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1606" name="Group"/>
              <p:cNvGrpSpPr/>
              <p:nvPr/>
            </p:nvGrpSpPr>
            <p:grpSpPr>
              <a:xfrm>
                <a:off x="0" y="64037"/>
                <a:ext cx="5815152" cy="2115627"/>
                <a:chOff x="0" y="0"/>
                <a:chExt cx="5815151" cy="2115626"/>
              </a:xfrm>
            </p:grpSpPr>
            <p:pic>
              <p:nvPicPr>
                <p:cNvPr id="1598" name="Image" descr="Image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0" y="261277"/>
                  <a:ext cx="2857938" cy="6604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599" name="Line"/>
                <p:cNvSpPr/>
                <p:nvPr/>
              </p:nvSpPr>
              <p:spPr>
                <a:xfrm>
                  <a:off x="3189100" y="1662744"/>
                  <a:ext cx="2626052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1600" name="Line"/>
                <p:cNvSpPr/>
                <p:nvPr/>
              </p:nvSpPr>
              <p:spPr>
                <a:xfrm flipV="1">
                  <a:off x="3698069" y="0"/>
                  <a:ext cx="1" cy="207195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1601" name="Line"/>
                <p:cNvSpPr/>
                <p:nvPr/>
              </p:nvSpPr>
              <p:spPr>
                <a:xfrm>
                  <a:off x="3386230" y="216875"/>
                  <a:ext cx="2007424" cy="1798184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1602" name="0"/>
                <p:cNvSpPr txBox="1"/>
                <p:nvPr/>
              </p:nvSpPr>
              <p:spPr>
                <a:xfrm>
                  <a:off x="3408439" y="1645726"/>
                  <a:ext cx="283769" cy="469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2400"/>
                  </a:lvl1pPr>
                </a:lstStyle>
                <a:p>
                  <a:r>
                    <a:t>0</a:t>
                  </a:r>
                </a:p>
              </p:txBody>
            </p:sp>
            <p:pic>
              <p:nvPicPr>
                <p:cNvPr id="1603" name="Image" descr="Image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74707" y="549835"/>
                  <a:ext cx="215901" cy="2413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604" name="Image" descr="Image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19097" y="1375570"/>
                  <a:ext cx="280148" cy="1905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605" name="Circle"/>
                <p:cNvSpPr/>
                <p:nvPr/>
              </p:nvSpPr>
              <p:spPr>
                <a:xfrm>
                  <a:off x="3628707" y="450751"/>
                  <a:ext cx="127001" cy="127001"/>
                </a:xfrm>
                <a:prstGeom prst="ellipse">
                  <a:avLst/>
                </a:prstGeom>
                <a:solidFill>
                  <a:srgbClr val="FF26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</p:grpSp>
      <p:sp>
        <p:nvSpPr>
          <p:cNvPr id="16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grpSp>
        <p:nvGrpSpPr>
          <p:cNvPr id="1623" name="Group"/>
          <p:cNvGrpSpPr/>
          <p:nvPr/>
        </p:nvGrpSpPr>
        <p:grpSpPr>
          <a:xfrm>
            <a:off x="865029" y="703061"/>
            <a:ext cx="5571963" cy="2193537"/>
            <a:chOff x="0" y="0"/>
            <a:chExt cx="5571962" cy="2193535"/>
          </a:xfrm>
        </p:grpSpPr>
        <p:grpSp>
          <p:nvGrpSpPr>
            <p:cNvPr id="1612" name="Group"/>
            <p:cNvGrpSpPr/>
            <p:nvPr/>
          </p:nvGrpSpPr>
          <p:grpSpPr>
            <a:xfrm>
              <a:off x="0" y="1050408"/>
              <a:ext cx="3231204" cy="977872"/>
              <a:chOff x="0" y="-75183"/>
              <a:chExt cx="3231203" cy="977870"/>
            </a:xfrm>
          </p:grpSpPr>
          <p:sp>
            <p:nvSpPr>
              <p:cNvPr id="1610" name="偶对称"/>
              <p:cNvSpPr txBox="1"/>
              <p:nvPr/>
            </p:nvSpPr>
            <p:spPr>
              <a:xfrm>
                <a:off x="0" y="-75184"/>
                <a:ext cx="1181100" cy="609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3200"/>
                  </a:spcBef>
                  <a:defRPr sz="2800"/>
                </a:lvl1pPr>
              </a:lstStyle>
              <a:p>
                <a:r>
                  <a:t>偶对称</a:t>
                </a:r>
              </a:p>
            </p:txBody>
          </p:sp>
          <p:pic>
            <p:nvPicPr>
              <p:cNvPr id="1611" name="Image" descr="Image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03" y="534387"/>
                <a:ext cx="3175001" cy="3683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622" name="Group"/>
            <p:cNvGrpSpPr/>
            <p:nvPr/>
          </p:nvGrpSpPr>
          <p:grpSpPr>
            <a:xfrm>
              <a:off x="151856" y="0"/>
              <a:ext cx="5420107" cy="2193536"/>
              <a:chOff x="0" y="0"/>
              <a:chExt cx="5420105" cy="2193535"/>
            </a:xfrm>
          </p:grpSpPr>
          <p:grpSp>
            <p:nvGrpSpPr>
              <p:cNvPr id="1620" name="Group"/>
              <p:cNvGrpSpPr/>
              <p:nvPr/>
            </p:nvGrpSpPr>
            <p:grpSpPr>
              <a:xfrm>
                <a:off x="0" y="0"/>
                <a:ext cx="5420106" cy="2193536"/>
                <a:chOff x="0" y="0"/>
                <a:chExt cx="5420105" cy="2193535"/>
              </a:xfrm>
            </p:grpSpPr>
            <p:sp>
              <p:nvSpPr>
                <p:cNvPr id="1613" name="Line"/>
                <p:cNvSpPr/>
                <p:nvPr/>
              </p:nvSpPr>
              <p:spPr>
                <a:xfrm>
                  <a:off x="2562168" y="1421444"/>
                  <a:ext cx="2857938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1614" name="Line"/>
                <p:cNvSpPr/>
                <p:nvPr/>
              </p:nvSpPr>
              <p:spPr>
                <a:xfrm flipV="1">
                  <a:off x="3633223" y="0"/>
                  <a:ext cx="1" cy="2120552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1615" name="Line"/>
                <p:cNvSpPr/>
                <p:nvPr/>
              </p:nvSpPr>
              <p:spPr>
                <a:xfrm>
                  <a:off x="2769212" y="652479"/>
                  <a:ext cx="1728024" cy="154105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1616" name="0"/>
                <p:cNvSpPr txBox="1"/>
                <p:nvPr/>
              </p:nvSpPr>
              <p:spPr>
                <a:xfrm>
                  <a:off x="3275603" y="1375236"/>
                  <a:ext cx="283770" cy="469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2400"/>
                  </a:lvl1pPr>
                </a:lstStyle>
                <a:p>
                  <a:r>
                    <a:t>0</a:t>
                  </a:r>
                </a:p>
              </p:txBody>
            </p:sp>
            <p:pic>
              <p:nvPicPr>
                <p:cNvPr id="1617" name="Image" descr="Image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73242" y="15759"/>
                  <a:ext cx="583515" cy="3175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618" name="Image" descr="Image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63249" y="1594926"/>
                  <a:ext cx="317501" cy="2159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619" name="Image" descr="Image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0" y="306319"/>
                  <a:ext cx="2436649" cy="6604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sp>
            <p:nvSpPr>
              <p:cNvPr id="1621" name="Circle"/>
              <p:cNvSpPr/>
              <p:nvPr/>
            </p:nvSpPr>
            <p:spPr>
              <a:xfrm>
                <a:off x="3568569" y="1347719"/>
                <a:ext cx="127001" cy="127001"/>
              </a:xfrm>
              <a:prstGeom prst="ellipse">
                <a:avLst/>
              </a:pr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640" name="Group"/>
          <p:cNvGrpSpPr/>
          <p:nvPr/>
        </p:nvGrpSpPr>
        <p:grpSpPr>
          <a:xfrm>
            <a:off x="959333" y="6267123"/>
            <a:ext cx="5573692" cy="3503567"/>
            <a:chOff x="0" y="-75183"/>
            <a:chExt cx="5573691" cy="3503565"/>
          </a:xfrm>
        </p:grpSpPr>
        <p:grpSp>
          <p:nvGrpSpPr>
            <p:cNvPr id="1638" name="Group"/>
            <p:cNvGrpSpPr/>
            <p:nvPr/>
          </p:nvGrpSpPr>
          <p:grpSpPr>
            <a:xfrm>
              <a:off x="0" y="-75184"/>
              <a:ext cx="5573692" cy="3503567"/>
              <a:chOff x="0" y="-75183"/>
              <a:chExt cx="5573691" cy="3503565"/>
            </a:xfrm>
          </p:grpSpPr>
          <p:sp>
            <p:nvSpPr>
              <p:cNvPr id="1624" name="幅度函数："/>
              <p:cNvSpPr txBox="1"/>
              <p:nvPr/>
            </p:nvSpPr>
            <p:spPr>
              <a:xfrm>
                <a:off x="0" y="-75184"/>
                <a:ext cx="1892300" cy="609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3200"/>
                  </a:spcBef>
                  <a:defRPr sz="2800"/>
                </a:lvl1pPr>
              </a:lstStyle>
              <a:p>
                <a:r>
                  <a:t>幅度函数：</a:t>
                </a:r>
              </a:p>
            </p:txBody>
          </p:sp>
          <p:pic>
            <p:nvPicPr>
              <p:cNvPr id="1625" name="Image" descr="Image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1964" y="178816"/>
                <a:ext cx="4501728" cy="990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1636" name="Group"/>
              <p:cNvGrpSpPr/>
              <p:nvPr/>
            </p:nvGrpSpPr>
            <p:grpSpPr>
              <a:xfrm>
                <a:off x="34507" y="867703"/>
                <a:ext cx="4678575" cy="2560680"/>
                <a:chOff x="0" y="0"/>
                <a:chExt cx="4678574" cy="2560678"/>
              </a:xfrm>
            </p:grpSpPr>
            <p:sp>
              <p:nvSpPr>
                <p:cNvPr id="1626" name="Line"/>
                <p:cNvSpPr/>
                <p:nvPr/>
              </p:nvSpPr>
              <p:spPr>
                <a:xfrm>
                  <a:off x="0" y="1671707"/>
                  <a:ext cx="4585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1627" name="Line"/>
                <p:cNvSpPr/>
                <p:nvPr/>
              </p:nvSpPr>
              <p:spPr>
                <a:xfrm flipV="1">
                  <a:off x="353579" y="0"/>
                  <a:ext cx="1" cy="207341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1628" name="Line"/>
                <p:cNvSpPr/>
                <p:nvPr/>
              </p:nvSpPr>
              <p:spPr>
                <a:xfrm>
                  <a:off x="357693" y="828475"/>
                  <a:ext cx="1631323" cy="11241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77" extrusionOk="0">
                      <a:moveTo>
                        <a:pt x="0" y="0"/>
                      </a:moveTo>
                      <a:cubicBezTo>
                        <a:pt x="1631" y="773"/>
                        <a:pt x="3111" y="2003"/>
                        <a:pt x="4369" y="3591"/>
                      </a:cubicBezTo>
                      <a:cubicBezTo>
                        <a:pt x="5505" y="5026"/>
                        <a:pt x="6461" y="6754"/>
                        <a:pt x="7258" y="8656"/>
                      </a:cubicBezTo>
                      <a:cubicBezTo>
                        <a:pt x="9011" y="12837"/>
                        <a:pt x="10104" y="17929"/>
                        <a:pt x="13176" y="20186"/>
                      </a:cubicBezTo>
                      <a:cubicBezTo>
                        <a:pt x="15101" y="21600"/>
                        <a:pt x="17408" y="21506"/>
                        <a:pt x="19242" y="19871"/>
                      </a:cubicBezTo>
                      <a:cubicBezTo>
                        <a:pt x="20326" y="18904"/>
                        <a:pt x="21156" y="17454"/>
                        <a:pt x="21600" y="15747"/>
                      </a:cubicBezTo>
                    </a:path>
                  </a:pathLst>
                </a:cu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1629" name="Line"/>
                <p:cNvSpPr/>
                <p:nvPr/>
              </p:nvSpPr>
              <p:spPr>
                <a:xfrm flipV="1">
                  <a:off x="3624060" y="1661412"/>
                  <a:ext cx="1" cy="89926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ysDot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1630" name="0"/>
                <p:cNvSpPr txBox="1"/>
                <p:nvPr/>
              </p:nvSpPr>
              <p:spPr>
                <a:xfrm>
                  <a:off x="23035" y="1694753"/>
                  <a:ext cx="312014" cy="533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 algn="l">
                    <a:spcBef>
                      <a:spcPts val="3200"/>
                    </a:spcBef>
                    <a:defRPr sz="2800"/>
                  </a:lvl1pPr>
                </a:lstStyle>
                <a:p>
                  <a:r>
                    <a:t>0</a:t>
                  </a:r>
                </a:p>
              </p:txBody>
            </p:sp>
            <p:pic>
              <p:nvPicPr>
                <p:cNvPr id="1631" name="Image" descr="Image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11350" y="1877125"/>
                  <a:ext cx="203201" cy="16865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632" name="Image" descr="Image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78010" y="1258235"/>
                  <a:ext cx="368301" cy="25755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633" name="Image" descr="Image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0635" y="10174"/>
                  <a:ext cx="825501" cy="37185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634" name="Image" descr="Image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24574" y="1877125"/>
                  <a:ext cx="254001" cy="16865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635" name="Line"/>
                <p:cNvSpPr/>
                <p:nvPr/>
              </p:nvSpPr>
              <p:spPr>
                <a:xfrm rot="10800000">
                  <a:off x="1980607" y="1399716"/>
                  <a:ext cx="1631322" cy="11241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77" extrusionOk="0">
                      <a:moveTo>
                        <a:pt x="0" y="0"/>
                      </a:moveTo>
                      <a:cubicBezTo>
                        <a:pt x="1631" y="773"/>
                        <a:pt x="3111" y="2003"/>
                        <a:pt x="4369" y="3591"/>
                      </a:cubicBezTo>
                      <a:cubicBezTo>
                        <a:pt x="5505" y="5026"/>
                        <a:pt x="6461" y="6754"/>
                        <a:pt x="7258" y="8656"/>
                      </a:cubicBezTo>
                      <a:cubicBezTo>
                        <a:pt x="9011" y="12837"/>
                        <a:pt x="10104" y="17929"/>
                        <a:pt x="13176" y="20186"/>
                      </a:cubicBezTo>
                      <a:cubicBezTo>
                        <a:pt x="15101" y="21600"/>
                        <a:pt x="17408" y="21506"/>
                        <a:pt x="19242" y="19871"/>
                      </a:cubicBezTo>
                      <a:cubicBezTo>
                        <a:pt x="20326" y="18904"/>
                        <a:pt x="21156" y="17454"/>
                        <a:pt x="21600" y="15747"/>
                      </a:cubicBezTo>
                    </a:path>
                  </a:pathLst>
                </a:cu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</p:grpSp>
          <p:sp>
            <p:nvSpPr>
              <p:cNvPr id="1637" name="II型"/>
              <p:cNvSpPr txBox="1"/>
              <p:nvPr/>
            </p:nvSpPr>
            <p:spPr>
              <a:xfrm>
                <a:off x="4707950" y="1779743"/>
                <a:ext cx="825704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FF2600"/>
                    </a:solidFill>
                  </a:defRPr>
                </a:lvl1pPr>
              </a:lstStyle>
              <a:p>
                <a:r>
                  <a:rPr dirty="0" err="1"/>
                  <a:t>II型</a:t>
                </a:r>
                <a:endParaRPr dirty="0"/>
              </a:p>
            </p:txBody>
          </p:sp>
        </p:grpSp>
        <p:sp>
          <p:nvSpPr>
            <p:cNvPr id="1639" name="Circle"/>
            <p:cNvSpPr/>
            <p:nvPr/>
          </p:nvSpPr>
          <p:spPr>
            <a:xfrm>
              <a:off x="1962421" y="2477574"/>
              <a:ext cx="127001" cy="127001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656" name="Group"/>
          <p:cNvGrpSpPr/>
          <p:nvPr/>
        </p:nvGrpSpPr>
        <p:grpSpPr>
          <a:xfrm>
            <a:off x="6620407" y="6414125"/>
            <a:ext cx="6285992" cy="3169026"/>
            <a:chOff x="0" y="0"/>
            <a:chExt cx="6285990" cy="3169024"/>
          </a:xfrm>
        </p:grpSpPr>
        <p:grpSp>
          <p:nvGrpSpPr>
            <p:cNvPr id="1654" name="Group"/>
            <p:cNvGrpSpPr/>
            <p:nvPr/>
          </p:nvGrpSpPr>
          <p:grpSpPr>
            <a:xfrm>
              <a:off x="0" y="0"/>
              <a:ext cx="6285991" cy="3169025"/>
              <a:chOff x="0" y="0"/>
              <a:chExt cx="6285990" cy="3169024"/>
            </a:xfrm>
          </p:grpSpPr>
          <p:pic>
            <p:nvPicPr>
              <p:cNvPr id="1641" name="Image" descr="Image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17899" y="0"/>
                <a:ext cx="4433147" cy="9779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42" name="幅度函数："/>
              <p:cNvSpPr txBox="1"/>
              <p:nvPr/>
            </p:nvSpPr>
            <p:spPr>
              <a:xfrm>
                <a:off x="0" y="184150"/>
                <a:ext cx="1892300" cy="609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3200"/>
                  </a:spcBef>
                  <a:defRPr sz="2800"/>
                </a:lvl1pPr>
              </a:lstStyle>
              <a:p>
                <a:r>
                  <a:t>幅度函数：</a:t>
                </a:r>
              </a:p>
            </p:txBody>
          </p:sp>
          <p:sp>
            <p:nvSpPr>
              <p:cNvPr id="1643" name="IV型"/>
              <p:cNvSpPr txBox="1"/>
              <p:nvPr/>
            </p:nvSpPr>
            <p:spPr>
              <a:xfrm>
                <a:off x="5308039" y="1707924"/>
                <a:ext cx="977952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FF2600"/>
                    </a:solidFill>
                  </a:defRPr>
                </a:lvl1pPr>
              </a:lstStyle>
              <a:p>
                <a:r>
                  <a:rPr dirty="0" err="1"/>
                  <a:t>IV型</a:t>
                </a:r>
                <a:endParaRPr dirty="0"/>
              </a:p>
            </p:txBody>
          </p:sp>
          <p:grpSp>
            <p:nvGrpSpPr>
              <p:cNvPr id="1653" name="Group"/>
              <p:cNvGrpSpPr/>
              <p:nvPr/>
            </p:nvGrpSpPr>
            <p:grpSpPr>
              <a:xfrm>
                <a:off x="607036" y="1095610"/>
                <a:ext cx="4642163" cy="2073415"/>
                <a:chOff x="0" y="0"/>
                <a:chExt cx="4642161" cy="2073414"/>
              </a:xfrm>
            </p:grpSpPr>
            <p:sp>
              <p:nvSpPr>
                <p:cNvPr id="1644" name="Line"/>
                <p:cNvSpPr/>
                <p:nvPr/>
              </p:nvSpPr>
              <p:spPr>
                <a:xfrm>
                  <a:off x="0" y="1265307"/>
                  <a:ext cx="4585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1645" name="Line"/>
                <p:cNvSpPr/>
                <p:nvPr/>
              </p:nvSpPr>
              <p:spPr>
                <a:xfrm flipV="1">
                  <a:off x="353579" y="0"/>
                  <a:ext cx="1" cy="207341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1646" name="Line"/>
                <p:cNvSpPr/>
                <p:nvPr/>
              </p:nvSpPr>
              <p:spPr>
                <a:xfrm>
                  <a:off x="354927" y="656761"/>
                  <a:ext cx="1645559" cy="6224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260" extrusionOk="0">
                      <a:moveTo>
                        <a:pt x="0" y="20260"/>
                      </a:moveTo>
                      <a:cubicBezTo>
                        <a:pt x="914" y="17606"/>
                        <a:pt x="1669" y="14639"/>
                        <a:pt x="2241" y="11451"/>
                      </a:cubicBezTo>
                      <a:cubicBezTo>
                        <a:pt x="3013" y="7157"/>
                        <a:pt x="3619" y="2184"/>
                        <a:pt x="5391" y="521"/>
                      </a:cubicBezTo>
                      <a:cubicBezTo>
                        <a:pt x="7374" y="-1340"/>
                        <a:pt x="9304" y="2153"/>
                        <a:pt x="11079" y="5169"/>
                      </a:cubicBezTo>
                      <a:cubicBezTo>
                        <a:pt x="12639" y="7820"/>
                        <a:pt x="14322" y="10053"/>
                        <a:pt x="16155" y="11215"/>
                      </a:cubicBezTo>
                      <a:cubicBezTo>
                        <a:pt x="16613" y="11506"/>
                        <a:pt x="17078" y="11726"/>
                        <a:pt x="17547" y="11863"/>
                      </a:cubicBezTo>
                      <a:cubicBezTo>
                        <a:pt x="18909" y="12261"/>
                        <a:pt x="20289" y="11951"/>
                        <a:pt x="21600" y="10954"/>
                      </a:cubicBezTo>
                    </a:path>
                  </a:pathLst>
                </a:cu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1647" name="0"/>
                <p:cNvSpPr txBox="1"/>
                <p:nvPr/>
              </p:nvSpPr>
              <p:spPr>
                <a:xfrm>
                  <a:off x="23035" y="1288354"/>
                  <a:ext cx="312014" cy="533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 algn="l">
                    <a:spcBef>
                      <a:spcPts val="3200"/>
                    </a:spcBef>
                    <a:defRPr sz="2800"/>
                  </a:lvl1pPr>
                </a:lstStyle>
                <a:p>
                  <a:r>
                    <a:t>0</a:t>
                  </a:r>
                </a:p>
              </p:txBody>
            </p:sp>
            <p:pic>
              <p:nvPicPr>
                <p:cNvPr id="1648" name="Image" descr="Image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11350" y="1470725"/>
                  <a:ext cx="203200" cy="16865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649" name="Image" descr="Image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48113" y="1390262"/>
                  <a:ext cx="368301" cy="25755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650" name="Image" descr="Image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0635" y="10174"/>
                  <a:ext cx="825501" cy="37185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651" name="Image" descr="Image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88161" y="1434979"/>
                  <a:ext cx="254001" cy="16865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652" name="Line"/>
                <p:cNvSpPr/>
                <p:nvPr/>
              </p:nvSpPr>
              <p:spPr>
                <a:xfrm flipH="1">
                  <a:off x="1993227" y="656761"/>
                  <a:ext cx="1645559" cy="6224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260" extrusionOk="0">
                      <a:moveTo>
                        <a:pt x="0" y="20260"/>
                      </a:moveTo>
                      <a:cubicBezTo>
                        <a:pt x="914" y="17606"/>
                        <a:pt x="1669" y="14639"/>
                        <a:pt x="2241" y="11451"/>
                      </a:cubicBezTo>
                      <a:cubicBezTo>
                        <a:pt x="3013" y="7157"/>
                        <a:pt x="3619" y="2184"/>
                        <a:pt x="5391" y="521"/>
                      </a:cubicBezTo>
                      <a:cubicBezTo>
                        <a:pt x="7374" y="-1340"/>
                        <a:pt x="9304" y="2153"/>
                        <a:pt x="11079" y="5169"/>
                      </a:cubicBezTo>
                      <a:cubicBezTo>
                        <a:pt x="12639" y="7820"/>
                        <a:pt x="14322" y="10053"/>
                        <a:pt x="16155" y="11215"/>
                      </a:cubicBezTo>
                      <a:cubicBezTo>
                        <a:pt x="16613" y="11506"/>
                        <a:pt x="17078" y="11726"/>
                        <a:pt x="17547" y="11863"/>
                      </a:cubicBezTo>
                      <a:cubicBezTo>
                        <a:pt x="18909" y="12261"/>
                        <a:pt x="20289" y="11951"/>
                        <a:pt x="21600" y="10954"/>
                      </a:cubicBezTo>
                    </a:path>
                  </a:pathLst>
                </a:cu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</p:grpSp>
        </p:grpSp>
        <p:sp>
          <p:nvSpPr>
            <p:cNvPr id="1655" name="Circle"/>
            <p:cNvSpPr/>
            <p:nvPr/>
          </p:nvSpPr>
          <p:spPr>
            <a:xfrm>
              <a:off x="898747" y="2304156"/>
              <a:ext cx="127001" cy="127001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673" name="Group"/>
          <p:cNvGrpSpPr/>
          <p:nvPr/>
        </p:nvGrpSpPr>
        <p:grpSpPr>
          <a:xfrm>
            <a:off x="6608385" y="3011486"/>
            <a:ext cx="6293611" cy="3170355"/>
            <a:chOff x="0" y="0"/>
            <a:chExt cx="6293610" cy="3170354"/>
          </a:xfrm>
        </p:grpSpPr>
        <p:grpSp>
          <p:nvGrpSpPr>
            <p:cNvPr id="1670" name="Group"/>
            <p:cNvGrpSpPr/>
            <p:nvPr/>
          </p:nvGrpSpPr>
          <p:grpSpPr>
            <a:xfrm>
              <a:off x="0" y="0"/>
              <a:ext cx="6293611" cy="3170355"/>
              <a:chOff x="0" y="0"/>
              <a:chExt cx="6293610" cy="3170354"/>
            </a:xfrm>
          </p:grpSpPr>
          <p:grpSp>
            <p:nvGrpSpPr>
              <p:cNvPr id="1666" name="Group"/>
              <p:cNvGrpSpPr/>
              <p:nvPr/>
            </p:nvGrpSpPr>
            <p:grpSpPr>
              <a:xfrm>
                <a:off x="631282" y="1096939"/>
                <a:ext cx="4642163" cy="2073416"/>
                <a:chOff x="0" y="0"/>
                <a:chExt cx="4642161" cy="2073414"/>
              </a:xfrm>
            </p:grpSpPr>
            <p:sp>
              <p:nvSpPr>
                <p:cNvPr id="1657" name="Line"/>
                <p:cNvSpPr/>
                <p:nvPr/>
              </p:nvSpPr>
              <p:spPr>
                <a:xfrm>
                  <a:off x="0" y="1265307"/>
                  <a:ext cx="4585806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1658" name="Line"/>
                <p:cNvSpPr/>
                <p:nvPr/>
              </p:nvSpPr>
              <p:spPr>
                <a:xfrm flipV="1">
                  <a:off x="353579" y="0"/>
                  <a:ext cx="1" cy="207341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1659" name="Line"/>
                <p:cNvSpPr/>
                <p:nvPr/>
              </p:nvSpPr>
              <p:spPr>
                <a:xfrm>
                  <a:off x="354927" y="681297"/>
                  <a:ext cx="1621389" cy="6105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452" extrusionOk="0">
                      <a:moveTo>
                        <a:pt x="0" y="20452"/>
                      </a:moveTo>
                      <a:cubicBezTo>
                        <a:pt x="984" y="17829"/>
                        <a:pt x="1757" y="14751"/>
                        <a:pt x="2275" y="11388"/>
                      </a:cubicBezTo>
                      <a:cubicBezTo>
                        <a:pt x="2996" y="6703"/>
                        <a:pt x="3544" y="1112"/>
                        <a:pt x="5472" y="140"/>
                      </a:cubicBezTo>
                      <a:cubicBezTo>
                        <a:pt x="8027" y="-1148"/>
                        <a:pt x="9303" y="6826"/>
                        <a:pt x="11559" y="9016"/>
                      </a:cubicBezTo>
                      <a:cubicBezTo>
                        <a:pt x="13108" y="10520"/>
                        <a:pt x="14933" y="9096"/>
                        <a:pt x="16396" y="11145"/>
                      </a:cubicBezTo>
                      <a:cubicBezTo>
                        <a:pt x="17243" y="12330"/>
                        <a:pt x="17782" y="14449"/>
                        <a:pt x="18494" y="16045"/>
                      </a:cubicBezTo>
                      <a:cubicBezTo>
                        <a:pt x="19351" y="17965"/>
                        <a:pt x="20442" y="19125"/>
                        <a:pt x="21600" y="19315"/>
                      </a:cubicBezTo>
                    </a:path>
                  </a:pathLst>
                </a:cu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1660" name="0"/>
                <p:cNvSpPr txBox="1"/>
                <p:nvPr/>
              </p:nvSpPr>
              <p:spPr>
                <a:xfrm>
                  <a:off x="23035" y="1288354"/>
                  <a:ext cx="312014" cy="533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 algn="l">
                    <a:spcBef>
                      <a:spcPts val="3200"/>
                    </a:spcBef>
                    <a:defRPr sz="2800"/>
                  </a:lvl1pPr>
                </a:lstStyle>
                <a:p>
                  <a:r>
                    <a:t>0</a:t>
                  </a:r>
                </a:p>
              </p:txBody>
            </p:sp>
            <p:pic>
              <p:nvPicPr>
                <p:cNvPr id="1661" name="Image" descr="Image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11350" y="1470725"/>
                  <a:ext cx="203200" cy="16865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662" name="Image" descr="Image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78010" y="851835"/>
                  <a:ext cx="368301" cy="25755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663" name="Image" descr="Image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0635" y="10174"/>
                  <a:ext cx="825501" cy="37185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664" name="Image" descr="Image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88161" y="1434979"/>
                  <a:ext cx="254001" cy="16865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665" name="Line"/>
                <p:cNvSpPr/>
                <p:nvPr/>
              </p:nvSpPr>
              <p:spPr>
                <a:xfrm rot="10800000">
                  <a:off x="1988377" y="1238328"/>
                  <a:ext cx="1621389" cy="6105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452" extrusionOk="0">
                      <a:moveTo>
                        <a:pt x="0" y="20452"/>
                      </a:moveTo>
                      <a:cubicBezTo>
                        <a:pt x="984" y="17829"/>
                        <a:pt x="1757" y="14751"/>
                        <a:pt x="2275" y="11388"/>
                      </a:cubicBezTo>
                      <a:cubicBezTo>
                        <a:pt x="2996" y="6703"/>
                        <a:pt x="3544" y="1112"/>
                        <a:pt x="5472" y="140"/>
                      </a:cubicBezTo>
                      <a:cubicBezTo>
                        <a:pt x="8027" y="-1148"/>
                        <a:pt x="9303" y="6826"/>
                        <a:pt x="11559" y="9016"/>
                      </a:cubicBezTo>
                      <a:cubicBezTo>
                        <a:pt x="13108" y="10520"/>
                        <a:pt x="14933" y="9096"/>
                        <a:pt x="16396" y="11145"/>
                      </a:cubicBezTo>
                      <a:cubicBezTo>
                        <a:pt x="17243" y="12330"/>
                        <a:pt x="17782" y="14449"/>
                        <a:pt x="18494" y="16045"/>
                      </a:cubicBezTo>
                      <a:cubicBezTo>
                        <a:pt x="19351" y="17965"/>
                        <a:pt x="20442" y="19125"/>
                        <a:pt x="21600" y="19315"/>
                      </a:cubicBezTo>
                    </a:path>
                  </a:pathLst>
                </a:cu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</p:grpSp>
          <p:sp>
            <p:nvSpPr>
              <p:cNvPr id="1667" name="幅度函数："/>
              <p:cNvSpPr txBox="1"/>
              <p:nvPr/>
            </p:nvSpPr>
            <p:spPr>
              <a:xfrm>
                <a:off x="0" y="273050"/>
                <a:ext cx="1892300" cy="609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3200"/>
                  </a:spcBef>
                  <a:defRPr sz="2800"/>
                </a:lvl1pPr>
              </a:lstStyle>
              <a:p>
                <a:r>
                  <a:t>幅度函数：</a:t>
                </a:r>
              </a:p>
            </p:txBody>
          </p:sp>
          <p:pic>
            <p:nvPicPr>
              <p:cNvPr id="1668" name="Image" descr="Image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93788" y="0"/>
                <a:ext cx="3648669" cy="10922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69" name="III型"/>
              <p:cNvSpPr txBox="1"/>
              <p:nvPr/>
            </p:nvSpPr>
            <p:spPr>
              <a:xfrm>
                <a:off x="5340805" y="1461569"/>
                <a:ext cx="952806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FF2600"/>
                    </a:solidFill>
                  </a:defRPr>
                </a:lvl1pPr>
              </a:lstStyle>
              <a:p>
                <a:r>
                  <a:rPr dirty="0" err="1"/>
                  <a:t>III型</a:t>
                </a:r>
                <a:endParaRPr dirty="0"/>
              </a:p>
            </p:txBody>
          </p:sp>
        </p:grpSp>
        <p:sp>
          <p:nvSpPr>
            <p:cNvPr id="1671" name="Circle"/>
            <p:cNvSpPr/>
            <p:nvPr/>
          </p:nvSpPr>
          <p:spPr>
            <a:xfrm>
              <a:off x="923469" y="2303195"/>
              <a:ext cx="127001" cy="127001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72" name="Circle"/>
            <p:cNvSpPr/>
            <p:nvPr/>
          </p:nvSpPr>
          <p:spPr>
            <a:xfrm>
              <a:off x="2561769" y="2303195"/>
              <a:ext cx="127001" cy="127001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674" name="恒相延时和恒群延时同时成立"/>
          <p:cNvSpPr txBox="1"/>
          <p:nvPr/>
        </p:nvSpPr>
        <p:spPr>
          <a:xfrm>
            <a:off x="745325" y="14209"/>
            <a:ext cx="557196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3200"/>
              </a:spcBef>
              <a:defRPr sz="2800"/>
            </a:lvl1pPr>
          </a:lstStyle>
          <a:p>
            <a:r>
              <a:t>恒相延时和恒群延时同时成立</a:t>
            </a:r>
          </a:p>
        </p:txBody>
      </p:sp>
      <p:sp>
        <p:nvSpPr>
          <p:cNvPr id="1675" name="恒群延时单独成立"/>
          <p:cNvSpPr txBox="1"/>
          <p:nvPr/>
        </p:nvSpPr>
        <p:spPr>
          <a:xfrm>
            <a:off x="7199999" y="17507"/>
            <a:ext cx="557196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3200"/>
              </a:spcBef>
              <a:defRPr sz="2800"/>
            </a:lvl1pPr>
          </a:lstStyle>
          <a:p>
            <a:r>
              <a:t>恒群延时单独成立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9" grpId="2" animBg="1" advAuto="0"/>
      <p:bldP spid="1608" grpId="4" animBg="1" advAuto="0"/>
      <p:bldP spid="1623" grpId="1" animBg="1" advAuto="0"/>
      <p:bldP spid="1640" grpId="3" animBg="1" advAuto="0"/>
      <p:bldP spid="1656" grpId="6" animBg="1" advAuto="0"/>
      <p:bldP spid="1673" grpId="5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5.2.4 线性相位FIR滤波器的零点分布"/>
          <p:cNvSpPr txBox="1">
            <a:spLocks noGrp="1"/>
          </p:cNvSpPr>
          <p:nvPr>
            <p:ph type="title"/>
          </p:nvPr>
        </p:nvSpPr>
        <p:spPr>
          <a:xfrm>
            <a:off x="952500" y="109126"/>
            <a:ext cx="11099800" cy="858895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r>
              <a:t>5.2.4 线性相位FIR滤波器的零点分布</a:t>
            </a:r>
          </a:p>
        </p:txBody>
      </p:sp>
      <p:sp>
        <p:nvSpPr>
          <p:cNvPr id="16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1681" name="线性FIR滤波器："/>
          <p:cNvSpPr txBox="1"/>
          <p:nvPr/>
        </p:nvSpPr>
        <p:spPr>
          <a:xfrm>
            <a:off x="151566" y="1219200"/>
            <a:ext cx="278165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线性FIR滤波器：</a:t>
            </a:r>
          </a:p>
        </p:txBody>
      </p:sp>
      <p:pic>
        <p:nvPicPr>
          <p:cNvPr id="168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682" y="2079979"/>
            <a:ext cx="6718301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3" name="传输函数："/>
          <p:cNvSpPr txBox="1"/>
          <p:nvPr/>
        </p:nvSpPr>
        <p:spPr>
          <a:xfrm>
            <a:off x="151566" y="2953458"/>
            <a:ext cx="1892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传输函数：</a:t>
            </a:r>
          </a:p>
        </p:txBody>
      </p:sp>
      <p:pic>
        <p:nvPicPr>
          <p:cNvPr id="168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593" y="2731209"/>
            <a:ext cx="7302501" cy="105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241" y="5294497"/>
            <a:ext cx="3848101" cy="105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6361" y="6774756"/>
            <a:ext cx="3009901" cy="444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89" name="Group"/>
          <p:cNvGrpSpPr/>
          <p:nvPr/>
        </p:nvGrpSpPr>
        <p:grpSpPr>
          <a:xfrm>
            <a:off x="2064226" y="3572938"/>
            <a:ext cx="4003375" cy="3738344"/>
            <a:chOff x="0" y="0"/>
            <a:chExt cx="4003373" cy="3738343"/>
          </a:xfrm>
        </p:grpSpPr>
        <p:sp>
          <p:nvSpPr>
            <p:cNvPr id="1687" name="Line"/>
            <p:cNvSpPr/>
            <p:nvPr/>
          </p:nvSpPr>
          <p:spPr>
            <a:xfrm>
              <a:off x="1368913" y="3738343"/>
              <a:ext cx="2634461" cy="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88" name="Line"/>
            <p:cNvSpPr/>
            <p:nvPr/>
          </p:nvSpPr>
          <p:spPr>
            <a:xfrm>
              <a:off x="0" y="0"/>
              <a:ext cx="815098" cy="0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1692" name="Group"/>
          <p:cNvGrpSpPr/>
          <p:nvPr/>
        </p:nvGrpSpPr>
        <p:grpSpPr>
          <a:xfrm>
            <a:off x="7608543" y="4293713"/>
            <a:ext cx="4195520" cy="609601"/>
            <a:chOff x="0" y="-75183"/>
            <a:chExt cx="4195519" cy="609600"/>
          </a:xfrm>
        </p:grpSpPr>
        <p:pic>
          <p:nvPicPr>
            <p:cNvPr id="1690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33319" y="102616"/>
              <a:ext cx="2362201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91" name="变量代换："/>
            <p:cNvSpPr txBox="1"/>
            <p:nvPr/>
          </p:nvSpPr>
          <p:spPr>
            <a:xfrm>
              <a:off x="0" y="-75184"/>
              <a:ext cx="18923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rPr dirty="0" err="1"/>
                <a:t>变量代换</a:t>
              </a:r>
              <a:r>
                <a:rPr dirty="0"/>
                <a:t>：</a:t>
              </a:r>
            </a:p>
          </p:txBody>
        </p:sp>
      </p:grpSp>
      <p:grpSp>
        <p:nvGrpSpPr>
          <p:cNvPr id="1696" name="Group"/>
          <p:cNvGrpSpPr/>
          <p:nvPr/>
        </p:nvGrpSpPr>
        <p:grpSpPr>
          <a:xfrm>
            <a:off x="263790" y="8557414"/>
            <a:ext cx="7357244" cy="825501"/>
            <a:chOff x="0" y="0"/>
            <a:chExt cx="7357242" cy="825500"/>
          </a:xfrm>
        </p:grpSpPr>
        <p:sp>
          <p:nvSpPr>
            <p:cNvPr id="1693" name="也为零点"/>
            <p:cNvSpPr txBox="1"/>
            <p:nvPr/>
          </p:nvSpPr>
          <p:spPr>
            <a:xfrm>
              <a:off x="5820542" y="107950"/>
              <a:ext cx="15367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也为零点</a:t>
              </a:r>
            </a:p>
          </p:txBody>
        </p:sp>
        <p:sp>
          <p:nvSpPr>
            <p:cNvPr id="1694" name="又因为h(n)为实序列，所以，"/>
            <p:cNvSpPr txBox="1"/>
            <p:nvPr/>
          </p:nvSpPr>
          <p:spPr>
            <a:xfrm>
              <a:off x="0" y="107950"/>
              <a:ext cx="4658157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又因为h(n)为实序列，所以，</a:t>
              </a:r>
            </a:p>
          </p:txBody>
        </p:sp>
        <p:pic>
          <p:nvPicPr>
            <p:cNvPr id="1695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15386" y="0"/>
              <a:ext cx="889001" cy="825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03" name="Group"/>
          <p:cNvGrpSpPr/>
          <p:nvPr/>
        </p:nvGrpSpPr>
        <p:grpSpPr>
          <a:xfrm>
            <a:off x="359040" y="7683300"/>
            <a:ext cx="7200969" cy="787401"/>
            <a:chOff x="0" y="0"/>
            <a:chExt cx="7200968" cy="787400"/>
          </a:xfrm>
        </p:grpSpPr>
        <p:pic>
          <p:nvPicPr>
            <p:cNvPr id="1697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17468" y="184150"/>
              <a:ext cx="1130301" cy="419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8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209550"/>
              <a:ext cx="736600" cy="368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99" name="与"/>
            <p:cNvSpPr txBox="1"/>
            <p:nvPr/>
          </p:nvSpPr>
          <p:spPr>
            <a:xfrm>
              <a:off x="757725" y="88900"/>
              <a:ext cx="4699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与</a:t>
              </a:r>
            </a:p>
          </p:txBody>
        </p:sp>
        <p:sp>
          <p:nvSpPr>
            <p:cNvPr id="1700" name="具有相同的根，"/>
            <p:cNvSpPr txBox="1"/>
            <p:nvPr/>
          </p:nvSpPr>
          <p:spPr>
            <a:xfrm>
              <a:off x="2394238" y="88900"/>
              <a:ext cx="26035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具有相同的根，</a:t>
              </a:r>
            </a:p>
          </p:txBody>
        </p:sp>
        <p:pic>
          <p:nvPicPr>
            <p:cNvPr id="1701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27803" y="0"/>
              <a:ext cx="762001" cy="787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2" name="为零点"/>
            <p:cNvSpPr txBox="1"/>
            <p:nvPr/>
          </p:nvSpPr>
          <p:spPr>
            <a:xfrm>
              <a:off x="6019868" y="88900"/>
              <a:ext cx="11811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为零点</a:t>
              </a:r>
            </a:p>
          </p:txBody>
        </p:sp>
      </p:grpSp>
      <p:grpSp>
        <p:nvGrpSpPr>
          <p:cNvPr id="1712" name="Group"/>
          <p:cNvGrpSpPr/>
          <p:nvPr/>
        </p:nvGrpSpPr>
        <p:grpSpPr>
          <a:xfrm>
            <a:off x="8488833" y="7578683"/>
            <a:ext cx="4362281" cy="1487748"/>
            <a:chOff x="0" y="0"/>
            <a:chExt cx="4362279" cy="1487746"/>
          </a:xfrm>
        </p:grpSpPr>
        <p:grpSp>
          <p:nvGrpSpPr>
            <p:cNvPr id="1708" name="Group"/>
            <p:cNvGrpSpPr/>
            <p:nvPr/>
          </p:nvGrpSpPr>
          <p:grpSpPr>
            <a:xfrm>
              <a:off x="169486" y="0"/>
              <a:ext cx="3641937" cy="740536"/>
              <a:chOff x="0" y="0"/>
              <a:chExt cx="3641935" cy="740535"/>
            </a:xfrm>
          </p:grpSpPr>
          <p:pic>
            <p:nvPicPr>
              <p:cNvPr id="1704" name="Image" descr="Image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0" y="340935"/>
                <a:ext cx="1270000" cy="3683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05" name="Image" descr="Image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46535" y="296035"/>
                <a:ext cx="1295401" cy="4445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706" name="Line"/>
              <p:cNvSpPr/>
              <p:nvPr/>
            </p:nvSpPr>
            <p:spPr>
              <a:xfrm flipV="1">
                <a:off x="1400719" y="518285"/>
                <a:ext cx="81509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707" name="FT"/>
              <p:cNvSpPr txBox="1"/>
              <p:nvPr/>
            </p:nvSpPr>
            <p:spPr>
              <a:xfrm>
                <a:off x="1553404" y="0"/>
                <a:ext cx="50972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3200"/>
                  </a:spcBef>
                  <a:defRPr sz="2800"/>
                </a:lvl1pPr>
              </a:lstStyle>
              <a:p>
                <a:r>
                  <a:t>FT</a:t>
                </a:r>
              </a:p>
            </p:txBody>
          </p:sp>
        </p:grpSp>
        <p:sp>
          <p:nvSpPr>
            <p:cNvPr id="1709" name="Line"/>
            <p:cNvSpPr/>
            <p:nvPr/>
          </p:nvSpPr>
          <p:spPr>
            <a:xfrm>
              <a:off x="2537497" y="731166"/>
              <a:ext cx="1287706" cy="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10" name="共轭对称:"/>
            <p:cNvSpPr txBox="1"/>
            <p:nvPr/>
          </p:nvSpPr>
          <p:spPr>
            <a:xfrm>
              <a:off x="0" y="928946"/>
              <a:ext cx="147256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共轭对称:</a:t>
              </a:r>
            </a:p>
          </p:txBody>
        </p:sp>
        <p:pic>
          <p:nvPicPr>
            <p:cNvPr id="1711" name="Image" descr="Image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651817" y="1070061"/>
              <a:ext cx="2710463" cy="355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13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80312" y="4110456"/>
            <a:ext cx="3616273" cy="9761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3" grpId="1" animBg="1" advAuto="0"/>
      <p:bldP spid="1684" grpId="2" animBg="1" advAuto="0"/>
      <p:bldP spid="1685" grpId="5" animBg="1" advAuto="0"/>
      <p:bldP spid="1686" grpId="6" animBg="1" advAuto="0"/>
      <p:bldP spid="1689" grpId="7" animBg="1" advAuto="0"/>
      <p:bldP spid="1692" grpId="3" animBg="1" advAuto="0"/>
      <p:bldP spid="1696" grpId="9" animBg="1" advAuto="0"/>
      <p:bldP spid="1703" grpId="8" animBg="1" advAuto="0"/>
      <p:bldP spid="1712" grpId="10" animBg="1" advAuto="0"/>
      <p:bldP spid="1713" grpId="4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1718" name="零点分布情况分析(四类)："/>
          <p:cNvSpPr txBox="1"/>
          <p:nvPr/>
        </p:nvSpPr>
        <p:spPr>
          <a:xfrm>
            <a:off x="497271" y="805281"/>
            <a:ext cx="4855363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零点分布情况分析(四类)：</a:t>
            </a:r>
          </a:p>
        </p:txBody>
      </p:sp>
      <p:sp>
        <p:nvSpPr>
          <p:cNvPr id="1719" name="1）零点既不在实轴，也不在单位圆上"/>
          <p:cNvSpPr txBox="1"/>
          <p:nvPr/>
        </p:nvSpPr>
        <p:spPr>
          <a:xfrm>
            <a:off x="372333" y="2211483"/>
            <a:ext cx="600161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>
                <a:solidFill>
                  <a:srgbClr val="FF2600"/>
                </a:solidFill>
              </a:defRPr>
            </a:lvl1pPr>
          </a:lstStyle>
          <a:p>
            <a:r>
              <a:t>1）零点既不在实轴，也不在单位圆上</a:t>
            </a:r>
          </a:p>
        </p:txBody>
      </p:sp>
      <p:sp>
        <p:nvSpPr>
          <p:cNvPr id="1720" name="2）零点在实轴，但是不在单位圆上"/>
          <p:cNvSpPr txBox="1"/>
          <p:nvPr/>
        </p:nvSpPr>
        <p:spPr>
          <a:xfrm>
            <a:off x="372333" y="3601096"/>
            <a:ext cx="564601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>
                <a:solidFill>
                  <a:srgbClr val="00F900"/>
                </a:solidFill>
              </a:defRPr>
            </a:lvl1pPr>
          </a:lstStyle>
          <a:p>
            <a:r>
              <a:t>2）零点在实轴，但是不在单位圆上</a:t>
            </a:r>
          </a:p>
        </p:txBody>
      </p:sp>
      <p:sp>
        <p:nvSpPr>
          <p:cNvPr id="1721" name="3）零点在单位圆上，但是不在实轴上"/>
          <p:cNvSpPr txBox="1"/>
          <p:nvPr/>
        </p:nvSpPr>
        <p:spPr>
          <a:xfrm>
            <a:off x="372333" y="4990709"/>
            <a:ext cx="600161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>
                <a:solidFill>
                  <a:srgbClr val="0433FF"/>
                </a:solidFill>
              </a:defRPr>
            </a:lvl1pPr>
          </a:lstStyle>
          <a:p>
            <a:r>
              <a:t>3）零点在单位圆上，但是不在实轴上</a:t>
            </a:r>
          </a:p>
        </p:txBody>
      </p:sp>
      <p:sp>
        <p:nvSpPr>
          <p:cNvPr id="1722" name="4）零点既在单位圆上，又在实轴上"/>
          <p:cNvSpPr txBox="1"/>
          <p:nvPr/>
        </p:nvSpPr>
        <p:spPr>
          <a:xfrm>
            <a:off x="372333" y="6380322"/>
            <a:ext cx="564601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>
                <a:solidFill>
                  <a:srgbClr val="942192"/>
                </a:solidFill>
              </a:defRPr>
            </a:lvl1pPr>
          </a:lstStyle>
          <a:p>
            <a:r>
              <a:t>4）零点既在单位圆上，又在实轴上</a:t>
            </a:r>
          </a:p>
        </p:txBody>
      </p:sp>
      <p:pic>
        <p:nvPicPr>
          <p:cNvPr id="172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489" y="684631"/>
            <a:ext cx="2039816" cy="914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26" name="Group"/>
          <p:cNvGrpSpPr/>
          <p:nvPr/>
        </p:nvGrpSpPr>
        <p:grpSpPr>
          <a:xfrm>
            <a:off x="8634090" y="4285339"/>
            <a:ext cx="160021" cy="1846222"/>
            <a:chOff x="0" y="0"/>
            <a:chExt cx="160020" cy="1846220"/>
          </a:xfrm>
        </p:grpSpPr>
        <p:sp>
          <p:nvSpPr>
            <p:cNvPr id="1724" name="Circle"/>
            <p:cNvSpPr/>
            <p:nvPr/>
          </p:nvSpPr>
          <p:spPr>
            <a:xfrm>
              <a:off x="0" y="1686200"/>
              <a:ext cx="160021" cy="160021"/>
            </a:xfrm>
            <a:prstGeom prst="ellipse">
              <a:avLst/>
            </a:prstGeom>
            <a:solidFill>
              <a:srgbClr val="0433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25" name="Circle"/>
            <p:cNvSpPr/>
            <p:nvPr/>
          </p:nvSpPr>
          <p:spPr>
            <a:xfrm>
              <a:off x="0" y="0"/>
              <a:ext cx="160021" cy="160021"/>
            </a:xfrm>
            <a:prstGeom prst="ellipse">
              <a:avLst/>
            </a:prstGeom>
            <a:solidFill>
              <a:srgbClr val="0433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727" name="Oval"/>
          <p:cNvSpPr/>
          <p:nvPr/>
        </p:nvSpPr>
        <p:spPr>
          <a:xfrm>
            <a:off x="8422705" y="3703643"/>
            <a:ext cx="2979443" cy="2971513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1734" name="Group"/>
          <p:cNvGrpSpPr/>
          <p:nvPr/>
        </p:nvGrpSpPr>
        <p:grpSpPr>
          <a:xfrm>
            <a:off x="9905505" y="3353654"/>
            <a:ext cx="2095190" cy="3698124"/>
            <a:chOff x="0" y="0"/>
            <a:chExt cx="2095189" cy="3698122"/>
          </a:xfrm>
        </p:grpSpPr>
        <p:sp>
          <p:nvSpPr>
            <p:cNvPr id="1728" name="Line"/>
            <p:cNvSpPr/>
            <p:nvPr/>
          </p:nvSpPr>
          <p:spPr>
            <a:xfrm flipV="1">
              <a:off x="-1" y="-1"/>
              <a:ext cx="2075025" cy="182224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29" name="Circle"/>
            <p:cNvSpPr/>
            <p:nvPr/>
          </p:nvSpPr>
          <p:spPr>
            <a:xfrm>
              <a:off x="662939" y="1126281"/>
              <a:ext cx="160021" cy="160021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0" name="Line"/>
            <p:cNvSpPr/>
            <p:nvPr/>
          </p:nvSpPr>
          <p:spPr>
            <a:xfrm>
              <a:off x="17925" y="1834941"/>
              <a:ext cx="1912175" cy="168780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31" name="Circle"/>
            <p:cNvSpPr/>
            <p:nvPr/>
          </p:nvSpPr>
          <p:spPr>
            <a:xfrm>
              <a:off x="662939" y="2423287"/>
              <a:ext cx="160021" cy="160021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2" name="Circle"/>
            <p:cNvSpPr/>
            <p:nvPr/>
          </p:nvSpPr>
          <p:spPr>
            <a:xfrm>
              <a:off x="1935169" y="11466"/>
              <a:ext cx="160021" cy="160021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3" name="Circle"/>
            <p:cNvSpPr/>
            <p:nvPr/>
          </p:nvSpPr>
          <p:spPr>
            <a:xfrm>
              <a:off x="1935169" y="3538102"/>
              <a:ext cx="160021" cy="160021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737" name="Group"/>
          <p:cNvGrpSpPr/>
          <p:nvPr/>
        </p:nvGrpSpPr>
        <p:grpSpPr>
          <a:xfrm>
            <a:off x="10818557" y="5128439"/>
            <a:ext cx="1377058" cy="160021"/>
            <a:chOff x="0" y="0"/>
            <a:chExt cx="1377057" cy="160020"/>
          </a:xfrm>
        </p:grpSpPr>
        <p:sp>
          <p:nvSpPr>
            <p:cNvPr id="1735" name="Circle"/>
            <p:cNvSpPr/>
            <p:nvPr/>
          </p:nvSpPr>
          <p:spPr>
            <a:xfrm>
              <a:off x="0" y="0"/>
              <a:ext cx="160021" cy="160021"/>
            </a:xfrm>
            <a:prstGeom prst="ellipse">
              <a:avLst/>
            </a:prstGeom>
            <a:solidFill>
              <a:srgbClr val="00F9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6" name="Circle"/>
            <p:cNvSpPr/>
            <p:nvPr/>
          </p:nvSpPr>
          <p:spPr>
            <a:xfrm>
              <a:off x="1217037" y="0"/>
              <a:ext cx="160021" cy="160021"/>
            </a:xfrm>
            <a:prstGeom prst="ellipse">
              <a:avLst/>
            </a:prstGeom>
            <a:solidFill>
              <a:srgbClr val="00F9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740" name="Group"/>
          <p:cNvGrpSpPr/>
          <p:nvPr/>
        </p:nvGrpSpPr>
        <p:grpSpPr>
          <a:xfrm>
            <a:off x="8360950" y="5128439"/>
            <a:ext cx="3141053" cy="160021"/>
            <a:chOff x="0" y="0"/>
            <a:chExt cx="3141052" cy="160020"/>
          </a:xfrm>
        </p:grpSpPr>
        <p:sp>
          <p:nvSpPr>
            <p:cNvPr id="1738" name="Circle"/>
            <p:cNvSpPr/>
            <p:nvPr/>
          </p:nvSpPr>
          <p:spPr>
            <a:xfrm>
              <a:off x="0" y="0"/>
              <a:ext cx="160021" cy="160021"/>
            </a:xfrm>
            <a:prstGeom prst="ellipse">
              <a:avLst/>
            </a:prstGeom>
            <a:solidFill>
              <a:srgbClr val="9421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9" name="Circle"/>
            <p:cNvSpPr/>
            <p:nvPr/>
          </p:nvSpPr>
          <p:spPr>
            <a:xfrm>
              <a:off x="2981032" y="0"/>
              <a:ext cx="160021" cy="160021"/>
            </a:xfrm>
            <a:prstGeom prst="ellipse">
              <a:avLst/>
            </a:prstGeom>
            <a:solidFill>
              <a:srgbClr val="9421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747" name="Group"/>
          <p:cNvGrpSpPr/>
          <p:nvPr/>
        </p:nvGrpSpPr>
        <p:grpSpPr>
          <a:xfrm>
            <a:off x="7685418" y="2952625"/>
            <a:ext cx="5299639" cy="5519153"/>
            <a:chOff x="0" y="-47772"/>
            <a:chExt cx="5299637" cy="5519152"/>
          </a:xfrm>
        </p:grpSpPr>
        <p:sp>
          <p:nvSpPr>
            <p:cNvPr id="1741" name="线性相位FIR滤波器零点在z平面上的分布"/>
            <p:cNvSpPr txBox="1"/>
            <p:nvPr/>
          </p:nvSpPr>
          <p:spPr>
            <a:xfrm>
              <a:off x="576429" y="4353779"/>
              <a:ext cx="4095642" cy="1117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spcBef>
                  <a:spcPts val="3200"/>
                </a:spcBef>
                <a:defRPr sz="2800"/>
              </a:lvl1pPr>
            </a:lstStyle>
            <a:p>
              <a:r>
                <a:t>线性相位FIR滤波器零点在z平面上的分布</a:t>
              </a:r>
            </a:p>
          </p:txBody>
        </p:sp>
        <p:grpSp>
          <p:nvGrpSpPr>
            <p:cNvPr id="1746" name="Group"/>
            <p:cNvGrpSpPr/>
            <p:nvPr/>
          </p:nvGrpSpPr>
          <p:grpSpPr>
            <a:xfrm>
              <a:off x="-1" y="-47773"/>
              <a:ext cx="5299639" cy="4425776"/>
              <a:chOff x="0" y="-47772"/>
              <a:chExt cx="5299637" cy="4425775"/>
            </a:xfrm>
          </p:grpSpPr>
          <p:sp>
            <p:nvSpPr>
              <p:cNvPr id="1742" name="Line"/>
              <p:cNvSpPr/>
              <p:nvPr/>
            </p:nvSpPr>
            <p:spPr>
              <a:xfrm>
                <a:off x="0" y="2189001"/>
                <a:ext cx="502924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743" name="Line"/>
              <p:cNvSpPr/>
              <p:nvPr/>
            </p:nvSpPr>
            <p:spPr>
              <a:xfrm flipV="1">
                <a:off x="2227008" y="0"/>
                <a:ext cx="1" cy="437800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744" name="实轴"/>
              <p:cNvSpPr txBox="1"/>
              <p:nvPr/>
            </p:nvSpPr>
            <p:spPr>
              <a:xfrm>
                <a:off x="4474137" y="2297845"/>
                <a:ext cx="825501" cy="609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3200"/>
                  </a:spcBef>
                  <a:defRPr sz="2800"/>
                </a:lvl1pPr>
              </a:lstStyle>
              <a:p>
                <a:r>
                  <a:t>实轴</a:t>
                </a:r>
              </a:p>
            </p:txBody>
          </p:sp>
          <p:sp>
            <p:nvSpPr>
              <p:cNvPr id="1745" name="虚轴"/>
              <p:cNvSpPr txBox="1"/>
              <p:nvPr/>
            </p:nvSpPr>
            <p:spPr>
              <a:xfrm>
                <a:off x="1340548" y="-47773"/>
                <a:ext cx="825501" cy="609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3200"/>
                  </a:spcBef>
                  <a:defRPr sz="2800"/>
                </a:lvl1pPr>
              </a:lstStyle>
              <a:p>
                <a:r>
                  <a:t>虚轴</a:t>
                </a:r>
              </a:p>
            </p:txBody>
          </p:sp>
        </p:grpSp>
      </p:grpSp>
      <p:pic>
        <p:nvPicPr>
          <p:cNvPr id="174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0" y="3073400"/>
            <a:ext cx="7725930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9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50" y="4343400"/>
            <a:ext cx="3524250" cy="3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0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141" y="7242239"/>
            <a:ext cx="1072536" cy="279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53" name="Group"/>
          <p:cNvGrpSpPr/>
          <p:nvPr/>
        </p:nvGrpSpPr>
        <p:grpSpPr>
          <a:xfrm>
            <a:off x="628650" y="5753100"/>
            <a:ext cx="4102019" cy="368300"/>
            <a:chOff x="0" y="0"/>
            <a:chExt cx="4102018" cy="368300"/>
          </a:xfrm>
        </p:grpSpPr>
        <p:pic>
          <p:nvPicPr>
            <p:cNvPr id="1751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2674560" cy="368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52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33724" y="88367"/>
              <a:ext cx="1068295" cy="279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9" grpId="1" animBg="1" advAuto="0"/>
      <p:bldP spid="1720" grpId="4" animBg="1" advAuto="0"/>
      <p:bldP spid="1721" grpId="7" animBg="1" advAuto="0"/>
      <p:bldP spid="1722" grpId="10" animBg="1" advAuto="0"/>
      <p:bldP spid="1726" grpId="9" animBg="1" advAuto="0"/>
      <p:bldP spid="1734" grpId="3" animBg="1" advAuto="0"/>
      <p:bldP spid="1737" grpId="6" animBg="1" advAuto="0"/>
      <p:bldP spid="1740" grpId="12" animBg="1" advAuto="0"/>
      <p:bldP spid="1748" grpId="2" animBg="1" advAuto="0"/>
      <p:bldP spid="1749" grpId="5" animBg="1" advAuto="0"/>
      <p:bldP spid="1750" grpId="11" animBg="1" advAuto="0"/>
      <p:bldP spid="1753" grpId="8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5.3 窗函数法"/>
          <p:cNvSpPr txBox="1">
            <a:spLocks noGrp="1"/>
          </p:cNvSpPr>
          <p:nvPr>
            <p:ph type="title"/>
          </p:nvPr>
        </p:nvSpPr>
        <p:spPr>
          <a:xfrm>
            <a:off x="952500" y="2965"/>
            <a:ext cx="11099800" cy="920925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r>
              <a:t>5.3 窗函数法</a:t>
            </a:r>
          </a:p>
        </p:txBody>
      </p:sp>
      <p:sp>
        <p:nvSpPr>
          <p:cNvPr id="17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1759" name="理想低通滤波器："/>
          <p:cNvSpPr txBox="1"/>
          <p:nvPr/>
        </p:nvSpPr>
        <p:spPr>
          <a:xfrm>
            <a:off x="127750" y="1092200"/>
            <a:ext cx="29591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理想低通滤波器：</a:t>
            </a:r>
          </a:p>
        </p:txBody>
      </p:sp>
      <p:grpSp>
        <p:nvGrpSpPr>
          <p:cNvPr id="1762" name="Group"/>
          <p:cNvGrpSpPr/>
          <p:nvPr/>
        </p:nvGrpSpPr>
        <p:grpSpPr>
          <a:xfrm>
            <a:off x="6179987" y="2562071"/>
            <a:ext cx="1228411" cy="647701"/>
            <a:chOff x="0" y="0"/>
            <a:chExt cx="1228409" cy="647700"/>
          </a:xfrm>
        </p:grpSpPr>
        <p:sp>
          <p:nvSpPr>
            <p:cNvPr id="1760" name="Line"/>
            <p:cNvSpPr/>
            <p:nvPr/>
          </p:nvSpPr>
          <p:spPr>
            <a:xfrm>
              <a:off x="0" y="640666"/>
              <a:ext cx="12284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61" name="FT"/>
            <p:cNvSpPr txBox="1"/>
            <p:nvPr/>
          </p:nvSpPr>
          <p:spPr>
            <a:xfrm>
              <a:off x="253999" y="0"/>
              <a:ext cx="622708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FT</a:t>
              </a:r>
            </a:p>
          </p:txBody>
        </p:sp>
      </p:grpSp>
      <p:grpSp>
        <p:nvGrpSpPr>
          <p:cNvPr id="1765" name="Group"/>
          <p:cNvGrpSpPr/>
          <p:nvPr/>
        </p:nvGrpSpPr>
        <p:grpSpPr>
          <a:xfrm>
            <a:off x="8307630" y="4271032"/>
            <a:ext cx="4160802" cy="1108480"/>
            <a:chOff x="0" y="-75183"/>
            <a:chExt cx="4160801" cy="1108479"/>
          </a:xfrm>
        </p:grpSpPr>
        <p:sp>
          <p:nvSpPr>
            <p:cNvPr id="1763" name="理想时域函数，无限时宽"/>
            <p:cNvSpPr txBox="1"/>
            <p:nvPr/>
          </p:nvSpPr>
          <p:spPr>
            <a:xfrm>
              <a:off x="0" y="-75184"/>
              <a:ext cx="40259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理想时域函数，无限时宽</a:t>
              </a:r>
            </a:p>
          </p:txBody>
        </p:sp>
        <p:sp>
          <p:nvSpPr>
            <p:cNvPr id="1764" name="非因果（物理不可实现）"/>
            <p:cNvSpPr txBox="1"/>
            <p:nvPr/>
          </p:nvSpPr>
          <p:spPr>
            <a:xfrm>
              <a:off x="134901" y="423695"/>
              <a:ext cx="40259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非因果（物理不可实现）</a:t>
              </a:r>
            </a:p>
          </p:txBody>
        </p:sp>
      </p:grpSp>
      <p:sp>
        <p:nvSpPr>
          <p:cNvPr id="1766" name="如何利用有限时宽、因果序列逼近理想滤波器？"/>
          <p:cNvSpPr txBox="1"/>
          <p:nvPr/>
        </p:nvSpPr>
        <p:spPr>
          <a:xfrm>
            <a:off x="308408" y="5775597"/>
            <a:ext cx="9715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如何利用</a:t>
            </a:r>
            <a:r>
              <a:rPr>
                <a:solidFill>
                  <a:schemeClr val="accent5"/>
                </a:solidFill>
              </a:rPr>
              <a:t>有限时宽</a:t>
            </a:r>
            <a:r>
              <a:t>、</a:t>
            </a:r>
            <a:r>
              <a:rPr>
                <a:solidFill>
                  <a:schemeClr val="accent5"/>
                </a:solidFill>
              </a:rPr>
              <a:t>因果序列</a:t>
            </a:r>
            <a:r>
              <a:t>逼近理想滤波器？</a:t>
            </a:r>
          </a:p>
        </p:txBody>
      </p:sp>
      <p:grpSp>
        <p:nvGrpSpPr>
          <p:cNvPr id="1769" name="Group"/>
          <p:cNvGrpSpPr/>
          <p:nvPr/>
        </p:nvGrpSpPr>
        <p:grpSpPr>
          <a:xfrm>
            <a:off x="2536012" y="2461370"/>
            <a:ext cx="1634989" cy="520701"/>
            <a:chOff x="0" y="0"/>
            <a:chExt cx="1634988" cy="520700"/>
          </a:xfrm>
        </p:grpSpPr>
        <p:pic>
          <p:nvPicPr>
            <p:cNvPr id="176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162" y="0"/>
              <a:ext cx="870827" cy="520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68" name="斜率："/>
            <p:cNvSpPr txBox="1"/>
            <p:nvPr/>
          </p:nvSpPr>
          <p:spPr>
            <a:xfrm>
              <a:off x="0" y="31562"/>
              <a:ext cx="91440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100"/>
              </a:lvl1pPr>
            </a:lstStyle>
            <a:p>
              <a:r>
                <a:t>斜率：</a:t>
              </a:r>
            </a:p>
          </p:txBody>
        </p:sp>
      </p:grpSp>
      <p:grpSp>
        <p:nvGrpSpPr>
          <p:cNvPr id="1772" name="Group"/>
          <p:cNvGrpSpPr/>
          <p:nvPr/>
        </p:nvGrpSpPr>
        <p:grpSpPr>
          <a:xfrm>
            <a:off x="2221483" y="6518337"/>
            <a:ext cx="4025901" cy="614981"/>
            <a:chOff x="0" y="0"/>
            <a:chExt cx="4025900" cy="614979"/>
          </a:xfrm>
        </p:grpSpPr>
        <p:sp>
          <p:nvSpPr>
            <p:cNvPr id="1770" name="物理可实现"/>
            <p:cNvSpPr txBox="1"/>
            <p:nvPr/>
          </p:nvSpPr>
          <p:spPr>
            <a:xfrm>
              <a:off x="879962" y="5379"/>
              <a:ext cx="18923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物理可实现</a:t>
              </a:r>
            </a:p>
          </p:txBody>
        </p:sp>
        <p:sp>
          <p:nvSpPr>
            <p:cNvPr id="1771" name="Line"/>
            <p:cNvSpPr/>
            <p:nvPr/>
          </p:nvSpPr>
          <p:spPr>
            <a:xfrm>
              <a:off x="0" y="0"/>
              <a:ext cx="4025901" cy="0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1779" name="Group"/>
          <p:cNvGrpSpPr/>
          <p:nvPr/>
        </p:nvGrpSpPr>
        <p:grpSpPr>
          <a:xfrm>
            <a:off x="8632037" y="1495325"/>
            <a:ext cx="1834629" cy="2210432"/>
            <a:chOff x="0" y="-454"/>
            <a:chExt cx="1834628" cy="2210431"/>
          </a:xfrm>
        </p:grpSpPr>
        <p:grpSp>
          <p:nvGrpSpPr>
            <p:cNvPr id="1777" name="Group"/>
            <p:cNvGrpSpPr/>
            <p:nvPr/>
          </p:nvGrpSpPr>
          <p:grpSpPr>
            <a:xfrm>
              <a:off x="-1" y="-455"/>
              <a:ext cx="1834630" cy="1390597"/>
              <a:chOff x="0" y="-454"/>
              <a:chExt cx="1834628" cy="1390596"/>
            </a:xfrm>
          </p:grpSpPr>
          <p:pic>
            <p:nvPicPr>
              <p:cNvPr id="1773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5100" y="0"/>
                <a:ext cx="599529" cy="4699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774" name="Line"/>
              <p:cNvSpPr/>
              <p:nvPr/>
            </p:nvSpPr>
            <p:spPr>
              <a:xfrm>
                <a:off x="0" y="1390141"/>
                <a:ext cx="1389328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triangle" w="med" len="med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775" name="Line"/>
              <p:cNvSpPr/>
              <p:nvPr/>
            </p:nvSpPr>
            <p:spPr>
              <a:xfrm flipH="1">
                <a:off x="715720" y="481353"/>
                <a:ext cx="458902" cy="86321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776" name="时延："/>
              <p:cNvSpPr txBox="1"/>
              <p:nvPr/>
            </p:nvSpPr>
            <p:spPr>
              <a:xfrm>
                <a:off x="333395" y="-455"/>
                <a:ext cx="914401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spcBef>
                    <a:spcPts val="3200"/>
                  </a:spcBef>
                  <a:defRPr sz="2100"/>
                </a:lvl1pPr>
              </a:lstStyle>
              <a:p>
                <a:r>
                  <a:t>时延：</a:t>
                </a:r>
              </a:p>
            </p:txBody>
          </p:sp>
        </p:grpSp>
        <p:sp>
          <p:nvSpPr>
            <p:cNvPr id="1778" name="Line"/>
            <p:cNvSpPr/>
            <p:nvPr/>
          </p:nvSpPr>
          <p:spPr>
            <a:xfrm flipV="1">
              <a:off x="1400998" y="1034160"/>
              <a:ext cx="1" cy="11758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1788" name="Group"/>
          <p:cNvGrpSpPr/>
          <p:nvPr/>
        </p:nvGrpSpPr>
        <p:grpSpPr>
          <a:xfrm>
            <a:off x="7344377" y="1806774"/>
            <a:ext cx="5647606" cy="2484448"/>
            <a:chOff x="0" y="0"/>
            <a:chExt cx="5647605" cy="2484446"/>
          </a:xfrm>
        </p:grpSpPr>
        <p:sp>
          <p:nvSpPr>
            <p:cNvPr id="1780" name="Line"/>
            <p:cNvSpPr/>
            <p:nvPr/>
          </p:nvSpPr>
          <p:spPr>
            <a:xfrm>
              <a:off x="98769" y="737544"/>
              <a:ext cx="2599757" cy="1502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extrusionOk="0">
                  <a:moveTo>
                    <a:pt x="21600" y="0"/>
                  </a:moveTo>
                  <a:cubicBezTo>
                    <a:pt x="21305" y="97"/>
                    <a:pt x="21030" y="322"/>
                    <a:pt x="20799" y="652"/>
                  </a:cubicBezTo>
                  <a:cubicBezTo>
                    <a:pt x="20378" y="1256"/>
                    <a:pt x="20148" y="2137"/>
                    <a:pt x="19941" y="3008"/>
                  </a:cubicBezTo>
                  <a:cubicBezTo>
                    <a:pt x="19512" y="4812"/>
                    <a:pt x="19144" y="6655"/>
                    <a:pt x="18807" y="8516"/>
                  </a:cubicBezTo>
                  <a:cubicBezTo>
                    <a:pt x="18154" y="12128"/>
                    <a:pt x="17619" y="15802"/>
                    <a:pt x="16937" y="19399"/>
                  </a:cubicBezTo>
                  <a:cubicBezTo>
                    <a:pt x="16757" y="20351"/>
                    <a:pt x="16485" y="21350"/>
                    <a:pt x="15927" y="21465"/>
                  </a:cubicBezTo>
                  <a:cubicBezTo>
                    <a:pt x="15272" y="21600"/>
                    <a:pt x="14853" y="20464"/>
                    <a:pt x="14611" y="19318"/>
                  </a:cubicBezTo>
                  <a:cubicBezTo>
                    <a:pt x="14265" y="17684"/>
                    <a:pt x="13988" y="15992"/>
                    <a:pt x="13460" y="14506"/>
                  </a:cubicBezTo>
                  <a:cubicBezTo>
                    <a:pt x="13161" y="13662"/>
                    <a:pt x="12744" y="12885"/>
                    <a:pt x="12178" y="12833"/>
                  </a:cubicBezTo>
                  <a:cubicBezTo>
                    <a:pt x="11432" y="12764"/>
                    <a:pt x="10918" y="13899"/>
                    <a:pt x="10494" y="14992"/>
                  </a:cubicBezTo>
                  <a:cubicBezTo>
                    <a:pt x="9899" y="16522"/>
                    <a:pt x="9124" y="18046"/>
                    <a:pt x="8108" y="17762"/>
                  </a:cubicBezTo>
                  <a:cubicBezTo>
                    <a:pt x="6892" y="17422"/>
                    <a:pt x="6425" y="14602"/>
                    <a:pt x="5197" y="14409"/>
                  </a:cubicBezTo>
                  <a:cubicBezTo>
                    <a:pt x="4158" y="14246"/>
                    <a:pt x="3497" y="15958"/>
                    <a:pt x="2629" y="16709"/>
                  </a:cubicBezTo>
                  <a:cubicBezTo>
                    <a:pt x="1780" y="17444"/>
                    <a:pt x="763" y="17292"/>
                    <a:pt x="0" y="16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81" name="Line"/>
            <p:cNvSpPr/>
            <p:nvPr/>
          </p:nvSpPr>
          <p:spPr>
            <a:xfrm flipH="1">
              <a:off x="2692524" y="743268"/>
              <a:ext cx="2599756" cy="1502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extrusionOk="0">
                  <a:moveTo>
                    <a:pt x="21600" y="0"/>
                  </a:moveTo>
                  <a:cubicBezTo>
                    <a:pt x="21305" y="97"/>
                    <a:pt x="21030" y="322"/>
                    <a:pt x="20799" y="652"/>
                  </a:cubicBezTo>
                  <a:cubicBezTo>
                    <a:pt x="20378" y="1256"/>
                    <a:pt x="20148" y="2137"/>
                    <a:pt x="19941" y="3008"/>
                  </a:cubicBezTo>
                  <a:cubicBezTo>
                    <a:pt x="19512" y="4812"/>
                    <a:pt x="19144" y="6655"/>
                    <a:pt x="18807" y="8516"/>
                  </a:cubicBezTo>
                  <a:cubicBezTo>
                    <a:pt x="18154" y="12128"/>
                    <a:pt x="17619" y="15802"/>
                    <a:pt x="16937" y="19399"/>
                  </a:cubicBezTo>
                  <a:cubicBezTo>
                    <a:pt x="16757" y="20351"/>
                    <a:pt x="16485" y="21350"/>
                    <a:pt x="15927" y="21465"/>
                  </a:cubicBezTo>
                  <a:cubicBezTo>
                    <a:pt x="15272" y="21600"/>
                    <a:pt x="14853" y="20464"/>
                    <a:pt x="14611" y="19318"/>
                  </a:cubicBezTo>
                  <a:cubicBezTo>
                    <a:pt x="14265" y="17684"/>
                    <a:pt x="13988" y="15992"/>
                    <a:pt x="13460" y="14506"/>
                  </a:cubicBezTo>
                  <a:cubicBezTo>
                    <a:pt x="13161" y="13662"/>
                    <a:pt x="12744" y="12885"/>
                    <a:pt x="12178" y="12833"/>
                  </a:cubicBezTo>
                  <a:cubicBezTo>
                    <a:pt x="11432" y="12764"/>
                    <a:pt x="10918" y="13899"/>
                    <a:pt x="10494" y="14992"/>
                  </a:cubicBezTo>
                  <a:cubicBezTo>
                    <a:pt x="9899" y="16522"/>
                    <a:pt x="9124" y="18046"/>
                    <a:pt x="8108" y="17762"/>
                  </a:cubicBezTo>
                  <a:cubicBezTo>
                    <a:pt x="6892" y="17422"/>
                    <a:pt x="6425" y="14602"/>
                    <a:pt x="5197" y="14409"/>
                  </a:cubicBezTo>
                  <a:cubicBezTo>
                    <a:pt x="4158" y="14246"/>
                    <a:pt x="3497" y="15958"/>
                    <a:pt x="2629" y="16709"/>
                  </a:cubicBezTo>
                  <a:cubicBezTo>
                    <a:pt x="1780" y="17444"/>
                    <a:pt x="763" y="17292"/>
                    <a:pt x="0" y="16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82" name="Line"/>
            <p:cNvSpPr/>
            <p:nvPr/>
          </p:nvSpPr>
          <p:spPr>
            <a:xfrm flipV="1">
              <a:off x="1278216" y="169482"/>
              <a:ext cx="1" cy="21105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83" name="0"/>
            <p:cNvSpPr txBox="1"/>
            <p:nvPr/>
          </p:nvSpPr>
          <p:spPr>
            <a:xfrm>
              <a:off x="917070" y="1951046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0</a:t>
              </a:r>
            </a:p>
          </p:txBody>
        </p:sp>
        <p:sp>
          <p:nvSpPr>
            <p:cNvPr id="1784" name="n"/>
            <p:cNvSpPr txBox="1"/>
            <p:nvPr/>
          </p:nvSpPr>
          <p:spPr>
            <a:xfrm>
              <a:off x="5081062" y="1951046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n</a:t>
              </a:r>
            </a:p>
          </p:txBody>
        </p:sp>
        <p:sp>
          <p:nvSpPr>
            <p:cNvPr id="1785" name="Line"/>
            <p:cNvSpPr/>
            <p:nvPr/>
          </p:nvSpPr>
          <p:spPr>
            <a:xfrm>
              <a:off x="0" y="1876411"/>
              <a:ext cx="564760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86" name="1"/>
            <p:cNvSpPr txBox="1"/>
            <p:nvPr/>
          </p:nvSpPr>
          <p:spPr>
            <a:xfrm>
              <a:off x="868210" y="407982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1</a:t>
              </a:r>
            </a:p>
          </p:txBody>
        </p:sp>
        <p:pic>
          <p:nvPicPr>
            <p:cNvPr id="178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227" y="0"/>
              <a:ext cx="703649" cy="317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95" name="Group"/>
          <p:cNvGrpSpPr/>
          <p:nvPr/>
        </p:nvGrpSpPr>
        <p:grpSpPr>
          <a:xfrm>
            <a:off x="257984" y="1940052"/>
            <a:ext cx="2515805" cy="2940581"/>
            <a:chOff x="0" y="0"/>
            <a:chExt cx="2515803" cy="2940580"/>
          </a:xfrm>
        </p:grpSpPr>
        <p:sp>
          <p:nvSpPr>
            <p:cNvPr id="1789" name="Line"/>
            <p:cNvSpPr/>
            <p:nvPr/>
          </p:nvSpPr>
          <p:spPr>
            <a:xfrm>
              <a:off x="0" y="1869258"/>
              <a:ext cx="251580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90" name="Line"/>
            <p:cNvSpPr/>
            <p:nvPr/>
          </p:nvSpPr>
          <p:spPr>
            <a:xfrm flipV="1">
              <a:off x="622901" y="-1"/>
              <a:ext cx="1" cy="211185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91" name="Rectangle"/>
            <p:cNvSpPr/>
            <p:nvPr/>
          </p:nvSpPr>
          <p:spPr>
            <a:xfrm>
              <a:off x="622901" y="853512"/>
              <a:ext cx="979436" cy="1015747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92" name="幅度函数"/>
            <p:cNvSpPr txBox="1"/>
            <p:nvPr/>
          </p:nvSpPr>
          <p:spPr>
            <a:xfrm>
              <a:off x="616551" y="2330980"/>
              <a:ext cx="15367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幅度函数</a:t>
              </a:r>
            </a:p>
          </p:txBody>
        </p:sp>
        <p:pic>
          <p:nvPicPr>
            <p:cNvPr id="179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89127" y="1987032"/>
              <a:ext cx="254001" cy="177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94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1804" y="57059"/>
              <a:ext cx="799071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02" name="Group"/>
          <p:cNvGrpSpPr/>
          <p:nvPr/>
        </p:nvGrpSpPr>
        <p:grpSpPr>
          <a:xfrm>
            <a:off x="3830925" y="1974924"/>
            <a:ext cx="2311468" cy="2905709"/>
            <a:chOff x="0" y="0"/>
            <a:chExt cx="2311466" cy="2905708"/>
          </a:xfrm>
        </p:grpSpPr>
        <p:sp>
          <p:nvSpPr>
            <p:cNvPr id="1796" name="Line"/>
            <p:cNvSpPr/>
            <p:nvPr/>
          </p:nvSpPr>
          <p:spPr>
            <a:xfrm>
              <a:off x="0" y="1363323"/>
              <a:ext cx="2311467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97" name="Line"/>
            <p:cNvSpPr/>
            <p:nvPr/>
          </p:nvSpPr>
          <p:spPr>
            <a:xfrm flipV="1">
              <a:off x="982512" y="-1"/>
              <a:ext cx="1" cy="211185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98" name="Line"/>
            <p:cNvSpPr/>
            <p:nvPr/>
          </p:nvSpPr>
          <p:spPr>
            <a:xfrm flipH="1" flipV="1">
              <a:off x="442133" y="834267"/>
              <a:ext cx="1170513" cy="11705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799" name="相位函数"/>
            <p:cNvSpPr txBox="1"/>
            <p:nvPr/>
          </p:nvSpPr>
          <p:spPr>
            <a:xfrm>
              <a:off x="214162" y="2296108"/>
              <a:ext cx="15367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相位函数</a:t>
              </a:r>
            </a:p>
          </p:txBody>
        </p:sp>
        <p:pic>
          <p:nvPicPr>
            <p:cNvPr id="180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60450" y="1558461"/>
              <a:ext cx="254001" cy="177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01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3564" y="27055"/>
              <a:ext cx="691979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" grpId="4" animBg="1" advAuto="0"/>
      <p:bldP spid="1765" grpId="7" animBg="1" advAuto="0"/>
      <p:bldP spid="1766" grpId="8" animBg="1" advAuto="0"/>
      <p:bldP spid="1769" grpId="3" animBg="1" advAuto="0"/>
      <p:bldP spid="1772" grpId="9" animBg="1" advAuto="0"/>
      <p:bldP spid="1779" grpId="6" animBg="1" advAuto="0"/>
      <p:bldP spid="1788" grpId="5" animBg="1" advAuto="0"/>
      <p:bldP spid="1795" grpId="1" animBg="1" advAuto="0"/>
      <p:bldP spid="1802" grpId="2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5.3 窗函数法设计思路"/>
          <p:cNvSpPr txBox="1">
            <a:spLocks noGrp="1"/>
          </p:cNvSpPr>
          <p:nvPr>
            <p:ph type="title"/>
          </p:nvPr>
        </p:nvSpPr>
        <p:spPr>
          <a:xfrm>
            <a:off x="952500" y="2965"/>
            <a:ext cx="11099800" cy="929892"/>
          </a:xfrm>
          <a:prstGeom prst="rect">
            <a:avLst/>
          </a:prstGeom>
        </p:spPr>
        <p:txBody>
          <a:bodyPr/>
          <a:lstStyle>
            <a:lvl1pPr defTabSz="338835">
              <a:defRPr sz="4640"/>
            </a:lvl1pPr>
          </a:lstStyle>
          <a:p>
            <a:r>
              <a:t>5.3 窗函数法设计思路</a:t>
            </a:r>
          </a:p>
        </p:txBody>
      </p:sp>
      <p:sp>
        <p:nvSpPr>
          <p:cNvPr id="18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1808" name="Line"/>
          <p:cNvSpPr/>
          <p:nvPr/>
        </p:nvSpPr>
        <p:spPr>
          <a:xfrm>
            <a:off x="257984" y="3809310"/>
            <a:ext cx="2515805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09" name="Line"/>
          <p:cNvSpPr/>
          <p:nvPr/>
        </p:nvSpPr>
        <p:spPr>
          <a:xfrm flipV="1">
            <a:off x="880886" y="1940051"/>
            <a:ext cx="1" cy="211185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10" name="Rectangle"/>
          <p:cNvSpPr/>
          <p:nvPr/>
        </p:nvSpPr>
        <p:spPr>
          <a:xfrm>
            <a:off x="880886" y="2793564"/>
            <a:ext cx="979436" cy="101574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11" name="理想低通滤波器："/>
          <p:cNvSpPr txBox="1"/>
          <p:nvPr/>
        </p:nvSpPr>
        <p:spPr>
          <a:xfrm>
            <a:off x="127750" y="1092200"/>
            <a:ext cx="29591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理想低通滤波器：</a:t>
            </a:r>
          </a:p>
        </p:txBody>
      </p:sp>
      <p:sp>
        <p:nvSpPr>
          <p:cNvPr id="1812" name="幅度函数"/>
          <p:cNvSpPr txBox="1"/>
          <p:nvPr/>
        </p:nvSpPr>
        <p:spPr>
          <a:xfrm>
            <a:off x="874536" y="4271032"/>
            <a:ext cx="15367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幅度函数</a:t>
            </a:r>
          </a:p>
        </p:txBody>
      </p:sp>
      <p:sp>
        <p:nvSpPr>
          <p:cNvPr id="1813" name="相位函数"/>
          <p:cNvSpPr txBox="1"/>
          <p:nvPr/>
        </p:nvSpPr>
        <p:spPr>
          <a:xfrm>
            <a:off x="4045087" y="4271032"/>
            <a:ext cx="15367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相位函数</a:t>
            </a:r>
          </a:p>
        </p:txBody>
      </p:sp>
      <p:pic>
        <p:nvPicPr>
          <p:cNvPr id="181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64" y="1945207"/>
            <a:ext cx="654708" cy="29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112" y="3927085"/>
            <a:ext cx="254001" cy="177801"/>
          </a:xfrm>
          <a:prstGeom prst="rect">
            <a:avLst/>
          </a:prstGeom>
          <a:ln w="12700">
            <a:miter lim="400000"/>
          </a:ln>
        </p:spPr>
      </p:pic>
      <p:sp>
        <p:nvSpPr>
          <p:cNvPr id="1816" name="Line"/>
          <p:cNvSpPr/>
          <p:nvPr/>
        </p:nvSpPr>
        <p:spPr>
          <a:xfrm>
            <a:off x="7443147" y="2544319"/>
            <a:ext cx="2599756" cy="1502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6" extrusionOk="0">
                <a:moveTo>
                  <a:pt x="21600" y="0"/>
                </a:moveTo>
                <a:cubicBezTo>
                  <a:pt x="21305" y="97"/>
                  <a:pt x="21030" y="322"/>
                  <a:pt x="20799" y="652"/>
                </a:cubicBezTo>
                <a:cubicBezTo>
                  <a:pt x="20378" y="1256"/>
                  <a:pt x="20148" y="2137"/>
                  <a:pt x="19941" y="3008"/>
                </a:cubicBezTo>
                <a:cubicBezTo>
                  <a:pt x="19512" y="4812"/>
                  <a:pt x="19144" y="6655"/>
                  <a:pt x="18807" y="8516"/>
                </a:cubicBezTo>
                <a:cubicBezTo>
                  <a:pt x="18154" y="12128"/>
                  <a:pt x="17619" y="15802"/>
                  <a:pt x="16937" y="19399"/>
                </a:cubicBezTo>
                <a:cubicBezTo>
                  <a:pt x="16757" y="20351"/>
                  <a:pt x="16485" y="21350"/>
                  <a:pt x="15927" y="21465"/>
                </a:cubicBezTo>
                <a:cubicBezTo>
                  <a:pt x="15272" y="21600"/>
                  <a:pt x="14853" y="20464"/>
                  <a:pt x="14611" y="19318"/>
                </a:cubicBezTo>
                <a:cubicBezTo>
                  <a:pt x="14265" y="17684"/>
                  <a:pt x="13988" y="15992"/>
                  <a:pt x="13460" y="14506"/>
                </a:cubicBezTo>
                <a:cubicBezTo>
                  <a:pt x="13161" y="13662"/>
                  <a:pt x="12744" y="12885"/>
                  <a:pt x="12178" y="12833"/>
                </a:cubicBezTo>
                <a:cubicBezTo>
                  <a:pt x="11432" y="12764"/>
                  <a:pt x="10918" y="13899"/>
                  <a:pt x="10494" y="14992"/>
                </a:cubicBezTo>
                <a:cubicBezTo>
                  <a:pt x="9899" y="16522"/>
                  <a:pt x="9124" y="18046"/>
                  <a:pt x="8108" y="17762"/>
                </a:cubicBezTo>
                <a:cubicBezTo>
                  <a:pt x="6892" y="17422"/>
                  <a:pt x="6425" y="14602"/>
                  <a:pt x="5197" y="14409"/>
                </a:cubicBezTo>
                <a:cubicBezTo>
                  <a:pt x="4158" y="14246"/>
                  <a:pt x="3497" y="15958"/>
                  <a:pt x="2629" y="16709"/>
                </a:cubicBezTo>
                <a:cubicBezTo>
                  <a:pt x="1780" y="17444"/>
                  <a:pt x="763" y="17292"/>
                  <a:pt x="0" y="16318"/>
                </a:cubicBezTo>
              </a:path>
            </a:pathLst>
          </a:cu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17" name="Line"/>
          <p:cNvSpPr/>
          <p:nvPr/>
        </p:nvSpPr>
        <p:spPr>
          <a:xfrm flipH="1">
            <a:off x="10036901" y="2550042"/>
            <a:ext cx="2599756" cy="1502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6" extrusionOk="0">
                <a:moveTo>
                  <a:pt x="21600" y="0"/>
                </a:moveTo>
                <a:cubicBezTo>
                  <a:pt x="21305" y="97"/>
                  <a:pt x="21030" y="322"/>
                  <a:pt x="20799" y="652"/>
                </a:cubicBezTo>
                <a:cubicBezTo>
                  <a:pt x="20378" y="1256"/>
                  <a:pt x="20148" y="2137"/>
                  <a:pt x="19941" y="3008"/>
                </a:cubicBezTo>
                <a:cubicBezTo>
                  <a:pt x="19512" y="4812"/>
                  <a:pt x="19144" y="6655"/>
                  <a:pt x="18807" y="8516"/>
                </a:cubicBezTo>
                <a:cubicBezTo>
                  <a:pt x="18154" y="12128"/>
                  <a:pt x="17619" y="15802"/>
                  <a:pt x="16937" y="19399"/>
                </a:cubicBezTo>
                <a:cubicBezTo>
                  <a:pt x="16757" y="20351"/>
                  <a:pt x="16485" y="21350"/>
                  <a:pt x="15927" y="21465"/>
                </a:cubicBezTo>
                <a:cubicBezTo>
                  <a:pt x="15272" y="21600"/>
                  <a:pt x="14853" y="20464"/>
                  <a:pt x="14611" y="19318"/>
                </a:cubicBezTo>
                <a:cubicBezTo>
                  <a:pt x="14265" y="17684"/>
                  <a:pt x="13988" y="15992"/>
                  <a:pt x="13460" y="14506"/>
                </a:cubicBezTo>
                <a:cubicBezTo>
                  <a:pt x="13161" y="13662"/>
                  <a:pt x="12744" y="12885"/>
                  <a:pt x="12178" y="12833"/>
                </a:cubicBezTo>
                <a:cubicBezTo>
                  <a:pt x="11432" y="12764"/>
                  <a:pt x="10918" y="13899"/>
                  <a:pt x="10494" y="14992"/>
                </a:cubicBezTo>
                <a:cubicBezTo>
                  <a:pt x="9899" y="16522"/>
                  <a:pt x="9124" y="18046"/>
                  <a:pt x="8108" y="17762"/>
                </a:cubicBezTo>
                <a:cubicBezTo>
                  <a:pt x="6892" y="17422"/>
                  <a:pt x="6425" y="14602"/>
                  <a:pt x="5197" y="14409"/>
                </a:cubicBezTo>
                <a:cubicBezTo>
                  <a:pt x="4158" y="14246"/>
                  <a:pt x="3497" y="15958"/>
                  <a:pt x="2629" y="16709"/>
                </a:cubicBezTo>
                <a:cubicBezTo>
                  <a:pt x="1780" y="17444"/>
                  <a:pt x="763" y="17292"/>
                  <a:pt x="0" y="16318"/>
                </a:cubicBezTo>
              </a:path>
            </a:pathLst>
          </a:custGeom>
          <a:ln w="25400" cap="rnd">
            <a:solidFill>
              <a:srgbClr val="000000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18" name="Line"/>
          <p:cNvSpPr/>
          <p:nvPr/>
        </p:nvSpPr>
        <p:spPr>
          <a:xfrm flipV="1">
            <a:off x="8622594" y="1976257"/>
            <a:ext cx="1" cy="211052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19" name="Line"/>
          <p:cNvSpPr/>
          <p:nvPr/>
        </p:nvSpPr>
        <p:spPr>
          <a:xfrm>
            <a:off x="6179987" y="3202737"/>
            <a:ext cx="122841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20" name="FT"/>
          <p:cNvSpPr txBox="1"/>
          <p:nvPr/>
        </p:nvSpPr>
        <p:spPr>
          <a:xfrm>
            <a:off x="6433987" y="2562071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FT</a:t>
            </a:r>
          </a:p>
        </p:txBody>
      </p:sp>
      <p:sp>
        <p:nvSpPr>
          <p:cNvPr id="1821" name="0"/>
          <p:cNvSpPr txBox="1"/>
          <p:nvPr/>
        </p:nvSpPr>
        <p:spPr>
          <a:xfrm>
            <a:off x="8261447" y="3757821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0</a:t>
            </a:r>
          </a:p>
        </p:txBody>
      </p:sp>
      <p:sp>
        <p:nvSpPr>
          <p:cNvPr id="1822" name="n"/>
          <p:cNvSpPr txBox="1"/>
          <p:nvPr/>
        </p:nvSpPr>
        <p:spPr>
          <a:xfrm>
            <a:off x="12679440" y="3757821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n</a:t>
            </a:r>
          </a:p>
        </p:txBody>
      </p:sp>
      <p:grpSp>
        <p:nvGrpSpPr>
          <p:cNvPr id="1825" name="Group"/>
          <p:cNvGrpSpPr/>
          <p:nvPr/>
        </p:nvGrpSpPr>
        <p:grpSpPr>
          <a:xfrm>
            <a:off x="8307630" y="4271032"/>
            <a:ext cx="4025901" cy="1108480"/>
            <a:chOff x="0" y="-75183"/>
            <a:chExt cx="4025900" cy="1108479"/>
          </a:xfrm>
        </p:grpSpPr>
        <p:sp>
          <p:nvSpPr>
            <p:cNvPr id="1823" name="截短时域函数，有限时宽"/>
            <p:cNvSpPr txBox="1"/>
            <p:nvPr/>
          </p:nvSpPr>
          <p:spPr>
            <a:xfrm>
              <a:off x="0" y="-75184"/>
              <a:ext cx="40259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截短时域函数，有限时宽</a:t>
              </a:r>
            </a:p>
          </p:txBody>
        </p:sp>
        <p:sp>
          <p:nvSpPr>
            <p:cNvPr id="1824" name="因果（物理可实现）"/>
            <p:cNvSpPr txBox="1"/>
            <p:nvPr/>
          </p:nvSpPr>
          <p:spPr>
            <a:xfrm>
              <a:off x="388901" y="423695"/>
              <a:ext cx="33147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因果（物理可实现）</a:t>
              </a:r>
            </a:p>
          </p:txBody>
        </p:sp>
      </p:grpSp>
      <p:sp>
        <p:nvSpPr>
          <p:cNvPr id="1826" name="Line"/>
          <p:cNvSpPr/>
          <p:nvPr/>
        </p:nvSpPr>
        <p:spPr>
          <a:xfrm>
            <a:off x="7344377" y="3683185"/>
            <a:ext cx="564760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27" name="1"/>
          <p:cNvSpPr txBox="1"/>
          <p:nvPr/>
        </p:nvSpPr>
        <p:spPr>
          <a:xfrm>
            <a:off x="8212587" y="2214757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</a:t>
            </a:r>
          </a:p>
        </p:txBody>
      </p:sp>
      <p:grpSp>
        <p:nvGrpSpPr>
          <p:cNvPr id="1830" name="Group"/>
          <p:cNvGrpSpPr/>
          <p:nvPr/>
        </p:nvGrpSpPr>
        <p:grpSpPr>
          <a:xfrm>
            <a:off x="139417" y="2882337"/>
            <a:ext cx="2701396" cy="584201"/>
            <a:chOff x="0" y="0"/>
            <a:chExt cx="2701394" cy="584200"/>
          </a:xfrm>
        </p:grpSpPr>
        <p:sp>
          <p:nvSpPr>
            <p:cNvPr id="1828" name="…"/>
            <p:cNvSpPr txBox="1"/>
            <p:nvPr/>
          </p:nvSpPr>
          <p:spPr>
            <a:xfrm>
              <a:off x="2180694" y="-1"/>
              <a:ext cx="520701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3200">
                  <a:solidFill>
                    <a:srgbClr val="FF2600"/>
                  </a:solidFill>
                </a:defRPr>
              </a:lvl1pPr>
            </a:lstStyle>
            <a:p>
              <a:r>
                <a:t>…</a:t>
              </a:r>
            </a:p>
          </p:txBody>
        </p:sp>
        <p:sp>
          <p:nvSpPr>
            <p:cNvPr id="1829" name="…"/>
            <p:cNvSpPr txBox="1"/>
            <p:nvPr/>
          </p:nvSpPr>
          <p:spPr>
            <a:xfrm>
              <a:off x="0" y="-1"/>
              <a:ext cx="520700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3200">
                  <a:solidFill>
                    <a:srgbClr val="FF2600"/>
                  </a:solidFill>
                </a:defRPr>
              </a:lvl1pPr>
            </a:lstStyle>
            <a:p>
              <a:r>
                <a:t>…</a:t>
              </a:r>
            </a:p>
          </p:txBody>
        </p:sp>
      </p:grpSp>
      <p:sp>
        <p:nvSpPr>
          <p:cNvPr id="1831" name="?"/>
          <p:cNvSpPr txBox="1"/>
          <p:nvPr/>
        </p:nvSpPr>
        <p:spPr>
          <a:xfrm>
            <a:off x="1189496" y="3037863"/>
            <a:ext cx="3429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?</a:t>
            </a:r>
          </a:p>
        </p:txBody>
      </p:sp>
      <p:grpSp>
        <p:nvGrpSpPr>
          <p:cNvPr id="1834" name="Group"/>
          <p:cNvGrpSpPr/>
          <p:nvPr/>
        </p:nvGrpSpPr>
        <p:grpSpPr>
          <a:xfrm>
            <a:off x="431278" y="6798685"/>
            <a:ext cx="8180604" cy="762001"/>
            <a:chOff x="0" y="0"/>
            <a:chExt cx="8180602" cy="762000"/>
          </a:xfrm>
        </p:grpSpPr>
        <p:sp>
          <p:nvSpPr>
            <p:cNvPr id="1832" name="截短操作："/>
            <p:cNvSpPr txBox="1"/>
            <p:nvPr/>
          </p:nvSpPr>
          <p:spPr>
            <a:xfrm>
              <a:off x="0" y="32319"/>
              <a:ext cx="18923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截短操作：</a:t>
              </a:r>
            </a:p>
          </p:txBody>
        </p:sp>
        <p:pic>
          <p:nvPicPr>
            <p:cNvPr id="1833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2119" y="0"/>
              <a:ext cx="6078484" cy="76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37" name="Group"/>
          <p:cNvGrpSpPr/>
          <p:nvPr/>
        </p:nvGrpSpPr>
        <p:grpSpPr>
          <a:xfrm>
            <a:off x="1329196" y="8103996"/>
            <a:ext cx="4785562" cy="762001"/>
            <a:chOff x="0" y="0"/>
            <a:chExt cx="4785560" cy="762000"/>
          </a:xfrm>
        </p:grpSpPr>
        <p:pic>
          <p:nvPicPr>
            <p:cNvPr id="183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8181" y="0"/>
              <a:ext cx="3687380" cy="762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6" name="其中"/>
            <p:cNvSpPr txBox="1"/>
            <p:nvPr/>
          </p:nvSpPr>
          <p:spPr>
            <a:xfrm>
              <a:off x="0" y="115828"/>
              <a:ext cx="8255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其中</a:t>
              </a:r>
            </a:p>
          </p:txBody>
        </p:sp>
      </p:grpSp>
      <p:sp>
        <p:nvSpPr>
          <p:cNvPr id="1838" name="N-1"/>
          <p:cNvSpPr txBox="1"/>
          <p:nvPr/>
        </p:nvSpPr>
        <p:spPr>
          <a:xfrm>
            <a:off x="11344695" y="3757818"/>
            <a:ext cx="687229" cy="533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200"/>
              </a:spcBef>
              <a:defRPr sz="2800" i="1"/>
            </a:pPr>
            <a:r>
              <a:t>N</a:t>
            </a:r>
            <a:r>
              <a:rPr i="0">
                <a:latin typeface="Helvetica"/>
                <a:ea typeface="Helvetica"/>
                <a:cs typeface="Helvetica"/>
                <a:sym typeface="Helvetica"/>
              </a:rPr>
              <a:t>-1</a:t>
            </a:r>
          </a:p>
        </p:txBody>
      </p:sp>
      <p:sp>
        <p:nvSpPr>
          <p:cNvPr id="1839" name="Line"/>
          <p:cNvSpPr/>
          <p:nvPr/>
        </p:nvSpPr>
        <p:spPr>
          <a:xfrm>
            <a:off x="3830925" y="3338247"/>
            <a:ext cx="2311468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40" name="Line"/>
          <p:cNvSpPr/>
          <p:nvPr/>
        </p:nvSpPr>
        <p:spPr>
          <a:xfrm flipV="1">
            <a:off x="4813438" y="1974923"/>
            <a:ext cx="1" cy="211185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41" name="Line"/>
          <p:cNvSpPr/>
          <p:nvPr/>
        </p:nvSpPr>
        <p:spPr>
          <a:xfrm flipH="1" flipV="1">
            <a:off x="4273059" y="2809191"/>
            <a:ext cx="1170513" cy="11705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1842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0174" y="2461370"/>
            <a:ext cx="870827" cy="5207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3" name="斜率："/>
          <p:cNvSpPr txBox="1"/>
          <p:nvPr/>
        </p:nvSpPr>
        <p:spPr>
          <a:xfrm>
            <a:off x="2536012" y="2492932"/>
            <a:ext cx="91440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100"/>
            </a:lvl1pPr>
          </a:lstStyle>
          <a:p>
            <a:r>
              <a:t>斜率：</a:t>
            </a:r>
          </a:p>
        </p:txBody>
      </p:sp>
      <p:pic>
        <p:nvPicPr>
          <p:cNvPr id="184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375" y="3533385"/>
            <a:ext cx="254001" cy="17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5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4489" y="2001979"/>
            <a:ext cx="691980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6" name="Line"/>
          <p:cNvSpPr/>
          <p:nvPr/>
        </p:nvSpPr>
        <p:spPr>
          <a:xfrm>
            <a:off x="15955" y="6400800"/>
            <a:ext cx="12960514" cy="0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1870" name="Group"/>
          <p:cNvGrpSpPr/>
          <p:nvPr/>
        </p:nvGrpSpPr>
        <p:grpSpPr>
          <a:xfrm>
            <a:off x="7938698" y="1858691"/>
            <a:ext cx="3516035" cy="2197276"/>
            <a:chOff x="0" y="0"/>
            <a:chExt cx="3516033" cy="2197274"/>
          </a:xfrm>
        </p:grpSpPr>
        <p:sp>
          <p:nvSpPr>
            <p:cNvPr id="1847" name="Rectangle"/>
            <p:cNvSpPr/>
            <p:nvPr/>
          </p:nvSpPr>
          <p:spPr>
            <a:xfrm>
              <a:off x="686373" y="621357"/>
              <a:ext cx="2829661" cy="1205162"/>
            </a:xfrm>
            <a:prstGeom prst="rect">
              <a:avLst/>
            </a:prstGeom>
            <a:noFill/>
            <a:ln w="25400" cap="flat">
              <a:solidFill>
                <a:srgbClr val="00F9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48" name="Line"/>
            <p:cNvSpPr/>
            <p:nvPr/>
          </p:nvSpPr>
          <p:spPr>
            <a:xfrm flipV="1">
              <a:off x="2101203" y="690679"/>
              <a:ext cx="1" cy="1148540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49" name="Line"/>
            <p:cNvSpPr/>
            <p:nvPr/>
          </p:nvSpPr>
          <p:spPr>
            <a:xfrm flipV="1">
              <a:off x="2266303" y="817679"/>
              <a:ext cx="1" cy="1003047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50" name="Line"/>
            <p:cNvSpPr/>
            <p:nvPr/>
          </p:nvSpPr>
          <p:spPr>
            <a:xfrm flipV="1">
              <a:off x="2418703" y="1185979"/>
              <a:ext cx="1" cy="653240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51" name="Line"/>
            <p:cNvSpPr/>
            <p:nvPr/>
          </p:nvSpPr>
          <p:spPr>
            <a:xfrm flipV="1">
              <a:off x="2558403" y="1713333"/>
              <a:ext cx="1" cy="13970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52" name="Line"/>
            <p:cNvSpPr/>
            <p:nvPr/>
          </p:nvSpPr>
          <p:spPr>
            <a:xfrm>
              <a:off x="2685403" y="1842873"/>
              <a:ext cx="1" cy="26670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53" name="Line"/>
            <p:cNvSpPr/>
            <p:nvPr/>
          </p:nvSpPr>
          <p:spPr>
            <a:xfrm>
              <a:off x="2825103" y="1839219"/>
              <a:ext cx="1" cy="358056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54" name="Line"/>
            <p:cNvSpPr/>
            <p:nvPr/>
          </p:nvSpPr>
          <p:spPr>
            <a:xfrm>
              <a:off x="2952103" y="1839218"/>
              <a:ext cx="1" cy="154857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55" name="Line"/>
            <p:cNvSpPr/>
            <p:nvPr/>
          </p:nvSpPr>
          <p:spPr>
            <a:xfrm flipV="1">
              <a:off x="3091803" y="1700633"/>
              <a:ext cx="1" cy="13970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56" name="Line"/>
            <p:cNvSpPr/>
            <p:nvPr/>
          </p:nvSpPr>
          <p:spPr>
            <a:xfrm flipV="1">
              <a:off x="3231503" y="1573633"/>
              <a:ext cx="1" cy="25400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57" name="Line"/>
            <p:cNvSpPr/>
            <p:nvPr/>
          </p:nvSpPr>
          <p:spPr>
            <a:xfrm flipV="1">
              <a:off x="3371203" y="1675233"/>
              <a:ext cx="1" cy="13970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58" name="Line"/>
            <p:cNvSpPr/>
            <p:nvPr/>
          </p:nvSpPr>
          <p:spPr>
            <a:xfrm flipV="1">
              <a:off x="1936103" y="817679"/>
              <a:ext cx="1" cy="1003047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59" name="Line"/>
            <p:cNvSpPr/>
            <p:nvPr/>
          </p:nvSpPr>
          <p:spPr>
            <a:xfrm flipV="1">
              <a:off x="1783703" y="1198679"/>
              <a:ext cx="1" cy="653240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60" name="Line"/>
            <p:cNvSpPr/>
            <p:nvPr/>
          </p:nvSpPr>
          <p:spPr>
            <a:xfrm flipV="1">
              <a:off x="1644003" y="1668579"/>
              <a:ext cx="1" cy="178408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61" name="Line"/>
            <p:cNvSpPr/>
            <p:nvPr/>
          </p:nvSpPr>
          <p:spPr>
            <a:xfrm>
              <a:off x="1529703" y="1830173"/>
              <a:ext cx="1" cy="26670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62" name="Line"/>
            <p:cNvSpPr/>
            <p:nvPr/>
          </p:nvSpPr>
          <p:spPr>
            <a:xfrm>
              <a:off x="1390003" y="1839218"/>
              <a:ext cx="1" cy="346556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63" name="Line"/>
            <p:cNvSpPr/>
            <p:nvPr/>
          </p:nvSpPr>
          <p:spPr>
            <a:xfrm>
              <a:off x="1250303" y="1842465"/>
              <a:ext cx="1" cy="178209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64" name="Line"/>
            <p:cNvSpPr/>
            <p:nvPr/>
          </p:nvSpPr>
          <p:spPr>
            <a:xfrm flipV="1">
              <a:off x="1116959" y="1695920"/>
              <a:ext cx="1" cy="13970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65" name="Line"/>
            <p:cNvSpPr/>
            <p:nvPr/>
          </p:nvSpPr>
          <p:spPr>
            <a:xfrm flipV="1">
              <a:off x="964560" y="1556220"/>
              <a:ext cx="1" cy="288826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66" name="Line"/>
            <p:cNvSpPr/>
            <p:nvPr/>
          </p:nvSpPr>
          <p:spPr>
            <a:xfrm flipV="1">
              <a:off x="812159" y="1683220"/>
              <a:ext cx="1" cy="13970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67" name="Line"/>
            <p:cNvSpPr/>
            <p:nvPr/>
          </p:nvSpPr>
          <p:spPr>
            <a:xfrm flipV="1">
              <a:off x="683851" y="1802233"/>
              <a:ext cx="1" cy="5175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68" name="Line"/>
            <p:cNvSpPr/>
            <p:nvPr/>
          </p:nvSpPr>
          <p:spPr>
            <a:xfrm flipV="1">
              <a:off x="3510903" y="1814933"/>
              <a:ext cx="1" cy="5175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1869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0"/>
              <a:ext cx="543698" cy="304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71" name="注意与课本250-251页的区别！"/>
          <p:cNvSpPr txBox="1"/>
          <p:nvPr/>
        </p:nvSpPr>
        <p:spPr>
          <a:xfrm>
            <a:off x="7833081" y="5376890"/>
            <a:ext cx="497499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>
                <a:solidFill>
                  <a:srgbClr val="FF2600"/>
                </a:solidFill>
              </a:defRPr>
            </a:lvl1pPr>
          </a:lstStyle>
          <a:p>
            <a:r>
              <a:t>注意与课本250-251页的区别！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5" grpId="2" animBg="1" advAuto="0"/>
      <p:bldP spid="1830" grpId="6" animBg="1" advAuto="0"/>
      <p:bldP spid="1831" grpId="7" animBg="1" advAuto="0"/>
      <p:bldP spid="1834" grpId="4" animBg="1" advAuto="0"/>
      <p:bldP spid="1837" grpId="5" animBg="1" advAuto="0"/>
      <p:bldP spid="1846" grpId="3" animBg="1" advAuto="0"/>
      <p:bldP spid="1870" grpId="1" animBg="1" advAuto="0"/>
      <p:bldP spid="1871" grpId="8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5.3.2 窗函数法性能分析"/>
          <p:cNvSpPr txBox="1">
            <a:spLocks noGrp="1"/>
          </p:cNvSpPr>
          <p:nvPr>
            <p:ph type="title"/>
          </p:nvPr>
        </p:nvSpPr>
        <p:spPr>
          <a:xfrm>
            <a:off x="952500" y="107460"/>
            <a:ext cx="11099800" cy="769543"/>
          </a:xfrm>
          <a:prstGeom prst="rect">
            <a:avLst/>
          </a:prstGeom>
        </p:spPr>
        <p:txBody>
          <a:bodyPr/>
          <a:lstStyle>
            <a:lvl1pPr defTabSz="274574">
              <a:defRPr sz="3759"/>
            </a:lvl1pPr>
          </a:lstStyle>
          <a:p>
            <a:r>
              <a:t>5.3.2 窗函数法性能分析</a:t>
            </a:r>
          </a:p>
        </p:txBody>
      </p:sp>
      <p:sp>
        <p:nvSpPr>
          <p:cNvPr id="18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grpSp>
        <p:nvGrpSpPr>
          <p:cNvPr id="1883" name="Group"/>
          <p:cNvGrpSpPr/>
          <p:nvPr/>
        </p:nvGrpSpPr>
        <p:grpSpPr>
          <a:xfrm>
            <a:off x="5410793" y="1818850"/>
            <a:ext cx="2014841" cy="1098509"/>
            <a:chOff x="0" y="0"/>
            <a:chExt cx="2014840" cy="1098508"/>
          </a:xfrm>
        </p:grpSpPr>
        <p:grpSp>
          <p:nvGrpSpPr>
            <p:cNvPr id="1879" name="Group"/>
            <p:cNvGrpSpPr/>
            <p:nvPr/>
          </p:nvGrpSpPr>
          <p:grpSpPr>
            <a:xfrm>
              <a:off x="712487" y="0"/>
              <a:ext cx="698501" cy="940883"/>
              <a:chOff x="0" y="0"/>
              <a:chExt cx="698500" cy="940882"/>
            </a:xfrm>
          </p:grpSpPr>
          <p:sp>
            <p:nvSpPr>
              <p:cNvPr id="1877" name="Square"/>
              <p:cNvSpPr/>
              <p:nvPr/>
            </p:nvSpPr>
            <p:spPr>
              <a:xfrm>
                <a:off x="27343" y="0"/>
                <a:ext cx="643814" cy="642571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878" name="＊"/>
              <p:cNvSpPr txBox="1"/>
              <p:nvPr/>
            </p:nvSpPr>
            <p:spPr>
              <a:xfrm>
                <a:off x="-1" y="13782"/>
                <a:ext cx="698501" cy="927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600"/>
                </a:lvl1pPr>
              </a:lstStyle>
              <a:p>
                <a:r>
                  <a:t>＊</a:t>
                </a:r>
              </a:p>
            </p:txBody>
          </p:sp>
        </p:grpSp>
        <p:sp>
          <p:nvSpPr>
            <p:cNvPr id="1880" name="Line"/>
            <p:cNvSpPr/>
            <p:nvPr/>
          </p:nvSpPr>
          <p:spPr>
            <a:xfrm>
              <a:off x="0" y="318889"/>
              <a:ext cx="74558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81" name="Line"/>
            <p:cNvSpPr/>
            <p:nvPr/>
          </p:nvSpPr>
          <p:spPr>
            <a:xfrm flipH="1" flipV="1">
              <a:off x="1371027" y="318889"/>
              <a:ext cx="64381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82" name="Line"/>
            <p:cNvSpPr/>
            <p:nvPr/>
          </p:nvSpPr>
          <p:spPr>
            <a:xfrm>
              <a:off x="1046803" y="643162"/>
              <a:ext cx="1" cy="4553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1890" name="Group"/>
          <p:cNvGrpSpPr/>
          <p:nvPr/>
        </p:nvGrpSpPr>
        <p:grpSpPr>
          <a:xfrm>
            <a:off x="5797998" y="7989679"/>
            <a:ext cx="2042150" cy="1098865"/>
            <a:chOff x="0" y="0"/>
            <a:chExt cx="2042149" cy="1098863"/>
          </a:xfrm>
        </p:grpSpPr>
        <p:grpSp>
          <p:nvGrpSpPr>
            <p:cNvPr id="1886" name="Group"/>
            <p:cNvGrpSpPr/>
            <p:nvPr/>
          </p:nvGrpSpPr>
          <p:grpSpPr>
            <a:xfrm>
              <a:off x="756240" y="438463"/>
              <a:ext cx="643814" cy="660401"/>
              <a:chOff x="0" y="0"/>
              <a:chExt cx="643812" cy="660400"/>
            </a:xfrm>
          </p:grpSpPr>
          <p:sp>
            <p:nvSpPr>
              <p:cNvPr id="1884" name="Square"/>
              <p:cNvSpPr/>
              <p:nvPr/>
            </p:nvSpPr>
            <p:spPr>
              <a:xfrm>
                <a:off x="0" y="12699"/>
                <a:ext cx="643813" cy="642572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885" name="x"/>
              <p:cNvSpPr txBox="1"/>
              <p:nvPr/>
            </p:nvSpPr>
            <p:spPr>
              <a:xfrm>
                <a:off x="153146" y="0"/>
                <a:ext cx="349251" cy="660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700"/>
                </a:lvl1pPr>
              </a:lstStyle>
              <a:p>
                <a:r>
                  <a:t>x</a:t>
                </a:r>
              </a:p>
            </p:txBody>
          </p:sp>
        </p:grpSp>
        <p:sp>
          <p:nvSpPr>
            <p:cNvPr id="1887" name="Line"/>
            <p:cNvSpPr/>
            <p:nvPr/>
          </p:nvSpPr>
          <p:spPr>
            <a:xfrm>
              <a:off x="0" y="783660"/>
              <a:ext cx="74558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88" name="Line"/>
            <p:cNvSpPr/>
            <p:nvPr/>
          </p:nvSpPr>
          <p:spPr>
            <a:xfrm flipH="1" flipV="1">
              <a:off x="1398336" y="782592"/>
              <a:ext cx="64381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89" name="Line"/>
            <p:cNvSpPr/>
            <p:nvPr/>
          </p:nvSpPr>
          <p:spPr>
            <a:xfrm flipV="1">
              <a:off x="1099862" y="-1"/>
              <a:ext cx="1" cy="45534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1935" name="Group"/>
          <p:cNvGrpSpPr/>
          <p:nvPr/>
        </p:nvGrpSpPr>
        <p:grpSpPr>
          <a:xfrm>
            <a:off x="38991" y="6948926"/>
            <a:ext cx="5647606" cy="2441964"/>
            <a:chOff x="0" y="0"/>
            <a:chExt cx="5647605" cy="2441963"/>
          </a:xfrm>
        </p:grpSpPr>
        <p:sp>
          <p:nvSpPr>
            <p:cNvPr id="1891" name="Line"/>
            <p:cNvSpPr/>
            <p:nvPr/>
          </p:nvSpPr>
          <p:spPr>
            <a:xfrm>
              <a:off x="98769" y="568061"/>
              <a:ext cx="2599757" cy="1502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extrusionOk="0">
                  <a:moveTo>
                    <a:pt x="21600" y="0"/>
                  </a:moveTo>
                  <a:cubicBezTo>
                    <a:pt x="21305" y="97"/>
                    <a:pt x="21030" y="322"/>
                    <a:pt x="20799" y="652"/>
                  </a:cubicBezTo>
                  <a:cubicBezTo>
                    <a:pt x="20378" y="1256"/>
                    <a:pt x="20148" y="2137"/>
                    <a:pt x="19941" y="3008"/>
                  </a:cubicBezTo>
                  <a:cubicBezTo>
                    <a:pt x="19512" y="4812"/>
                    <a:pt x="19144" y="6655"/>
                    <a:pt x="18807" y="8516"/>
                  </a:cubicBezTo>
                  <a:cubicBezTo>
                    <a:pt x="18154" y="12128"/>
                    <a:pt x="17619" y="15802"/>
                    <a:pt x="16937" y="19399"/>
                  </a:cubicBezTo>
                  <a:cubicBezTo>
                    <a:pt x="16757" y="20351"/>
                    <a:pt x="16485" y="21350"/>
                    <a:pt x="15927" y="21465"/>
                  </a:cubicBezTo>
                  <a:cubicBezTo>
                    <a:pt x="15272" y="21600"/>
                    <a:pt x="14853" y="20464"/>
                    <a:pt x="14611" y="19318"/>
                  </a:cubicBezTo>
                  <a:cubicBezTo>
                    <a:pt x="14265" y="17684"/>
                    <a:pt x="13988" y="15992"/>
                    <a:pt x="13460" y="14506"/>
                  </a:cubicBezTo>
                  <a:cubicBezTo>
                    <a:pt x="13161" y="13662"/>
                    <a:pt x="12744" y="12885"/>
                    <a:pt x="12178" y="12833"/>
                  </a:cubicBezTo>
                  <a:cubicBezTo>
                    <a:pt x="11432" y="12764"/>
                    <a:pt x="10918" y="13899"/>
                    <a:pt x="10494" y="14992"/>
                  </a:cubicBezTo>
                  <a:cubicBezTo>
                    <a:pt x="9899" y="16522"/>
                    <a:pt x="9124" y="18046"/>
                    <a:pt x="8108" y="17762"/>
                  </a:cubicBezTo>
                  <a:cubicBezTo>
                    <a:pt x="6892" y="17422"/>
                    <a:pt x="6425" y="14602"/>
                    <a:pt x="5197" y="14409"/>
                  </a:cubicBezTo>
                  <a:cubicBezTo>
                    <a:pt x="4158" y="14246"/>
                    <a:pt x="3497" y="15958"/>
                    <a:pt x="2629" y="16709"/>
                  </a:cubicBezTo>
                  <a:cubicBezTo>
                    <a:pt x="1780" y="17444"/>
                    <a:pt x="763" y="17292"/>
                    <a:pt x="0" y="16318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92" name="Line"/>
            <p:cNvSpPr/>
            <p:nvPr/>
          </p:nvSpPr>
          <p:spPr>
            <a:xfrm flipH="1">
              <a:off x="2692524" y="573785"/>
              <a:ext cx="2599756" cy="1502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extrusionOk="0">
                  <a:moveTo>
                    <a:pt x="21600" y="0"/>
                  </a:moveTo>
                  <a:cubicBezTo>
                    <a:pt x="21305" y="97"/>
                    <a:pt x="21030" y="322"/>
                    <a:pt x="20799" y="652"/>
                  </a:cubicBezTo>
                  <a:cubicBezTo>
                    <a:pt x="20378" y="1256"/>
                    <a:pt x="20148" y="2137"/>
                    <a:pt x="19941" y="3008"/>
                  </a:cubicBezTo>
                  <a:cubicBezTo>
                    <a:pt x="19512" y="4812"/>
                    <a:pt x="19144" y="6655"/>
                    <a:pt x="18807" y="8516"/>
                  </a:cubicBezTo>
                  <a:cubicBezTo>
                    <a:pt x="18154" y="12128"/>
                    <a:pt x="17619" y="15802"/>
                    <a:pt x="16937" y="19399"/>
                  </a:cubicBezTo>
                  <a:cubicBezTo>
                    <a:pt x="16757" y="20351"/>
                    <a:pt x="16485" y="21350"/>
                    <a:pt x="15927" y="21465"/>
                  </a:cubicBezTo>
                  <a:cubicBezTo>
                    <a:pt x="15272" y="21600"/>
                    <a:pt x="14853" y="20464"/>
                    <a:pt x="14611" y="19318"/>
                  </a:cubicBezTo>
                  <a:cubicBezTo>
                    <a:pt x="14265" y="17684"/>
                    <a:pt x="13988" y="15992"/>
                    <a:pt x="13460" y="14506"/>
                  </a:cubicBezTo>
                  <a:cubicBezTo>
                    <a:pt x="13161" y="13662"/>
                    <a:pt x="12744" y="12885"/>
                    <a:pt x="12178" y="12833"/>
                  </a:cubicBezTo>
                  <a:cubicBezTo>
                    <a:pt x="11432" y="12764"/>
                    <a:pt x="10918" y="13899"/>
                    <a:pt x="10494" y="14992"/>
                  </a:cubicBezTo>
                  <a:cubicBezTo>
                    <a:pt x="9899" y="16522"/>
                    <a:pt x="9124" y="18046"/>
                    <a:pt x="8108" y="17762"/>
                  </a:cubicBezTo>
                  <a:cubicBezTo>
                    <a:pt x="6892" y="17422"/>
                    <a:pt x="6425" y="14602"/>
                    <a:pt x="5197" y="14409"/>
                  </a:cubicBezTo>
                  <a:cubicBezTo>
                    <a:pt x="4158" y="14246"/>
                    <a:pt x="3497" y="15958"/>
                    <a:pt x="2629" y="16709"/>
                  </a:cubicBezTo>
                  <a:cubicBezTo>
                    <a:pt x="1780" y="17444"/>
                    <a:pt x="763" y="17292"/>
                    <a:pt x="0" y="16318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93" name="Line"/>
            <p:cNvSpPr/>
            <p:nvPr/>
          </p:nvSpPr>
          <p:spPr>
            <a:xfrm flipV="1">
              <a:off x="1278216" y="-1"/>
              <a:ext cx="1" cy="211052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94" name="0"/>
            <p:cNvSpPr txBox="1"/>
            <p:nvPr/>
          </p:nvSpPr>
          <p:spPr>
            <a:xfrm>
              <a:off x="917070" y="1908563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0</a:t>
              </a:r>
            </a:p>
          </p:txBody>
        </p:sp>
        <p:sp>
          <p:nvSpPr>
            <p:cNvPr id="1895" name="Line"/>
            <p:cNvSpPr/>
            <p:nvPr/>
          </p:nvSpPr>
          <p:spPr>
            <a:xfrm>
              <a:off x="0" y="1706928"/>
              <a:ext cx="564760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96" name="Line"/>
            <p:cNvSpPr/>
            <p:nvPr/>
          </p:nvSpPr>
          <p:spPr>
            <a:xfrm flipV="1">
              <a:off x="2700867" y="569530"/>
              <a:ext cx="1" cy="11378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97" name="Line"/>
            <p:cNvSpPr/>
            <p:nvPr/>
          </p:nvSpPr>
          <p:spPr>
            <a:xfrm flipV="1">
              <a:off x="2865967" y="726540"/>
              <a:ext cx="1" cy="9808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98" name="Line"/>
            <p:cNvSpPr/>
            <p:nvPr/>
          </p:nvSpPr>
          <p:spPr>
            <a:xfrm flipV="1">
              <a:off x="3018367" y="1102930"/>
              <a:ext cx="1" cy="6044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899" name="Line"/>
            <p:cNvSpPr/>
            <p:nvPr/>
          </p:nvSpPr>
          <p:spPr>
            <a:xfrm flipV="1">
              <a:off x="3158068" y="1522030"/>
              <a:ext cx="1" cy="1853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00" name="Line"/>
            <p:cNvSpPr/>
            <p:nvPr/>
          </p:nvSpPr>
          <p:spPr>
            <a:xfrm>
              <a:off x="3285068" y="1707400"/>
              <a:ext cx="1" cy="2464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01" name="Line"/>
            <p:cNvSpPr/>
            <p:nvPr/>
          </p:nvSpPr>
          <p:spPr>
            <a:xfrm>
              <a:off x="3424768" y="1707401"/>
              <a:ext cx="1" cy="3734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02" name="Line"/>
            <p:cNvSpPr/>
            <p:nvPr/>
          </p:nvSpPr>
          <p:spPr>
            <a:xfrm>
              <a:off x="3551768" y="1707401"/>
              <a:ext cx="1" cy="1853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03" name="Line"/>
            <p:cNvSpPr/>
            <p:nvPr/>
          </p:nvSpPr>
          <p:spPr>
            <a:xfrm flipV="1">
              <a:off x="3691468" y="1577860"/>
              <a:ext cx="1" cy="129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04" name="Line"/>
            <p:cNvSpPr/>
            <p:nvPr/>
          </p:nvSpPr>
          <p:spPr>
            <a:xfrm flipV="1">
              <a:off x="3831168" y="1458530"/>
              <a:ext cx="1" cy="2488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05" name="Line"/>
            <p:cNvSpPr/>
            <p:nvPr/>
          </p:nvSpPr>
          <p:spPr>
            <a:xfrm flipV="1">
              <a:off x="3970868" y="1522030"/>
              <a:ext cx="1" cy="1853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06" name="Line"/>
            <p:cNvSpPr/>
            <p:nvPr/>
          </p:nvSpPr>
          <p:spPr>
            <a:xfrm flipV="1">
              <a:off x="2535767" y="726540"/>
              <a:ext cx="1" cy="9808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07" name="Line"/>
            <p:cNvSpPr/>
            <p:nvPr/>
          </p:nvSpPr>
          <p:spPr>
            <a:xfrm flipV="1">
              <a:off x="2383367" y="982684"/>
              <a:ext cx="1" cy="72471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08" name="Line"/>
            <p:cNvSpPr/>
            <p:nvPr/>
          </p:nvSpPr>
          <p:spPr>
            <a:xfrm flipV="1">
              <a:off x="2243666" y="1522030"/>
              <a:ext cx="1" cy="1853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09" name="Line"/>
            <p:cNvSpPr/>
            <p:nvPr/>
          </p:nvSpPr>
          <p:spPr>
            <a:xfrm>
              <a:off x="2129367" y="1707401"/>
              <a:ext cx="1" cy="2464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10" name="Line"/>
            <p:cNvSpPr/>
            <p:nvPr/>
          </p:nvSpPr>
          <p:spPr>
            <a:xfrm>
              <a:off x="1989667" y="1707400"/>
              <a:ext cx="1" cy="3734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11" name="Line"/>
            <p:cNvSpPr/>
            <p:nvPr/>
          </p:nvSpPr>
          <p:spPr>
            <a:xfrm>
              <a:off x="1849967" y="1707400"/>
              <a:ext cx="1" cy="2464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12" name="Line"/>
            <p:cNvSpPr/>
            <p:nvPr/>
          </p:nvSpPr>
          <p:spPr>
            <a:xfrm flipV="1">
              <a:off x="1716623" y="1661730"/>
              <a:ext cx="1" cy="456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13" name="Line"/>
            <p:cNvSpPr/>
            <p:nvPr/>
          </p:nvSpPr>
          <p:spPr>
            <a:xfrm flipV="1">
              <a:off x="1564223" y="1458530"/>
              <a:ext cx="1" cy="2488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14" name="Line"/>
            <p:cNvSpPr/>
            <p:nvPr/>
          </p:nvSpPr>
          <p:spPr>
            <a:xfrm flipV="1">
              <a:off x="1411823" y="1522030"/>
              <a:ext cx="1" cy="1853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15" name="Line"/>
            <p:cNvSpPr/>
            <p:nvPr/>
          </p:nvSpPr>
          <p:spPr>
            <a:xfrm flipV="1">
              <a:off x="1283515" y="1674430"/>
              <a:ext cx="1" cy="329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16" name="Line"/>
            <p:cNvSpPr/>
            <p:nvPr/>
          </p:nvSpPr>
          <p:spPr>
            <a:xfrm flipH="1">
              <a:off x="4099915" y="1707400"/>
              <a:ext cx="10653" cy="106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17" name="Line"/>
            <p:cNvSpPr/>
            <p:nvPr/>
          </p:nvSpPr>
          <p:spPr>
            <a:xfrm>
              <a:off x="4211003" y="1707401"/>
              <a:ext cx="1" cy="129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18" name="Line"/>
            <p:cNvSpPr/>
            <p:nvPr/>
          </p:nvSpPr>
          <p:spPr>
            <a:xfrm>
              <a:off x="4338003" y="1707400"/>
              <a:ext cx="1" cy="129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19" name="Line"/>
            <p:cNvSpPr/>
            <p:nvPr/>
          </p:nvSpPr>
          <p:spPr>
            <a:xfrm>
              <a:off x="4465003" y="1694700"/>
              <a:ext cx="1" cy="446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20" name="Line"/>
            <p:cNvSpPr/>
            <p:nvPr/>
          </p:nvSpPr>
          <p:spPr>
            <a:xfrm flipV="1">
              <a:off x="4609527" y="1591998"/>
              <a:ext cx="1" cy="129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21" name="Line"/>
            <p:cNvSpPr/>
            <p:nvPr/>
          </p:nvSpPr>
          <p:spPr>
            <a:xfrm flipV="1">
              <a:off x="4736527" y="1591997"/>
              <a:ext cx="1" cy="129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22" name="Line"/>
            <p:cNvSpPr/>
            <p:nvPr/>
          </p:nvSpPr>
          <p:spPr>
            <a:xfrm>
              <a:off x="4884103" y="1656600"/>
              <a:ext cx="1" cy="446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23" name="Line"/>
            <p:cNvSpPr/>
            <p:nvPr/>
          </p:nvSpPr>
          <p:spPr>
            <a:xfrm>
              <a:off x="5023803" y="1707400"/>
              <a:ext cx="1" cy="446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24" name="Line"/>
            <p:cNvSpPr/>
            <p:nvPr/>
          </p:nvSpPr>
          <p:spPr>
            <a:xfrm>
              <a:off x="5163503" y="1707400"/>
              <a:ext cx="1" cy="446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25" name="Line"/>
            <p:cNvSpPr/>
            <p:nvPr/>
          </p:nvSpPr>
          <p:spPr>
            <a:xfrm>
              <a:off x="1170524" y="1707391"/>
              <a:ext cx="1" cy="1286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26" name="Line"/>
            <p:cNvSpPr/>
            <p:nvPr/>
          </p:nvSpPr>
          <p:spPr>
            <a:xfrm>
              <a:off x="1030824" y="1694690"/>
              <a:ext cx="1" cy="12861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27" name="Line"/>
            <p:cNvSpPr/>
            <p:nvPr/>
          </p:nvSpPr>
          <p:spPr>
            <a:xfrm flipV="1">
              <a:off x="927915" y="1699829"/>
              <a:ext cx="1" cy="329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28" name="Line"/>
            <p:cNvSpPr/>
            <p:nvPr/>
          </p:nvSpPr>
          <p:spPr>
            <a:xfrm flipV="1">
              <a:off x="814973" y="1606134"/>
              <a:ext cx="1" cy="1012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29" name="Line"/>
            <p:cNvSpPr/>
            <p:nvPr/>
          </p:nvSpPr>
          <p:spPr>
            <a:xfrm flipV="1">
              <a:off x="649873" y="1606134"/>
              <a:ext cx="1" cy="1012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30" name="Line"/>
            <p:cNvSpPr/>
            <p:nvPr/>
          </p:nvSpPr>
          <p:spPr>
            <a:xfrm flipV="1">
              <a:off x="496115" y="1687129"/>
              <a:ext cx="1" cy="329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31" name="Line"/>
            <p:cNvSpPr/>
            <p:nvPr/>
          </p:nvSpPr>
          <p:spPr>
            <a:xfrm flipV="1">
              <a:off x="343715" y="1725229"/>
              <a:ext cx="1" cy="329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32" name="Line"/>
            <p:cNvSpPr/>
            <p:nvPr/>
          </p:nvSpPr>
          <p:spPr>
            <a:xfrm flipV="1">
              <a:off x="191315" y="1725229"/>
              <a:ext cx="1" cy="329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33" name="n"/>
            <p:cNvSpPr txBox="1"/>
            <p:nvPr/>
          </p:nvSpPr>
          <p:spPr>
            <a:xfrm>
              <a:off x="5305579" y="1873975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n</a:t>
              </a:r>
            </a:p>
          </p:txBody>
        </p:sp>
        <p:pic>
          <p:nvPicPr>
            <p:cNvPr id="193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873" y="144854"/>
              <a:ext cx="8128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38" name="Group"/>
          <p:cNvGrpSpPr/>
          <p:nvPr/>
        </p:nvGrpSpPr>
        <p:grpSpPr>
          <a:xfrm>
            <a:off x="6502400" y="5367720"/>
            <a:ext cx="742100" cy="647701"/>
            <a:chOff x="0" y="0"/>
            <a:chExt cx="742099" cy="647700"/>
          </a:xfrm>
        </p:grpSpPr>
        <p:sp>
          <p:nvSpPr>
            <p:cNvPr id="1936" name="Line"/>
            <p:cNvSpPr/>
            <p:nvPr/>
          </p:nvSpPr>
          <p:spPr>
            <a:xfrm flipV="1">
              <a:off x="-1" y="91105"/>
              <a:ext cx="2" cy="46549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37" name="FT"/>
            <p:cNvSpPr txBox="1"/>
            <p:nvPr/>
          </p:nvSpPr>
          <p:spPr>
            <a:xfrm>
              <a:off x="119393" y="0"/>
              <a:ext cx="62270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FT</a:t>
              </a:r>
            </a:p>
          </p:txBody>
        </p:sp>
      </p:grpSp>
      <p:grpSp>
        <p:nvGrpSpPr>
          <p:cNvPr id="1942" name="Group"/>
          <p:cNvGrpSpPr/>
          <p:nvPr/>
        </p:nvGrpSpPr>
        <p:grpSpPr>
          <a:xfrm>
            <a:off x="4593175" y="4157447"/>
            <a:ext cx="3026088" cy="865423"/>
            <a:chOff x="0" y="0"/>
            <a:chExt cx="3026087" cy="865422"/>
          </a:xfrm>
        </p:grpSpPr>
        <p:sp>
          <p:nvSpPr>
            <p:cNvPr id="1939" name="Rectangle"/>
            <p:cNvSpPr/>
            <p:nvPr/>
          </p:nvSpPr>
          <p:spPr>
            <a:xfrm>
              <a:off x="2429454" y="0"/>
              <a:ext cx="596634" cy="864727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40" name="Rectangle"/>
            <p:cNvSpPr/>
            <p:nvPr/>
          </p:nvSpPr>
          <p:spPr>
            <a:xfrm>
              <a:off x="1232708" y="695"/>
              <a:ext cx="596633" cy="86472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41" name="Rectangle"/>
            <p:cNvSpPr/>
            <p:nvPr/>
          </p:nvSpPr>
          <p:spPr>
            <a:xfrm>
              <a:off x="0" y="695"/>
              <a:ext cx="596633" cy="86472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1945" name="Group"/>
          <p:cNvGrpSpPr/>
          <p:nvPr/>
        </p:nvGrpSpPr>
        <p:grpSpPr>
          <a:xfrm>
            <a:off x="10424310" y="3678621"/>
            <a:ext cx="835864" cy="3350627"/>
            <a:chOff x="0" y="0"/>
            <a:chExt cx="835862" cy="3350625"/>
          </a:xfrm>
        </p:grpSpPr>
        <p:sp>
          <p:nvSpPr>
            <p:cNvPr id="1943" name="Line"/>
            <p:cNvSpPr/>
            <p:nvPr/>
          </p:nvSpPr>
          <p:spPr>
            <a:xfrm flipV="1">
              <a:off x="-1" y="-1"/>
              <a:ext cx="2" cy="335062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44" name="FT"/>
            <p:cNvSpPr txBox="1"/>
            <p:nvPr/>
          </p:nvSpPr>
          <p:spPr>
            <a:xfrm>
              <a:off x="213156" y="1310966"/>
              <a:ext cx="62270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FT</a:t>
              </a:r>
            </a:p>
          </p:txBody>
        </p:sp>
      </p:grpSp>
      <p:grpSp>
        <p:nvGrpSpPr>
          <p:cNvPr id="1952" name="Group"/>
          <p:cNvGrpSpPr/>
          <p:nvPr/>
        </p:nvGrpSpPr>
        <p:grpSpPr>
          <a:xfrm>
            <a:off x="10936983" y="22542"/>
            <a:ext cx="2038215" cy="1917915"/>
            <a:chOff x="0" y="0"/>
            <a:chExt cx="2038214" cy="1917913"/>
          </a:xfrm>
        </p:grpSpPr>
        <p:sp>
          <p:nvSpPr>
            <p:cNvPr id="1946" name="Line"/>
            <p:cNvSpPr/>
            <p:nvPr/>
          </p:nvSpPr>
          <p:spPr>
            <a:xfrm>
              <a:off x="0" y="966172"/>
              <a:ext cx="197274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47" name="Line"/>
            <p:cNvSpPr/>
            <p:nvPr/>
          </p:nvSpPr>
          <p:spPr>
            <a:xfrm flipV="1">
              <a:off x="981718" y="0"/>
              <a:ext cx="1" cy="19179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48" name="Line"/>
            <p:cNvSpPr/>
            <p:nvPr/>
          </p:nvSpPr>
          <p:spPr>
            <a:xfrm>
              <a:off x="232006" y="321080"/>
              <a:ext cx="1508731" cy="126160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49" name="0"/>
            <p:cNvSpPr txBox="1"/>
            <p:nvPr/>
          </p:nvSpPr>
          <p:spPr>
            <a:xfrm>
              <a:off x="590487" y="1012654"/>
              <a:ext cx="283769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0</a:t>
              </a:r>
            </a:p>
          </p:txBody>
        </p:sp>
        <p:pic>
          <p:nvPicPr>
            <p:cNvPr id="1950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736" y="68487"/>
              <a:ext cx="583515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6743" y="707854"/>
              <a:ext cx="261472" cy="177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55" name="Group"/>
          <p:cNvGrpSpPr/>
          <p:nvPr/>
        </p:nvGrpSpPr>
        <p:grpSpPr>
          <a:xfrm>
            <a:off x="1311912" y="3678621"/>
            <a:ext cx="859932" cy="3350627"/>
            <a:chOff x="0" y="0"/>
            <a:chExt cx="859930" cy="3350625"/>
          </a:xfrm>
        </p:grpSpPr>
        <p:sp>
          <p:nvSpPr>
            <p:cNvPr id="1953" name="Line"/>
            <p:cNvSpPr/>
            <p:nvPr/>
          </p:nvSpPr>
          <p:spPr>
            <a:xfrm flipV="1">
              <a:off x="859930" y="-1"/>
              <a:ext cx="1" cy="335062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54" name="FT"/>
            <p:cNvSpPr txBox="1"/>
            <p:nvPr/>
          </p:nvSpPr>
          <p:spPr>
            <a:xfrm>
              <a:off x="0" y="1310966"/>
              <a:ext cx="622707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FT</a:t>
              </a:r>
            </a:p>
          </p:txBody>
        </p:sp>
      </p:grpSp>
      <p:grpSp>
        <p:nvGrpSpPr>
          <p:cNvPr id="1962" name="Group"/>
          <p:cNvGrpSpPr/>
          <p:nvPr/>
        </p:nvGrpSpPr>
        <p:grpSpPr>
          <a:xfrm>
            <a:off x="68583" y="22542"/>
            <a:ext cx="2038215" cy="1917915"/>
            <a:chOff x="0" y="0"/>
            <a:chExt cx="2038214" cy="1917913"/>
          </a:xfrm>
        </p:grpSpPr>
        <p:sp>
          <p:nvSpPr>
            <p:cNvPr id="1956" name="Line"/>
            <p:cNvSpPr/>
            <p:nvPr/>
          </p:nvSpPr>
          <p:spPr>
            <a:xfrm>
              <a:off x="0" y="966172"/>
              <a:ext cx="197274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57" name="Line"/>
            <p:cNvSpPr/>
            <p:nvPr/>
          </p:nvSpPr>
          <p:spPr>
            <a:xfrm flipV="1">
              <a:off x="981717" y="0"/>
              <a:ext cx="1" cy="19179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58" name="Line"/>
            <p:cNvSpPr/>
            <p:nvPr/>
          </p:nvSpPr>
          <p:spPr>
            <a:xfrm>
              <a:off x="232006" y="321080"/>
              <a:ext cx="1508731" cy="126160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59" name="0"/>
            <p:cNvSpPr txBox="1"/>
            <p:nvPr/>
          </p:nvSpPr>
          <p:spPr>
            <a:xfrm>
              <a:off x="590487" y="1012654"/>
              <a:ext cx="283769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r>
                <a:t>0</a:t>
              </a:r>
            </a:p>
          </p:txBody>
        </p:sp>
        <p:pic>
          <p:nvPicPr>
            <p:cNvPr id="1960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1736" y="68487"/>
              <a:ext cx="583515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6743" y="707854"/>
              <a:ext cx="261472" cy="177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63" name="无限时宽，非因果，物理不可实现"/>
          <p:cNvSpPr txBox="1"/>
          <p:nvPr/>
        </p:nvSpPr>
        <p:spPr>
          <a:xfrm>
            <a:off x="406400" y="9144000"/>
            <a:ext cx="544830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无限时宽，非因果，物理不可实现</a:t>
            </a:r>
          </a:p>
        </p:txBody>
      </p:sp>
      <p:sp>
        <p:nvSpPr>
          <p:cNvPr id="1964" name="窗函数"/>
          <p:cNvSpPr txBox="1"/>
          <p:nvPr/>
        </p:nvSpPr>
        <p:spPr>
          <a:xfrm>
            <a:off x="9676782" y="9123980"/>
            <a:ext cx="11811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窗函数</a:t>
            </a:r>
          </a:p>
        </p:txBody>
      </p:sp>
      <p:sp>
        <p:nvSpPr>
          <p:cNvPr id="1965" name="物理可实现"/>
          <p:cNvSpPr txBox="1"/>
          <p:nvPr/>
        </p:nvSpPr>
        <p:spPr>
          <a:xfrm>
            <a:off x="6532917" y="6441018"/>
            <a:ext cx="18923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物理可实现</a:t>
            </a:r>
          </a:p>
        </p:txBody>
      </p:sp>
      <p:grpSp>
        <p:nvGrpSpPr>
          <p:cNvPr id="1985" name="Group"/>
          <p:cNvGrpSpPr/>
          <p:nvPr/>
        </p:nvGrpSpPr>
        <p:grpSpPr>
          <a:xfrm>
            <a:off x="34324" y="1038286"/>
            <a:ext cx="5647607" cy="2079968"/>
            <a:chOff x="0" y="0"/>
            <a:chExt cx="5647605" cy="2079967"/>
          </a:xfrm>
        </p:grpSpPr>
        <p:sp>
          <p:nvSpPr>
            <p:cNvPr id="1966" name="Line"/>
            <p:cNvSpPr/>
            <p:nvPr/>
          </p:nvSpPr>
          <p:spPr>
            <a:xfrm flipV="1">
              <a:off x="2823802" y="0"/>
              <a:ext cx="1" cy="169008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67" name="Line"/>
            <p:cNvSpPr/>
            <p:nvPr/>
          </p:nvSpPr>
          <p:spPr>
            <a:xfrm>
              <a:off x="0" y="1694409"/>
              <a:ext cx="564760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68" name="Rectangle"/>
            <p:cNvSpPr/>
            <p:nvPr/>
          </p:nvSpPr>
          <p:spPr>
            <a:xfrm>
              <a:off x="3867418" y="825533"/>
              <a:ext cx="596633" cy="86472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69" name="Rectangle"/>
            <p:cNvSpPr/>
            <p:nvPr/>
          </p:nvSpPr>
          <p:spPr>
            <a:xfrm>
              <a:off x="2525486" y="825533"/>
              <a:ext cx="596633" cy="86472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70" name="Rectangle"/>
            <p:cNvSpPr/>
            <p:nvPr/>
          </p:nvSpPr>
          <p:spPr>
            <a:xfrm>
              <a:off x="1183554" y="825533"/>
              <a:ext cx="596634" cy="864728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71" name="…"/>
            <p:cNvSpPr txBox="1"/>
            <p:nvPr/>
          </p:nvSpPr>
          <p:spPr>
            <a:xfrm>
              <a:off x="4815271" y="934046"/>
              <a:ext cx="5715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…</a:t>
              </a:r>
            </a:p>
          </p:txBody>
        </p:sp>
        <p:sp>
          <p:nvSpPr>
            <p:cNvPr id="1972" name="…"/>
            <p:cNvSpPr txBox="1"/>
            <p:nvPr/>
          </p:nvSpPr>
          <p:spPr>
            <a:xfrm>
              <a:off x="260834" y="934046"/>
              <a:ext cx="5715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…</a:t>
              </a:r>
            </a:p>
          </p:txBody>
        </p:sp>
        <p:pic>
          <p:nvPicPr>
            <p:cNvPr id="1973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25092" y="1851367"/>
              <a:ext cx="635001" cy="228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4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63292" y="1851367"/>
              <a:ext cx="381001" cy="228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5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32774" y="1317967"/>
              <a:ext cx="203201" cy="177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6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91574" y="1806513"/>
              <a:ext cx="381001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77" name="Line"/>
            <p:cNvSpPr/>
            <p:nvPr/>
          </p:nvSpPr>
          <p:spPr>
            <a:xfrm flipV="1">
              <a:off x="4182074" y="1501713"/>
              <a:ext cx="1" cy="1778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78" name="Line"/>
            <p:cNvSpPr/>
            <p:nvPr/>
          </p:nvSpPr>
          <p:spPr>
            <a:xfrm flipV="1">
              <a:off x="3521674" y="1501713"/>
              <a:ext cx="1" cy="1778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79" name="Line"/>
            <p:cNvSpPr/>
            <p:nvPr/>
          </p:nvSpPr>
          <p:spPr>
            <a:xfrm flipV="1">
              <a:off x="2175474" y="1527113"/>
              <a:ext cx="1" cy="1778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80" name="Line"/>
            <p:cNvSpPr/>
            <p:nvPr/>
          </p:nvSpPr>
          <p:spPr>
            <a:xfrm flipV="1">
              <a:off x="1489675" y="1501713"/>
              <a:ext cx="1" cy="1778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1981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21474" y="1336613"/>
              <a:ext cx="457201" cy="177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2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70575" y="1806513"/>
              <a:ext cx="635001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3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25074" y="1819213"/>
              <a:ext cx="254001" cy="177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4" name="Image" descr="Image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31124" y="47563"/>
              <a:ext cx="799072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05" name="Group"/>
          <p:cNvGrpSpPr/>
          <p:nvPr/>
        </p:nvGrpSpPr>
        <p:grpSpPr>
          <a:xfrm>
            <a:off x="7292494" y="1050986"/>
            <a:ext cx="5647606" cy="2212373"/>
            <a:chOff x="0" y="0"/>
            <a:chExt cx="5647605" cy="2212372"/>
          </a:xfrm>
        </p:grpSpPr>
        <p:sp>
          <p:nvSpPr>
            <p:cNvPr id="1986" name="Line"/>
            <p:cNvSpPr/>
            <p:nvPr/>
          </p:nvSpPr>
          <p:spPr>
            <a:xfrm flipV="1">
              <a:off x="2785707" y="-1"/>
              <a:ext cx="1" cy="211052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87" name="0"/>
            <p:cNvSpPr txBox="1"/>
            <p:nvPr/>
          </p:nvSpPr>
          <p:spPr>
            <a:xfrm>
              <a:off x="2464601" y="1678972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0</a:t>
              </a:r>
            </a:p>
          </p:txBody>
        </p:sp>
        <p:sp>
          <p:nvSpPr>
            <p:cNvPr id="1988" name="Line"/>
            <p:cNvSpPr/>
            <p:nvPr/>
          </p:nvSpPr>
          <p:spPr>
            <a:xfrm>
              <a:off x="0" y="1680343"/>
              <a:ext cx="564760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89" name="Line"/>
            <p:cNvSpPr/>
            <p:nvPr/>
          </p:nvSpPr>
          <p:spPr>
            <a:xfrm flipH="1">
              <a:off x="2791677" y="909638"/>
              <a:ext cx="820901" cy="1018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extrusionOk="0">
                  <a:moveTo>
                    <a:pt x="21600" y="0"/>
                  </a:moveTo>
                  <a:cubicBezTo>
                    <a:pt x="20967" y="97"/>
                    <a:pt x="20375" y="322"/>
                    <a:pt x="19880" y="652"/>
                  </a:cubicBezTo>
                  <a:cubicBezTo>
                    <a:pt x="18976" y="1256"/>
                    <a:pt x="18482" y="2137"/>
                    <a:pt x="18037" y="3009"/>
                  </a:cubicBezTo>
                  <a:cubicBezTo>
                    <a:pt x="17117" y="4813"/>
                    <a:pt x="16327" y="6657"/>
                    <a:pt x="15603" y="8517"/>
                  </a:cubicBezTo>
                  <a:cubicBezTo>
                    <a:pt x="14196" y="12129"/>
                    <a:pt x="13047" y="15803"/>
                    <a:pt x="11586" y="19401"/>
                  </a:cubicBezTo>
                  <a:cubicBezTo>
                    <a:pt x="11199" y="20355"/>
                    <a:pt x="10615" y="21355"/>
                    <a:pt x="9416" y="21468"/>
                  </a:cubicBezTo>
                  <a:cubicBezTo>
                    <a:pt x="8010" y="21600"/>
                    <a:pt x="7137" y="20456"/>
                    <a:pt x="6590" y="19321"/>
                  </a:cubicBezTo>
                  <a:cubicBezTo>
                    <a:pt x="5789" y="17656"/>
                    <a:pt x="4870" y="15974"/>
                    <a:pt x="3781" y="14471"/>
                  </a:cubicBezTo>
                  <a:cubicBezTo>
                    <a:pt x="3369" y="13902"/>
                    <a:pt x="2914" y="13345"/>
                    <a:pt x="2267" y="12947"/>
                  </a:cubicBezTo>
                  <a:cubicBezTo>
                    <a:pt x="1620" y="12549"/>
                    <a:pt x="822" y="12335"/>
                    <a:pt x="0" y="12343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90" name="Line"/>
            <p:cNvSpPr/>
            <p:nvPr/>
          </p:nvSpPr>
          <p:spPr>
            <a:xfrm>
              <a:off x="1958839" y="909601"/>
              <a:ext cx="820900" cy="1018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extrusionOk="0">
                  <a:moveTo>
                    <a:pt x="21600" y="0"/>
                  </a:moveTo>
                  <a:cubicBezTo>
                    <a:pt x="20967" y="97"/>
                    <a:pt x="20375" y="322"/>
                    <a:pt x="19880" y="652"/>
                  </a:cubicBezTo>
                  <a:cubicBezTo>
                    <a:pt x="18976" y="1256"/>
                    <a:pt x="18482" y="2137"/>
                    <a:pt x="18037" y="3009"/>
                  </a:cubicBezTo>
                  <a:cubicBezTo>
                    <a:pt x="17117" y="4813"/>
                    <a:pt x="16327" y="6657"/>
                    <a:pt x="15603" y="8517"/>
                  </a:cubicBezTo>
                  <a:cubicBezTo>
                    <a:pt x="14196" y="12129"/>
                    <a:pt x="13047" y="15803"/>
                    <a:pt x="11586" y="19401"/>
                  </a:cubicBezTo>
                  <a:cubicBezTo>
                    <a:pt x="11199" y="20355"/>
                    <a:pt x="10615" y="21355"/>
                    <a:pt x="9416" y="21468"/>
                  </a:cubicBezTo>
                  <a:cubicBezTo>
                    <a:pt x="8010" y="21600"/>
                    <a:pt x="7137" y="20456"/>
                    <a:pt x="6590" y="19321"/>
                  </a:cubicBezTo>
                  <a:cubicBezTo>
                    <a:pt x="5789" y="17656"/>
                    <a:pt x="4870" y="15974"/>
                    <a:pt x="3781" y="14471"/>
                  </a:cubicBezTo>
                  <a:cubicBezTo>
                    <a:pt x="3369" y="13902"/>
                    <a:pt x="2914" y="13345"/>
                    <a:pt x="2267" y="12947"/>
                  </a:cubicBezTo>
                  <a:cubicBezTo>
                    <a:pt x="1620" y="12549"/>
                    <a:pt x="822" y="12335"/>
                    <a:pt x="0" y="12343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91" name="Line"/>
            <p:cNvSpPr/>
            <p:nvPr/>
          </p:nvSpPr>
          <p:spPr>
            <a:xfrm flipH="1">
              <a:off x="4428521" y="909638"/>
              <a:ext cx="820900" cy="1018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extrusionOk="0">
                  <a:moveTo>
                    <a:pt x="21600" y="0"/>
                  </a:moveTo>
                  <a:cubicBezTo>
                    <a:pt x="20967" y="97"/>
                    <a:pt x="20375" y="322"/>
                    <a:pt x="19880" y="652"/>
                  </a:cubicBezTo>
                  <a:cubicBezTo>
                    <a:pt x="18976" y="1256"/>
                    <a:pt x="18482" y="2137"/>
                    <a:pt x="18037" y="3009"/>
                  </a:cubicBezTo>
                  <a:cubicBezTo>
                    <a:pt x="17117" y="4813"/>
                    <a:pt x="16327" y="6657"/>
                    <a:pt x="15603" y="8517"/>
                  </a:cubicBezTo>
                  <a:cubicBezTo>
                    <a:pt x="14196" y="12129"/>
                    <a:pt x="13047" y="15803"/>
                    <a:pt x="11586" y="19401"/>
                  </a:cubicBezTo>
                  <a:cubicBezTo>
                    <a:pt x="11199" y="20355"/>
                    <a:pt x="10615" y="21355"/>
                    <a:pt x="9416" y="21468"/>
                  </a:cubicBezTo>
                  <a:cubicBezTo>
                    <a:pt x="8010" y="21600"/>
                    <a:pt x="7137" y="20456"/>
                    <a:pt x="6590" y="19321"/>
                  </a:cubicBezTo>
                  <a:cubicBezTo>
                    <a:pt x="5789" y="17656"/>
                    <a:pt x="4870" y="15974"/>
                    <a:pt x="3781" y="14471"/>
                  </a:cubicBezTo>
                  <a:cubicBezTo>
                    <a:pt x="3369" y="13902"/>
                    <a:pt x="2914" y="13345"/>
                    <a:pt x="2267" y="12947"/>
                  </a:cubicBezTo>
                  <a:cubicBezTo>
                    <a:pt x="1620" y="12549"/>
                    <a:pt x="822" y="12335"/>
                    <a:pt x="0" y="12343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92" name="Line"/>
            <p:cNvSpPr/>
            <p:nvPr/>
          </p:nvSpPr>
          <p:spPr>
            <a:xfrm>
              <a:off x="3608382" y="909601"/>
              <a:ext cx="820901" cy="1018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extrusionOk="0">
                  <a:moveTo>
                    <a:pt x="21600" y="0"/>
                  </a:moveTo>
                  <a:cubicBezTo>
                    <a:pt x="20967" y="97"/>
                    <a:pt x="20375" y="322"/>
                    <a:pt x="19880" y="652"/>
                  </a:cubicBezTo>
                  <a:cubicBezTo>
                    <a:pt x="18976" y="1256"/>
                    <a:pt x="18482" y="2137"/>
                    <a:pt x="18037" y="3009"/>
                  </a:cubicBezTo>
                  <a:cubicBezTo>
                    <a:pt x="17117" y="4813"/>
                    <a:pt x="16327" y="6657"/>
                    <a:pt x="15603" y="8517"/>
                  </a:cubicBezTo>
                  <a:cubicBezTo>
                    <a:pt x="14196" y="12129"/>
                    <a:pt x="13047" y="15803"/>
                    <a:pt x="11586" y="19401"/>
                  </a:cubicBezTo>
                  <a:cubicBezTo>
                    <a:pt x="11199" y="20355"/>
                    <a:pt x="10615" y="21355"/>
                    <a:pt x="9416" y="21468"/>
                  </a:cubicBezTo>
                  <a:cubicBezTo>
                    <a:pt x="8010" y="21600"/>
                    <a:pt x="7137" y="20456"/>
                    <a:pt x="6590" y="19321"/>
                  </a:cubicBezTo>
                  <a:cubicBezTo>
                    <a:pt x="5789" y="17656"/>
                    <a:pt x="4870" y="15974"/>
                    <a:pt x="3781" y="14471"/>
                  </a:cubicBezTo>
                  <a:cubicBezTo>
                    <a:pt x="3369" y="13902"/>
                    <a:pt x="2914" y="13345"/>
                    <a:pt x="2267" y="12947"/>
                  </a:cubicBezTo>
                  <a:cubicBezTo>
                    <a:pt x="1620" y="12549"/>
                    <a:pt x="822" y="12335"/>
                    <a:pt x="0" y="12343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93" name="Line"/>
            <p:cNvSpPr/>
            <p:nvPr/>
          </p:nvSpPr>
          <p:spPr>
            <a:xfrm flipH="1">
              <a:off x="1153377" y="909638"/>
              <a:ext cx="820901" cy="1018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extrusionOk="0">
                  <a:moveTo>
                    <a:pt x="21600" y="0"/>
                  </a:moveTo>
                  <a:cubicBezTo>
                    <a:pt x="20967" y="97"/>
                    <a:pt x="20375" y="322"/>
                    <a:pt x="19880" y="652"/>
                  </a:cubicBezTo>
                  <a:cubicBezTo>
                    <a:pt x="18976" y="1256"/>
                    <a:pt x="18482" y="2137"/>
                    <a:pt x="18037" y="3009"/>
                  </a:cubicBezTo>
                  <a:cubicBezTo>
                    <a:pt x="17117" y="4813"/>
                    <a:pt x="16327" y="6657"/>
                    <a:pt x="15603" y="8517"/>
                  </a:cubicBezTo>
                  <a:cubicBezTo>
                    <a:pt x="14196" y="12129"/>
                    <a:pt x="13047" y="15803"/>
                    <a:pt x="11586" y="19401"/>
                  </a:cubicBezTo>
                  <a:cubicBezTo>
                    <a:pt x="11199" y="20355"/>
                    <a:pt x="10615" y="21355"/>
                    <a:pt x="9416" y="21468"/>
                  </a:cubicBezTo>
                  <a:cubicBezTo>
                    <a:pt x="8010" y="21600"/>
                    <a:pt x="7137" y="20456"/>
                    <a:pt x="6590" y="19321"/>
                  </a:cubicBezTo>
                  <a:cubicBezTo>
                    <a:pt x="5789" y="17656"/>
                    <a:pt x="4870" y="15974"/>
                    <a:pt x="3781" y="14471"/>
                  </a:cubicBezTo>
                  <a:cubicBezTo>
                    <a:pt x="3369" y="13902"/>
                    <a:pt x="2914" y="13345"/>
                    <a:pt x="2267" y="12947"/>
                  </a:cubicBezTo>
                  <a:cubicBezTo>
                    <a:pt x="1620" y="12549"/>
                    <a:pt x="822" y="12335"/>
                    <a:pt x="0" y="12343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94" name="Line"/>
            <p:cNvSpPr/>
            <p:nvPr/>
          </p:nvSpPr>
          <p:spPr>
            <a:xfrm>
              <a:off x="333239" y="909601"/>
              <a:ext cx="820900" cy="1018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extrusionOk="0">
                  <a:moveTo>
                    <a:pt x="21600" y="0"/>
                  </a:moveTo>
                  <a:cubicBezTo>
                    <a:pt x="20967" y="97"/>
                    <a:pt x="20375" y="322"/>
                    <a:pt x="19880" y="652"/>
                  </a:cubicBezTo>
                  <a:cubicBezTo>
                    <a:pt x="18976" y="1256"/>
                    <a:pt x="18482" y="2137"/>
                    <a:pt x="18037" y="3009"/>
                  </a:cubicBezTo>
                  <a:cubicBezTo>
                    <a:pt x="17117" y="4813"/>
                    <a:pt x="16327" y="6657"/>
                    <a:pt x="15603" y="8517"/>
                  </a:cubicBezTo>
                  <a:cubicBezTo>
                    <a:pt x="14196" y="12129"/>
                    <a:pt x="13047" y="15803"/>
                    <a:pt x="11586" y="19401"/>
                  </a:cubicBezTo>
                  <a:cubicBezTo>
                    <a:pt x="11199" y="20355"/>
                    <a:pt x="10615" y="21355"/>
                    <a:pt x="9416" y="21468"/>
                  </a:cubicBezTo>
                  <a:cubicBezTo>
                    <a:pt x="8010" y="21600"/>
                    <a:pt x="7137" y="20456"/>
                    <a:pt x="6590" y="19321"/>
                  </a:cubicBezTo>
                  <a:cubicBezTo>
                    <a:pt x="5789" y="17656"/>
                    <a:pt x="4870" y="15974"/>
                    <a:pt x="3781" y="14471"/>
                  </a:cubicBezTo>
                  <a:cubicBezTo>
                    <a:pt x="3369" y="13902"/>
                    <a:pt x="2914" y="13345"/>
                    <a:pt x="2267" y="12947"/>
                  </a:cubicBezTo>
                  <a:cubicBezTo>
                    <a:pt x="1620" y="12549"/>
                    <a:pt x="822" y="12335"/>
                    <a:pt x="0" y="12343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95" name="…"/>
            <p:cNvSpPr txBox="1"/>
            <p:nvPr/>
          </p:nvSpPr>
          <p:spPr>
            <a:xfrm>
              <a:off x="151" y="892503"/>
              <a:ext cx="5715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…</a:t>
              </a:r>
            </a:p>
          </p:txBody>
        </p:sp>
        <p:sp>
          <p:nvSpPr>
            <p:cNvPr id="1996" name="…"/>
            <p:cNvSpPr txBox="1"/>
            <p:nvPr/>
          </p:nvSpPr>
          <p:spPr>
            <a:xfrm>
              <a:off x="5005009" y="892503"/>
              <a:ext cx="5715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…</a:t>
              </a:r>
            </a:p>
          </p:txBody>
        </p:sp>
        <p:pic>
          <p:nvPicPr>
            <p:cNvPr id="1997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05905" y="1793813"/>
              <a:ext cx="254001" cy="177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8" name="Line"/>
            <p:cNvSpPr/>
            <p:nvPr/>
          </p:nvSpPr>
          <p:spPr>
            <a:xfrm flipV="1">
              <a:off x="1165705" y="1514413"/>
              <a:ext cx="1" cy="1778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999" name="Line"/>
            <p:cNvSpPr/>
            <p:nvPr/>
          </p:nvSpPr>
          <p:spPr>
            <a:xfrm flipV="1">
              <a:off x="4442305" y="1514413"/>
              <a:ext cx="1" cy="1778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2000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15205" y="1889467"/>
              <a:ext cx="203201" cy="177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01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39105" y="1806513"/>
              <a:ext cx="381001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02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7405" y="1793813"/>
              <a:ext cx="635001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03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99105" y="1857313"/>
              <a:ext cx="457201" cy="177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04" name="Image" descr="Image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05455" y="34863"/>
              <a:ext cx="918177" cy="317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22" name="Group"/>
          <p:cNvGrpSpPr/>
          <p:nvPr/>
        </p:nvGrpSpPr>
        <p:grpSpPr>
          <a:xfrm>
            <a:off x="3300397" y="3263900"/>
            <a:ext cx="5647606" cy="2238057"/>
            <a:chOff x="0" y="0"/>
            <a:chExt cx="5647605" cy="2238056"/>
          </a:xfrm>
        </p:grpSpPr>
        <p:sp>
          <p:nvSpPr>
            <p:cNvPr id="2006" name="Line"/>
            <p:cNvSpPr/>
            <p:nvPr/>
          </p:nvSpPr>
          <p:spPr>
            <a:xfrm flipV="1">
              <a:off x="2823802" y="132209"/>
              <a:ext cx="1" cy="169008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07" name="Line"/>
            <p:cNvSpPr/>
            <p:nvPr/>
          </p:nvSpPr>
          <p:spPr>
            <a:xfrm>
              <a:off x="0" y="1763119"/>
              <a:ext cx="564760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08" name="Line"/>
            <p:cNvSpPr/>
            <p:nvPr/>
          </p:nvSpPr>
          <p:spPr>
            <a:xfrm>
              <a:off x="3432976" y="822361"/>
              <a:ext cx="613828" cy="1007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extrusionOk="0">
                  <a:moveTo>
                    <a:pt x="21600" y="3770"/>
                  </a:moveTo>
                  <a:cubicBezTo>
                    <a:pt x="21231" y="3796"/>
                    <a:pt x="20858" y="3766"/>
                    <a:pt x="20512" y="3683"/>
                  </a:cubicBezTo>
                  <a:cubicBezTo>
                    <a:pt x="19087" y="3340"/>
                    <a:pt x="18621" y="2347"/>
                    <a:pt x="18077" y="1471"/>
                  </a:cubicBezTo>
                  <a:cubicBezTo>
                    <a:pt x="17616" y="730"/>
                    <a:pt x="16857" y="13"/>
                    <a:pt x="15586" y="0"/>
                  </a:cubicBezTo>
                  <a:cubicBezTo>
                    <a:pt x="14173" y="-14"/>
                    <a:pt x="13446" y="717"/>
                    <a:pt x="13020" y="1561"/>
                  </a:cubicBezTo>
                  <a:cubicBezTo>
                    <a:pt x="12433" y="2725"/>
                    <a:pt x="12086" y="4046"/>
                    <a:pt x="11742" y="5421"/>
                  </a:cubicBezTo>
                  <a:cubicBezTo>
                    <a:pt x="11475" y="6491"/>
                    <a:pt x="11199" y="7606"/>
                    <a:pt x="11053" y="8726"/>
                  </a:cubicBezTo>
                  <a:cubicBezTo>
                    <a:pt x="10927" y="9687"/>
                    <a:pt x="10702" y="10636"/>
                    <a:pt x="10513" y="11588"/>
                  </a:cubicBezTo>
                  <a:cubicBezTo>
                    <a:pt x="10326" y="12533"/>
                    <a:pt x="10178" y="13483"/>
                    <a:pt x="9926" y="14427"/>
                  </a:cubicBezTo>
                  <a:cubicBezTo>
                    <a:pt x="9468" y="16152"/>
                    <a:pt x="8712" y="17834"/>
                    <a:pt x="8197" y="19560"/>
                  </a:cubicBezTo>
                  <a:cubicBezTo>
                    <a:pt x="7910" y="20523"/>
                    <a:pt x="7299" y="21547"/>
                    <a:pt x="5817" y="21569"/>
                  </a:cubicBezTo>
                  <a:cubicBezTo>
                    <a:pt x="4715" y="21586"/>
                    <a:pt x="3970" y="20993"/>
                    <a:pt x="3488" y="20380"/>
                  </a:cubicBezTo>
                  <a:cubicBezTo>
                    <a:pt x="2968" y="19715"/>
                    <a:pt x="2561" y="18976"/>
                    <a:pt x="1547" y="18569"/>
                  </a:cubicBezTo>
                  <a:cubicBezTo>
                    <a:pt x="1089" y="18386"/>
                    <a:pt x="548" y="18294"/>
                    <a:pt x="0" y="18307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09" name="Line"/>
            <p:cNvSpPr/>
            <p:nvPr/>
          </p:nvSpPr>
          <p:spPr>
            <a:xfrm flipH="1">
              <a:off x="4025279" y="822308"/>
              <a:ext cx="613828" cy="1007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extrusionOk="0">
                  <a:moveTo>
                    <a:pt x="21600" y="3770"/>
                  </a:moveTo>
                  <a:cubicBezTo>
                    <a:pt x="21231" y="3796"/>
                    <a:pt x="20858" y="3766"/>
                    <a:pt x="20512" y="3683"/>
                  </a:cubicBezTo>
                  <a:cubicBezTo>
                    <a:pt x="19087" y="3340"/>
                    <a:pt x="18621" y="2347"/>
                    <a:pt x="18077" y="1471"/>
                  </a:cubicBezTo>
                  <a:cubicBezTo>
                    <a:pt x="17616" y="730"/>
                    <a:pt x="16857" y="13"/>
                    <a:pt x="15586" y="0"/>
                  </a:cubicBezTo>
                  <a:cubicBezTo>
                    <a:pt x="14173" y="-14"/>
                    <a:pt x="13446" y="717"/>
                    <a:pt x="13020" y="1561"/>
                  </a:cubicBezTo>
                  <a:cubicBezTo>
                    <a:pt x="12433" y="2725"/>
                    <a:pt x="12086" y="4046"/>
                    <a:pt x="11742" y="5421"/>
                  </a:cubicBezTo>
                  <a:cubicBezTo>
                    <a:pt x="11475" y="6491"/>
                    <a:pt x="11199" y="7606"/>
                    <a:pt x="11053" y="8726"/>
                  </a:cubicBezTo>
                  <a:cubicBezTo>
                    <a:pt x="10927" y="9687"/>
                    <a:pt x="10702" y="10636"/>
                    <a:pt x="10513" y="11588"/>
                  </a:cubicBezTo>
                  <a:cubicBezTo>
                    <a:pt x="10326" y="12533"/>
                    <a:pt x="10178" y="13483"/>
                    <a:pt x="9926" y="14427"/>
                  </a:cubicBezTo>
                  <a:cubicBezTo>
                    <a:pt x="9468" y="16152"/>
                    <a:pt x="8712" y="17834"/>
                    <a:pt x="8197" y="19560"/>
                  </a:cubicBezTo>
                  <a:cubicBezTo>
                    <a:pt x="7910" y="20523"/>
                    <a:pt x="7299" y="21547"/>
                    <a:pt x="5817" y="21569"/>
                  </a:cubicBezTo>
                  <a:cubicBezTo>
                    <a:pt x="4715" y="21586"/>
                    <a:pt x="3970" y="20993"/>
                    <a:pt x="3488" y="20380"/>
                  </a:cubicBezTo>
                  <a:cubicBezTo>
                    <a:pt x="2968" y="19715"/>
                    <a:pt x="2561" y="18976"/>
                    <a:pt x="1547" y="18569"/>
                  </a:cubicBezTo>
                  <a:cubicBezTo>
                    <a:pt x="1089" y="18386"/>
                    <a:pt x="548" y="18294"/>
                    <a:pt x="0" y="18307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10" name="Line"/>
            <p:cNvSpPr/>
            <p:nvPr/>
          </p:nvSpPr>
          <p:spPr>
            <a:xfrm flipH="1">
              <a:off x="2815730" y="822308"/>
              <a:ext cx="613829" cy="1007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extrusionOk="0">
                  <a:moveTo>
                    <a:pt x="21600" y="3770"/>
                  </a:moveTo>
                  <a:cubicBezTo>
                    <a:pt x="21231" y="3796"/>
                    <a:pt x="20858" y="3766"/>
                    <a:pt x="20512" y="3683"/>
                  </a:cubicBezTo>
                  <a:cubicBezTo>
                    <a:pt x="19087" y="3340"/>
                    <a:pt x="18621" y="2347"/>
                    <a:pt x="18077" y="1471"/>
                  </a:cubicBezTo>
                  <a:cubicBezTo>
                    <a:pt x="17616" y="730"/>
                    <a:pt x="16857" y="13"/>
                    <a:pt x="15586" y="0"/>
                  </a:cubicBezTo>
                  <a:cubicBezTo>
                    <a:pt x="14173" y="-14"/>
                    <a:pt x="13446" y="717"/>
                    <a:pt x="13020" y="1561"/>
                  </a:cubicBezTo>
                  <a:cubicBezTo>
                    <a:pt x="12433" y="2725"/>
                    <a:pt x="12086" y="4046"/>
                    <a:pt x="11742" y="5421"/>
                  </a:cubicBezTo>
                  <a:cubicBezTo>
                    <a:pt x="11475" y="6491"/>
                    <a:pt x="11199" y="7606"/>
                    <a:pt x="11053" y="8726"/>
                  </a:cubicBezTo>
                  <a:cubicBezTo>
                    <a:pt x="10927" y="9687"/>
                    <a:pt x="10702" y="10636"/>
                    <a:pt x="10513" y="11588"/>
                  </a:cubicBezTo>
                  <a:cubicBezTo>
                    <a:pt x="10326" y="12533"/>
                    <a:pt x="10178" y="13483"/>
                    <a:pt x="9926" y="14427"/>
                  </a:cubicBezTo>
                  <a:cubicBezTo>
                    <a:pt x="9468" y="16152"/>
                    <a:pt x="8712" y="17834"/>
                    <a:pt x="8197" y="19560"/>
                  </a:cubicBezTo>
                  <a:cubicBezTo>
                    <a:pt x="7910" y="20523"/>
                    <a:pt x="7299" y="21547"/>
                    <a:pt x="5817" y="21569"/>
                  </a:cubicBezTo>
                  <a:cubicBezTo>
                    <a:pt x="4715" y="21586"/>
                    <a:pt x="3970" y="20993"/>
                    <a:pt x="3488" y="20380"/>
                  </a:cubicBezTo>
                  <a:cubicBezTo>
                    <a:pt x="2968" y="19715"/>
                    <a:pt x="2561" y="18976"/>
                    <a:pt x="1547" y="18569"/>
                  </a:cubicBezTo>
                  <a:cubicBezTo>
                    <a:pt x="1089" y="18386"/>
                    <a:pt x="548" y="18294"/>
                    <a:pt x="0" y="18307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11" name="Line"/>
            <p:cNvSpPr/>
            <p:nvPr/>
          </p:nvSpPr>
          <p:spPr>
            <a:xfrm>
              <a:off x="2208026" y="815958"/>
              <a:ext cx="613829" cy="1007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extrusionOk="0">
                  <a:moveTo>
                    <a:pt x="21600" y="3770"/>
                  </a:moveTo>
                  <a:cubicBezTo>
                    <a:pt x="21231" y="3796"/>
                    <a:pt x="20858" y="3766"/>
                    <a:pt x="20512" y="3683"/>
                  </a:cubicBezTo>
                  <a:cubicBezTo>
                    <a:pt x="19087" y="3340"/>
                    <a:pt x="18621" y="2347"/>
                    <a:pt x="18077" y="1471"/>
                  </a:cubicBezTo>
                  <a:cubicBezTo>
                    <a:pt x="17616" y="730"/>
                    <a:pt x="16857" y="13"/>
                    <a:pt x="15586" y="0"/>
                  </a:cubicBezTo>
                  <a:cubicBezTo>
                    <a:pt x="14173" y="-14"/>
                    <a:pt x="13446" y="717"/>
                    <a:pt x="13020" y="1561"/>
                  </a:cubicBezTo>
                  <a:cubicBezTo>
                    <a:pt x="12433" y="2725"/>
                    <a:pt x="12086" y="4046"/>
                    <a:pt x="11742" y="5421"/>
                  </a:cubicBezTo>
                  <a:cubicBezTo>
                    <a:pt x="11475" y="6491"/>
                    <a:pt x="11199" y="7606"/>
                    <a:pt x="11053" y="8726"/>
                  </a:cubicBezTo>
                  <a:cubicBezTo>
                    <a:pt x="10927" y="9687"/>
                    <a:pt x="10702" y="10636"/>
                    <a:pt x="10513" y="11588"/>
                  </a:cubicBezTo>
                  <a:cubicBezTo>
                    <a:pt x="10326" y="12533"/>
                    <a:pt x="10178" y="13483"/>
                    <a:pt x="9926" y="14427"/>
                  </a:cubicBezTo>
                  <a:cubicBezTo>
                    <a:pt x="9468" y="16152"/>
                    <a:pt x="8712" y="17834"/>
                    <a:pt x="8197" y="19560"/>
                  </a:cubicBezTo>
                  <a:cubicBezTo>
                    <a:pt x="7910" y="20523"/>
                    <a:pt x="7299" y="21547"/>
                    <a:pt x="5817" y="21569"/>
                  </a:cubicBezTo>
                  <a:cubicBezTo>
                    <a:pt x="4715" y="21586"/>
                    <a:pt x="3970" y="20993"/>
                    <a:pt x="3488" y="20380"/>
                  </a:cubicBezTo>
                  <a:cubicBezTo>
                    <a:pt x="2968" y="19715"/>
                    <a:pt x="2561" y="18976"/>
                    <a:pt x="1547" y="18569"/>
                  </a:cubicBezTo>
                  <a:cubicBezTo>
                    <a:pt x="1089" y="18386"/>
                    <a:pt x="548" y="18294"/>
                    <a:pt x="0" y="18307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12" name="Line"/>
            <p:cNvSpPr/>
            <p:nvPr/>
          </p:nvSpPr>
          <p:spPr>
            <a:xfrm flipH="1">
              <a:off x="1590781" y="815958"/>
              <a:ext cx="613828" cy="1007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extrusionOk="0">
                  <a:moveTo>
                    <a:pt x="21600" y="3770"/>
                  </a:moveTo>
                  <a:cubicBezTo>
                    <a:pt x="21231" y="3796"/>
                    <a:pt x="20858" y="3766"/>
                    <a:pt x="20512" y="3683"/>
                  </a:cubicBezTo>
                  <a:cubicBezTo>
                    <a:pt x="19087" y="3340"/>
                    <a:pt x="18621" y="2347"/>
                    <a:pt x="18077" y="1471"/>
                  </a:cubicBezTo>
                  <a:cubicBezTo>
                    <a:pt x="17616" y="730"/>
                    <a:pt x="16857" y="13"/>
                    <a:pt x="15586" y="0"/>
                  </a:cubicBezTo>
                  <a:cubicBezTo>
                    <a:pt x="14173" y="-14"/>
                    <a:pt x="13446" y="717"/>
                    <a:pt x="13020" y="1561"/>
                  </a:cubicBezTo>
                  <a:cubicBezTo>
                    <a:pt x="12433" y="2725"/>
                    <a:pt x="12086" y="4046"/>
                    <a:pt x="11742" y="5421"/>
                  </a:cubicBezTo>
                  <a:cubicBezTo>
                    <a:pt x="11475" y="6491"/>
                    <a:pt x="11199" y="7606"/>
                    <a:pt x="11053" y="8726"/>
                  </a:cubicBezTo>
                  <a:cubicBezTo>
                    <a:pt x="10927" y="9687"/>
                    <a:pt x="10702" y="10636"/>
                    <a:pt x="10513" y="11588"/>
                  </a:cubicBezTo>
                  <a:cubicBezTo>
                    <a:pt x="10326" y="12533"/>
                    <a:pt x="10178" y="13483"/>
                    <a:pt x="9926" y="14427"/>
                  </a:cubicBezTo>
                  <a:cubicBezTo>
                    <a:pt x="9468" y="16152"/>
                    <a:pt x="8712" y="17834"/>
                    <a:pt x="8197" y="19560"/>
                  </a:cubicBezTo>
                  <a:cubicBezTo>
                    <a:pt x="7910" y="20523"/>
                    <a:pt x="7299" y="21547"/>
                    <a:pt x="5817" y="21569"/>
                  </a:cubicBezTo>
                  <a:cubicBezTo>
                    <a:pt x="4715" y="21586"/>
                    <a:pt x="3970" y="20993"/>
                    <a:pt x="3488" y="20380"/>
                  </a:cubicBezTo>
                  <a:cubicBezTo>
                    <a:pt x="2968" y="19715"/>
                    <a:pt x="2561" y="18976"/>
                    <a:pt x="1547" y="18569"/>
                  </a:cubicBezTo>
                  <a:cubicBezTo>
                    <a:pt x="1089" y="18386"/>
                    <a:pt x="548" y="18294"/>
                    <a:pt x="0" y="18307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13" name="Line"/>
            <p:cNvSpPr/>
            <p:nvPr/>
          </p:nvSpPr>
          <p:spPr>
            <a:xfrm>
              <a:off x="995777" y="815958"/>
              <a:ext cx="613828" cy="1007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extrusionOk="0">
                  <a:moveTo>
                    <a:pt x="21600" y="3770"/>
                  </a:moveTo>
                  <a:cubicBezTo>
                    <a:pt x="21231" y="3796"/>
                    <a:pt x="20858" y="3766"/>
                    <a:pt x="20512" y="3683"/>
                  </a:cubicBezTo>
                  <a:cubicBezTo>
                    <a:pt x="19087" y="3340"/>
                    <a:pt x="18621" y="2347"/>
                    <a:pt x="18077" y="1471"/>
                  </a:cubicBezTo>
                  <a:cubicBezTo>
                    <a:pt x="17616" y="730"/>
                    <a:pt x="16857" y="13"/>
                    <a:pt x="15586" y="0"/>
                  </a:cubicBezTo>
                  <a:cubicBezTo>
                    <a:pt x="14173" y="-14"/>
                    <a:pt x="13446" y="717"/>
                    <a:pt x="13020" y="1561"/>
                  </a:cubicBezTo>
                  <a:cubicBezTo>
                    <a:pt x="12433" y="2725"/>
                    <a:pt x="12086" y="4046"/>
                    <a:pt x="11742" y="5421"/>
                  </a:cubicBezTo>
                  <a:cubicBezTo>
                    <a:pt x="11475" y="6491"/>
                    <a:pt x="11199" y="7606"/>
                    <a:pt x="11053" y="8726"/>
                  </a:cubicBezTo>
                  <a:cubicBezTo>
                    <a:pt x="10927" y="9687"/>
                    <a:pt x="10702" y="10636"/>
                    <a:pt x="10513" y="11588"/>
                  </a:cubicBezTo>
                  <a:cubicBezTo>
                    <a:pt x="10326" y="12533"/>
                    <a:pt x="10178" y="13483"/>
                    <a:pt x="9926" y="14427"/>
                  </a:cubicBezTo>
                  <a:cubicBezTo>
                    <a:pt x="9468" y="16152"/>
                    <a:pt x="8712" y="17834"/>
                    <a:pt x="8197" y="19560"/>
                  </a:cubicBezTo>
                  <a:cubicBezTo>
                    <a:pt x="7910" y="20523"/>
                    <a:pt x="7299" y="21547"/>
                    <a:pt x="5817" y="21569"/>
                  </a:cubicBezTo>
                  <a:cubicBezTo>
                    <a:pt x="4715" y="21586"/>
                    <a:pt x="3970" y="20993"/>
                    <a:pt x="3488" y="20380"/>
                  </a:cubicBezTo>
                  <a:cubicBezTo>
                    <a:pt x="2968" y="19715"/>
                    <a:pt x="2561" y="18976"/>
                    <a:pt x="1547" y="18569"/>
                  </a:cubicBezTo>
                  <a:cubicBezTo>
                    <a:pt x="1089" y="18386"/>
                    <a:pt x="548" y="18294"/>
                    <a:pt x="0" y="18307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14" name="Line"/>
            <p:cNvSpPr/>
            <p:nvPr/>
          </p:nvSpPr>
          <p:spPr>
            <a:xfrm flipV="1">
              <a:off x="4034747" y="1589017"/>
              <a:ext cx="1" cy="1778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15" name="Line"/>
            <p:cNvSpPr/>
            <p:nvPr/>
          </p:nvSpPr>
          <p:spPr>
            <a:xfrm flipV="1">
              <a:off x="1609047" y="1589017"/>
              <a:ext cx="1" cy="1778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16" name="0"/>
            <p:cNvSpPr txBox="1"/>
            <p:nvPr/>
          </p:nvSpPr>
          <p:spPr>
            <a:xfrm>
              <a:off x="2680725" y="1704656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0</a:t>
              </a:r>
            </a:p>
          </p:txBody>
        </p:sp>
        <p:pic>
          <p:nvPicPr>
            <p:cNvPr id="2017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31547" y="1830317"/>
              <a:ext cx="381001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18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78847" y="1817617"/>
              <a:ext cx="635001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9" name="…"/>
            <p:cNvSpPr txBox="1"/>
            <p:nvPr/>
          </p:nvSpPr>
          <p:spPr>
            <a:xfrm>
              <a:off x="4686215" y="958328"/>
              <a:ext cx="5715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…</a:t>
              </a:r>
            </a:p>
          </p:txBody>
        </p:sp>
        <p:sp>
          <p:nvSpPr>
            <p:cNvPr id="2020" name="…"/>
            <p:cNvSpPr txBox="1"/>
            <p:nvPr/>
          </p:nvSpPr>
          <p:spPr>
            <a:xfrm>
              <a:off x="200864" y="958328"/>
              <a:ext cx="57150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…</a:t>
              </a:r>
            </a:p>
          </p:txBody>
        </p:sp>
        <p:pic>
          <p:nvPicPr>
            <p:cNvPr id="2021" name="Image" descr="Image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16252" y="0"/>
              <a:ext cx="2281539" cy="584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23" name="滤波器频率响应发生变化"/>
          <p:cNvSpPr txBox="1"/>
          <p:nvPr/>
        </p:nvSpPr>
        <p:spPr>
          <a:xfrm>
            <a:off x="3678958" y="3101714"/>
            <a:ext cx="2436598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>
                <a:solidFill>
                  <a:srgbClr val="FF2600"/>
                </a:solidFill>
              </a:defRPr>
            </a:lvl1pPr>
          </a:lstStyle>
          <a:p>
            <a:r>
              <a:t>滤波器频率响应发生变化</a:t>
            </a:r>
          </a:p>
        </p:txBody>
      </p:sp>
      <p:grpSp>
        <p:nvGrpSpPr>
          <p:cNvPr id="2051" name="Group"/>
          <p:cNvGrpSpPr/>
          <p:nvPr/>
        </p:nvGrpSpPr>
        <p:grpSpPr>
          <a:xfrm>
            <a:off x="8254489" y="6947104"/>
            <a:ext cx="4550613" cy="2445609"/>
            <a:chOff x="0" y="0"/>
            <a:chExt cx="4550611" cy="2445607"/>
          </a:xfrm>
        </p:grpSpPr>
        <p:sp>
          <p:nvSpPr>
            <p:cNvPr id="2024" name="Line"/>
            <p:cNvSpPr/>
            <p:nvPr/>
          </p:nvSpPr>
          <p:spPr>
            <a:xfrm flipV="1">
              <a:off x="638204" y="-1"/>
              <a:ext cx="1" cy="211052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25" name="Line"/>
            <p:cNvSpPr/>
            <p:nvPr/>
          </p:nvSpPr>
          <p:spPr>
            <a:xfrm>
              <a:off x="0" y="1706927"/>
              <a:ext cx="455061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26" name="Line"/>
            <p:cNvSpPr/>
            <p:nvPr/>
          </p:nvSpPr>
          <p:spPr>
            <a:xfrm flipV="1">
              <a:off x="2055512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27" name="Line"/>
            <p:cNvSpPr/>
            <p:nvPr/>
          </p:nvSpPr>
          <p:spPr>
            <a:xfrm flipV="1">
              <a:off x="2220612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28" name="Line"/>
            <p:cNvSpPr/>
            <p:nvPr/>
          </p:nvSpPr>
          <p:spPr>
            <a:xfrm flipV="1">
              <a:off x="2373012" y="728091"/>
              <a:ext cx="1" cy="9808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29" name="Line"/>
            <p:cNvSpPr/>
            <p:nvPr/>
          </p:nvSpPr>
          <p:spPr>
            <a:xfrm flipV="1">
              <a:off x="2512712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30" name="Line"/>
            <p:cNvSpPr/>
            <p:nvPr/>
          </p:nvSpPr>
          <p:spPr>
            <a:xfrm flipV="1">
              <a:off x="2639712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31" name="Line"/>
            <p:cNvSpPr/>
            <p:nvPr/>
          </p:nvSpPr>
          <p:spPr>
            <a:xfrm flipV="1">
              <a:off x="2779412" y="728091"/>
              <a:ext cx="1" cy="9808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32" name="Line"/>
            <p:cNvSpPr/>
            <p:nvPr/>
          </p:nvSpPr>
          <p:spPr>
            <a:xfrm flipV="1">
              <a:off x="2906412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33" name="Line"/>
            <p:cNvSpPr/>
            <p:nvPr/>
          </p:nvSpPr>
          <p:spPr>
            <a:xfrm flipV="1">
              <a:off x="3046112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34" name="Line"/>
            <p:cNvSpPr/>
            <p:nvPr/>
          </p:nvSpPr>
          <p:spPr>
            <a:xfrm flipV="1">
              <a:off x="3185812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35" name="Line"/>
            <p:cNvSpPr/>
            <p:nvPr/>
          </p:nvSpPr>
          <p:spPr>
            <a:xfrm flipV="1">
              <a:off x="3325512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36" name="Line"/>
            <p:cNvSpPr/>
            <p:nvPr/>
          </p:nvSpPr>
          <p:spPr>
            <a:xfrm flipV="1">
              <a:off x="1890412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37" name="Line"/>
            <p:cNvSpPr/>
            <p:nvPr/>
          </p:nvSpPr>
          <p:spPr>
            <a:xfrm flipV="1">
              <a:off x="1738012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38" name="Line"/>
            <p:cNvSpPr/>
            <p:nvPr/>
          </p:nvSpPr>
          <p:spPr>
            <a:xfrm flipV="1">
              <a:off x="1598311" y="728091"/>
              <a:ext cx="1" cy="9808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39" name="Line"/>
            <p:cNvSpPr/>
            <p:nvPr/>
          </p:nvSpPr>
          <p:spPr>
            <a:xfrm flipV="1">
              <a:off x="1484012" y="728091"/>
              <a:ext cx="1" cy="9808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40" name="Line"/>
            <p:cNvSpPr/>
            <p:nvPr/>
          </p:nvSpPr>
          <p:spPr>
            <a:xfrm flipV="1">
              <a:off x="1344312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41" name="Line"/>
            <p:cNvSpPr/>
            <p:nvPr/>
          </p:nvSpPr>
          <p:spPr>
            <a:xfrm flipV="1">
              <a:off x="1204612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42" name="Line"/>
            <p:cNvSpPr/>
            <p:nvPr/>
          </p:nvSpPr>
          <p:spPr>
            <a:xfrm flipV="1">
              <a:off x="1071268" y="728091"/>
              <a:ext cx="1" cy="9808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43" name="Line"/>
            <p:cNvSpPr/>
            <p:nvPr/>
          </p:nvSpPr>
          <p:spPr>
            <a:xfrm flipV="1">
              <a:off x="918868" y="728091"/>
              <a:ext cx="1" cy="9808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44" name="Line"/>
            <p:cNvSpPr/>
            <p:nvPr/>
          </p:nvSpPr>
          <p:spPr>
            <a:xfrm flipV="1">
              <a:off x="766468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45" name="Line"/>
            <p:cNvSpPr/>
            <p:nvPr/>
          </p:nvSpPr>
          <p:spPr>
            <a:xfrm flipV="1">
              <a:off x="638159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46" name="Line"/>
            <p:cNvSpPr/>
            <p:nvPr/>
          </p:nvSpPr>
          <p:spPr>
            <a:xfrm flipV="1">
              <a:off x="3465212" y="728091"/>
              <a:ext cx="1" cy="9808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47" name="0"/>
            <p:cNvSpPr txBox="1"/>
            <p:nvPr/>
          </p:nvSpPr>
          <p:spPr>
            <a:xfrm>
              <a:off x="249673" y="1912207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0</a:t>
              </a:r>
            </a:p>
          </p:txBody>
        </p:sp>
        <p:sp>
          <p:nvSpPr>
            <p:cNvPr id="2048" name="n"/>
            <p:cNvSpPr txBox="1"/>
            <p:nvPr/>
          </p:nvSpPr>
          <p:spPr>
            <a:xfrm>
              <a:off x="4207837" y="1912207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n</a:t>
              </a:r>
            </a:p>
          </p:txBody>
        </p:sp>
        <p:pic>
          <p:nvPicPr>
            <p:cNvPr id="2049" name="Image" descr="Image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00609" y="31545"/>
              <a:ext cx="9398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50" name="Image" descr="Image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131060" y="1961945"/>
              <a:ext cx="693421" cy="190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81" name="Group"/>
          <p:cNvGrpSpPr/>
          <p:nvPr/>
        </p:nvGrpSpPr>
        <p:grpSpPr>
          <a:xfrm>
            <a:off x="4426912" y="5866357"/>
            <a:ext cx="3895564" cy="2213172"/>
            <a:chOff x="0" y="0"/>
            <a:chExt cx="3895562" cy="2213170"/>
          </a:xfrm>
        </p:grpSpPr>
        <p:sp>
          <p:nvSpPr>
            <p:cNvPr id="2052" name="Line"/>
            <p:cNvSpPr/>
            <p:nvPr/>
          </p:nvSpPr>
          <p:spPr>
            <a:xfrm flipH="1">
              <a:off x="1784137" y="523804"/>
              <a:ext cx="1375838" cy="1502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extrusionOk="0">
                  <a:moveTo>
                    <a:pt x="21600" y="0"/>
                  </a:moveTo>
                  <a:cubicBezTo>
                    <a:pt x="21043" y="97"/>
                    <a:pt x="20522" y="322"/>
                    <a:pt x="20086" y="652"/>
                  </a:cubicBezTo>
                  <a:cubicBezTo>
                    <a:pt x="19291" y="1256"/>
                    <a:pt x="18856" y="2137"/>
                    <a:pt x="18465" y="3008"/>
                  </a:cubicBezTo>
                  <a:cubicBezTo>
                    <a:pt x="17656" y="4812"/>
                    <a:pt x="16961" y="6656"/>
                    <a:pt x="16323" y="8516"/>
                  </a:cubicBezTo>
                  <a:cubicBezTo>
                    <a:pt x="15085" y="12128"/>
                    <a:pt x="14075" y="15802"/>
                    <a:pt x="12789" y="19400"/>
                  </a:cubicBezTo>
                  <a:cubicBezTo>
                    <a:pt x="12448" y="20353"/>
                    <a:pt x="11934" y="21353"/>
                    <a:pt x="10880" y="21467"/>
                  </a:cubicBezTo>
                  <a:cubicBezTo>
                    <a:pt x="9642" y="21600"/>
                    <a:pt x="8857" y="20462"/>
                    <a:pt x="8393" y="19320"/>
                  </a:cubicBezTo>
                  <a:cubicBezTo>
                    <a:pt x="7714" y="17645"/>
                    <a:pt x="6782" y="15907"/>
                    <a:pt x="5921" y="14470"/>
                  </a:cubicBezTo>
                  <a:cubicBezTo>
                    <a:pt x="5416" y="13626"/>
                    <a:pt x="4877" y="12915"/>
                    <a:pt x="3796" y="12834"/>
                  </a:cubicBezTo>
                  <a:cubicBezTo>
                    <a:pt x="2796" y="12759"/>
                    <a:pt x="2001" y="13378"/>
                    <a:pt x="1398" y="14045"/>
                  </a:cubicBezTo>
                  <a:cubicBezTo>
                    <a:pt x="818" y="14687"/>
                    <a:pt x="341" y="15422"/>
                    <a:pt x="0" y="1625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53" name="Line"/>
            <p:cNvSpPr/>
            <p:nvPr/>
          </p:nvSpPr>
          <p:spPr>
            <a:xfrm flipV="1">
              <a:off x="369830" y="-1"/>
              <a:ext cx="1" cy="206054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54" name="Line"/>
            <p:cNvSpPr/>
            <p:nvPr/>
          </p:nvSpPr>
          <p:spPr>
            <a:xfrm>
              <a:off x="0" y="1656947"/>
              <a:ext cx="389556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55" name="Line"/>
            <p:cNvSpPr/>
            <p:nvPr/>
          </p:nvSpPr>
          <p:spPr>
            <a:xfrm>
              <a:off x="393191" y="523804"/>
              <a:ext cx="1375838" cy="1502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extrusionOk="0">
                  <a:moveTo>
                    <a:pt x="21600" y="0"/>
                  </a:moveTo>
                  <a:cubicBezTo>
                    <a:pt x="21043" y="97"/>
                    <a:pt x="20522" y="322"/>
                    <a:pt x="20086" y="652"/>
                  </a:cubicBezTo>
                  <a:cubicBezTo>
                    <a:pt x="19291" y="1256"/>
                    <a:pt x="18856" y="2137"/>
                    <a:pt x="18465" y="3008"/>
                  </a:cubicBezTo>
                  <a:cubicBezTo>
                    <a:pt x="17656" y="4812"/>
                    <a:pt x="16961" y="6656"/>
                    <a:pt x="16323" y="8516"/>
                  </a:cubicBezTo>
                  <a:cubicBezTo>
                    <a:pt x="15085" y="12128"/>
                    <a:pt x="14075" y="15802"/>
                    <a:pt x="12789" y="19400"/>
                  </a:cubicBezTo>
                  <a:cubicBezTo>
                    <a:pt x="12448" y="20353"/>
                    <a:pt x="11934" y="21353"/>
                    <a:pt x="10880" y="21467"/>
                  </a:cubicBezTo>
                  <a:cubicBezTo>
                    <a:pt x="9642" y="21600"/>
                    <a:pt x="8857" y="20462"/>
                    <a:pt x="8393" y="19320"/>
                  </a:cubicBezTo>
                  <a:cubicBezTo>
                    <a:pt x="7714" y="17645"/>
                    <a:pt x="6782" y="15907"/>
                    <a:pt x="5921" y="14470"/>
                  </a:cubicBezTo>
                  <a:cubicBezTo>
                    <a:pt x="5416" y="13626"/>
                    <a:pt x="4877" y="12915"/>
                    <a:pt x="3796" y="12834"/>
                  </a:cubicBezTo>
                  <a:cubicBezTo>
                    <a:pt x="2796" y="12759"/>
                    <a:pt x="2001" y="13378"/>
                    <a:pt x="1398" y="14045"/>
                  </a:cubicBezTo>
                  <a:cubicBezTo>
                    <a:pt x="818" y="14687"/>
                    <a:pt x="341" y="15422"/>
                    <a:pt x="0" y="16254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56" name="Line"/>
            <p:cNvSpPr/>
            <p:nvPr/>
          </p:nvSpPr>
          <p:spPr>
            <a:xfrm flipV="1">
              <a:off x="1789031" y="518729"/>
              <a:ext cx="1" cy="11378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57" name="Line"/>
            <p:cNvSpPr/>
            <p:nvPr/>
          </p:nvSpPr>
          <p:spPr>
            <a:xfrm flipV="1">
              <a:off x="1954131" y="675739"/>
              <a:ext cx="1" cy="9808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58" name="Line"/>
            <p:cNvSpPr/>
            <p:nvPr/>
          </p:nvSpPr>
          <p:spPr>
            <a:xfrm flipV="1">
              <a:off x="2106531" y="1052129"/>
              <a:ext cx="1" cy="6044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59" name="Line"/>
            <p:cNvSpPr/>
            <p:nvPr/>
          </p:nvSpPr>
          <p:spPr>
            <a:xfrm flipV="1">
              <a:off x="2246231" y="1471229"/>
              <a:ext cx="1" cy="1853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60" name="Line"/>
            <p:cNvSpPr/>
            <p:nvPr/>
          </p:nvSpPr>
          <p:spPr>
            <a:xfrm>
              <a:off x="2373231" y="1656599"/>
              <a:ext cx="1" cy="2464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61" name="Line"/>
            <p:cNvSpPr/>
            <p:nvPr/>
          </p:nvSpPr>
          <p:spPr>
            <a:xfrm>
              <a:off x="2512931" y="1656600"/>
              <a:ext cx="1" cy="3734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62" name="Line"/>
            <p:cNvSpPr/>
            <p:nvPr/>
          </p:nvSpPr>
          <p:spPr>
            <a:xfrm>
              <a:off x="2639931" y="1656600"/>
              <a:ext cx="1" cy="18537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63" name="Line"/>
            <p:cNvSpPr/>
            <p:nvPr/>
          </p:nvSpPr>
          <p:spPr>
            <a:xfrm flipV="1">
              <a:off x="2779631" y="1527060"/>
              <a:ext cx="1" cy="1295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64" name="Line"/>
            <p:cNvSpPr/>
            <p:nvPr/>
          </p:nvSpPr>
          <p:spPr>
            <a:xfrm flipV="1">
              <a:off x="2919331" y="1407729"/>
              <a:ext cx="1" cy="2488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65" name="Line"/>
            <p:cNvSpPr/>
            <p:nvPr/>
          </p:nvSpPr>
          <p:spPr>
            <a:xfrm flipV="1">
              <a:off x="3059031" y="1471229"/>
              <a:ext cx="1" cy="1853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66" name="Line"/>
            <p:cNvSpPr/>
            <p:nvPr/>
          </p:nvSpPr>
          <p:spPr>
            <a:xfrm flipV="1">
              <a:off x="1623931" y="675739"/>
              <a:ext cx="1" cy="9808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67" name="Line"/>
            <p:cNvSpPr/>
            <p:nvPr/>
          </p:nvSpPr>
          <p:spPr>
            <a:xfrm flipV="1">
              <a:off x="1471531" y="931883"/>
              <a:ext cx="1" cy="72471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68" name="Line"/>
            <p:cNvSpPr/>
            <p:nvPr/>
          </p:nvSpPr>
          <p:spPr>
            <a:xfrm flipV="1">
              <a:off x="1331830" y="1471229"/>
              <a:ext cx="1" cy="1853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69" name="Line"/>
            <p:cNvSpPr/>
            <p:nvPr/>
          </p:nvSpPr>
          <p:spPr>
            <a:xfrm>
              <a:off x="1217531" y="1656600"/>
              <a:ext cx="1" cy="2464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70" name="Line"/>
            <p:cNvSpPr/>
            <p:nvPr/>
          </p:nvSpPr>
          <p:spPr>
            <a:xfrm>
              <a:off x="1077831" y="1656599"/>
              <a:ext cx="1" cy="3734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71" name="Line"/>
            <p:cNvSpPr/>
            <p:nvPr/>
          </p:nvSpPr>
          <p:spPr>
            <a:xfrm>
              <a:off x="938131" y="1656599"/>
              <a:ext cx="1" cy="2464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72" name="Line"/>
            <p:cNvSpPr/>
            <p:nvPr/>
          </p:nvSpPr>
          <p:spPr>
            <a:xfrm flipV="1">
              <a:off x="804787" y="1610929"/>
              <a:ext cx="1" cy="456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73" name="Line"/>
            <p:cNvSpPr/>
            <p:nvPr/>
          </p:nvSpPr>
          <p:spPr>
            <a:xfrm flipV="1">
              <a:off x="652387" y="1407729"/>
              <a:ext cx="1" cy="2488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74" name="Line"/>
            <p:cNvSpPr/>
            <p:nvPr/>
          </p:nvSpPr>
          <p:spPr>
            <a:xfrm flipV="1">
              <a:off x="499987" y="1471229"/>
              <a:ext cx="1" cy="1853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75" name="Line"/>
            <p:cNvSpPr/>
            <p:nvPr/>
          </p:nvSpPr>
          <p:spPr>
            <a:xfrm flipV="1">
              <a:off x="371679" y="1623629"/>
              <a:ext cx="1" cy="3297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76" name="Line"/>
            <p:cNvSpPr/>
            <p:nvPr/>
          </p:nvSpPr>
          <p:spPr>
            <a:xfrm flipH="1">
              <a:off x="3188079" y="1656600"/>
              <a:ext cx="10653" cy="1065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77" name="0"/>
            <p:cNvSpPr txBox="1"/>
            <p:nvPr/>
          </p:nvSpPr>
          <p:spPr>
            <a:xfrm>
              <a:off x="25282" y="1679770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0</a:t>
              </a:r>
            </a:p>
          </p:txBody>
        </p:sp>
        <p:sp>
          <p:nvSpPr>
            <p:cNvPr id="2078" name="n"/>
            <p:cNvSpPr txBox="1"/>
            <p:nvPr/>
          </p:nvSpPr>
          <p:spPr>
            <a:xfrm>
              <a:off x="3581282" y="1679770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n</a:t>
              </a:r>
            </a:p>
          </p:txBody>
        </p:sp>
        <p:pic>
          <p:nvPicPr>
            <p:cNvPr id="2079" name="Image" descr="Image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57169" y="53108"/>
              <a:ext cx="17907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80" name="Image" descr="Image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767637" y="1772692"/>
              <a:ext cx="739649" cy="203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3" grpId="14" animBg="1" advAuto="0"/>
      <p:bldP spid="1890" grpId="8" animBg="1" advAuto="0"/>
      <p:bldP spid="1935" grpId="4" animBg="1" advAuto="0"/>
      <p:bldP spid="1938" grpId="18" animBg="1" advAuto="0"/>
      <p:bldP spid="1942" grpId="16" animBg="1" advAuto="0"/>
      <p:bldP spid="1945" grpId="11" animBg="1" advAuto="0"/>
      <p:bldP spid="1952" grpId="13" animBg="1" advAuto="0"/>
      <p:bldP spid="1955" grpId="3" animBg="1" advAuto="0"/>
      <p:bldP spid="1962" grpId="2" animBg="1" advAuto="0"/>
      <p:bldP spid="1963" grpId="5" animBg="1" advAuto="0"/>
      <p:bldP spid="1964" grpId="7" animBg="1" advAuto="0"/>
      <p:bldP spid="1965" grpId="10" animBg="1" advAuto="0"/>
      <p:bldP spid="1985" grpId="1" animBg="1" advAuto="0"/>
      <p:bldP spid="2005" grpId="12" animBg="1" advAuto="0"/>
      <p:bldP spid="2022" grpId="15" animBg="1" advAuto="0"/>
      <p:bldP spid="2023" grpId="17" animBg="1" advAuto="0"/>
      <p:bldP spid="2051" grpId="6" animBg="1" advAuto="0"/>
      <p:bldP spid="2081" grpId="9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5.3.2 窗函数法性能分析"/>
          <p:cNvSpPr txBox="1">
            <a:spLocks noGrp="1"/>
          </p:cNvSpPr>
          <p:nvPr>
            <p:ph type="title"/>
          </p:nvPr>
        </p:nvSpPr>
        <p:spPr>
          <a:xfrm>
            <a:off x="952500" y="107460"/>
            <a:ext cx="11099800" cy="1055918"/>
          </a:xfrm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r>
              <a:t>5.3.2 窗函数法性能分析</a:t>
            </a:r>
          </a:p>
        </p:txBody>
      </p:sp>
      <p:sp>
        <p:nvSpPr>
          <p:cNvPr id="20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grpSp>
        <p:nvGrpSpPr>
          <p:cNvPr id="2095" name="Group"/>
          <p:cNvGrpSpPr/>
          <p:nvPr/>
        </p:nvGrpSpPr>
        <p:grpSpPr>
          <a:xfrm>
            <a:off x="7269562" y="1537348"/>
            <a:ext cx="5647606" cy="2285352"/>
            <a:chOff x="0" y="0"/>
            <a:chExt cx="5647605" cy="2285351"/>
          </a:xfrm>
        </p:grpSpPr>
        <p:grpSp>
          <p:nvGrpSpPr>
            <p:cNvPr id="2089" name="Group"/>
            <p:cNvGrpSpPr/>
            <p:nvPr/>
          </p:nvGrpSpPr>
          <p:grpSpPr>
            <a:xfrm>
              <a:off x="50630" y="631434"/>
              <a:ext cx="5193510" cy="1508251"/>
              <a:chOff x="0" y="0"/>
              <a:chExt cx="5193509" cy="1508250"/>
            </a:xfrm>
          </p:grpSpPr>
          <p:sp>
            <p:nvSpPr>
              <p:cNvPr id="2087" name="Line"/>
              <p:cNvSpPr/>
              <p:nvPr/>
            </p:nvSpPr>
            <p:spPr>
              <a:xfrm>
                <a:off x="0" y="0"/>
                <a:ext cx="2599756" cy="1502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76" extrusionOk="0">
                    <a:moveTo>
                      <a:pt x="21600" y="0"/>
                    </a:moveTo>
                    <a:cubicBezTo>
                      <a:pt x="21305" y="97"/>
                      <a:pt x="21030" y="322"/>
                      <a:pt x="20799" y="652"/>
                    </a:cubicBezTo>
                    <a:cubicBezTo>
                      <a:pt x="20378" y="1256"/>
                      <a:pt x="20148" y="2137"/>
                      <a:pt x="19941" y="3008"/>
                    </a:cubicBezTo>
                    <a:cubicBezTo>
                      <a:pt x="19512" y="4812"/>
                      <a:pt x="19144" y="6655"/>
                      <a:pt x="18807" y="8516"/>
                    </a:cubicBezTo>
                    <a:cubicBezTo>
                      <a:pt x="18154" y="12128"/>
                      <a:pt x="17619" y="15802"/>
                      <a:pt x="16937" y="19399"/>
                    </a:cubicBezTo>
                    <a:cubicBezTo>
                      <a:pt x="16757" y="20351"/>
                      <a:pt x="16485" y="21350"/>
                      <a:pt x="15927" y="21465"/>
                    </a:cubicBezTo>
                    <a:cubicBezTo>
                      <a:pt x="15272" y="21600"/>
                      <a:pt x="14853" y="20464"/>
                      <a:pt x="14611" y="19318"/>
                    </a:cubicBezTo>
                    <a:cubicBezTo>
                      <a:pt x="14265" y="17684"/>
                      <a:pt x="13988" y="15992"/>
                      <a:pt x="13460" y="14506"/>
                    </a:cubicBezTo>
                    <a:cubicBezTo>
                      <a:pt x="13161" y="13662"/>
                      <a:pt x="12744" y="12885"/>
                      <a:pt x="12178" y="12833"/>
                    </a:cubicBezTo>
                    <a:cubicBezTo>
                      <a:pt x="11432" y="12764"/>
                      <a:pt x="10918" y="13899"/>
                      <a:pt x="10494" y="14992"/>
                    </a:cubicBezTo>
                    <a:cubicBezTo>
                      <a:pt x="9899" y="16522"/>
                      <a:pt x="9124" y="18046"/>
                      <a:pt x="8108" y="17762"/>
                    </a:cubicBezTo>
                    <a:cubicBezTo>
                      <a:pt x="6892" y="17422"/>
                      <a:pt x="6425" y="14602"/>
                      <a:pt x="5197" y="14409"/>
                    </a:cubicBezTo>
                    <a:cubicBezTo>
                      <a:pt x="4158" y="14246"/>
                      <a:pt x="3497" y="15958"/>
                      <a:pt x="2629" y="16709"/>
                    </a:cubicBezTo>
                    <a:cubicBezTo>
                      <a:pt x="1780" y="17444"/>
                      <a:pt x="763" y="17292"/>
                      <a:pt x="0" y="16318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088" name="Line"/>
              <p:cNvSpPr/>
              <p:nvPr/>
            </p:nvSpPr>
            <p:spPr>
              <a:xfrm flipH="1">
                <a:off x="2593754" y="5723"/>
                <a:ext cx="2599756" cy="1502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76" extrusionOk="0">
                    <a:moveTo>
                      <a:pt x="21600" y="0"/>
                    </a:moveTo>
                    <a:cubicBezTo>
                      <a:pt x="21305" y="97"/>
                      <a:pt x="21030" y="322"/>
                      <a:pt x="20799" y="652"/>
                    </a:cubicBezTo>
                    <a:cubicBezTo>
                      <a:pt x="20378" y="1256"/>
                      <a:pt x="20148" y="2137"/>
                      <a:pt x="19941" y="3008"/>
                    </a:cubicBezTo>
                    <a:cubicBezTo>
                      <a:pt x="19512" y="4812"/>
                      <a:pt x="19144" y="6655"/>
                      <a:pt x="18807" y="8516"/>
                    </a:cubicBezTo>
                    <a:cubicBezTo>
                      <a:pt x="18154" y="12128"/>
                      <a:pt x="17619" y="15802"/>
                      <a:pt x="16937" y="19399"/>
                    </a:cubicBezTo>
                    <a:cubicBezTo>
                      <a:pt x="16757" y="20351"/>
                      <a:pt x="16485" y="21350"/>
                      <a:pt x="15927" y="21465"/>
                    </a:cubicBezTo>
                    <a:cubicBezTo>
                      <a:pt x="15272" y="21600"/>
                      <a:pt x="14853" y="20464"/>
                      <a:pt x="14611" y="19318"/>
                    </a:cubicBezTo>
                    <a:cubicBezTo>
                      <a:pt x="14265" y="17684"/>
                      <a:pt x="13988" y="15992"/>
                      <a:pt x="13460" y="14506"/>
                    </a:cubicBezTo>
                    <a:cubicBezTo>
                      <a:pt x="13161" y="13662"/>
                      <a:pt x="12744" y="12885"/>
                      <a:pt x="12178" y="12833"/>
                    </a:cubicBezTo>
                    <a:cubicBezTo>
                      <a:pt x="11432" y="12764"/>
                      <a:pt x="10918" y="13899"/>
                      <a:pt x="10494" y="14992"/>
                    </a:cubicBezTo>
                    <a:cubicBezTo>
                      <a:pt x="9899" y="16522"/>
                      <a:pt x="9124" y="18046"/>
                      <a:pt x="8108" y="17762"/>
                    </a:cubicBezTo>
                    <a:cubicBezTo>
                      <a:pt x="6892" y="17422"/>
                      <a:pt x="6425" y="14602"/>
                      <a:pt x="5197" y="14409"/>
                    </a:cubicBezTo>
                    <a:cubicBezTo>
                      <a:pt x="4158" y="14246"/>
                      <a:pt x="3497" y="15958"/>
                      <a:pt x="2629" y="16709"/>
                    </a:cubicBezTo>
                    <a:cubicBezTo>
                      <a:pt x="1780" y="17444"/>
                      <a:pt x="763" y="17292"/>
                      <a:pt x="0" y="16318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2090" name="Line"/>
            <p:cNvSpPr/>
            <p:nvPr/>
          </p:nvSpPr>
          <p:spPr>
            <a:xfrm flipV="1">
              <a:off x="2649816" y="46293"/>
              <a:ext cx="1" cy="211052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91" name="0"/>
            <p:cNvSpPr txBox="1"/>
            <p:nvPr/>
          </p:nvSpPr>
          <p:spPr>
            <a:xfrm>
              <a:off x="2339470" y="1738957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0</a:t>
              </a:r>
            </a:p>
          </p:txBody>
        </p:sp>
        <p:sp>
          <p:nvSpPr>
            <p:cNvPr id="2092" name="Line"/>
            <p:cNvSpPr/>
            <p:nvPr/>
          </p:nvSpPr>
          <p:spPr>
            <a:xfrm>
              <a:off x="0" y="1753222"/>
              <a:ext cx="564760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209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28837" y="2107551"/>
              <a:ext cx="254001" cy="177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94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4733" y="0"/>
              <a:ext cx="1041183" cy="3601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01" name="Group"/>
          <p:cNvGrpSpPr/>
          <p:nvPr/>
        </p:nvGrpSpPr>
        <p:grpSpPr>
          <a:xfrm>
            <a:off x="5729409" y="2293291"/>
            <a:ext cx="2014842" cy="940884"/>
            <a:chOff x="0" y="0"/>
            <a:chExt cx="2014840" cy="940882"/>
          </a:xfrm>
        </p:grpSpPr>
        <p:grpSp>
          <p:nvGrpSpPr>
            <p:cNvPr id="2098" name="Group"/>
            <p:cNvGrpSpPr/>
            <p:nvPr/>
          </p:nvGrpSpPr>
          <p:grpSpPr>
            <a:xfrm>
              <a:off x="712487" y="0"/>
              <a:ext cx="698501" cy="940883"/>
              <a:chOff x="0" y="0"/>
              <a:chExt cx="698500" cy="940882"/>
            </a:xfrm>
          </p:grpSpPr>
          <p:sp>
            <p:nvSpPr>
              <p:cNvPr id="2096" name="Square"/>
              <p:cNvSpPr/>
              <p:nvPr/>
            </p:nvSpPr>
            <p:spPr>
              <a:xfrm>
                <a:off x="27343" y="0"/>
                <a:ext cx="643814" cy="642571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097" name="＊"/>
              <p:cNvSpPr txBox="1"/>
              <p:nvPr/>
            </p:nvSpPr>
            <p:spPr>
              <a:xfrm>
                <a:off x="-1" y="13782"/>
                <a:ext cx="698501" cy="927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600"/>
                </a:lvl1pPr>
              </a:lstStyle>
              <a:p>
                <a:r>
                  <a:t>＊</a:t>
                </a:r>
              </a:p>
            </p:txBody>
          </p:sp>
        </p:grpSp>
        <p:sp>
          <p:nvSpPr>
            <p:cNvPr id="2099" name="Line"/>
            <p:cNvSpPr/>
            <p:nvPr/>
          </p:nvSpPr>
          <p:spPr>
            <a:xfrm>
              <a:off x="0" y="318889"/>
              <a:ext cx="74558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00" name="Line"/>
            <p:cNvSpPr/>
            <p:nvPr/>
          </p:nvSpPr>
          <p:spPr>
            <a:xfrm flipH="1" flipV="1">
              <a:off x="1371027" y="318889"/>
              <a:ext cx="64381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pic>
        <p:nvPicPr>
          <p:cNvPr id="210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3300" y="6216650"/>
            <a:ext cx="4133637" cy="86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3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5009314"/>
            <a:ext cx="11197015" cy="865272"/>
          </a:xfrm>
          <a:prstGeom prst="rect">
            <a:avLst/>
          </a:prstGeom>
          <a:ln w="12700">
            <a:miter lim="400000"/>
          </a:ln>
        </p:spPr>
      </p:pic>
      <p:sp>
        <p:nvSpPr>
          <p:cNvPr id="2104" name="矩形框内曲线面积"/>
          <p:cNvSpPr txBox="1"/>
          <p:nvPr/>
        </p:nvSpPr>
        <p:spPr>
          <a:xfrm>
            <a:off x="7232308" y="6343650"/>
            <a:ext cx="29591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矩形框内曲线面积</a:t>
            </a:r>
          </a:p>
        </p:txBody>
      </p:sp>
      <p:grpSp>
        <p:nvGrpSpPr>
          <p:cNvPr id="2144" name="Group"/>
          <p:cNvGrpSpPr/>
          <p:nvPr/>
        </p:nvGrpSpPr>
        <p:grpSpPr>
          <a:xfrm>
            <a:off x="3913027" y="7141731"/>
            <a:ext cx="6685547" cy="2464537"/>
            <a:chOff x="0" y="0"/>
            <a:chExt cx="6685546" cy="2464536"/>
          </a:xfrm>
        </p:grpSpPr>
        <p:grpSp>
          <p:nvGrpSpPr>
            <p:cNvPr id="2117" name="Group"/>
            <p:cNvGrpSpPr/>
            <p:nvPr/>
          </p:nvGrpSpPr>
          <p:grpSpPr>
            <a:xfrm>
              <a:off x="-1" y="-1"/>
              <a:ext cx="6685548" cy="2355646"/>
              <a:chOff x="0" y="46293"/>
              <a:chExt cx="6685546" cy="2355644"/>
            </a:xfrm>
          </p:grpSpPr>
          <p:grpSp>
            <p:nvGrpSpPr>
              <p:cNvPr id="2113" name="Group"/>
              <p:cNvGrpSpPr/>
              <p:nvPr/>
            </p:nvGrpSpPr>
            <p:grpSpPr>
              <a:xfrm>
                <a:off x="-1" y="46293"/>
                <a:ext cx="6685548" cy="2355646"/>
                <a:chOff x="0" y="46293"/>
                <a:chExt cx="6685546" cy="2355644"/>
              </a:xfrm>
            </p:grpSpPr>
            <p:sp>
              <p:nvSpPr>
                <p:cNvPr id="2105" name="Line"/>
                <p:cNvSpPr/>
                <p:nvPr/>
              </p:nvSpPr>
              <p:spPr>
                <a:xfrm flipV="1">
                  <a:off x="2596031" y="46293"/>
                  <a:ext cx="1" cy="2110521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2106" name="Line"/>
                <p:cNvSpPr/>
                <p:nvPr/>
              </p:nvSpPr>
              <p:spPr>
                <a:xfrm>
                  <a:off x="0" y="1753222"/>
                  <a:ext cx="6685547" cy="1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2107" name="Rectangle"/>
                <p:cNvSpPr/>
                <p:nvPr/>
              </p:nvSpPr>
              <p:spPr>
                <a:xfrm>
                  <a:off x="1039770" y="861142"/>
                  <a:ext cx="3112523" cy="888112"/>
                </a:xfrm>
                <a:prstGeom prst="rect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pic>
              <p:nvPicPr>
                <p:cNvPr id="2108" name="Image" descr="Image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27059" y="1980551"/>
                  <a:ext cx="254001" cy="1778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109" name="0"/>
                <p:cNvSpPr txBox="1"/>
                <p:nvPr/>
              </p:nvSpPr>
              <p:spPr>
                <a:xfrm>
                  <a:off x="2287797" y="1802751"/>
                  <a:ext cx="312015" cy="533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 algn="l">
                    <a:spcBef>
                      <a:spcPts val="3200"/>
                    </a:spcBef>
                    <a:defRPr sz="2800"/>
                  </a:lvl1pPr>
                </a:lstStyle>
                <a:p>
                  <a:r>
                    <a:t>0</a:t>
                  </a:r>
                </a:p>
              </p:txBody>
            </p:sp>
            <p:pic>
              <p:nvPicPr>
                <p:cNvPr id="2110" name="Image" descr="Image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43083" y="2181466"/>
                  <a:ext cx="374685" cy="22047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111" name="Image" descr="Image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9000" y="2181466"/>
                  <a:ext cx="631048" cy="22047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112" name="Image" descr="Image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85247" y="127000"/>
                  <a:ext cx="715525" cy="322073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116" name="Group"/>
              <p:cNvGrpSpPr/>
              <p:nvPr/>
            </p:nvGrpSpPr>
            <p:grpSpPr>
              <a:xfrm>
                <a:off x="1081978" y="624318"/>
                <a:ext cx="5193511" cy="1508251"/>
                <a:chOff x="0" y="0"/>
                <a:chExt cx="5193509" cy="1508250"/>
              </a:xfrm>
            </p:grpSpPr>
            <p:sp>
              <p:nvSpPr>
                <p:cNvPr id="2114" name="Line"/>
                <p:cNvSpPr/>
                <p:nvPr/>
              </p:nvSpPr>
              <p:spPr>
                <a:xfrm>
                  <a:off x="0" y="0"/>
                  <a:ext cx="2599756" cy="15025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476" extrusionOk="0">
                      <a:moveTo>
                        <a:pt x="21600" y="0"/>
                      </a:moveTo>
                      <a:cubicBezTo>
                        <a:pt x="21305" y="97"/>
                        <a:pt x="21030" y="322"/>
                        <a:pt x="20799" y="652"/>
                      </a:cubicBezTo>
                      <a:cubicBezTo>
                        <a:pt x="20378" y="1256"/>
                        <a:pt x="20148" y="2137"/>
                        <a:pt x="19941" y="3008"/>
                      </a:cubicBezTo>
                      <a:cubicBezTo>
                        <a:pt x="19512" y="4812"/>
                        <a:pt x="19144" y="6655"/>
                        <a:pt x="18807" y="8516"/>
                      </a:cubicBezTo>
                      <a:cubicBezTo>
                        <a:pt x="18154" y="12128"/>
                        <a:pt x="17619" y="15802"/>
                        <a:pt x="16937" y="19399"/>
                      </a:cubicBezTo>
                      <a:cubicBezTo>
                        <a:pt x="16757" y="20351"/>
                        <a:pt x="16485" y="21350"/>
                        <a:pt x="15927" y="21465"/>
                      </a:cubicBezTo>
                      <a:cubicBezTo>
                        <a:pt x="15272" y="21600"/>
                        <a:pt x="14853" y="20464"/>
                        <a:pt x="14611" y="19318"/>
                      </a:cubicBezTo>
                      <a:cubicBezTo>
                        <a:pt x="14265" y="17684"/>
                        <a:pt x="13988" y="15992"/>
                        <a:pt x="13460" y="14506"/>
                      </a:cubicBezTo>
                      <a:cubicBezTo>
                        <a:pt x="13161" y="13662"/>
                        <a:pt x="12744" y="12885"/>
                        <a:pt x="12178" y="12833"/>
                      </a:cubicBezTo>
                      <a:cubicBezTo>
                        <a:pt x="11432" y="12764"/>
                        <a:pt x="10918" y="13899"/>
                        <a:pt x="10494" y="14992"/>
                      </a:cubicBezTo>
                      <a:cubicBezTo>
                        <a:pt x="9899" y="16522"/>
                        <a:pt x="9124" y="18046"/>
                        <a:pt x="8108" y="17762"/>
                      </a:cubicBezTo>
                      <a:cubicBezTo>
                        <a:pt x="6892" y="17422"/>
                        <a:pt x="6425" y="14602"/>
                        <a:pt x="5197" y="14409"/>
                      </a:cubicBezTo>
                      <a:cubicBezTo>
                        <a:pt x="4158" y="14246"/>
                        <a:pt x="3497" y="15958"/>
                        <a:pt x="2629" y="16709"/>
                      </a:cubicBezTo>
                      <a:cubicBezTo>
                        <a:pt x="1780" y="17444"/>
                        <a:pt x="763" y="17292"/>
                        <a:pt x="0" y="16318"/>
                      </a:cubicBezTo>
                    </a:path>
                  </a:pathLst>
                </a:cu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2115" name="Line"/>
                <p:cNvSpPr/>
                <p:nvPr/>
              </p:nvSpPr>
              <p:spPr>
                <a:xfrm flipH="1">
                  <a:off x="2593754" y="5723"/>
                  <a:ext cx="2599756" cy="15025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476" extrusionOk="0">
                      <a:moveTo>
                        <a:pt x="21600" y="0"/>
                      </a:moveTo>
                      <a:cubicBezTo>
                        <a:pt x="21305" y="97"/>
                        <a:pt x="21030" y="322"/>
                        <a:pt x="20799" y="652"/>
                      </a:cubicBezTo>
                      <a:cubicBezTo>
                        <a:pt x="20378" y="1256"/>
                        <a:pt x="20148" y="2137"/>
                        <a:pt x="19941" y="3008"/>
                      </a:cubicBezTo>
                      <a:cubicBezTo>
                        <a:pt x="19512" y="4812"/>
                        <a:pt x="19144" y="6655"/>
                        <a:pt x="18807" y="8516"/>
                      </a:cubicBezTo>
                      <a:cubicBezTo>
                        <a:pt x="18154" y="12128"/>
                        <a:pt x="17619" y="15802"/>
                        <a:pt x="16937" y="19399"/>
                      </a:cubicBezTo>
                      <a:cubicBezTo>
                        <a:pt x="16757" y="20351"/>
                        <a:pt x="16485" y="21350"/>
                        <a:pt x="15927" y="21465"/>
                      </a:cubicBezTo>
                      <a:cubicBezTo>
                        <a:pt x="15272" y="21600"/>
                        <a:pt x="14853" y="20464"/>
                        <a:pt x="14611" y="19318"/>
                      </a:cubicBezTo>
                      <a:cubicBezTo>
                        <a:pt x="14265" y="17684"/>
                        <a:pt x="13988" y="15992"/>
                        <a:pt x="13460" y="14506"/>
                      </a:cubicBezTo>
                      <a:cubicBezTo>
                        <a:pt x="13161" y="13662"/>
                        <a:pt x="12744" y="12885"/>
                        <a:pt x="12178" y="12833"/>
                      </a:cubicBezTo>
                      <a:cubicBezTo>
                        <a:pt x="11432" y="12764"/>
                        <a:pt x="10918" y="13899"/>
                        <a:pt x="10494" y="14992"/>
                      </a:cubicBezTo>
                      <a:cubicBezTo>
                        <a:pt x="9899" y="16522"/>
                        <a:pt x="9124" y="18046"/>
                        <a:pt x="8108" y="17762"/>
                      </a:cubicBezTo>
                      <a:cubicBezTo>
                        <a:pt x="6892" y="17422"/>
                        <a:pt x="6425" y="14602"/>
                        <a:pt x="5197" y="14409"/>
                      </a:cubicBezTo>
                      <a:cubicBezTo>
                        <a:pt x="4158" y="14246"/>
                        <a:pt x="3497" y="15958"/>
                        <a:pt x="2629" y="16709"/>
                      </a:cubicBezTo>
                      <a:cubicBezTo>
                        <a:pt x="1780" y="17444"/>
                        <a:pt x="763" y="17292"/>
                        <a:pt x="0" y="16318"/>
                      </a:cubicBezTo>
                    </a:path>
                  </a:pathLst>
                </a:cu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</p:grpSp>
        </p:grpSp>
        <p:sp>
          <p:nvSpPr>
            <p:cNvPr id="2118" name="Line"/>
            <p:cNvSpPr/>
            <p:nvPr/>
          </p:nvSpPr>
          <p:spPr>
            <a:xfrm flipV="1">
              <a:off x="3172938" y="938452"/>
              <a:ext cx="773607" cy="773607"/>
            </a:xfrm>
            <a:prstGeom prst="line">
              <a:avLst/>
            </a:prstGeom>
            <a:noFill/>
            <a:ln w="12700" cap="flat">
              <a:solidFill>
                <a:srgbClr val="00F9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19" name="Line"/>
            <p:cNvSpPr/>
            <p:nvPr/>
          </p:nvSpPr>
          <p:spPr>
            <a:xfrm flipV="1">
              <a:off x="3338131" y="1065451"/>
              <a:ext cx="646514" cy="646515"/>
            </a:xfrm>
            <a:prstGeom prst="line">
              <a:avLst/>
            </a:prstGeom>
            <a:noFill/>
            <a:ln w="12700" cap="flat">
              <a:solidFill>
                <a:srgbClr val="00F9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20" name="Line"/>
            <p:cNvSpPr/>
            <p:nvPr/>
          </p:nvSpPr>
          <p:spPr>
            <a:xfrm flipV="1">
              <a:off x="3523178" y="1199826"/>
              <a:ext cx="499155" cy="499155"/>
            </a:xfrm>
            <a:prstGeom prst="line">
              <a:avLst/>
            </a:prstGeom>
            <a:noFill/>
            <a:ln w="12700" cap="flat">
              <a:solidFill>
                <a:srgbClr val="00F9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21" name="Line"/>
            <p:cNvSpPr/>
            <p:nvPr/>
          </p:nvSpPr>
          <p:spPr>
            <a:xfrm flipV="1">
              <a:off x="3689716" y="1339526"/>
              <a:ext cx="370717" cy="370716"/>
            </a:xfrm>
            <a:prstGeom prst="line">
              <a:avLst/>
            </a:prstGeom>
            <a:noFill/>
            <a:ln w="12700" cap="flat">
              <a:solidFill>
                <a:srgbClr val="00F9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22" name="Line"/>
            <p:cNvSpPr/>
            <p:nvPr/>
          </p:nvSpPr>
          <p:spPr>
            <a:xfrm flipV="1">
              <a:off x="3867271" y="1479225"/>
              <a:ext cx="231262" cy="231263"/>
            </a:xfrm>
            <a:prstGeom prst="line">
              <a:avLst/>
            </a:prstGeom>
            <a:noFill/>
            <a:ln w="12700" cap="flat">
              <a:solidFill>
                <a:srgbClr val="00F9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23" name="Line"/>
            <p:cNvSpPr/>
            <p:nvPr/>
          </p:nvSpPr>
          <p:spPr>
            <a:xfrm flipV="1">
              <a:off x="4040806" y="1625076"/>
              <a:ext cx="89355" cy="89355"/>
            </a:xfrm>
            <a:prstGeom prst="line">
              <a:avLst/>
            </a:prstGeom>
            <a:noFill/>
            <a:ln w="12700" cap="flat">
              <a:solidFill>
                <a:srgbClr val="00F9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24" name="Line"/>
            <p:cNvSpPr/>
            <p:nvPr/>
          </p:nvSpPr>
          <p:spPr>
            <a:xfrm flipV="1">
              <a:off x="3287238" y="862252"/>
              <a:ext cx="545007" cy="545007"/>
            </a:xfrm>
            <a:prstGeom prst="line">
              <a:avLst/>
            </a:prstGeom>
            <a:noFill/>
            <a:ln w="12700" cap="flat">
              <a:solidFill>
                <a:srgbClr val="00F9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25" name="Line"/>
            <p:cNvSpPr/>
            <p:nvPr/>
          </p:nvSpPr>
          <p:spPr>
            <a:xfrm flipV="1">
              <a:off x="3388837" y="697151"/>
              <a:ext cx="418008" cy="418008"/>
            </a:xfrm>
            <a:prstGeom prst="line">
              <a:avLst/>
            </a:prstGeom>
            <a:noFill/>
            <a:ln w="12700" cap="flat">
              <a:solidFill>
                <a:srgbClr val="00F9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26" name="Line"/>
            <p:cNvSpPr/>
            <p:nvPr/>
          </p:nvSpPr>
          <p:spPr>
            <a:xfrm flipV="1">
              <a:off x="3477737" y="595551"/>
              <a:ext cx="240208" cy="240208"/>
            </a:xfrm>
            <a:prstGeom prst="line">
              <a:avLst/>
            </a:prstGeom>
            <a:noFill/>
            <a:ln w="12700" cap="flat">
              <a:solidFill>
                <a:srgbClr val="00F9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27" name="Line"/>
            <p:cNvSpPr/>
            <p:nvPr/>
          </p:nvSpPr>
          <p:spPr>
            <a:xfrm flipV="1">
              <a:off x="2917680" y="1825038"/>
              <a:ext cx="240208" cy="240208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28" name="Line"/>
            <p:cNvSpPr/>
            <p:nvPr/>
          </p:nvSpPr>
          <p:spPr>
            <a:xfrm flipV="1">
              <a:off x="2866880" y="1723438"/>
              <a:ext cx="240208" cy="240208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29" name="Line"/>
            <p:cNvSpPr/>
            <p:nvPr/>
          </p:nvSpPr>
          <p:spPr>
            <a:xfrm flipV="1">
              <a:off x="2816080" y="1704590"/>
              <a:ext cx="132056" cy="132056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30" name="Line"/>
            <p:cNvSpPr/>
            <p:nvPr/>
          </p:nvSpPr>
          <p:spPr>
            <a:xfrm flipV="1">
              <a:off x="2617284" y="1609873"/>
              <a:ext cx="117593" cy="117593"/>
            </a:xfrm>
            <a:prstGeom prst="line">
              <a:avLst/>
            </a:prstGeom>
            <a:noFill/>
            <a:ln w="12700" cap="flat">
              <a:solidFill>
                <a:srgbClr val="00F9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31" name="Line"/>
            <p:cNvSpPr/>
            <p:nvPr/>
          </p:nvSpPr>
          <p:spPr>
            <a:xfrm flipV="1">
              <a:off x="2458332" y="1520974"/>
              <a:ext cx="200345" cy="200345"/>
            </a:xfrm>
            <a:prstGeom prst="line">
              <a:avLst/>
            </a:prstGeom>
            <a:noFill/>
            <a:ln w="12700" cap="flat">
              <a:solidFill>
                <a:srgbClr val="00F9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32" name="Line"/>
            <p:cNvSpPr/>
            <p:nvPr/>
          </p:nvSpPr>
          <p:spPr>
            <a:xfrm flipV="1">
              <a:off x="2327588" y="1489426"/>
              <a:ext cx="222937" cy="222937"/>
            </a:xfrm>
            <a:prstGeom prst="line">
              <a:avLst/>
            </a:prstGeom>
            <a:noFill/>
            <a:ln w="12700" cap="flat">
              <a:solidFill>
                <a:srgbClr val="00F9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33" name="Line"/>
            <p:cNvSpPr/>
            <p:nvPr/>
          </p:nvSpPr>
          <p:spPr>
            <a:xfrm flipV="1">
              <a:off x="1998210" y="1711451"/>
              <a:ext cx="76290" cy="76290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34" name="Line"/>
            <p:cNvSpPr/>
            <p:nvPr/>
          </p:nvSpPr>
          <p:spPr>
            <a:xfrm flipV="1">
              <a:off x="2099810" y="1736851"/>
              <a:ext cx="76290" cy="76290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35" name="Line"/>
            <p:cNvSpPr/>
            <p:nvPr/>
          </p:nvSpPr>
          <p:spPr>
            <a:xfrm flipV="1">
              <a:off x="1744210" y="1622551"/>
              <a:ext cx="76290" cy="76290"/>
            </a:xfrm>
            <a:prstGeom prst="line">
              <a:avLst/>
            </a:prstGeom>
            <a:noFill/>
            <a:ln w="12700" cap="flat">
              <a:solidFill>
                <a:srgbClr val="00F9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36" name="Line"/>
            <p:cNvSpPr/>
            <p:nvPr/>
          </p:nvSpPr>
          <p:spPr>
            <a:xfrm flipV="1">
              <a:off x="1655310" y="1609851"/>
              <a:ext cx="76290" cy="76290"/>
            </a:xfrm>
            <a:prstGeom prst="line">
              <a:avLst/>
            </a:prstGeom>
            <a:noFill/>
            <a:ln w="12700" cap="flat">
              <a:solidFill>
                <a:srgbClr val="00F9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37" name="Line"/>
            <p:cNvSpPr/>
            <p:nvPr/>
          </p:nvSpPr>
          <p:spPr>
            <a:xfrm flipV="1">
              <a:off x="1553710" y="1609851"/>
              <a:ext cx="76290" cy="76290"/>
            </a:xfrm>
            <a:prstGeom prst="line">
              <a:avLst/>
            </a:prstGeom>
            <a:noFill/>
            <a:ln w="12700" cap="flat">
              <a:solidFill>
                <a:srgbClr val="00F9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38" name="Line"/>
            <p:cNvSpPr/>
            <p:nvPr/>
          </p:nvSpPr>
          <p:spPr>
            <a:xfrm flipV="1">
              <a:off x="1287010" y="1698751"/>
              <a:ext cx="76290" cy="76290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39" name="Line"/>
            <p:cNvSpPr/>
            <p:nvPr/>
          </p:nvSpPr>
          <p:spPr>
            <a:xfrm flipV="1">
              <a:off x="1185410" y="1698751"/>
              <a:ext cx="76290" cy="76290"/>
            </a:xfrm>
            <a:prstGeom prst="line">
              <a:avLst/>
            </a:prstGeom>
            <a:noFill/>
            <a:ln w="127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40" name="正"/>
            <p:cNvSpPr txBox="1"/>
            <p:nvPr/>
          </p:nvSpPr>
          <p:spPr>
            <a:xfrm>
              <a:off x="4683691" y="506543"/>
              <a:ext cx="4699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正</a:t>
              </a:r>
            </a:p>
          </p:txBody>
        </p:sp>
        <p:sp>
          <p:nvSpPr>
            <p:cNvPr id="2141" name="Line"/>
            <p:cNvSpPr/>
            <p:nvPr/>
          </p:nvSpPr>
          <p:spPr>
            <a:xfrm flipH="1">
              <a:off x="3704188" y="940887"/>
              <a:ext cx="961441" cy="38236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42" name="负"/>
            <p:cNvSpPr txBox="1"/>
            <p:nvPr/>
          </p:nvSpPr>
          <p:spPr>
            <a:xfrm>
              <a:off x="3362891" y="1854936"/>
              <a:ext cx="4699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负</a:t>
              </a:r>
            </a:p>
          </p:txBody>
        </p:sp>
        <p:sp>
          <p:nvSpPr>
            <p:cNvPr id="2143" name="Line"/>
            <p:cNvSpPr/>
            <p:nvPr/>
          </p:nvSpPr>
          <p:spPr>
            <a:xfrm flipH="1" flipV="1">
              <a:off x="2958886" y="1858524"/>
              <a:ext cx="571876" cy="1847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2145" name="理想滤波器幅度谱"/>
          <p:cNvSpPr txBox="1"/>
          <p:nvPr/>
        </p:nvSpPr>
        <p:spPr>
          <a:xfrm>
            <a:off x="2310436" y="3930650"/>
            <a:ext cx="29591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理想滤波器幅度谱</a:t>
            </a:r>
          </a:p>
        </p:txBody>
      </p:sp>
      <p:sp>
        <p:nvSpPr>
          <p:cNvPr id="2146" name="窗函数幅度谱"/>
          <p:cNvSpPr txBox="1"/>
          <p:nvPr/>
        </p:nvSpPr>
        <p:spPr>
          <a:xfrm>
            <a:off x="8974896" y="3936225"/>
            <a:ext cx="22479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窗函数幅度谱</a:t>
            </a:r>
          </a:p>
        </p:txBody>
      </p:sp>
      <p:grpSp>
        <p:nvGrpSpPr>
          <p:cNvPr id="2155" name="Group"/>
          <p:cNvGrpSpPr/>
          <p:nvPr/>
        </p:nvGrpSpPr>
        <p:grpSpPr>
          <a:xfrm>
            <a:off x="656340" y="1583641"/>
            <a:ext cx="5647607" cy="2289860"/>
            <a:chOff x="0" y="0"/>
            <a:chExt cx="5647605" cy="2289858"/>
          </a:xfrm>
        </p:grpSpPr>
        <p:sp>
          <p:nvSpPr>
            <p:cNvPr id="2147" name="Line"/>
            <p:cNvSpPr/>
            <p:nvPr/>
          </p:nvSpPr>
          <p:spPr>
            <a:xfrm flipV="1">
              <a:off x="2596031" y="-1"/>
              <a:ext cx="1" cy="211052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48" name="Line"/>
            <p:cNvSpPr/>
            <p:nvPr/>
          </p:nvSpPr>
          <p:spPr>
            <a:xfrm>
              <a:off x="0" y="1706928"/>
              <a:ext cx="564760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149" name="Rectangle"/>
            <p:cNvSpPr/>
            <p:nvPr/>
          </p:nvSpPr>
          <p:spPr>
            <a:xfrm>
              <a:off x="1039770" y="814848"/>
              <a:ext cx="3112523" cy="888113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215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1059" y="1934258"/>
              <a:ext cx="254001" cy="177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51" name="0"/>
            <p:cNvSpPr txBox="1"/>
            <p:nvPr/>
          </p:nvSpPr>
          <p:spPr>
            <a:xfrm>
              <a:off x="2287797" y="1756458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0</a:t>
              </a:r>
            </a:p>
          </p:txBody>
        </p:sp>
        <p:pic>
          <p:nvPicPr>
            <p:cNvPr id="2152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43083" y="1881172"/>
              <a:ext cx="482601" cy="2839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53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9000" y="1881172"/>
              <a:ext cx="812801" cy="2839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54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01681" y="38542"/>
              <a:ext cx="965544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5" grpId="3" animBg="1" advAuto="0"/>
      <p:bldP spid="2101" grpId="5" animBg="1" advAuto="0"/>
      <p:bldP spid="2102" grpId="7" animBg="1" advAuto="0"/>
      <p:bldP spid="2103" grpId="6" animBg="1" advAuto="0"/>
      <p:bldP spid="2104" grpId="8" animBg="1" advAuto="0"/>
      <p:bldP spid="2144" grpId="9" animBg="1" advAuto="0"/>
      <p:bldP spid="2145" grpId="2" animBg="1" advAuto="0"/>
      <p:bldP spid="2146" grpId="4" animBg="1" advAuto="0"/>
      <p:bldP spid="2155" grpId="1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5.3.2 窗函数法性能分析"/>
          <p:cNvSpPr txBox="1">
            <a:spLocks noGrp="1"/>
          </p:cNvSpPr>
          <p:nvPr>
            <p:ph type="title"/>
          </p:nvPr>
        </p:nvSpPr>
        <p:spPr>
          <a:xfrm>
            <a:off x="952500" y="107460"/>
            <a:ext cx="11099800" cy="1055918"/>
          </a:xfrm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r>
              <a:t>5.3.2 窗函数法性能分析</a:t>
            </a:r>
          </a:p>
        </p:txBody>
      </p:sp>
      <p:sp>
        <p:nvSpPr>
          <p:cNvPr id="21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2161" name="Line"/>
          <p:cNvSpPr/>
          <p:nvPr/>
        </p:nvSpPr>
        <p:spPr>
          <a:xfrm flipV="1">
            <a:off x="6002569" y="1284720"/>
            <a:ext cx="1" cy="346238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62" name="Line"/>
          <p:cNvSpPr/>
          <p:nvPr/>
        </p:nvSpPr>
        <p:spPr>
          <a:xfrm>
            <a:off x="-5096" y="4084995"/>
            <a:ext cx="13014993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63" name="Rectangle"/>
          <p:cNvSpPr/>
          <p:nvPr/>
        </p:nvSpPr>
        <p:spPr>
          <a:xfrm>
            <a:off x="3449469" y="2617203"/>
            <a:ext cx="5106200" cy="1456978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64" name="Line"/>
          <p:cNvSpPr/>
          <p:nvPr/>
        </p:nvSpPr>
        <p:spPr>
          <a:xfrm flipV="1">
            <a:off x="6002569" y="5978101"/>
            <a:ext cx="1" cy="346238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65" name="Line"/>
          <p:cNvSpPr/>
          <p:nvPr/>
        </p:nvSpPr>
        <p:spPr>
          <a:xfrm>
            <a:off x="-5096" y="8778375"/>
            <a:ext cx="13014992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66" name="Rectangle"/>
          <p:cNvSpPr/>
          <p:nvPr/>
        </p:nvSpPr>
        <p:spPr>
          <a:xfrm>
            <a:off x="3449469" y="7310584"/>
            <a:ext cx="5106200" cy="1456978"/>
          </a:xfrm>
          <a:prstGeom prst="rect">
            <a:avLst/>
          </a:prstGeom>
          <a:ln w="381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2169" name="Group"/>
          <p:cNvGrpSpPr/>
          <p:nvPr/>
        </p:nvGrpSpPr>
        <p:grpSpPr>
          <a:xfrm>
            <a:off x="-221241" y="7107474"/>
            <a:ext cx="12434215" cy="1838788"/>
            <a:chOff x="0" y="0"/>
            <a:chExt cx="12434214" cy="1838787"/>
          </a:xfrm>
        </p:grpSpPr>
        <p:sp>
          <p:nvSpPr>
            <p:cNvPr id="2167" name="Line"/>
            <p:cNvSpPr/>
            <p:nvPr/>
          </p:nvSpPr>
          <p:spPr>
            <a:xfrm>
              <a:off x="6223000" y="0"/>
              <a:ext cx="6211215" cy="183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extrusionOk="0">
                  <a:moveTo>
                    <a:pt x="0" y="2433"/>
                  </a:moveTo>
                  <a:cubicBezTo>
                    <a:pt x="285" y="2307"/>
                    <a:pt x="570" y="2178"/>
                    <a:pt x="856" y="2047"/>
                  </a:cubicBezTo>
                  <a:cubicBezTo>
                    <a:pt x="1246" y="1868"/>
                    <a:pt x="1641" y="1686"/>
                    <a:pt x="2028" y="1941"/>
                  </a:cubicBezTo>
                  <a:cubicBezTo>
                    <a:pt x="2489" y="2245"/>
                    <a:pt x="2891" y="3143"/>
                    <a:pt x="3342" y="3576"/>
                  </a:cubicBezTo>
                  <a:cubicBezTo>
                    <a:pt x="3631" y="3854"/>
                    <a:pt x="3932" y="3937"/>
                    <a:pt x="4215" y="3620"/>
                  </a:cubicBezTo>
                  <a:cubicBezTo>
                    <a:pt x="4721" y="3054"/>
                    <a:pt x="5042" y="1379"/>
                    <a:pt x="5503" y="555"/>
                  </a:cubicBezTo>
                  <a:cubicBezTo>
                    <a:pt x="5850" y="-65"/>
                    <a:pt x="6256" y="-171"/>
                    <a:pt x="6628" y="264"/>
                  </a:cubicBezTo>
                  <a:cubicBezTo>
                    <a:pt x="7033" y="739"/>
                    <a:pt x="7338" y="1776"/>
                    <a:pt x="7584" y="2942"/>
                  </a:cubicBezTo>
                  <a:cubicBezTo>
                    <a:pt x="7904" y="4456"/>
                    <a:pt x="8126" y="6175"/>
                    <a:pt x="8350" y="7870"/>
                  </a:cubicBezTo>
                  <a:cubicBezTo>
                    <a:pt x="8862" y="11742"/>
                    <a:pt x="9406" y="15620"/>
                    <a:pt x="10238" y="18822"/>
                  </a:cubicBezTo>
                  <a:cubicBezTo>
                    <a:pt x="10593" y="20189"/>
                    <a:pt x="11036" y="21429"/>
                    <a:pt x="11572" y="21345"/>
                  </a:cubicBezTo>
                  <a:cubicBezTo>
                    <a:pt x="12422" y="21213"/>
                    <a:pt x="12927" y="17784"/>
                    <a:pt x="13788" y="17860"/>
                  </a:cubicBezTo>
                  <a:cubicBezTo>
                    <a:pt x="14079" y="17886"/>
                    <a:pt x="14347" y="18358"/>
                    <a:pt x="14606" y="18824"/>
                  </a:cubicBezTo>
                  <a:cubicBezTo>
                    <a:pt x="14986" y="19506"/>
                    <a:pt x="15371" y="20184"/>
                    <a:pt x="15789" y="20549"/>
                  </a:cubicBezTo>
                  <a:cubicBezTo>
                    <a:pt x="16170" y="20881"/>
                    <a:pt x="16562" y="20942"/>
                    <a:pt x="16936" y="20552"/>
                  </a:cubicBezTo>
                  <a:cubicBezTo>
                    <a:pt x="17549" y="19913"/>
                    <a:pt x="18033" y="18105"/>
                    <a:pt x="18683" y="18056"/>
                  </a:cubicBezTo>
                  <a:cubicBezTo>
                    <a:pt x="19361" y="18004"/>
                    <a:pt x="19892" y="19891"/>
                    <a:pt x="20554" y="20256"/>
                  </a:cubicBezTo>
                  <a:cubicBezTo>
                    <a:pt x="20920" y="20459"/>
                    <a:pt x="21295" y="20177"/>
                    <a:pt x="21600" y="19472"/>
                  </a:cubicBezTo>
                </a:path>
              </a:pathLst>
            </a:custGeom>
            <a:noFill/>
            <a:ln w="635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 dirty="0"/>
            </a:p>
          </p:txBody>
        </p:sp>
        <p:sp>
          <p:nvSpPr>
            <p:cNvPr id="2168" name="Line"/>
            <p:cNvSpPr/>
            <p:nvPr/>
          </p:nvSpPr>
          <p:spPr>
            <a:xfrm flipH="1">
              <a:off x="0" y="0"/>
              <a:ext cx="6211215" cy="183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extrusionOk="0">
                  <a:moveTo>
                    <a:pt x="0" y="2433"/>
                  </a:moveTo>
                  <a:cubicBezTo>
                    <a:pt x="285" y="2307"/>
                    <a:pt x="570" y="2178"/>
                    <a:pt x="856" y="2047"/>
                  </a:cubicBezTo>
                  <a:cubicBezTo>
                    <a:pt x="1246" y="1868"/>
                    <a:pt x="1641" y="1686"/>
                    <a:pt x="2028" y="1941"/>
                  </a:cubicBezTo>
                  <a:cubicBezTo>
                    <a:pt x="2489" y="2245"/>
                    <a:pt x="2891" y="3143"/>
                    <a:pt x="3342" y="3576"/>
                  </a:cubicBezTo>
                  <a:cubicBezTo>
                    <a:pt x="3631" y="3854"/>
                    <a:pt x="3932" y="3937"/>
                    <a:pt x="4215" y="3620"/>
                  </a:cubicBezTo>
                  <a:cubicBezTo>
                    <a:pt x="4721" y="3054"/>
                    <a:pt x="5042" y="1379"/>
                    <a:pt x="5503" y="555"/>
                  </a:cubicBezTo>
                  <a:cubicBezTo>
                    <a:pt x="5850" y="-65"/>
                    <a:pt x="6256" y="-171"/>
                    <a:pt x="6628" y="264"/>
                  </a:cubicBezTo>
                  <a:cubicBezTo>
                    <a:pt x="7033" y="739"/>
                    <a:pt x="7338" y="1776"/>
                    <a:pt x="7584" y="2942"/>
                  </a:cubicBezTo>
                  <a:cubicBezTo>
                    <a:pt x="7904" y="4456"/>
                    <a:pt x="8126" y="6175"/>
                    <a:pt x="8350" y="7870"/>
                  </a:cubicBezTo>
                  <a:cubicBezTo>
                    <a:pt x="8862" y="11742"/>
                    <a:pt x="9406" y="15620"/>
                    <a:pt x="10238" y="18822"/>
                  </a:cubicBezTo>
                  <a:cubicBezTo>
                    <a:pt x="10593" y="20189"/>
                    <a:pt x="11036" y="21429"/>
                    <a:pt x="11572" y="21345"/>
                  </a:cubicBezTo>
                  <a:cubicBezTo>
                    <a:pt x="12422" y="21213"/>
                    <a:pt x="12927" y="17784"/>
                    <a:pt x="13788" y="17860"/>
                  </a:cubicBezTo>
                  <a:cubicBezTo>
                    <a:pt x="14079" y="17886"/>
                    <a:pt x="14347" y="18358"/>
                    <a:pt x="14606" y="18824"/>
                  </a:cubicBezTo>
                  <a:cubicBezTo>
                    <a:pt x="14986" y="19506"/>
                    <a:pt x="15371" y="20184"/>
                    <a:pt x="15789" y="20549"/>
                  </a:cubicBezTo>
                  <a:cubicBezTo>
                    <a:pt x="16170" y="20881"/>
                    <a:pt x="16562" y="20942"/>
                    <a:pt x="16936" y="20552"/>
                  </a:cubicBezTo>
                  <a:cubicBezTo>
                    <a:pt x="17549" y="19913"/>
                    <a:pt x="18033" y="18105"/>
                    <a:pt x="18683" y="18056"/>
                  </a:cubicBezTo>
                  <a:cubicBezTo>
                    <a:pt x="19361" y="18004"/>
                    <a:pt x="19892" y="19891"/>
                    <a:pt x="20554" y="20256"/>
                  </a:cubicBezTo>
                  <a:cubicBezTo>
                    <a:pt x="20920" y="20459"/>
                    <a:pt x="21295" y="20177"/>
                    <a:pt x="21600" y="19472"/>
                  </a:cubicBezTo>
                </a:path>
              </a:pathLst>
            </a:custGeom>
            <a:noFill/>
            <a:ln w="635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2600"/>
                  </a:solidFill>
                </a:defRPr>
              </a:pPr>
              <a:endParaRPr/>
            </a:p>
          </p:txBody>
        </p:sp>
      </p:grpSp>
      <p:pic>
        <p:nvPicPr>
          <p:cNvPr id="217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414" y="4307582"/>
            <a:ext cx="482601" cy="2839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923" y="4307582"/>
            <a:ext cx="812801" cy="283973"/>
          </a:xfrm>
          <a:prstGeom prst="rect">
            <a:avLst/>
          </a:prstGeom>
          <a:ln w="12700">
            <a:miter lim="400000"/>
          </a:ln>
        </p:spPr>
      </p:pic>
      <p:sp>
        <p:nvSpPr>
          <p:cNvPr id="2172" name="1"/>
          <p:cNvSpPr txBox="1"/>
          <p:nvPr/>
        </p:nvSpPr>
        <p:spPr>
          <a:xfrm>
            <a:off x="5672237" y="2076819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</a:t>
            </a:r>
          </a:p>
        </p:txBody>
      </p:sp>
      <p:sp>
        <p:nvSpPr>
          <p:cNvPr id="2173" name="0"/>
          <p:cNvSpPr txBox="1"/>
          <p:nvPr/>
        </p:nvSpPr>
        <p:spPr>
          <a:xfrm>
            <a:off x="5672237" y="4153812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0</a:t>
            </a:r>
          </a:p>
        </p:txBody>
      </p:sp>
      <p:pic>
        <p:nvPicPr>
          <p:cNvPr id="217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1796" y="4310276"/>
            <a:ext cx="317501" cy="220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276" y="8936015"/>
            <a:ext cx="482601" cy="2839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785" y="8936015"/>
            <a:ext cx="812801" cy="283973"/>
          </a:xfrm>
          <a:prstGeom prst="rect">
            <a:avLst/>
          </a:prstGeom>
          <a:ln w="12700">
            <a:miter lim="400000"/>
          </a:ln>
        </p:spPr>
      </p:pic>
      <p:sp>
        <p:nvSpPr>
          <p:cNvPr id="2177" name="0"/>
          <p:cNvSpPr txBox="1"/>
          <p:nvPr/>
        </p:nvSpPr>
        <p:spPr>
          <a:xfrm>
            <a:off x="5694099" y="8782245"/>
            <a:ext cx="31201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0</a:t>
            </a:r>
          </a:p>
        </p:txBody>
      </p:sp>
      <p:pic>
        <p:nvPicPr>
          <p:cNvPr id="2178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3658" y="8938709"/>
            <a:ext cx="317501" cy="2204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4124" y="5915197"/>
            <a:ext cx="1054101" cy="47447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84" name="Group"/>
          <p:cNvGrpSpPr/>
          <p:nvPr/>
        </p:nvGrpSpPr>
        <p:grpSpPr>
          <a:xfrm>
            <a:off x="-4234973" y="1179584"/>
            <a:ext cx="8139525" cy="8399370"/>
            <a:chOff x="0" y="0"/>
            <a:chExt cx="8139524" cy="8399368"/>
          </a:xfrm>
        </p:grpSpPr>
        <p:grpSp>
          <p:nvGrpSpPr>
            <p:cNvPr id="2182" name="Group"/>
            <p:cNvGrpSpPr/>
            <p:nvPr/>
          </p:nvGrpSpPr>
          <p:grpSpPr>
            <a:xfrm>
              <a:off x="0" y="1138192"/>
              <a:ext cx="8139525" cy="2363805"/>
              <a:chOff x="0" y="0"/>
              <a:chExt cx="8139524" cy="2363804"/>
            </a:xfrm>
          </p:grpSpPr>
          <p:sp>
            <p:nvSpPr>
              <p:cNvPr id="2180" name="Line"/>
              <p:cNvSpPr/>
              <p:nvPr/>
            </p:nvSpPr>
            <p:spPr>
              <a:xfrm>
                <a:off x="0" y="0"/>
                <a:ext cx="4074466" cy="23548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76" extrusionOk="0">
                    <a:moveTo>
                      <a:pt x="21600" y="0"/>
                    </a:moveTo>
                    <a:cubicBezTo>
                      <a:pt x="21305" y="97"/>
                      <a:pt x="21030" y="322"/>
                      <a:pt x="20799" y="652"/>
                    </a:cubicBezTo>
                    <a:cubicBezTo>
                      <a:pt x="20378" y="1256"/>
                      <a:pt x="20148" y="2137"/>
                      <a:pt x="19941" y="3008"/>
                    </a:cubicBezTo>
                    <a:cubicBezTo>
                      <a:pt x="19512" y="4812"/>
                      <a:pt x="19144" y="6655"/>
                      <a:pt x="18807" y="8516"/>
                    </a:cubicBezTo>
                    <a:cubicBezTo>
                      <a:pt x="18154" y="12128"/>
                      <a:pt x="17619" y="15802"/>
                      <a:pt x="16937" y="19399"/>
                    </a:cubicBezTo>
                    <a:cubicBezTo>
                      <a:pt x="16757" y="20351"/>
                      <a:pt x="16485" y="21350"/>
                      <a:pt x="15927" y="21465"/>
                    </a:cubicBezTo>
                    <a:cubicBezTo>
                      <a:pt x="15272" y="21600"/>
                      <a:pt x="14853" y="20464"/>
                      <a:pt x="14611" y="19318"/>
                    </a:cubicBezTo>
                    <a:cubicBezTo>
                      <a:pt x="14265" y="17684"/>
                      <a:pt x="13988" y="15992"/>
                      <a:pt x="13460" y="14506"/>
                    </a:cubicBezTo>
                    <a:cubicBezTo>
                      <a:pt x="13161" y="13662"/>
                      <a:pt x="12744" y="12885"/>
                      <a:pt x="12178" y="12833"/>
                    </a:cubicBezTo>
                    <a:cubicBezTo>
                      <a:pt x="11432" y="12764"/>
                      <a:pt x="10918" y="13899"/>
                      <a:pt x="10494" y="14992"/>
                    </a:cubicBezTo>
                    <a:cubicBezTo>
                      <a:pt x="9899" y="16522"/>
                      <a:pt x="9124" y="18046"/>
                      <a:pt x="8108" y="17762"/>
                    </a:cubicBezTo>
                    <a:cubicBezTo>
                      <a:pt x="6892" y="17422"/>
                      <a:pt x="6425" y="14602"/>
                      <a:pt x="5197" y="14409"/>
                    </a:cubicBezTo>
                    <a:cubicBezTo>
                      <a:pt x="4158" y="14246"/>
                      <a:pt x="3497" y="15958"/>
                      <a:pt x="2629" y="16709"/>
                    </a:cubicBezTo>
                    <a:cubicBezTo>
                      <a:pt x="1780" y="17444"/>
                      <a:pt x="763" y="17292"/>
                      <a:pt x="0" y="16318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181" name="Line"/>
              <p:cNvSpPr/>
              <p:nvPr/>
            </p:nvSpPr>
            <p:spPr>
              <a:xfrm flipH="1">
                <a:off x="4065059" y="8970"/>
                <a:ext cx="4074466" cy="2354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76" extrusionOk="0">
                    <a:moveTo>
                      <a:pt x="21600" y="0"/>
                    </a:moveTo>
                    <a:cubicBezTo>
                      <a:pt x="21305" y="97"/>
                      <a:pt x="21030" y="322"/>
                      <a:pt x="20799" y="652"/>
                    </a:cubicBezTo>
                    <a:cubicBezTo>
                      <a:pt x="20378" y="1256"/>
                      <a:pt x="20148" y="2137"/>
                      <a:pt x="19941" y="3008"/>
                    </a:cubicBezTo>
                    <a:cubicBezTo>
                      <a:pt x="19512" y="4812"/>
                      <a:pt x="19144" y="6655"/>
                      <a:pt x="18807" y="8516"/>
                    </a:cubicBezTo>
                    <a:cubicBezTo>
                      <a:pt x="18154" y="12128"/>
                      <a:pt x="17619" y="15802"/>
                      <a:pt x="16937" y="19399"/>
                    </a:cubicBezTo>
                    <a:cubicBezTo>
                      <a:pt x="16757" y="20351"/>
                      <a:pt x="16485" y="21350"/>
                      <a:pt x="15927" y="21465"/>
                    </a:cubicBezTo>
                    <a:cubicBezTo>
                      <a:pt x="15272" y="21600"/>
                      <a:pt x="14853" y="20464"/>
                      <a:pt x="14611" y="19318"/>
                    </a:cubicBezTo>
                    <a:cubicBezTo>
                      <a:pt x="14265" y="17684"/>
                      <a:pt x="13988" y="15992"/>
                      <a:pt x="13460" y="14506"/>
                    </a:cubicBezTo>
                    <a:cubicBezTo>
                      <a:pt x="13161" y="13662"/>
                      <a:pt x="12744" y="12885"/>
                      <a:pt x="12178" y="12833"/>
                    </a:cubicBezTo>
                    <a:cubicBezTo>
                      <a:pt x="11432" y="12764"/>
                      <a:pt x="10918" y="13899"/>
                      <a:pt x="10494" y="14992"/>
                    </a:cubicBezTo>
                    <a:cubicBezTo>
                      <a:pt x="9899" y="16522"/>
                      <a:pt x="9124" y="18046"/>
                      <a:pt x="8108" y="17762"/>
                    </a:cubicBezTo>
                    <a:cubicBezTo>
                      <a:pt x="6892" y="17422"/>
                      <a:pt x="6425" y="14602"/>
                      <a:pt x="5197" y="14409"/>
                    </a:cubicBezTo>
                    <a:cubicBezTo>
                      <a:pt x="4158" y="14246"/>
                      <a:pt x="3497" y="15958"/>
                      <a:pt x="2629" y="16709"/>
                    </a:cubicBezTo>
                    <a:cubicBezTo>
                      <a:pt x="1780" y="17444"/>
                      <a:pt x="763" y="17292"/>
                      <a:pt x="0" y="16318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2183" name="Line"/>
            <p:cNvSpPr/>
            <p:nvPr/>
          </p:nvSpPr>
          <p:spPr>
            <a:xfrm flipV="1">
              <a:off x="4057172" y="0"/>
              <a:ext cx="1" cy="83993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pic>
        <p:nvPicPr>
          <p:cNvPr id="2185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4639" y="1371600"/>
            <a:ext cx="1032133" cy="39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953958 -0.000695" pathEditMode="relative">
                                      <p:cBhvr>
                                        <p:cTn id="10" dur="5000" fill="hold"/>
                                        <p:tgtEl>
                                          <p:spTgt spid="2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0"/>
                                        <p:tgtEl>
                                          <p:spTgt spid="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6" grpId="4" animBg="1" advAuto="0"/>
      <p:bldP spid="2169" grpId="3" animBg="1" advAuto="0"/>
      <p:bldP spid="2184" grpId="1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5.3.2 窗函数法性能分析"/>
          <p:cNvSpPr txBox="1">
            <a:spLocks noGrp="1"/>
          </p:cNvSpPr>
          <p:nvPr>
            <p:ph type="title"/>
          </p:nvPr>
        </p:nvSpPr>
        <p:spPr>
          <a:xfrm>
            <a:off x="952500" y="107460"/>
            <a:ext cx="11099800" cy="771832"/>
          </a:xfrm>
          <a:prstGeom prst="rect">
            <a:avLst/>
          </a:prstGeom>
        </p:spPr>
        <p:txBody>
          <a:bodyPr/>
          <a:lstStyle>
            <a:lvl1pPr defTabSz="274574">
              <a:defRPr sz="3759"/>
            </a:lvl1pPr>
          </a:lstStyle>
          <a:p>
            <a:r>
              <a:t>5.3.2 窗函数法性能分析</a:t>
            </a:r>
          </a:p>
        </p:txBody>
      </p:sp>
      <p:sp>
        <p:nvSpPr>
          <p:cNvPr id="21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579668" y="8984280"/>
            <a:ext cx="368504" cy="381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grpSp>
        <p:nvGrpSpPr>
          <p:cNvPr id="2195" name="Group"/>
          <p:cNvGrpSpPr/>
          <p:nvPr/>
        </p:nvGrpSpPr>
        <p:grpSpPr>
          <a:xfrm>
            <a:off x="1082420" y="1128065"/>
            <a:ext cx="3452657" cy="3412736"/>
            <a:chOff x="0" y="0"/>
            <a:chExt cx="3452656" cy="3412735"/>
          </a:xfrm>
        </p:grpSpPr>
        <p:grpSp>
          <p:nvGrpSpPr>
            <p:cNvPr id="2193" name="Group"/>
            <p:cNvGrpSpPr/>
            <p:nvPr/>
          </p:nvGrpSpPr>
          <p:grpSpPr>
            <a:xfrm>
              <a:off x="0" y="314242"/>
              <a:ext cx="3452657" cy="1002689"/>
              <a:chOff x="0" y="0"/>
              <a:chExt cx="3452656" cy="1002688"/>
            </a:xfrm>
          </p:grpSpPr>
          <p:sp>
            <p:nvSpPr>
              <p:cNvPr id="2191" name="Line"/>
              <p:cNvSpPr/>
              <p:nvPr/>
            </p:nvSpPr>
            <p:spPr>
              <a:xfrm>
                <a:off x="0" y="0"/>
                <a:ext cx="1728323" cy="9988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76" extrusionOk="0">
                    <a:moveTo>
                      <a:pt x="21600" y="0"/>
                    </a:moveTo>
                    <a:cubicBezTo>
                      <a:pt x="21305" y="97"/>
                      <a:pt x="21030" y="322"/>
                      <a:pt x="20799" y="652"/>
                    </a:cubicBezTo>
                    <a:cubicBezTo>
                      <a:pt x="20378" y="1256"/>
                      <a:pt x="20148" y="2137"/>
                      <a:pt x="19941" y="3008"/>
                    </a:cubicBezTo>
                    <a:cubicBezTo>
                      <a:pt x="19512" y="4812"/>
                      <a:pt x="19144" y="6655"/>
                      <a:pt x="18807" y="8516"/>
                    </a:cubicBezTo>
                    <a:cubicBezTo>
                      <a:pt x="18154" y="12128"/>
                      <a:pt x="17619" y="15802"/>
                      <a:pt x="16937" y="19399"/>
                    </a:cubicBezTo>
                    <a:cubicBezTo>
                      <a:pt x="16757" y="20351"/>
                      <a:pt x="16485" y="21350"/>
                      <a:pt x="15927" y="21465"/>
                    </a:cubicBezTo>
                    <a:cubicBezTo>
                      <a:pt x="15272" y="21600"/>
                      <a:pt x="14853" y="20464"/>
                      <a:pt x="14611" y="19318"/>
                    </a:cubicBezTo>
                    <a:cubicBezTo>
                      <a:pt x="14265" y="17684"/>
                      <a:pt x="13988" y="15992"/>
                      <a:pt x="13460" y="14506"/>
                    </a:cubicBezTo>
                    <a:cubicBezTo>
                      <a:pt x="13161" y="13662"/>
                      <a:pt x="12744" y="12885"/>
                      <a:pt x="12178" y="12833"/>
                    </a:cubicBezTo>
                    <a:cubicBezTo>
                      <a:pt x="11432" y="12764"/>
                      <a:pt x="10918" y="13899"/>
                      <a:pt x="10494" y="14992"/>
                    </a:cubicBezTo>
                    <a:cubicBezTo>
                      <a:pt x="9899" y="16522"/>
                      <a:pt x="9124" y="18046"/>
                      <a:pt x="8108" y="17762"/>
                    </a:cubicBezTo>
                    <a:cubicBezTo>
                      <a:pt x="6892" y="17422"/>
                      <a:pt x="6425" y="14602"/>
                      <a:pt x="5197" y="14409"/>
                    </a:cubicBezTo>
                    <a:cubicBezTo>
                      <a:pt x="4158" y="14246"/>
                      <a:pt x="3497" y="15958"/>
                      <a:pt x="2629" y="16709"/>
                    </a:cubicBezTo>
                    <a:cubicBezTo>
                      <a:pt x="1780" y="17444"/>
                      <a:pt x="763" y="17292"/>
                      <a:pt x="0" y="16318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192" name="Line"/>
              <p:cNvSpPr/>
              <p:nvPr/>
            </p:nvSpPr>
            <p:spPr>
              <a:xfrm flipH="1">
                <a:off x="1724333" y="3805"/>
                <a:ext cx="1728324" cy="9988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76" extrusionOk="0">
                    <a:moveTo>
                      <a:pt x="21600" y="0"/>
                    </a:moveTo>
                    <a:cubicBezTo>
                      <a:pt x="21305" y="97"/>
                      <a:pt x="21030" y="322"/>
                      <a:pt x="20799" y="652"/>
                    </a:cubicBezTo>
                    <a:cubicBezTo>
                      <a:pt x="20378" y="1256"/>
                      <a:pt x="20148" y="2137"/>
                      <a:pt x="19941" y="3008"/>
                    </a:cubicBezTo>
                    <a:cubicBezTo>
                      <a:pt x="19512" y="4812"/>
                      <a:pt x="19144" y="6655"/>
                      <a:pt x="18807" y="8516"/>
                    </a:cubicBezTo>
                    <a:cubicBezTo>
                      <a:pt x="18154" y="12128"/>
                      <a:pt x="17619" y="15802"/>
                      <a:pt x="16937" y="19399"/>
                    </a:cubicBezTo>
                    <a:cubicBezTo>
                      <a:pt x="16757" y="20351"/>
                      <a:pt x="16485" y="21350"/>
                      <a:pt x="15927" y="21465"/>
                    </a:cubicBezTo>
                    <a:cubicBezTo>
                      <a:pt x="15272" y="21600"/>
                      <a:pt x="14853" y="20464"/>
                      <a:pt x="14611" y="19318"/>
                    </a:cubicBezTo>
                    <a:cubicBezTo>
                      <a:pt x="14265" y="17684"/>
                      <a:pt x="13988" y="15992"/>
                      <a:pt x="13460" y="14506"/>
                    </a:cubicBezTo>
                    <a:cubicBezTo>
                      <a:pt x="13161" y="13662"/>
                      <a:pt x="12744" y="12885"/>
                      <a:pt x="12178" y="12833"/>
                    </a:cubicBezTo>
                    <a:cubicBezTo>
                      <a:pt x="11432" y="12764"/>
                      <a:pt x="10918" y="13899"/>
                      <a:pt x="10494" y="14992"/>
                    </a:cubicBezTo>
                    <a:cubicBezTo>
                      <a:pt x="9899" y="16522"/>
                      <a:pt x="9124" y="18046"/>
                      <a:pt x="8108" y="17762"/>
                    </a:cubicBezTo>
                    <a:cubicBezTo>
                      <a:pt x="6892" y="17422"/>
                      <a:pt x="6425" y="14602"/>
                      <a:pt x="5197" y="14409"/>
                    </a:cubicBezTo>
                    <a:cubicBezTo>
                      <a:pt x="4158" y="14246"/>
                      <a:pt x="3497" y="15958"/>
                      <a:pt x="2629" y="16709"/>
                    </a:cubicBezTo>
                    <a:cubicBezTo>
                      <a:pt x="1780" y="17444"/>
                      <a:pt x="763" y="17292"/>
                      <a:pt x="0" y="16318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2194" name="Line"/>
            <p:cNvSpPr/>
            <p:nvPr/>
          </p:nvSpPr>
          <p:spPr>
            <a:xfrm flipV="1">
              <a:off x="1726328" y="-1"/>
              <a:ext cx="1" cy="34127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2200" name="Group"/>
          <p:cNvGrpSpPr/>
          <p:nvPr/>
        </p:nvGrpSpPr>
        <p:grpSpPr>
          <a:xfrm>
            <a:off x="7980" y="5444506"/>
            <a:ext cx="3459101" cy="3419106"/>
            <a:chOff x="0" y="0"/>
            <a:chExt cx="3459100" cy="3419105"/>
          </a:xfrm>
        </p:grpSpPr>
        <p:grpSp>
          <p:nvGrpSpPr>
            <p:cNvPr id="2198" name="Group"/>
            <p:cNvGrpSpPr/>
            <p:nvPr/>
          </p:nvGrpSpPr>
          <p:grpSpPr>
            <a:xfrm>
              <a:off x="0" y="314829"/>
              <a:ext cx="3459101" cy="1004560"/>
              <a:chOff x="0" y="0"/>
              <a:chExt cx="3459100" cy="1004559"/>
            </a:xfrm>
          </p:grpSpPr>
          <p:sp>
            <p:nvSpPr>
              <p:cNvPr id="2196" name="Line"/>
              <p:cNvSpPr/>
              <p:nvPr/>
            </p:nvSpPr>
            <p:spPr>
              <a:xfrm>
                <a:off x="0" y="0"/>
                <a:ext cx="1731549" cy="1000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76" extrusionOk="0">
                    <a:moveTo>
                      <a:pt x="21600" y="0"/>
                    </a:moveTo>
                    <a:cubicBezTo>
                      <a:pt x="21305" y="97"/>
                      <a:pt x="21030" y="322"/>
                      <a:pt x="20799" y="652"/>
                    </a:cubicBezTo>
                    <a:cubicBezTo>
                      <a:pt x="20378" y="1256"/>
                      <a:pt x="20148" y="2137"/>
                      <a:pt x="19941" y="3008"/>
                    </a:cubicBezTo>
                    <a:cubicBezTo>
                      <a:pt x="19512" y="4812"/>
                      <a:pt x="19144" y="6655"/>
                      <a:pt x="18807" y="8516"/>
                    </a:cubicBezTo>
                    <a:cubicBezTo>
                      <a:pt x="18154" y="12128"/>
                      <a:pt x="17619" y="15802"/>
                      <a:pt x="16937" y="19399"/>
                    </a:cubicBezTo>
                    <a:cubicBezTo>
                      <a:pt x="16757" y="20351"/>
                      <a:pt x="16485" y="21350"/>
                      <a:pt x="15927" y="21465"/>
                    </a:cubicBezTo>
                    <a:cubicBezTo>
                      <a:pt x="15272" y="21600"/>
                      <a:pt x="14853" y="20464"/>
                      <a:pt x="14611" y="19318"/>
                    </a:cubicBezTo>
                    <a:cubicBezTo>
                      <a:pt x="14265" y="17684"/>
                      <a:pt x="13988" y="15992"/>
                      <a:pt x="13460" y="14506"/>
                    </a:cubicBezTo>
                    <a:cubicBezTo>
                      <a:pt x="13161" y="13662"/>
                      <a:pt x="12744" y="12885"/>
                      <a:pt x="12178" y="12833"/>
                    </a:cubicBezTo>
                    <a:cubicBezTo>
                      <a:pt x="11432" y="12764"/>
                      <a:pt x="10918" y="13899"/>
                      <a:pt x="10494" y="14992"/>
                    </a:cubicBezTo>
                    <a:cubicBezTo>
                      <a:pt x="9899" y="16522"/>
                      <a:pt x="9124" y="18046"/>
                      <a:pt x="8108" y="17762"/>
                    </a:cubicBezTo>
                    <a:cubicBezTo>
                      <a:pt x="6892" y="17422"/>
                      <a:pt x="6425" y="14602"/>
                      <a:pt x="5197" y="14409"/>
                    </a:cubicBezTo>
                    <a:cubicBezTo>
                      <a:pt x="4158" y="14246"/>
                      <a:pt x="3497" y="15958"/>
                      <a:pt x="2629" y="16709"/>
                    </a:cubicBezTo>
                    <a:cubicBezTo>
                      <a:pt x="1780" y="17444"/>
                      <a:pt x="763" y="17292"/>
                      <a:pt x="0" y="16318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197" name="Line"/>
              <p:cNvSpPr/>
              <p:nvPr/>
            </p:nvSpPr>
            <p:spPr>
              <a:xfrm flipH="1">
                <a:off x="1727551" y="3812"/>
                <a:ext cx="1731550" cy="1000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76" extrusionOk="0">
                    <a:moveTo>
                      <a:pt x="21600" y="0"/>
                    </a:moveTo>
                    <a:cubicBezTo>
                      <a:pt x="21305" y="97"/>
                      <a:pt x="21030" y="322"/>
                      <a:pt x="20799" y="652"/>
                    </a:cubicBezTo>
                    <a:cubicBezTo>
                      <a:pt x="20378" y="1256"/>
                      <a:pt x="20148" y="2137"/>
                      <a:pt x="19941" y="3008"/>
                    </a:cubicBezTo>
                    <a:cubicBezTo>
                      <a:pt x="19512" y="4812"/>
                      <a:pt x="19144" y="6655"/>
                      <a:pt x="18807" y="8516"/>
                    </a:cubicBezTo>
                    <a:cubicBezTo>
                      <a:pt x="18154" y="12128"/>
                      <a:pt x="17619" y="15802"/>
                      <a:pt x="16937" y="19399"/>
                    </a:cubicBezTo>
                    <a:cubicBezTo>
                      <a:pt x="16757" y="20351"/>
                      <a:pt x="16485" y="21350"/>
                      <a:pt x="15927" y="21465"/>
                    </a:cubicBezTo>
                    <a:cubicBezTo>
                      <a:pt x="15272" y="21600"/>
                      <a:pt x="14853" y="20464"/>
                      <a:pt x="14611" y="19318"/>
                    </a:cubicBezTo>
                    <a:cubicBezTo>
                      <a:pt x="14265" y="17684"/>
                      <a:pt x="13988" y="15992"/>
                      <a:pt x="13460" y="14506"/>
                    </a:cubicBezTo>
                    <a:cubicBezTo>
                      <a:pt x="13161" y="13662"/>
                      <a:pt x="12744" y="12885"/>
                      <a:pt x="12178" y="12833"/>
                    </a:cubicBezTo>
                    <a:cubicBezTo>
                      <a:pt x="11432" y="12764"/>
                      <a:pt x="10918" y="13899"/>
                      <a:pt x="10494" y="14992"/>
                    </a:cubicBezTo>
                    <a:cubicBezTo>
                      <a:pt x="9899" y="16522"/>
                      <a:pt x="9124" y="18046"/>
                      <a:pt x="8108" y="17762"/>
                    </a:cubicBezTo>
                    <a:cubicBezTo>
                      <a:pt x="6892" y="17422"/>
                      <a:pt x="6425" y="14602"/>
                      <a:pt x="5197" y="14409"/>
                    </a:cubicBezTo>
                    <a:cubicBezTo>
                      <a:pt x="4158" y="14246"/>
                      <a:pt x="3497" y="15958"/>
                      <a:pt x="2629" y="16709"/>
                    </a:cubicBezTo>
                    <a:cubicBezTo>
                      <a:pt x="1780" y="17444"/>
                      <a:pt x="763" y="17292"/>
                      <a:pt x="0" y="16318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2199" name="Line"/>
            <p:cNvSpPr/>
            <p:nvPr/>
          </p:nvSpPr>
          <p:spPr>
            <a:xfrm flipV="1">
              <a:off x="1729550" y="0"/>
              <a:ext cx="1" cy="34191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2201" name="0.5"/>
          <p:cNvSpPr txBox="1"/>
          <p:nvPr/>
        </p:nvSpPr>
        <p:spPr>
          <a:xfrm>
            <a:off x="1305672" y="7673168"/>
            <a:ext cx="536768" cy="39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3200"/>
              </a:spcBef>
              <a:defRPr sz="1800"/>
            </a:lvl1pPr>
          </a:lstStyle>
          <a:p>
            <a:r>
              <a:t>0.5</a:t>
            </a:r>
          </a:p>
        </p:txBody>
      </p:sp>
      <p:grpSp>
        <p:nvGrpSpPr>
          <p:cNvPr id="2206" name="Group"/>
          <p:cNvGrpSpPr/>
          <p:nvPr/>
        </p:nvGrpSpPr>
        <p:grpSpPr>
          <a:xfrm>
            <a:off x="7328563" y="1116687"/>
            <a:ext cx="3459102" cy="3419106"/>
            <a:chOff x="0" y="0"/>
            <a:chExt cx="3459100" cy="3419105"/>
          </a:xfrm>
        </p:grpSpPr>
        <p:grpSp>
          <p:nvGrpSpPr>
            <p:cNvPr id="2204" name="Group"/>
            <p:cNvGrpSpPr/>
            <p:nvPr/>
          </p:nvGrpSpPr>
          <p:grpSpPr>
            <a:xfrm>
              <a:off x="0" y="314829"/>
              <a:ext cx="3459101" cy="1004560"/>
              <a:chOff x="0" y="0"/>
              <a:chExt cx="3459100" cy="1004559"/>
            </a:xfrm>
          </p:grpSpPr>
          <p:sp>
            <p:nvSpPr>
              <p:cNvPr id="2202" name="Line"/>
              <p:cNvSpPr/>
              <p:nvPr/>
            </p:nvSpPr>
            <p:spPr>
              <a:xfrm>
                <a:off x="0" y="0"/>
                <a:ext cx="1731549" cy="1000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76" extrusionOk="0">
                    <a:moveTo>
                      <a:pt x="21600" y="0"/>
                    </a:moveTo>
                    <a:cubicBezTo>
                      <a:pt x="21305" y="97"/>
                      <a:pt x="21030" y="322"/>
                      <a:pt x="20799" y="652"/>
                    </a:cubicBezTo>
                    <a:cubicBezTo>
                      <a:pt x="20378" y="1256"/>
                      <a:pt x="20148" y="2137"/>
                      <a:pt x="19941" y="3008"/>
                    </a:cubicBezTo>
                    <a:cubicBezTo>
                      <a:pt x="19512" y="4812"/>
                      <a:pt x="19144" y="6655"/>
                      <a:pt x="18807" y="8516"/>
                    </a:cubicBezTo>
                    <a:cubicBezTo>
                      <a:pt x="18154" y="12128"/>
                      <a:pt x="17619" y="15802"/>
                      <a:pt x="16937" y="19399"/>
                    </a:cubicBezTo>
                    <a:cubicBezTo>
                      <a:pt x="16757" y="20351"/>
                      <a:pt x="16485" y="21350"/>
                      <a:pt x="15927" y="21465"/>
                    </a:cubicBezTo>
                    <a:cubicBezTo>
                      <a:pt x="15272" y="21600"/>
                      <a:pt x="14853" y="20464"/>
                      <a:pt x="14611" y="19318"/>
                    </a:cubicBezTo>
                    <a:cubicBezTo>
                      <a:pt x="14265" y="17684"/>
                      <a:pt x="13988" y="15992"/>
                      <a:pt x="13460" y="14506"/>
                    </a:cubicBezTo>
                    <a:cubicBezTo>
                      <a:pt x="13161" y="13662"/>
                      <a:pt x="12744" y="12885"/>
                      <a:pt x="12178" y="12833"/>
                    </a:cubicBezTo>
                    <a:cubicBezTo>
                      <a:pt x="11432" y="12764"/>
                      <a:pt x="10918" y="13899"/>
                      <a:pt x="10494" y="14992"/>
                    </a:cubicBezTo>
                    <a:cubicBezTo>
                      <a:pt x="9899" y="16522"/>
                      <a:pt x="9124" y="18046"/>
                      <a:pt x="8108" y="17762"/>
                    </a:cubicBezTo>
                    <a:cubicBezTo>
                      <a:pt x="6892" y="17422"/>
                      <a:pt x="6425" y="14602"/>
                      <a:pt x="5197" y="14409"/>
                    </a:cubicBezTo>
                    <a:cubicBezTo>
                      <a:pt x="4158" y="14246"/>
                      <a:pt x="3497" y="15958"/>
                      <a:pt x="2629" y="16709"/>
                    </a:cubicBezTo>
                    <a:cubicBezTo>
                      <a:pt x="1780" y="17444"/>
                      <a:pt x="763" y="17292"/>
                      <a:pt x="0" y="16318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203" name="Line"/>
              <p:cNvSpPr/>
              <p:nvPr/>
            </p:nvSpPr>
            <p:spPr>
              <a:xfrm flipH="1">
                <a:off x="1727551" y="3812"/>
                <a:ext cx="1731550" cy="1000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76" extrusionOk="0">
                    <a:moveTo>
                      <a:pt x="21600" y="0"/>
                    </a:moveTo>
                    <a:cubicBezTo>
                      <a:pt x="21305" y="97"/>
                      <a:pt x="21030" y="322"/>
                      <a:pt x="20799" y="652"/>
                    </a:cubicBezTo>
                    <a:cubicBezTo>
                      <a:pt x="20378" y="1256"/>
                      <a:pt x="20148" y="2137"/>
                      <a:pt x="19941" y="3008"/>
                    </a:cubicBezTo>
                    <a:cubicBezTo>
                      <a:pt x="19512" y="4812"/>
                      <a:pt x="19144" y="6655"/>
                      <a:pt x="18807" y="8516"/>
                    </a:cubicBezTo>
                    <a:cubicBezTo>
                      <a:pt x="18154" y="12128"/>
                      <a:pt x="17619" y="15802"/>
                      <a:pt x="16937" y="19399"/>
                    </a:cubicBezTo>
                    <a:cubicBezTo>
                      <a:pt x="16757" y="20351"/>
                      <a:pt x="16485" y="21350"/>
                      <a:pt x="15927" y="21465"/>
                    </a:cubicBezTo>
                    <a:cubicBezTo>
                      <a:pt x="15272" y="21600"/>
                      <a:pt x="14853" y="20464"/>
                      <a:pt x="14611" y="19318"/>
                    </a:cubicBezTo>
                    <a:cubicBezTo>
                      <a:pt x="14265" y="17684"/>
                      <a:pt x="13988" y="15992"/>
                      <a:pt x="13460" y="14506"/>
                    </a:cubicBezTo>
                    <a:cubicBezTo>
                      <a:pt x="13161" y="13662"/>
                      <a:pt x="12744" y="12885"/>
                      <a:pt x="12178" y="12833"/>
                    </a:cubicBezTo>
                    <a:cubicBezTo>
                      <a:pt x="11432" y="12764"/>
                      <a:pt x="10918" y="13899"/>
                      <a:pt x="10494" y="14992"/>
                    </a:cubicBezTo>
                    <a:cubicBezTo>
                      <a:pt x="9899" y="16522"/>
                      <a:pt x="9124" y="18046"/>
                      <a:pt x="8108" y="17762"/>
                    </a:cubicBezTo>
                    <a:cubicBezTo>
                      <a:pt x="6892" y="17422"/>
                      <a:pt x="6425" y="14602"/>
                      <a:pt x="5197" y="14409"/>
                    </a:cubicBezTo>
                    <a:cubicBezTo>
                      <a:pt x="4158" y="14246"/>
                      <a:pt x="3497" y="15958"/>
                      <a:pt x="2629" y="16709"/>
                    </a:cubicBezTo>
                    <a:cubicBezTo>
                      <a:pt x="1780" y="17444"/>
                      <a:pt x="763" y="17292"/>
                      <a:pt x="0" y="16318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2205" name="Line"/>
            <p:cNvSpPr/>
            <p:nvPr/>
          </p:nvSpPr>
          <p:spPr>
            <a:xfrm flipV="1">
              <a:off x="1729550" y="0"/>
              <a:ext cx="1" cy="34191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2207" name="1"/>
          <p:cNvSpPr txBox="1"/>
          <p:nvPr/>
        </p:nvSpPr>
        <p:spPr>
          <a:xfrm>
            <a:off x="9684204" y="3050490"/>
            <a:ext cx="132599" cy="226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</a:t>
            </a:r>
          </a:p>
        </p:txBody>
      </p:sp>
      <p:grpSp>
        <p:nvGrpSpPr>
          <p:cNvPr id="2212" name="Group"/>
          <p:cNvGrpSpPr/>
          <p:nvPr/>
        </p:nvGrpSpPr>
        <p:grpSpPr>
          <a:xfrm>
            <a:off x="9557278" y="5543264"/>
            <a:ext cx="3459102" cy="3419106"/>
            <a:chOff x="0" y="0"/>
            <a:chExt cx="3459100" cy="3419105"/>
          </a:xfrm>
        </p:grpSpPr>
        <p:grpSp>
          <p:nvGrpSpPr>
            <p:cNvPr id="2210" name="Group"/>
            <p:cNvGrpSpPr/>
            <p:nvPr/>
          </p:nvGrpSpPr>
          <p:grpSpPr>
            <a:xfrm>
              <a:off x="0" y="314829"/>
              <a:ext cx="3459101" cy="1004560"/>
              <a:chOff x="0" y="0"/>
              <a:chExt cx="3459100" cy="1004559"/>
            </a:xfrm>
          </p:grpSpPr>
          <p:sp>
            <p:nvSpPr>
              <p:cNvPr id="2208" name="Line"/>
              <p:cNvSpPr/>
              <p:nvPr/>
            </p:nvSpPr>
            <p:spPr>
              <a:xfrm>
                <a:off x="0" y="0"/>
                <a:ext cx="1731549" cy="1000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76" extrusionOk="0">
                    <a:moveTo>
                      <a:pt x="21600" y="0"/>
                    </a:moveTo>
                    <a:cubicBezTo>
                      <a:pt x="21305" y="97"/>
                      <a:pt x="21030" y="322"/>
                      <a:pt x="20799" y="652"/>
                    </a:cubicBezTo>
                    <a:cubicBezTo>
                      <a:pt x="20378" y="1256"/>
                      <a:pt x="20148" y="2137"/>
                      <a:pt x="19941" y="3008"/>
                    </a:cubicBezTo>
                    <a:cubicBezTo>
                      <a:pt x="19512" y="4812"/>
                      <a:pt x="19144" y="6655"/>
                      <a:pt x="18807" y="8516"/>
                    </a:cubicBezTo>
                    <a:cubicBezTo>
                      <a:pt x="18154" y="12128"/>
                      <a:pt x="17619" y="15802"/>
                      <a:pt x="16937" y="19399"/>
                    </a:cubicBezTo>
                    <a:cubicBezTo>
                      <a:pt x="16757" y="20351"/>
                      <a:pt x="16485" y="21350"/>
                      <a:pt x="15927" y="21465"/>
                    </a:cubicBezTo>
                    <a:cubicBezTo>
                      <a:pt x="15272" y="21600"/>
                      <a:pt x="14853" y="20464"/>
                      <a:pt x="14611" y="19318"/>
                    </a:cubicBezTo>
                    <a:cubicBezTo>
                      <a:pt x="14265" y="17684"/>
                      <a:pt x="13988" y="15992"/>
                      <a:pt x="13460" y="14506"/>
                    </a:cubicBezTo>
                    <a:cubicBezTo>
                      <a:pt x="13161" y="13662"/>
                      <a:pt x="12744" y="12885"/>
                      <a:pt x="12178" y="12833"/>
                    </a:cubicBezTo>
                    <a:cubicBezTo>
                      <a:pt x="11432" y="12764"/>
                      <a:pt x="10918" y="13899"/>
                      <a:pt x="10494" y="14992"/>
                    </a:cubicBezTo>
                    <a:cubicBezTo>
                      <a:pt x="9899" y="16522"/>
                      <a:pt x="9124" y="18046"/>
                      <a:pt x="8108" y="17762"/>
                    </a:cubicBezTo>
                    <a:cubicBezTo>
                      <a:pt x="6892" y="17422"/>
                      <a:pt x="6425" y="14602"/>
                      <a:pt x="5197" y="14409"/>
                    </a:cubicBezTo>
                    <a:cubicBezTo>
                      <a:pt x="4158" y="14246"/>
                      <a:pt x="3497" y="15958"/>
                      <a:pt x="2629" y="16709"/>
                    </a:cubicBezTo>
                    <a:cubicBezTo>
                      <a:pt x="1780" y="17444"/>
                      <a:pt x="763" y="17292"/>
                      <a:pt x="0" y="16318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209" name="Line"/>
              <p:cNvSpPr/>
              <p:nvPr/>
            </p:nvSpPr>
            <p:spPr>
              <a:xfrm flipH="1">
                <a:off x="1727551" y="3812"/>
                <a:ext cx="1731550" cy="10007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76" extrusionOk="0">
                    <a:moveTo>
                      <a:pt x="21600" y="0"/>
                    </a:moveTo>
                    <a:cubicBezTo>
                      <a:pt x="21305" y="97"/>
                      <a:pt x="21030" y="322"/>
                      <a:pt x="20799" y="652"/>
                    </a:cubicBezTo>
                    <a:cubicBezTo>
                      <a:pt x="20378" y="1256"/>
                      <a:pt x="20148" y="2137"/>
                      <a:pt x="19941" y="3008"/>
                    </a:cubicBezTo>
                    <a:cubicBezTo>
                      <a:pt x="19512" y="4812"/>
                      <a:pt x="19144" y="6655"/>
                      <a:pt x="18807" y="8516"/>
                    </a:cubicBezTo>
                    <a:cubicBezTo>
                      <a:pt x="18154" y="12128"/>
                      <a:pt x="17619" y="15802"/>
                      <a:pt x="16937" y="19399"/>
                    </a:cubicBezTo>
                    <a:cubicBezTo>
                      <a:pt x="16757" y="20351"/>
                      <a:pt x="16485" y="21350"/>
                      <a:pt x="15927" y="21465"/>
                    </a:cubicBezTo>
                    <a:cubicBezTo>
                      <a:pt x="15272" y="21600"/>
                      <a:pt x="14853" y="20464"/>
                      <a:pt x="14611" y="19318"/>
                    </a:cubicBezTo>
                    <a:cubicBezTo>
                      <a:pt x="14265" y="17684"/>
                      <a:pt x="13988" y="15992"/>
                      <a:pt x="13460" y="14506"/>
                    </a:cubicBezTo>
                    <a:cubicBezTo>
                      <a:pt x="13161" y="13662"/>
                      <a:pt x="12744" y="12885"/>
                      <a:pt x="12178" y="12833"/>
                    </a:cubicBezTo>
                    <a:cubicBezTo>
                      <a:pt x="11432" y="12764"/>
                      <a:pt x="10918" y="13899"/>
                      <a:pt x="10494" y="14992"/>
                    </a:cubicBezTo>
                    <a:cubicBezTo>
                      <a:pt x="9899" y="16522"/>
                      <a:pt x="9124" y="18046"/>
                      <a:pt x="8108" y="17762"/>
                    </a:cubicBezTo>
                    <a:cubicBezTo>
                      <a:pt x="6892" y="17422"/>
                      <a:pt x="6425" y="14602"/>
                      <a:pt x="5197" y="14409"/>
                    </a:cubicBezTo>
                    <a:cubicBezTo>
                      <a:pt x="4158" y="14246"/>
                      <a:pt x="3497" y="15958"/>
                      <a:pt x="2629" y="16709"/>
                    </a:cubicBezTo>
                    <a:cubicBezTo>
                      <a:pt x="1780" y="17444"/>
                      <a:pt x="763" y="17292"/>
                      <a:pt x="0" y="16318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2211" name="Line"/>
            <p:cNvSpPr/>
            <p:nvPr/>
          </p:nvSpPr>
          <p:spPr>
            <a:xfrm flipV="1">
              <a:off x="1729550" y="-1"/>
              <a:ext cx="1" cy="341910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2213" name="1"/>
          <p:cNvSpPr txBox="1"/>
          <p:nvPr/>
        </p:nvSpPr>
        <p:spPr>
          <a:xfrm>
            <a:off x="2677636" y="3057838"/>
            <a:ext cx="132365" cy="226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1</a:t>
            </a:r>
          </a:p>
        </p:txBody>
      </p:sp>
      <p:sp>
        <p:nvSpPr>
          <p:cNvPr id="2214" name="1"/>
          <p:cNvSpPr txBox="1"/>
          <p:nvPr/>
        </p:nvSpPr>
        <p:spPr>
          <a:xfrm>
            <a:off x="2499473" y="2897968"/>
            <a:ext cx="536767" cy="395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3200"/>
              </a:spcBef>
              <a:defRPr sz="1800"/>
            </a:lvl1pPr>
          </a:lstStyle>
          <a:p>
            <a:r>
              <a:t>1</a:t>
            </a:r>
          </a:p>
        </p:txBody>
      </p:sp>
      <p:sp>
        <p:nvSpPr>
          <p:cNvPr id="2215" name="1.0895"/>
          <p:cNvSpPr txBox="1"/>
          <p:nvPr/>
        </p:nvSpPr>
        <p:spPr>
          <a:xfrm>
            <a:off x="8241435" y="2846723"/>
            <a:ext cx="81336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1800"/>
            </a:lvl1pPr>
          </a:lstStyle>
          <a:p>
            <a:r>
              <a:t>1.0895</a:t>
            </a:r>
          </a:p>
        </p:txBody>
      </p:sp>
      <p:sp>
        <p:nvSpPr>
          <p:cNvPr id="2216" name="-0.0895"/>
          <p:cNvSpPr txBox="1"/>
          <p:nvPr/>
        </p:nvSpPr>
        <p:spPr>
          <a:xfrm>
            <a:off x="10806639" y="8431659"/>
            <a:ext cx="88948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1800"/>
            </a:lvl1pPr>
          </a:lstStyle>
          <a:p>
            <a:r>
              <a:t>-0.0895</a:t>
            </a:r>
          </a:p>
        </p:txBody>
      </p:sp>
      <p:pic>
        <p:nvPicPr>
          <p:cNvPr id="2217" name="Image" descr="Image"/>
          <p:cNvPicPr>
            <a:picLocks noChangeAspect="1"/>
          </p:cNvPicPr>
          <p:nvPr/>
        </p:nvPicPr>
        <p:blipFill>
          <a:blip r:embed="rId3"/>
          <a:srcRect l="17058"/>
          <a:stretch>
            <a:fillRect/>
          </a:stretch>
        </p:blipFill>
        <p:spPr>
          <a:xfrm>
            <a:off x="3751558" y="4457599"/>
            <a:ext cx="2376682" cy="54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1" y="4381513"/>
            <a:ext cx="2644598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9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015" y="4591960"/>
            <a:ext cx="768866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0" name="Image" descr="Image"/>
          <p:cNvPicPr>
            <a:picLocks noChangeAspect="1"/>
          </p:cNvPicPr>
          <p:nvPr/>
        </p:nvPicPr>
        <p:blipFill>
          <a:blip r:embed="rId6"/>
          <a:srcRect r="30695"/>
          <a:stretch>
            <a:fillRect/>
          </a:stretch>
        </p:blipFill>
        <p:spPr>
          <a:xfrm>
            <a:off x="224627" y="8776013"/>
            <a:ext cx="3321199" cy="546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1" name="Image" descr="Image"/>
          <p:cNvPicPr>
            <a:picLocks noChangeAspect="1"/>
          </p:cNvPicPr>
          <p:nvPr/>
        </p:nvPicPr>
        <p:blipFill>
          <a:blip r:embed="rId6"/>
          <a:srcRect l="69006"/>
          <a:stretch>
            <a:fillRect/>
          </a:stretch>
        </p:blipFill>
        <p:spPr>
          <a:xfrm>
            <a:off x="3578242" y="8776584"/>
            <a:ext cx="1623446" cy="596901"/>
          </a:xfrm>
          <a:prstGeom prst="rect">
            <a:avLst/>
          </a:prstGeom>
          <a:ln w="12700">
            <a:miter lim="400000"/>
          </a:ln>
        </p:spPr>
      </p:pic>
      <p:sp>
        <p:nvSpPr>
          <p:cNvPr id="2222" name="最大旁瓣越大，肩峰越高！"/>
          <p:cNvSpPr txBox="1"/>
          <p:nvPr/>
        </p:nvSpPr>
        <p:spPr>
          <a:xfrm>
            <a:off x="9912590" y="815606"/>
            <a:ext cx="3162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000"/>
            </a:lvl1pPr>
          </a:lstStyle>
          <a:p>
            <a:r>
              <a:t>最大旁瓣越大，肩峰越高！</a:t>
            </a:r>
          </a:p>
        </p:txBody>
      </p:sp>
      <p:pic>
        <p:nvPicPr>
          <p:cNvPr id="2223" name="Image" descr="Image"/>
          <p:cNvPicPr>
            <a:picLocks noChangeAspect="1"/>
          </p:cNvPicPr>
          <p:nvPr/>
        </p:nvPicPr>
        <p:blipFill>
          <a:blip r:embed="rId7"/>
          <a:srcRect l="68313"/>
          <a:stretch>
            <a:fillRect/>
          </a:stretch>
        </p:blipFill>
        <p:spPr>
          <a:xfrm>
            <a:off x="9147479" y="4926173"/>
            <a:ext cx="2129742" cy="556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4" name="Image" descr="Image"/>
          <p:cNvPicPr>
            <a:picLocks noChangeAspect="1"/>
          </p:cNvPicPr>
          <p:nvPr/>
        </p:nvPicPr>
        <p:blipFill>
          <a:blip r:embed="rId8"/>
          <a:srcRect r="30986"/>
          <a:stretch>
            <a:fillRect/>
          </a:stretch>
        </p:blipFill>
        <p:spPr>
          <a:xfrm>
            <a:off x="7744445" y="4399883"/>
            <a:ext cx="4638037" cy="543252"/>
          </a:xfrm>
          <a:prstGeom prst="rect">
            <a:avLst/>
          </a:prstGeom>
          <a:ln w="12700">
            <a:miter lim="400000"/>
          </a:ln>
        </p:spPr>
      </p:pic>
      <p:sp>
        <p:nvSpPr>
          <p:cNvPr id="2225" name="旁瓣波动决定了阻带波动"/>
          <p:cNvSpPr txBox="1"/>
          <p:nvPr/>
        </p:nvSpPr>
        <p:spPr>
          <a:xfrm>
            <a:off x="8372867" y="8758466"/>
            <a:ext cx="2908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000"/>
            </a:lvl1pPr>
          </a:lstStyle>
          <a:p>
            <a:r>
              <a:t>旁瓣波动决定了阻带波动</a:t>
            </a:r>
          </a:p>
        </p:txBody>
      </p:sp>
      <p:sp>
        <p:nvSpPr>
          <p:cNvPr id="2226" name="窗的宽度决定了波动密度"/>
          <p:cNvSpPr txBox="1"/>
          <p:nvPr/>
        </p:nvSpPr>
        <p:spPr>
          <a:xfrm>
            <a:off x="8372867" y="9152166"/>
            <a:ext cx="2908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000"/>
            </a:lvl1pPr>
          </a:lstStyle>
          <a:p>
            <a:r>
              <a:t>窗的宽度决定了波动密度</a:t>
            </a:r>
          </a:p>
        </p:txBody>
      </p:sp>
      <p:grpSp>
        <p:nvGrpSpPr>
          <p:cNvPr id="2247" name="Group"/>
          <p:cNvGrpSpPr/>
          <p:nvPr/>
        </p:nvGrpSpPr>
        <p:grpSpPr>
          <a:xfrm>
            <a:off x="166745" y="1003928"/>
            <a:ext cx="5612972" cy="3205873"/>
            <a:chOff x="0" y="0"/>
            <a:chExt cx="5612971" cy="3205872"/>
          </a:xfrm>
        </p:grpSpPr>
        <p:grpSp>
          <p:nvGrpSpPr>
            <p:cNvPr id="2238" name="Group"/>
            <p:cNvGrpSpPr/>
            <p:nvPr/>
          </p:nvGrpSpPr>
          <p:grpSpPr>
            <a:xfrm>
              <a:off x="0" y="1710361"/>
              <a:ext cx="5612972" cy="1495512"/>
              <a:chOff x="0" y="0"/>
              <a:chExt cx="5612971" cy="1495511"/>
            </a:xfrm>
          </p:grpSpPr>
          <p:sp>
            <p:nvSpPr>
              <p:cNvPr id="2227" name="Line"/>
              <p:cNvSpPr/>
              <p:nvPr/>
            </p:nvSpPr>
            <p:spPr>
              <a:xfrm flipV="1">
                <a:off x="2640292" y="26685"/>
                <a:ext cx="1" cy="146882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228" name="Line"/>
              <p:cNvSpPr/>
              <p:nvPr/>
            </p:nvSpPr>
            <p:spPr>
              <a:xfrm>
                <a:off x="91694" y="1214630"/>
                <a:ext cx="5521278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229" name="Rectangle"/>
              <p:cNvSpPr/>
              <p:nvPr/>
            </p:nvSpPr>
            <p:spPr>
              <a:xfrm>
                <a:off x="1557205" y="591957"/>
                <a:ext cx="2166175" cy="618086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grpSp>
            <p:nvGrpSpPr>
              <p:cNvPr id="2232" name="Group"/>
              <p:cNvGrpSpPr/>
              <p:nvPr/>
            </p:nvGrpSpPr>
            <p:grpSpPr>
              <a:xfrm>
                <a:off x="0" y="505793"/>
                <a:ext cx="5274898" cy="780059"/>
                <a:chOff x="0" y="0"/>
                <a:chExt cx="5274897" cy="780058"/>
              </a:xfrm>
            </p:grpSpPr>
            <p:sp>
              <p:nvSpPr>
                <p:cNvPr id="2230" name="Line"/>
                <p:cNvSpPr/>
                <p:nvPr/>
              </p:nvSpPr>
              <p:spPr>
                <a:xfrm>
                  <a:off x="2639948" y="0"/>
                  <a:ext cx="2634950" cy="7800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349" extrusionOk="0">
                      <a:moveTo>
                        <a:pt x="0" y="2433"/>
                      </a:moveTo>
                      <a:cubicBezTo>
                        <a:pt x="285" y="2307"/>
                        <a:pt x="570" y="2178"/>
                        <a:pt x="856" y="2047"/>
                      </a:cubicBezTo>
                      <a:cubicBezTo>
                        <a:pt x="1246" y="1868"/>
                        <a:pt x="1641" y="1686"/>
                        <a:pt x="2028" y="1941"/>
                      </a:cubicBezTo>
                      <a:cubicBezTo>
                        <a:pt x="2489" y="2245"/>
                        <a:pt x="2891" y="3143"/>
                        <a:pt x="3342" y="3576"/>
                      </a:cubicBezTo>
                      <a:cubicBezTo>
                        <a:pt x="3631" y="3854"/>
                        <a:pt x="3932" y="3937"/>
                        <a:pt x="4215" y="3620"/>
                      </a:cubicBezTo>
                      <a:cubicBezTo>
                        <a:pt x="4721" y="3054"/>
                        <a:pt x="5042" y="1379"/>
                        <a:pt x="5503" y="555"/>
                      </a:cubicBezTo>
                      <a:cubicBezTo>
                        <a:pt x="5850" y="-65"/>
                        <a:pt x="6256" y="-171"/>
                        <a:pt x="6628" y="264"/>
                      </a:cubicBezTo>
                      <a:cubicBezTo>
                        <a:pt x="7033" y="739"/>
                        <a:pt x="7338" y="1776"/>
                        <a:pt x="7584" y="2942"/>
                      </a:cubicBezTo>
                      <a:cubicBezTo>
                        <a:pt x="7904" y="4456"/>
                        <a:pt x="8126" y="6175"/>
                        <a:pt x="8350" y="7870"/>
                      </a:cubicBezTo>
                      <a:cubicBezTo>
                        <a:pt x="8862" y="11742"/>
                        <a:pt x="9406" y="15620"/>
                        <a:pt x="10238" y="18822"/>
                      </a:cubicBezTo>
                      <a:cubicBezTo>
                        <a:pt x="10593" y="20189"/>
                        <a:pt x="11036" y="21429"/>
                        <a:pt x="11572" y="21345"/>
                      </a:cubicBezTo>
                      <a:cubicBezTo>
                        <a:pt x="12422" y="21213"/>
                        <a:pt x="12927" y="17784"/>
                        <a:pt x="13788" y="17860"/>
                      </a:cubicBezTo>
                      <a:cubicBezTo>
                        <a:pt x="14079" y="17886"/>
                        <a:pt x="14347" y="18358"/>
                        <a:pt x="14606" y="18824"/>
                      </a:cubicBezTo>
                      <a:cubicBezTo>
                        <a:pt x="14986" y="19506"/>
                        <a:pt x="15371" y="20184"/>
                        <a:pt x="15789" y="20549"/>
                      </a:cubicBezTo>
                      <a:cubicBezTo>
                        <a:pt x="16170" y="20881"/>
                        <a:pt x="16562" y="20942"/>
                        <a:pt x="16936" y="20552"/>
                      </a:cubicBezTo>
                      <a:cubicBezTo>
                        <a:pt x="17549" y="19913"/>
                        <a:pt x="18033" y="18105"/>
                        <a:pt x="18683" y="18056"/>
                      </a:cubicBezTo>
                      <a:cubicBezTo>
                        <a:pt x="19361" y="18004"/>
                        <a:pt x="19892" y="19891"/>
                        <a:pt x="20554" y="20256"/>
                      </a:cubicBezTo>
                      <a:cubicBezTo>
                        <a:pt x="20920" y="20459"/>
                        <a:pt x="21295" y="20177"/>
                        <a:pt x="21600" y="19472"/>
                      </a:cubicBezTo>
                    </a:path>
                  </a:pathLst>
                </a:cu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2231" name="Line"/>
                <p:cNvSpPr/>
                <p:nvPr/>
              </p:nvSpPr>
              <p:spPr>
                <a:xfrm flipH="1">
                  <a:off x="0" y="0"/>
                  <a:ext cx="2634950" cy="7800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349" extrusionOk="0">
                      <a:moveTo>
                        <a:pt x="0" y="2433"/>
                      </a:moveTo>
                      <a:cubicBezTo>
                        <a:pt x="285" y="2307"/>
                        <a:pt x="570" y="2178"/>
                        <a:pt x="856" y="2047"/>
                      </a:cubicBezTo>
                      <a:cubicBezTo>
                        <a:pt x="1246" y="1868"/>
                        <a:pt x="1641" y="1686"/>
                        <a:pt x="2028" y="1941"/>
                      </a:cubicBezTo>
                      <a:cubicBezTo>
                        <a:pt x="2489" y="2245"/>
                        <a:pt x="2891" y="3143"/>
                        <a:pt x="3342" y="3576"/>
                      </a:cubicBezTo>
                      <a:cubicBezTo>
                        <a:pt x="3631" y="3854"/>
                        <a:pt x="3932" y="3937"/>
                        <a:pt x="4215" y="3620"/>
                      </a:cubicBezTo>
                      <a:cubicBezTo>
                        <a:pt x="4721" y="3054"/>
                        <a:pt x="5042" y="1379"/>
                        <a:pt x="5503" y="555"/>
                      </a:cubicBezTo>
                      <a:cubicBezTo>
                        <a:pt x="5850" y="-65"/>
                        <a:pt x="6256" y="-171"/>
                        <a:pt x="6628" y="264"/>
                      </a:cubicBezTo>
                      <a:cubicBezTo>
                        <a:pt x="7033" y="739"/>
                        <a:pt x="7338" y="1776"/>
                        <a:pt x="7584" y="2942"/>
                      </a:cubicBezTo>
                      <a:cubicBezTo>
                        <a:pt x="7904" y="4456"/>
                        <a:pt x="8126" y="6175"/>
                        <a:pt x="8350" y="7870"/>
                      </a:cubicBezTo>
                      <a:cubicBezTo>
                        <a:pt x="8862" y="11742"/>
                        <a:pt x="9406" y="15620"/>
                        <a:pt x="10238" y="18822"/>
                      </a:cubicBezTo>
                      <a:cubicBezTo>
                        <a:pt x="10593" y="20189"/>
                        <a:pt x="11036" y="21429"/>
                        <a:pt x="11572" y="21345"/>
                      </a:cubicBezTo>
                      <a:cubicBezTo>
                        <a:pt x="12422" y="21213"/>
                        <a:pt x="12927" y="17784"/>
                        <a:pt x="13788" y="17860"/>
                      </a:cubicBezTo>
                      <a:cubicBezTo>
                        <a:pt x="14079" y="17886"/>
                        <a:pt x="14347" y="18358"/>
                        <a:pt x="14606" y="18824"/>
                      </a:cubicBezTo>
                      <a:cubicBezTo>
                        <a:pt x="14986" y="19506"/>
                        <a:pt x="15371" y="20184"/>
                        <a:pt x="15789" y="20549"/>
                      </a:cubicBezTo>
                      <a:cubicBezTo>
                        <a:pt x="16170" y="20881"/>
                        <a:pt x="16562" y="20942"/>
                        <a:pt x="16936" y="20552"/>
                      </a:cubicBezTo>
                      <a:cubicBezTo>
                        <a:pt x="17549" y="19913"/>
                        <a:pt x="18033" y="18105"/>
                        <a:pt x="18683" y="18056"/>
                      </a:cubicBezTo>
                      <a:cubicBezTo>
                        <a:pt x="19361" y="18004"/>
                        <a:pt x="19892" y="19891"/>
                        <a:pt x="20554" y="20256"/>
                      </a:cubicBezTo>
                      <a:cubicBezTo>
                        <a:pt x="20920" y="20459"/>
                        <a:pt x="21295" y="20177"/>
                        <a:pt x="21600" y="19472"/>
                      </a:cubicBezTo>
                    </a:path>
                  </a:pathLst>
                </a:cu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</p:grpSp>
          <p:sp>
            <p:nvSpPr>
              <p:cNvPr id="2233" name="Circle"/>
              <p:cNvSpPr/>
              <p:nvPr/>
            </p:nvSpPr>
            <p:spPr>
              <a:xfrm>
                <a:off x="2615898" y="566893"/>
                <a:ext cx="53877" cy="53877"/>
              </a:xfrm>
              <a:prstGeom prst="ellipse">
                <a:avLst/>
              </a:prstGeom>
              <a:blipFill rotWithShape="1">
                <a:blip r:embed="rId9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234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99763" y="1281505"/>
                <a:ext cx="247899" cy="1458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35" name="Image" descr="Image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54559" y="1281505"/>
                <a:ext cx="417512" cy="1458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36" name="Image" descr="Image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05071" y="1320747"/>
                <a:ext cx="189559" cy="13163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37" name="Image" descr="Image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47278" y="0"/>
                <a:ext cx="503605" cy="2266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246" name="Group"/>
            <p:cNvGrpSpPr/>
            <p:nvPr/>
          </p:nvGrpSpPr>
          <p:grpSpPr>
            <a:xfrm>
              <a:off x="91694" y="-1"/>
              <a:ext cx="5521278" cy="1468828"/>
              <a:chOff x="0" y="0"/>
              <a:chExt cx="5521277" cy="1468826"/>
            </a:xfrm>
          </p:grpSpPr>
          <p:sp>
            <p:nvSpPr>
              <p:cNvPr id="2239" name="Line"/>
              <p:cNvSpPr/>
              <p:nvPr/>
            </p:nvSpPr>
            <p:spPr>
              <a:xfrm flipV="1">
                <a:off x="2548598" y="-1"/>
                <a:ext cx="1" cy="146882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240" name="Line"/>
              <p:cNvSpPr/>
              <p:nvPr/>
            </p:nvSpPr>
            <p:spPr>
              <a:xfrm>
                <a:off x="0" y="1187944"/>
                <a:ext cx="5521278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241" name="Rectangle"/>
              <p:cNvSpPr/>
              <p:nvPr/>
            </p:nvSpPr>
            <p:spPr>
              <a:xfrm>
                <a:off x="1465511" y="565271"/>
                <a:ext cx="2166175" cy="618087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pic>
            <p:nvPicPr>
              <p:cNvPr id="2242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98795" y="1282371"/>
                <a:ext cx="269481" cy="15856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43" name="Image" descr="Image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53591" y="1282371"/>
                <a:ext cx="453862" cy="15856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44" name="Image" descr="Image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04102" y="1321614"/>
                <a:ext cx="189560" cy="13163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245" name="Image" descr="Image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45010" y="81921"/>
                <a:ext cx="532715" cy="2032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272" name="Group"/>
          <p:cNvGrpSpPr/>
          <p:nvPr/>
        </p:nvGrpSpPr>
        <p:grpSpPr>
          <a:xfrm>
            <a:off x="7168866" y="992492"/>
            <a:ext cx="5622913" cy="3257556"/>
            <a:chOff x="0" y="0"/>
            <a:chExt cx="5622912" cy="3257554"/>
          </a:xfrm>
        </p:grpSpPr>
        <p:pic>
          <p:nvPicPr>
            <p:cNvPr id="2248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03523" y="3125759"/>
              <a:ext cx="189798" cy="1317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271" name="Group"/>
            <p:cNvGrpSpPr/>
            <p:nvPr/>
          </p:nvGrpSpPr>
          <p:grpSpPr>
            <a:xfrm>
              <a:off x="-1" y="0"/>
              <a:ext cx="5622914" cy="3212001"/>
              <a:chOff x="0" y="0"/>
              <a:chExt cx="5622912" cy="3212000"/>
            </a:xfrm>
          </p:grpSpPr>
          <p:sp>
            <p:nvSpPr>
              <p:cNvPr id="2249" name="Circle"/>
              <p:cNvSpPr/>
              <p:nvPr/>
            </p:nvSpPr>
            <p:spPr>
              <a:xfrm>
                <a:off x="1862932" y="2195382"/>
                <a:ext cx="53972" cy="53973"/>
              </a:xfrm>
              <a:prstGeom prst="ellipse">
                <a:avLst/>
              </a:prstGeom>
              <a:blipFill rotWithShape="1">
                <a:blip r:embed="rId9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2270" name="Group"/>
              <p:cNvGrpSpPr/>
              <p:nvPr/>
            </p:nvGrpSpPr>
            <p:grpSpPr>
              <a:xfrm>
                <a:off x="0" y="0"/>
                <a:ext cx="5622913" cy="3212001"/>
                <a:chOff x="0" y="0"/>
                <a:chExt cx="5622912" cy="3212000"/>
              </a:xfrm>
            </p:grpSpPr>
            <p:grpSp>
              <p:nvGrpSpPr>
                <p:cNvPr id="2259" name="Group"/>
                <p:cNvGrpSpPr/>
                <p:nvPr/>
              </p:nvGrpSpPr>
              <p:grpSpPr>
                <a:xfrm>
                  <a:off x="0" y="1713840"/>
                  <a:ext cx="5622912" cy="1498161"/>
                  <a:chOff x="0" y="0"/>
                  <a:chExt cx="5622911" cy="1498160"/>
                </a:xfrm>
              </p:grpSpPr>
              <p:sp>
                <p:nvSpPr>
                  <p:cNvPr id="2250" name="Line"/>
                  <p:cNvSpPr/>
                  <p:nvPr/>
                </p:nvSpPr>
                <p:spPr>
                  <a:xfrm flipV="1">
                    <a:off x="2644967" y="26732"/>
                    <a:ext cx="1" cy="1471429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251" name="Line"/>
                  <p:cNvSpPr/>
                  <p:nvPr/>
                </p:nvSpPr>
                <p:spPr>
                  <a:xfrm>
                    <a:off x="91856" y="1216781"/>
                    <a:ext cx="5531056" cy="1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252" name="Rectangle"/>
                  <p:cNvSpPr/>
                  <p:nvPr/>
                </p:nvSpPr>
                <p:spPr>
                  <a:xfrm>
                    <a:off x="1559962" y="593005"/>
                    <a:ext cx="2170012" cy="619181"/>
                  </a:xfrm>
                  <a:prstGeom prst="rect">
                    <a:avLst/>
                  </a:prstGeom>
                  <a:noFill/>
                  <a:ln w="38100" cap="flat">
                    <a:solidFill>
                      <a:srgbClr val="000000"/>
                    </a:solidFill>
                    <a:prstDash val="sysDot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grpSp>
                <p:nvGrpSpPr>
                  <p:cNvPr id="2255" name="Group"/>
                  <p:cNvGrpSpPr/>
                  <p:nvPr/>
                </p:nvGrpSpPr>
                <p:grpSpPr>
                  <a:xfrm>
                    <a:off x="0" y="506689"/>
                    <a:ext cx="5284240" cy="781441"/>
                    <a:chOff x="0" y="0"/>
                    <a:chExt cx="5284239" cy="781440"/>
                  </a:xfrm>
                </p:grpSpPr>
                <p:sp>
                  <p:nvSpPr>
                    <p:cNvPr id="2253" name="Line"/>
                    <p:cNvSpPr/>
                    <p:nvPr/>
                  </p:nvSpPr>
                  <p:spPr>
                    <a:xfrm>
                      <a:off x="2644624" y="0"/>
                      <a:ext cx="2639616" cy="78144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349" extrusionOk="0">
                          <a:moveTo>
                            <a:pt x="0" y="2433"/>
                          </a:moveTo>
                          <a:cubicBezTo>
                            <a:pt x="285" y="2307"/>
                            <a:pt x="570" y="2178"/>
                            <a:pt x="856" y="2047"/>
                          </a:cubicBezTo>
                          <a:cubicBezTo>
                            <a:pt x="1246" y="1868"/>
                            <a:pt x="1641" y="1686"/>
                            <a:pt x="2028" y="1941"/>
                          </a:cubicBezTo>
                          <a:cubicBezTo>
                            <a:pt x="2489" y="2245"/>
                            <a:pt x="2891" y="3143"/>
                            <a:pt x="3342" y="3576"/>
                          </a:cubicBezTo>
                          <a:cubicBezTo>
                            <a:pt x="3631" y="3854"/>
                            <a:pt x="3932" y="3937"/>
                            <a:pt x="4215" y="3620"/>
                          </a:cubicBezTo>
                          <a:cubicBezTo>
                            <a:pt x="4721" y="3054"/>
                            <a:pt x="5042" y="1379"/>
                            <a:pt x="5503" y="555"/>
                          </a:cubicBezTo>
                          <a:cubicBezTo>
                            <a:pt x="5850" y="-65"/>
                            <a:pt x="6256" y="-171"/>
                            <a:pt x="6628" y="264"/>
                          </a:cubicBezTo>
                          <a:cubicBezTo>
                            <a:pt x="7033" y="739"/>
                            <a:pt x="7338" y="1776"/>
                            <a:pt x="7584" y="2942"/>
                          </a:cubicBezTo>
                          <a:cubicBezTo>
                            <a:pt x="7904" y="4456"/>
                            <a:pt x="8126" y="6175"/>
                            <a:pt x="8350" y="7870"/>
                          </a:cubicBezTo>
                          <a:cubicBezTo>
                            <a:pt x="8862" y="11742"/>
                            <a:pt x="9406" y="15620"/>
                            <a:pt x="10238" y="18822"/>
                          </a:cubicBezTo>
                          <a:cubicBezTo>
                            <a:pt x="10593" y="20189"/>
                            <a:pt x="11036" y="21429"/>
                            <a:pt x="11572" y="21345"/>
                          </a:cubicBezTo>
                          <a:cubicBezTo>
                            <a:pt x="12422" y="21213"/>
                            <a:pt x="12927" y="17784"/>
                            <a:pt x="13788" y="17860"/>
                          </a:cubicBezTo>
                          <a:cubicBezTo>
                            <a:pt x="14079" y="17886"/>
                            <a:pt x="14347" y="18358"/>
                            <a:pt x="14606" y="18824"/>
                          </a:cubicBezTo>
                          <a:cubicBezTo>
                            <a:pt x="14986" y="19506"/>
                            <a:pt x="15371" y="20184"/>
                            <a:pt x="15789" y="20549"/>
                          </a:cubicBezTo>
                          <a:cubicBezTo>
                            <a:pt x="16170" y="20881"/>
                            <a:pt x="16562" y="20942"/>
                            <a:pt x="16936" y="20552"/>
                          </a:cubicBezTo>
                          <a:cubicBezTo>
                            <a:pt x="17549" y="19913"/>
                            <a:pt x="18033" y="18105"/>
                            <a:pt x="18683" y="18056"/>
                          </a:cubicBezTo>
                          <a:cubicBezTo>
                            <a:pt x="19361" y="18004"/>
                            <a:pt x="19892" y="19891"/>
                            <a:pt x="20554" y="20256"/>
                          </a:cubicBezTo>
                          <a:cubicBezTo>
                            <a:pt x="20920" y="20459"/>
                            <a:pt x="21295" y="20177"/>
                            <a:pt x="21600" y="19472"/>
                          </a:cubicBezTo>
                        </a:path>
                      </a:pathLst>
                    </a:cu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400"/>
                      </a:pPr>
                      <a:endParaRPr/>
                    </a:p>
                  </p:txBody>
                </p:sp>
                <p:sp>
                  <p:nvSpPr>
                    <p:cNvPr id="2254" name="Line"/>
                    <p:cNvSpPr/>
                    <p:nvPr/>
                  </p:nvSpPr>
                  <p:spPr>
                    <a:xfrm flipH="1">
                      <a:off x="0" y="0"/>
                      <a:ext cx="2639616" cy="78144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349" extrusionOk="0">
                          <a:moveTo>
                            <a:pt x="0" y="2433"/>
                          </a:moveTo>
                          <a:cubicBezTo>
                            <a:pt x="285" y="2307"/>
                            <a:pt x="570" y="2178"/>
                            <a:pt x="856" y="2047"/>
                          </a:cubicBezTo>
                          <a:cubicBezTo>
                            <a:pt x="1246" y="1868"/>
                            <a:pt x="1641" y="1686"/>
                            <a:pt x="2028" y="1941"/>
                          </a:cubicBezTo>
                          <a:cubicBezTo>
                            <a:pt x="2489" y="2245"/>
                            <a:pt x="2891" y="3143"/>
                            <a:pt x="3342" y="3576"/>
                          </a:cubicBezTo>
                          <a:cubicBezTo>
                            <a:pt x="3631" y="3854"/>
                            <a:pt x="3932" y="3937"/>
                            <a:pt x="4215" y="3620"/>
                          </a:cubicBezTo>
                          <a:cubicBezTo>
                            <a:pt x="4721" y="3054"/>
                            <a:pt x="5042" y="1379"/>
                            <a:pt x="5503" y="555"/>
                          </a:cubicBezTo>
                          <a:cubicBezTo>
                            <a:pt x="5850" y="-65"/>
                            <a:pt x="6256" y="-171"/>
                            <a:pt x="6628" y="264"/>
                          </a:cubicBezTo>
                          <a:cubicBezTo>
                            <a:pt x="7033" y="739"/>
                            <a:pt x="7338" y="1776"/>
                            <a:pt x="7584" y="2942"/>
                          </a:cubicBezTo>
                          <a:cubicBezTo>
                            <a:pt x="7904" y="4456"/>
                            <a:pt x="8126" y="6175"/>
                            <a:pt x="8350" y="7870"/>
                          </a:cubicBezTo>
                          <a:cubicBezTo>
                            <a:pt x="8862" y="11742"/>
                            <a:pt x="9406" y="15620"/>
                            <a:pt x="10238" y="18822"/>
                          </a:cubicBezTo>
                          <a:cubicBezTo>
                            <a:pt x="10593" y="20189"/>
                            <a:pt x="11036" y="21429"/>
                            <a:pt x="11572" y="21345"/>
                          </a:cubicBezTo>
                          <a:cubicBezTo>
                            <a:pt x="12422" y="21213"/>
                            <a:pt x="12927" y="17784"/>
                            <a:pt x="13788" y="17860"/>
                          </a:cubicBezTo>
                          <a:cubicBezTo>
                            <a:pt x="14079" y="17886"/>
                            <a:pt x="14347" y="18358"/>
                            <a:pt x="14606" y="18824"/>
                          </a:cubicBezTo>
                          <a:cubicBezTo>
                            <a:pt x="14986" y="19506"/>
                            <a:pt x="15371" y="20184"/>
                            <a:pt x="15789" y="20549"/>
                          </a:cubicBezTo>
                          <a:cubicBezTo>
                            <a:pt x="16170" y="20881"/>
                            <a:pt x="16562" y="20942"/>
                            <a:pt x="16936" y="20552"/>
                          </a:cubicBezTo>
                          <a:cubicBezTo>
                            <a:pt x="17549" y="19913"/>
                            <a:pt x="18033" y="18105"/>
                            <a:pt x="18683" y="18056"/>
                          </a:cubicBezTo>
                          <a:cubicBezTo>
                            <a:pt x="19361" y="18004"/>
                            <a:pt x="19892" y="19891"/>
                            <a:pt x="20554" y="20256"/>
                          </a:cubicBezTo>
                          <a:cubicBezTo>
                            <a:pt x="20920" y="20459"/>
                            <a:pt x="21295" y="20177"/>
                            <a:pt x="21600" y="19472"/>
                          </a:cubicBezTo>
                        </a:path>
                      </a:pathLst>
                    </a:cu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400"/>
                      </a:pPr>
                      <a:endParaRPr/>
                    </a:p>
                  </p:txBody>
                </p:sp>
              </p:grpSp>
              <p:pic>
                <p:nvPicPr>
                  <p:cNvPr id="2256" name="Image" descr="Image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606138" y="1283774"/>
                    <a:ext cx="248261" cy="146083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2257" name="Image" descr="Image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356958" y="1283774"/>
                    <a:ext cx="418122" cy="146083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2258" name="Image" descr="Image"/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51106" y="0"/>
                    <a:ext cx="504397" cy="22704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grpSp>
              <p:nvGrpSpPr>
                <p:cNvPr id="2269" name="Group"/>
                <p:cNvGrpSpPr/>
                <p:nvPr/>
              </p:nvGrpSpPr>
              <p:grpSpPr>
                <a:xfrm>
                  <a:off x="91856" y="0"/>
                  <a:ext cx="5531057" cy="1544584"/>
                  <a:chOff x="0" y="0"/>
                  <a:chExt cx="5531055" cy="1544583"/>
                </a:xfrm>
              </p:grpSpPr>
              <p:sp>
                <p:nvSpPr>
                  <p:cNvPr id="2260" name="Circle"/>
                  <p:cNvSpPr/>
                  <p:nvPr/>
                </p:nvSpPr>
                <p:spPr>
                  <a:xfrm>
                    <a:off x="1442684" y="1166524"/>
                    <a:ext cx="53972" cy="53973"/>
                  </a:xfrm>
                  <a:prstGeom prst="ellipse">
                    <a:avLst/>
                  </a:prstGeom>
                  <a:solidFill>
                    <a:srgbClr val="FF260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>
                        <a:solidFill>
                          <a:srgbClr val="0433FF"/>
                        </a:solidFill>
                      </a:defRPr>
                    </a:pPr>
                    <a:endParaRPr/>
                  </a:p>
                </p:txBody>
              </p:sp>
              <p:grpSp>
                <p:nvGrpSpPr>
                  <p:cNvPr id="2268" name="Group"/>
                  <p:cNvGrpSpPr/>
                  <p:nvPr/>
                </p:nvGrpSpPr>
                <p:grpSpPr>
                  <a:xfrm>
                    <a:off x="-1" y="0"/>
                    <a:ext cx="5531057" cy="1544584"/>
                    <a:chOff x="0" y="0"/>
                    <a:chExt cx="5531055" cy="1544583"/>
                  </a:xfrm>
                </p:grpSpPr>
                <p:sp>
                  <p:nvSpPr>
                    <p:cNvPr id="2261" name="Line"/>
                    <p:cNvSpPr/>
                    <p:nvPr/>
                  </p:nvSpPr>
                  <p:spPr>
                    <a:xfrm flipV="1">
                      <a:off x="2553111" y="0"/>
                      <a:ext cx="1" cy="1471428"/>
                    </a:xfrm>
                    <a:prstGeom prst="line">
                      <a:avLst/>
                    </a:prstGeom>
                    <a:noFill/>
                    <a:ln w="38100" cap="flat">
                      <a:solidFill>
                        <a:srgbClr val="000000"/>
                      </a:solidFill>
                      <a:prstDash val="solid"/>
                      <a:miter lim="400000"/>
                      <a:tailEnd type="triangle" w="med" len="med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400"/>
                      </a:pPr>
                      <a:endParaRPr/>
                    </a:p>
                  </p:txBody>
                </p:sp>
                <p:sp>
                  <p:nvSpPr>
                    <p:cNvPr id="2262" name="Line"/>
                    <p:cNvSpPr/>
                    <p:nvPr/>
                  </p:nvSpPr>
                  <p:spPr>
                    <a:xfrm>
                      <a:off x="0" y="1190049"/>
                      <a:ext cx="5531056" cy="1"/>
                    </a:xfrm>
                    <a:prstGeom prst="line">
                      <a:avLst/>
                    </a:prstGeom>
                    <a:noFill/>
                    <a:ln w="38100" cap="flat">
                      <a:solidFill>
                        <a:srgbClr val="000000"/>
                      </a:solidFill>
                      <a:prstDash val="solid"/>
                      <a:miter lim="400000"/>
                      <a:tailEnd type="triangle" w="med" len="med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400"/>
                      </a:pPr>
                      <a:endParaRPr/>
                    </a:p>
                  </p:txBody>
                </p:sp>
                <p:sp>
                  <p:nvSpPr>
                    <p:cNvPr id="2263" name="Rectangle"/>
                    <p:cNvSpPr/>
                    <p:nvPr/>
                  </p:nvSpPr>
                  <p:spPr>
                    <a:xfrm>
                      <a:off x="1468106" y="566273"/>
                      <a:ext cx="2170012" cy="619181"/>
                    </a:xfrm>
                    <a:prstGeom prst="rect">
                      <a:avLst/>
                    </a:prstGeom>
                    <a:noFill/>
                    <a:ln w="381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400"/>
                      </a:pPr>
                      <a:endParaRPr/>
                    </a:p>
                  </p:txBody>
                </p:sp>
                <p:pic>
                  <p:nvPicPr>
                    <p:cNvPr id="2264" name="Image" descr="Image"/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504991" y="1284643"/>
                      <a:ext cx="248261" cy="146082"/>
                    </a:xfrm>
                    <a:prstGeom prst="rect">
                      <a:avLst/>
                    </a:prstGeom>
                    <a:ln w="12700" cap="flat">
                      <a:noFill/>
                      <a:miter lim="400000"/>
                    </a:ln>
                    <a:effectLst/>
                  </p:spPr>
                </p:pic>
                <p:pic>
                  <p:nvPicPr>
                    <p:cNvPr id="2265" name="Image" descr="Image"/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1255810" y="1284643"/>
                      <a:ext cx="418123" cy="146082"/>
                    </a:xfrm>
                    <a:prstGeom prst="rect">
                      <a:avLst/>
                    </a:prstGeom>
                    <a:ln w="12700" cap="flat">
                      <a:noFill/>
                      <a:miter lim="400000"/>
                    </a:ln>
                    <a:effectLst/>
                  </p:spPr>
                </p:pic>
                <p:pic>
                  <p:nvPicPr>
                    <p:cNvPr id="2266" name="Image" descr="Image"/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5302376" y="1412787"/>
                      <a:ext cx="189798" cy="131797"/>
                    </a:xfrm>
                    <a:prstGeom prst="rect">
                      <a:avLst/>
                    </a:prstGeom>
                    <a:ln w="12700" cap="flat">
                      <a:noFill/>
                      <a:miter lim="400000"/>
                    </a:ln>
                    <a:effectLst/>
                  </p:spPr>
                </p:pic>
                <p:pic>
                  <p:nvPicPr>
                    <p:cNvPr id="2267" name="Image" descr="Image"/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1927727" y="80657"/>
                      <a:ext cx="532714" cy="203201"/>
                    </a:xfrm>
                    <a:prstGeom prst="rect">
                      <a:avLst/>
                    </a:prstGeom>
                    <a:ln w="12700" cap="flat">
                      <a:noFill/>
                      <a:miter lim="400000"/>
                    </a:ln>
                    <a:effectLst/>
                  </p:spPr>
                </p:pic>
              </p:grpSp>
            </p:grpSp>
          </p:grpSp>
        </p:grpSp>
      </p:grpSp>
      <p:grpSp>
        <p:nvGrpSpPr>
          <p:cNvPr id="2295" name="Group"/>
          <p:cNvGrpSpPr/>
          <p:nvPr/>
        </p:nvGrpSpPr>
        <p:grpSpPr>
          <a:xfrm>
            <a:off x="7225917" y="5419070"/>
            <a:ext cx="5622914" cy="3257556"/>
            <a:chOff x="0" y="0"/>
            <a:chExt cx="5622912" cy="3257555"/>
          </a:xfrm>
        </p:grpSpPr>
        <p:sp>
          <p:nvSpPr>
            <p:cNvPr id="2273" name="Line"/>
            <p:cNvSpPr/>
            <p:nvPr/>
          </p:nvSpPr>
          <p:spPr>
            <a:xfrm>
              <a:off x="91856" y="2930622"/>
              <a:ext cx="553105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grpSp>
          <p:nvGrpSpPr>
            <p:cNvPr id="2294" name="Group"/>
            <p:cNvGrpSpPr/>
            <p:nvPr/>
          </p:nvGrpSpPr>
          <p:grpSpPr>
            <a:xfrm>
              <a:off x="-1" y="0"/>
              <a:ext cx="5622914" cy="3257556"/>
              <a:chOff x="0" y="0"/>
              <a:chExt cx="5622912" cy="3257555"/>
            </a:xfrm>
          </p:grpSpPr>
          <p:sp>
            <p:nvSpPr>
              <p:cNvPr id="2274" name="Circle"/>
              <p:cNvSpPr/>
              <p:nvPr/>
            </p:nvSpPr>
            <p:spPr>
              <a:xfrm>
                <a:off x="3706241" y="1166524"/>
                <a:ext cx="53973" cy="53973"/>
              </a:xfrm>
              <a:prstGeom prst="ellipse">
                <a:avLst/>
              </a:prstGeom>
              <a:solidFill>
                <a:srgbClr val="FF2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0433FF"/>
                    </a:solidFill>
                  </a:defRPr>
                </a:pPr>
                <a:endParaRPr/>
              </a:p>
            </p:txBody>
          </p:sp>
          <p:grpSp>
            <p:nvGrpSpPr>
              <p:cNvPr id="2293" name="Group"/>
              <p:cNvGrpSpPr/>
              <p:nvPr/>
            </p:nvGrpSpPr>
            <p:grpSpPr>
              <a:xfrm>
                <a:off x="-1" y="-1"/>
                <a:ext cx="5622914" cy="3257557"/>
                <a:chOff x="0" y="0"/>
                <a:chExt cx="5622912" cy="3257555"/>
              </a:xfrm>
            </p:grpSpPr>
            <p:grpSp>
              <p:nvGrpSpPr>
                <p:cNvPr id="2284" name="Group"/>
                <p:cNvGrpSpPr/>
                <p:nvPr/>
              </p:nvGrpSpPr>
              <p:grpSpPr>
                <a:xfrm>
                  <a:off x="-1" y="1713840"/>
                  <a:ext cx="5593323" cy="1543716"/>
                  <a:chOff x="0" y="0"/>
                  <a:chExt cx="5593321" cy="1543714"/>
                </a:xfrm>
              </p:grpSpPr>
              <p:sp>
                <p:nvSpPr>
                  <p:cNvPr id="2275" name="Line"/>
                  <p:cNvSpPr/>
                  <p:nvPr/>
                </p:nvSpPr>
                <p:spPr>
                  <a:xfrm flipV="1">
                    <a:off x="2644968" y="26732"/>
                    <a:ext cx="1" cy="1471429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276" name="Rectangle"/>
                  <p:cNvSpPr/>
                  <p:nvPr/>
                </p:nvSpPr>
                <p:spPr>
                  <a:xfrm>
                    <a:off x="1559962" y="593005"/>
                    <a:ext cx="2170012" cy="619181"/>
                  </a:xfrm>
                  <a:prstGeom prst="rect">
                    <a:avLst/>
                  </a:prstGeom>
                  <a:noFill/>
                  <a:ln w="38100" cap="flat">
                    <a:solidFill>
                      <a:srgbClr val="000000"/>
                    </a:solidFill>
                    <a:prstDash val="sysDot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grpSp>
                <p:nvGrpSpPr>
                  <p:cNvPr id="2279" name="Group"/>
                  <p:cNvGrpSpPr/>
                  <p:nvPr/>
                </p:nvGrpSpPr>
                <p:grpSpPr>
                  <a:xfrm>
                    <a:off x="0" y="506689"/>
                    <a:ext cx="5284241" cy="781441"/>
                    <a:chOff x="0" y="0"/>
                    <a:chExt cx="5284240" cy="781440"/>
                  </a:xfrm>
                </p:grpSpPr>
                <p:sp>
                  <p:nvSpPr>
                    <p:cNvPr id="2277" name="Line"/>
                    <p:cNvSpPr/>
                    <p:nvPr/>
                  </p:nvSpPr>
                  <p:spPr>
                    <a:xfrm>
                      <a:off x="2644624" y="0"/>
                      <a:ext cx="2639617" cy="78144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349" extrusionOk="0">
                          <a:moveTo>
                            <a:pt x="0" y="2433"/>
                          </a:moveTo>
                          <a:cubicBezTo>
                            <a:pt x="285" y="2307"/>
                            <a:pt x="570" y="2178"/>
                            <a:pt x="856" y="2047"/>
                          </a:cubicBezTo>
                          <a:cubicBezTo>
                            <a:pt x="1246" y="1868"/>
                            <a:pt x="1641" y="1686"/>
                            <a:pt x="2028" y="1941"/>
                          </a:cubicBezTo>
                          <a:cubicBezTo>
                            <a:pt x="2489" y="2245"/>
                            <a:pt x="2891" y="3143"/>
                            <a:pt x="3342" y="3576"/>
                          </a:cubicBezTo>
                          <a:cubicBezTo>
                            <a:pt x="3631" y="3854"/>
                            <a:pt x="3932" y="3937"/>
                            <a:pt x="4215" y="3620"/>
                          </a:cubicBezTo>
                          <a:cubicBezTo>
                            <a:pt x="4721" y="3054"/>
                            <a:pt x="5042" y="1379"/>
                            <a:pt x="5503" y="555"/>
                          </a:cubicBezTo>
                          <a:cubicBezTo>
                            <a:pt x="5850" y="-65"/>
                            <a:pt x="6256" y="-171"/>
                            <a:pt x="6628" y="264"/>
                          </a:cubicBezTo>
                          <a:cubicBezTo>
                            <a:pt x="7033" y="739"/>
                            <a:pt x="7338" y="1776"/>
                            <a:pt x="7584" y="2942"/>
                          </a:cubicBezTo>
                          <a:cubicBezTo>
                            <a:pt x="7904" y="4456"/>
                            <a:pt x="8126" y="6175"/>
                            <a:pt x="8350" y="7870"/>
                          </a:cubicBezTo>
                          <a:cubicBezTo>
                            <a:pt x="8862" y="11742"/>
                            <a:pt x="9406" y="15620"/>
                            <a:pt x="10238" y="18822"/>
                          </a:cubicBezTo>
                          <a:cubicBezTo>
                            <a:pt x="10593" y="20189"/>
                            <a:pt x="11036" y="21429"/>
                            <a:pt x="11572" y="21345"/>
                          </a:cubicBezTo>
                          <a:cubicBezTo>
                            <a:pt x="12422" y="21213"/>
                            <a:pt x="12927" y="17784"/>
                            <a:pt x="13788" y="17860"/>
                          </a:cubicBezTo>
                          <a:cubicBezTo>
                            <a:pt x="14079" y="17886"/>
                            <a:pt x="14347" y="18358"/>
                            <a:pt x="14606" y="18824"/>
                          </a:cubicBezTo>
                          <a:cubicBezTo>
                            <a:pt x="14986" y="19506"/>
                            <a:pt x="15371" y="20184"/>
                            <a:pt x="15789" y="20549"/>
                          </a:cubicBezTo>
                          <a:cubicBezTo>
                            <a:pt x="16170" y="20881"/>
                            <a:pt x="16562" y="20942"/>
                            <a:pt x="16936" y="20552"/>
                          </a:cubicBezTo>
                          <a:cubicBezTo>
                            <a:pt x="17549" y="19913"/>
                            <a:pt x="18033" y="18105"/>
                            <a:pt x="18683" y="18056"/>
                          </a:cubicBezTo>
                          <a:cubicBezTo>
                            <a:pt x="19361" y="18004"/>
                            <a:pt x="19892" y="19891"/>
                            <a:pt x="20554" y="20256"/>
                          </a:cubicBezTo>
                          <a:cubicBezTo>
                            <a:pt x="20920" y="20459"/>
                            <a:pt x="21295" y="20177"/>
                            <a:pt x="21600" y="19472"/>
                          </a:cubicBezTo>
                        </a:path>
                      </a:pathLst>
                    </a:cu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400"/>
                      </a:pPr>
                      <a:endParaRPr/>
                    </a:p>
                  </p:txBody>
                </p:sp>
                <p:sp>
                  <p:nvSpPr>
                    <p:cNvPr id="2278" name="Line"/>
                    <p:cNvSpPr/>
                    <p:nvPr/>
                  </p:nvSpPr>
                  <p:spPr>
                    <a:xfrm flipH="1">
                      <a:off x="0" y="0"/>
                      <a:ext cx="2639616" cy="78144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349" extrusionOk="0">
                          <a:moveTo>
                            <a:pt x="0" y="2433"/>
                          </a:moveTo>
                          <a:cubicBezTo>
                            <a:pt x="285" y="2307"/>
                            <a:pt x="570" y="2178"/>
                            <a:pt x="856" y="2047"/>
                          </a:cubicBezTo>
                          <a:cubicBezTo>
                            <a:pt x="1246" y="1868"/>
                            <a:pt x="1641" y="1686"/>
                            <a:pt x="2028" y="1941"/>
                          </a:cubicBezTo>
                          <a:cubicBezTo>
                            <a:pt x="2489" y="2245"/>
                            <a:pt x="2891" y="3143"/>
                            <a:pt x="3342" y="3576"/>
                          </a:cubicBezTo>
                          <a:cubicBezTo>
                            <a:pt x="3631" y="3854"/>
                            <a:pt x="3932" y="3937"/>
                            <a:pt x="4215" y="3620"/>
                          </a:cubicBezTo>
                          <a:cubicBezTo>
                            <a:pt x="4721" y="3054"/>
                            <a:pt x="5042" y="1379"/>
                            <a:pt x="5503" y="555"/>
                          </a:cubicBezTo>
                          <a:cubicBezTo>
                            <a:pt x="5850" y="-65"/>
                            <a:pt x="6256" y="-171"/>
                            <a:pt x="6628" y="264"/>
                          </a:cubicBezTo>
                          <a:cubicBezTo>
                            <a:pt x="7033" y="739"/>
                            <a:pt x="7338" y="1776"/>
                            <a:pt x="7584" y="2942"/>
                          </a:cubicBezTo>
                          <a:cubicBezTo>
                            <a:pt x="7904" y="4456"/>
                            <a:pt x="8126" y="6175"/>
                            <a:pt x="8350" y="7870"/>
                          </a:cubicBezTo>
                          <a:cubicBezTo>
                            <a:pt x="8862" y="11742"/>
                            <a:pt x="9406" y="15620"/>
                            <a:pt x="10238" y="18822"/>
                          </a:cubicBezTo>
                          <a:cubicBezTo>
                            <a:pt x="10593" y="20189"/>
                            <a:pt x="11036" y="21429"/>
                            <a:pt x="11572" y="21345"/>
                          </a:cubicBezTo>
                          <a:cubicBezTo>
                            <a:pt x="12422" y="21213"/>
                            <a:pt x="12927" y="17784"/>
                            <a:pt x="13788" y="17860"/>
                          </a:cubicBezTo>
                          <a:cubicBezTo>
                            <a:pt x="14079" y="17886"/>
                            <a:pt x="14347" y="18358"/>
                            <a:pt x="14606" y="18824"/>
                          </a:cubicBezTo>
                          <a:cubicBezTo>
                            <a:pt x="14986" y="19506"/>
                            <a:pt x="15371" y="20184"/>
                            <a:pt x="15789" y="20549"/>
                          </a:cubicBezTo>
                          <a:cubicBezTo>
                            <a:pt x="16170" y="20881"/>
                            <a:pt x="16562" y="20942"/>
                            <a:pt x="16936" y="20552"/>
                          </a:cubicBezTo>
                          <a:cubicBezTo>
                            <a:pt x="17549" y="19913"/>
                            <a:pt x="18033" y="18105"/>
                            <a:pt x="18683" y="18056"/>
                          </a:cubicBezTo>
                          <a:cubicBezTo>
                            <a:pt x="19361" y="18004"/>
                            <a:pt x="19892" y="19891"/>
                            <a:pt x="20554" y="20256"/>
                          </a:cubicBezTo>
                          <a:cubicBezTo>
                            <a:pt x="20920" y="20459"/>
                            <a:pt x="21295" y="20177"/>
                            <a:pt x="21600" y="19472"/>
                          </a:cubicBezTo>
                        </a:path>
                      </a:pathLst>
                    </a:cu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sz="2400"/>
                      </a:pPr>
                      <a:endParaRPr/>
                    </a:p>
                  </p:txBody>
                </p:sp>
              </p:grpSp>
              <p:pic>
                <p:nvPicPr>
                  <p:cNvPr id="2280" name="Image" descr="Image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606139" y="1283774"/>
                    <a:ext cx="226678" cy="133382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2281" name="Image" descr="Image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356959" y="1283774"/>
                    <a:ext cx="381771" cy="133382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2282" name="Image" descr="Image"/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403524" y="1411919"/>
                    <a:ext cx="189798" cy="13179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2283" name="Image" descr="Image"/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051106" y="0"/>
                    <a:ext cx="504397" cy="22704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grpSp>
              <p:nvGrpSpPr>
                <p:cNvPr id="2292" name="Group"/>
                <p:cNvGrpSpPr/>
                <p:nvPr/>
              </p:nvGrpSpPr>
              <p:grpSpPr>
                <a:xfrm>
                  <a:off x="91856" y="-1"/>
                  <a:ext cx="5531057" cy="1544585"/>
                  <a:chOff x="0" y="0"/>
                  <a:chExt cx="5531056" cy="1544583"/>
                </a:xfrm>
              </p:grpSpPr>
              <p:sp>
                <p:nvSpPr>
                  <p:cNvPr id="2285" name="Line"/>
                  <p:cNvSpPr/>
                  <p:nvPr/>
                </p:nvSpPr>
                <p:spPr>
                  <a:xfrm flipV="1">
                    <a:off x="2553112" y="-1"/>
                    <a:ext cx="1" cy="1471429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286" name="Line"/>
                  <p:cNvSpPr/>
                  <p:nvPr/>
                </p:nvSpPr>
                <p:spPr>
                  <a:xfrm>
                    <a:off x="0" y="1190049"/>
                    <a:ext cx="5531057" cy="1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sp>
                <p:nvSpPr>
                  <p:cNvPr id="2287" name="Rectangle"/>
                  <p:cNvSpPr/>
                  <p:nvPr/>
                </p:nvSpPr>
                <p:spPr>
                  <a:xfrm>
                    <a:off x="1468106" y="566272"/>
                    <a:ext cx="2170012" cy="619181"/>
                  </a:xfrm>
                  <a:prstGeom prst="rect">
                    <a:avLst/>
                  </a:prstGeom>
                  <a:noFill/>
                  <a:ln w="381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/>
                    </a:pPr>
                    <a:endParaRPr/>
                  </a:p>
                </p:txBody>
              </p:sp>
              <p:pic>
                <p:nvPicPr>
                  <p:cNvPr id="2288" name="Image" descr="Image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504992" y="1284643"/>
                    <a:ext cx="248260" cy="146082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2289" name="Image" descr="Image"/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255811" y="1284643"/>
                    <a:ext cx="418123" cy="146082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2290" name="Image" descr="Image"/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302377" y="1412788"/>
                    <a:ext cx="189798" cy="13179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2291" name="Image" descr="Image"/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912754" y="154520"/>
                    <a:ext cx="532715" cy="20320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</p:grpSp>
      </p:grpSp>
      <p:grpSp>
        <p:nvGrpSpPr>
          <p:cNvPr id="2317" name="Group"/>
          <p:cNvGrpSpPr/>
          <p:nvPr/>
        </p:nvGrpSpPr>
        <p:grpSpPr>
          <a:xfrm>
            <a:off x="182822" y="5320311"/>
            <a:ext cx="5622913" cy="3212002"/>
            <a:chOff x="0" y="0"/>
            <a:chExt cx="5622912" cy="3212000"/>
          </a:xfrm>
        </p:grpSpPr>
        <p:grpSp>
          <p:nvGrpSpPr>
            <p:cNvPr id="2308" name="Group"/>
            <p:cNvGrpSpPr/>
            <p:nvPr/>
          </p:nvGrpSpPr>
          <p:grpSpPr>
            <a:xfrm>
              <a:off x="0" y="1713840"/>
              <a:ext cx="5622912" cy="1498161"/>
              <a:chOff x="0" y="0"/>
              <a:chExt cx="5622911" cy="1498160"/>
            </a:xfrm>
          </p:grpSpPr>
          <p:sp>
            <p:nvSpPr>
              <p:cNvPr id="2296" name="Line"/>
              <p:cNvSpPr/>
              <p:nvPr/>
            </p:nvSpPr>
            <p:spPr>
              <a:xfrm flipV="1">
                <a:off x="2644968" y="26732"/>
                <a:ext cx="1" cy="1471429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297" name="Line"/>
              <p:cNvSpPr/>
              <p:nvPr/>
            </p:nvSpPr>
            <p:spPr>
              <a:xfrm>
                <a:off x="91856" y="1216781"/>
                <a:ext cx="5531056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298" name="Rectangle"/>
              <p:cNvSpPr/>
              <p:nvPr/>
            </p:nvSpPr>
            <p:spPr>
              <a:xfrm>
                <a:off x="1559962" y="593005"/>
                <a:ext cx="2170012" cy="619181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grpSp>
            <p:nvGrpSpPr>
              <p:cNvPr id="2301" name="Group"/>
              <p:cNvGrpSpPr/>
              <p:nvPr/>
            </p:nvGrpSpPr>
            <p:grpSpPr>
              <a:xfrm>
                <a:off x="0" y="506689"/>
                <a:ext cx="5284240" cy="781441"/>
                <a:chOff x="0" y="0"/>
                <a:chExt cx="5284239" cy="781440"/>
              </a:xfrm>
            </p:grpSpPr>
            <p:sp>
              <p:nvSpPr>
                <p:cNvPr id="2299" name="Line"/>
                <p:cNvSpPr/>
                <p:nvPr/>
              </p:nvSpPr>
              <p:spPr>
                <a:xfrm>
                  <a:off x="2644624" y="0"/>
                  <a:ext cx="2639616" cy="781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349" extrusionOk="0">
                      <a:moveTo>
                        <a:pt x="0" y="2433"/>
                      </a:moveTo>
                      <a:cubicBezTo>
                        <a:pt x="285" y="2307"/>
                        <a:pt x="570" y="2178"/>
                        <a:pt x="856" y="2047"/>
                      </a:cubicBezTo>
                      <a:cubicBezTo>
                        <a:pt x="1246" y="1868"/>
                        <a:pt x="1641" y="1686"/>
                        <a:pt x="2028" y="1941"/>
                      </a:cubicBezTo>
                      <a:cubicBezTo>
                        <a:pt x="2489" y="2245"/>
                        <a:pt x="2891" y="3143"/>
                        <a:pt x="3342" y="3576"/>
                      </a:cubicBezTo>
                      <a:cubicBezTo>
                        <a:pt x="3631" y="3854"/>
                        <a:pt x="3932" y="3937"/>
                        <a:pt x="4215" y="3620"/>
                      </a:cubicBezTo>
                      <a:cubicBezTo>
                        <a:pt x="4721" y="3054"/>
                        <a:pt x="5042" y="1379"/>
                        <a:pt x="5503" y="555"/>
                      </a:cubicBezTo>
                      <a:cubicBezTo>
                        <a:pt x="5850" y="-65"/>
                        <a:pt x="6256" y="-171"/>
                        <a:pt x="6628" y="264"/>
                      </a:cubicBezTo>
                      <a:cubicBezTo>
                        <a:pt x="7033" y="739"/>
                        <a:pt x="7338" y="1776"/>
                        <a:pt x="7584" y="2942"/>
                      </a:cubicBezTo>
                      <a:cubicBezTo>
                        <a:pt x="7904" y="4456"/>
                        <a:pt x="8126" y="6175"/>
                        <a:pt x="8350" y="7870"/>
                      </a:cubicBezTo>
                      <a:cubicBezTo>
                        <a:pt x="8862" y="11742"/>
                        <a:pt x="9406" y="15620"/>
                        <a:pt x="10238" y="18822"/>
                      </a:cubicBezTo>
                      <a:cubicBezTo>
                        <a:pt x="10593" y="20189"/>
                        <a:pt x="11036" y="21429"/>
                        <a:pt x="11572" y="21345"/>
                      </a:cubicBezTo>
                      <a:cubicBezTo>
                        <a:pt x="12422" y="21213"/>
                        <a:pt x="12927" y="17784"/>
                        <a:pt x="13788" y="17860"/>
                      </a:cubicBezTo>
                      <a:cubicBezTo>
                        <a:pt x="14079" y="17886"/>
                        <a:pt x="14347" y="18358"/>
                        <a:pt x="14606" y="18824"/>
                      </a:cubicBezTo>
                      <a:cubicBezTo>
                        <a:pt x="14986" y="19506"/>
                        <a:pt x="15371" y="20184"/>
                        <a:pt x="15789" y="20549"/>
                      </a:cubicBezTo>
                      <a:cubicBezTo>
                        <a:pt x="16170" y="20881"/>
                        <a:pt x="16562" y="20942"/>
                        <a:pt x="16936" y="20552"/>
                      </a:cubicBezTo>
                      <a:cubicBezTo>
                        <a:pt x="17549" y="19913"/>
                        <a:pt x="18033" y="18105"/>
                        <a:pt x="18683" y="18056"/>
                      </a:cubicBezTo>
                      <a:cubicBezTo>
                        <a:pt x="19361" y="18004"/>
                        <a:pt x="19892" y="19891"/>
                        <a:pt x="20554" y="20256"/>
                      </a:cubicBezTo>
                      <a:cubicBezTo>
                        <a:pt x="20920" y="20459"/>
                        <a:pt x="21295" y="20177"/>
                        <a:pt x="21600" y="19472"/>
                      </a:cubicBezTo>
                    </a:path>
                  </a:pathLst>
                </a:cu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2300" name="Line"/>
                <p:cNvSpPr/>
                <p:nvPr/>
              </p:nvSpPr>
              <p:spPr>
                <a:xfrm flipH="1">
                  <a:off x="0" y="0"/>
                  <a:ext cx="2639616" cy="781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349" extrusionOk="0">
                      <a:moveTo>
                        <a:pt x="0" y="2433"/>
                      </a:moveTo>
                      <a:cubicBezTo>
                        <a:pt x="285" y="2307"/>
                        <a:pt x="570" y="2178"/>
                        <a:pt x="856" y="2047"/>
                      </a:cubicBezTo>
                      <a:cubicBezTo>
                        <a:pt x="1246" y="1868"/>
                        <a:pt x="1641" y="1686"/>
                        <a:pt x="2028" y="1941"/>
                      </a:cubicBezTo>
                      <a:cubicBezTo>
                        <a:pt x="2489" y="2245"/>
                        <a:pt x="2891" y="3143"/>
                        <a:pt x="3342" y="3576"/>
                      </a:cubicBezTo>
                      <a:cubicBezTo>
                        <a:pt x="3631" y="3854"/>
                        <a:pt x="3932" y="3937"/>
                        <a:pt x="4215" y="3620"/>
                      </a:cubicBezTo>
                      <a:cubicBezTo>
                        <a:pt x="4721" y="3054"/>
                        <a:pt x="5042" y="1379"/>
                        <a:pt x="5503" y="555"/>
                      </a:cubicBezTo>
                      <a:cubicBezTo>
                        <a:pt x="5850" y="-65"/>
                        <a:pt x="6256" y="-171"/>
                        <a:pt x="6628" y="264"/>
                      </a:cubicBezTo>
                      <a:cubicBezTo>
                        <a:pt x="7033" y="739"/>
                        <a:pt x="7338" y="1776"/>
                        <a:pt x="7584" y="2942"/>
                      </a:cubicBezTo>
                      <a:cubicBezTo>
                        <a:pt x="7904" y="4456"/>
                        <a:pt x="8126" y="6175"/>
                        <a:pt x="8350" y="7870"/>
                      </a:cubicBezTo>
                      <a:cubicBezTo>
                        <a:pt x="8862" y="11742"/>
                        <a:pt x="9406" y="15620"/>
                        <a:pt x="10238" y="18822"/>
                      </a:cubicBezTo>
                      <a:cubicBezTo>
                        <a:pt x="10593" y="20189"/>
                        <a:pt x="11036" y="21429"/>
                        <a:pt x="11572" y="21345"/>
                      </a:cubicBezTo>
                      <a:cubicBezTo>
                        <a:pt x="12422" y="21213"/>
                        <a:pt x="12927" y="17784"/>
                        <a:pt x="13788" y="17860"/>
                      </a:cubicBezTo>
                      <a:cubicBezTo>
                        <a:pt x="14079" y="17886"/>
                        <a:pt x="14347" y="18358"/>
                        <a:pt x="14606" y="18824"/>
                      </a:cubicBezTo>
                      <a:cubicBezTo>
                        <a:pt x="14986" y="19506"/>
                        <a:pt x="15371" y="20184"/>
                        <a:pt x="15789" y="20549"/>
                      </a:cubicBezTo>
                      <a:cubicBezTo>
                        <a:pt x="16170" y="20881"/>
                        <a:pt x="16562" y="20942"/>
                        <a:pt x="16936" y="20552"/>
                      </a:cubicBezTo>
                      <a:cubicBezTo>
                        <a:pt x="17549" y="19913"/>
                        <a:pt x="18033" y="18105"/>
                        <a:pt x="18683" y="18056"/>
                      </a:cubicBezTo>
                      <a:cubicBezTo>
                        <a:pt x="19361" y="18004"/>
                        <a:pt x="19892" y="19891"/>
                        <a:pt x="20554" y="20256"/>
                      </a:cubicBezTo>
                      <a:cubicBezTo>
                        <a:pt x="20920" y="20459"/>
                        <a:pt x="21295" y="20177"/>
                        <a:pt x="21600" y="19472"/>
                      </a:cubicBezTo>
                    </a:path>
                  </a:pathLst>
                </a:cu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</p:grpSp>
          <p:sp>
            <p:nvSpPr>
              <p:cNvPr id="2302" name="1"/>
              <p:cNvSpPr txBox="1"/>
              <p:nvPr/>
            </p:nvSpPr>
            <p:spPr>
              <a:xfrm>
                <a:off x="2515337" y="344157"/>
                <a:ext cx="132600" cy="2266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l">
                  <a:spcBef>
                    <a:spcPts val="3200"/>
                  </a:spcBef>
                  <a:defRPr sz="2800"/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303" name="Circle"/>
              <p:cNvSpPr/>
              <p:nvPr/>
            </p:nvSpPr>
            <p:spPr>
              <a:xfrm>
                <a:off x="1541092" y="891728"/>
                <a:ext cx="53973" cy="53973"/>
              </a:xfrm>
              <a:prstGeom prst="ellipse">
                <a:avLst/>
              </a:prstGeom>
              <a:blipFill rotWithShape="1">
                <a:blip r:embed="rId9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2304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06139" y="1283774"/>
                <a:ext cx="226677" cy="1333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05" name="Image" descr="Image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56958" y="1283774"/>
                <a:ext cx="381772" cy="1333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06" name="Image" descr="Image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14623" y="1323019"/>
                <a:ext cx="189560" cy="1316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07" name="Image" descr="Image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51106" y="0"/>
                <a:ext cx="504397" cy="22704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316" name="Group"/>
            <p:cNvGrpSpPr/>
            <p:nvPr/>
          </p:nvGrpSpPr>
          <p:grpSpPr>
            <a:xfrm>
              <a:off x="91856" y="-1"/>
              <a:ext cx="5531057" cy="1471429"/>
              <a:chOff x="0" y="0"/>
              <a:chExt cx="5531055" cy="1471427"/>
            </a:xfrm>
          </p:grpSpPr>
          <p:sp>
            <p:nvSpPr>
              <p:cNvPr id="2309" name="Line"/>
              <p:cNvSpPr/>
              <p:nvPr/>
            </p:nvSpPr>
            <p:spPr>
              <a:xfrm flipV="1">
                <a:off x="2553111" y="-1"/>
                <a:ext cx="1" cy="1471429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310" name="Line"/>
              <p:cNvSpPr/>
              <p:nvPr/>
            </p:nvSpPr>
            <p:spPr>
              <a:xfrm>
                <a:off x="0" y="1190049"/>
                <a:ext cx="5531056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311" name="Rectangle"/>
              <p:cNvSpPr/>
              <p:nvPr/>
            </p:nvSpPr>
            <p:spPr>
              <a:xfrm>
                <a:off x="1468106" y="566272"/>
                <a:ext cx="2170012" cy="619181"/>
              </a:xfrm>
              <a:prstGeom prst="rect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pic>
            <p:nvPicPr>
              <p:cNvPr id="2312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04991" y="1284643"/>
                <a:ext cx="226678" cy="1333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13" name="Image" descr="Image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55811" y="1284643"/>
                <a:ext cx="381772" cy="1333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14" name="Image" descr="Image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13476" y="1323888"/>
                <a:ext cx="189560" cy="1316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15" name="Image" descr="Image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24790" y="77262"/>
                <a:ext cx="532715" cy="2032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320" name="Group"/>
          <p:cNvGrpSpPr/>
          <p:nvPr/>
        </p:nvGrpSpPr>
        <p:grpSpPr>
          <a:xfrm>
            <a:off x="42308" y="1018090"/>
            <a:ext cx="1563628" cy="482601"/>
            <a:chOff x="0" y="-25399"/>
            <a:chExt cx="1563626" cy="482600"/>
          </a:xfrm>
        </p:grpSpPr>
        <p:sp>
          <p:nvSpPr>
            <p:cNvPr id="2318" name="（1）"/>
            <p:cNvSpPr txBox="1"/>
            <p:nvPr/>
          </p:nvSpPr>
          <p:spPr>
            <a:xfrm>
              <a:off x="0" y="-25400"/>
              <a:ext cx="828447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200">
                  <a:solidFill>
                    <a:srgbClr val="FF2600"/>
                  </a:solidFill>
                </a:defRPr>
              </a:lvl1pPr>
            </a:lstStyle>
            <a:p>
              <a:r>
                <a:t>（1）</a:t>
              </a:r>
            </a:p>
          </p:txBody>
        </p:sp>
        <p:pic>
          <p:nvPicPr>
            <p:cNvPr id="2319" name="Image" descr="Image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25426" y="88744"/>
              <a:ext cx="838201" cy="241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23" name="Group"/>
          <p:cNvGrpSpPr/>
          <p:nvPr/>
        </p:nvGrpSpPr>
        <p:grpSpPr>
          <a:xfrm>
            <a:off x="38128" y="5375436"/>
            <a:ext cx="1944575" cy="482601"/>
            <a:chOff x="0" y="-25399"/>
            <a:chExt cx="1944573" cy="482600"/>
          </a:xfrm>
        </p:grpSpPr>
        <p:sp>
          <p:nvSpPr>
            <p:cNvPr id="2321" name="（2）"/>
            <p:cNvSpPr txBox="1"/>
            <p:nvPr/>
          </p:nvSpPr>
          <p:spPr>
            <a:xfrm>
              <a:off x="0" y="-25400"/>
              <a:ext cx="828447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200">
                  <a:solidFill>
                    <a:srgbClr val="FF2600"/>
                  </a:solidFill>
                </a:defRPr>
              </a:lvl1pPr>
            </a:lstStyle>
            <a:p>
              <a:r>
                <a:t>（2）</a:t>
              </a:r>
            </a:p>
          </p:txBody>
        </p:sp>
        <p:pic>
          <p:nvPicPr>
            <p:cNvPr id="2322" name="Image" descr="Image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61873" y="107950"/>
              <a:ext cx="1282701" cy="215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26" name="Group"/>
          <p:cNvGrpSpPr/>
          <p:nvPr/>
        </p:nvGrpSpPr>
        <p:grpSpPr>
          <a:xfrm>
            <a:off x="6174774" y="916617"/>
            <a:ext cx="2770839" cy="685801"/>
            <a:chOff x="0" y="0"/>
            <a:chExt cx="2770837" cy="685800"/>
          </a:xfrm>
        </p:grpSpPr>
        <p:sp>
          <p:nvSpPr>
            <p:cNvPr id="2324" name="（3）"/>
            <p:cNvSpPr txBox="1"/>
            <p:nvPr/>
          </p:nvSpPr>
          <p:spPr>
            <a:xfrm>
              <a:off x="0" y="94967"/>
              <a:ext cx="828447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200">
                  <a:solidFill>
                    <a:srgbClr val="FF2600"/>
                  </a:solidFill>
                </a:defRPr>
              </a:lvl1pPr>
            </a:lstStyle>
            <a:p>
              <a:r>
                <a:t>（3）</a:t>
              </a:r>
            </a:p>
          </p:txBody>
        </p:sp>
        <p:pic>
          <p:nvPicPr>
            <p:cNvPr id="2325" name="Image" descr="Image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49937" y="0"/>
              <a:ext cx="2120901" cy="6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29" name="Group"/>
          <p:cNvGrpSpPr/>
          <p:nvPr/>
        </p:nvGrpSpPr>
        <p:grpSpPr>
          <a:xfrm>
            <a:off x="6428774" y="5359400"/>
            <a:ext cx="2524726" cy="685800"/>
            <a:chOff x="0" y="0"/>
            <a:chExt cx="2524725" cy="685800"/>
          </a:xfrm>
        </p:grpSpPr>
        <p:sp>
          <p:nvSpPr>
            <p:cNvPr id="2327" name="（4）"/>
            <p:cNvSpPr txBox="1"/>
            <p:nvPr/>
          </p:nvSpPr>
          <p:spPr>
            <a:xfrm>
              <a:off x="0" y="141411"/>
              <a:ext cx="828447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200">
                  <a:solidFill>
                    <a:srgbClr val="FF2600"/>
                  </a:solidFill>
                </a:defRPr>
              </a:lvl1pPr>
            </a:lstStyle>
            <a:p>
              <a:r>
                <a:t>（4）</a:t>
              </a:r>
            </a:p>
          </p:txBody>
        </p:sp>
        <p:pic>
          <p:nvPicPr>
            <p:cNvPr id="2328" name="Image" descr="Image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70525" y="0"/>
              <a:ext cx="1854201" cy="685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30" name="吉布斯效应"/>
          <p:cNvSpPr txBox="1"/>
          <p:nvPr/>
        </p:nvSpPr>
        <p:spPr>
          <a:xfrm>
            <a:off x="11234919" y="1290553"/>
            <a:ext cx="1384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000"/>
            </a:lvl1pPr>
          </a:lstStyle>
          <a:p>
            <a:r>
              <a:t>吉布斯效应</a:t>
            </a:r>
          </a:p>
        </p:txBody>
      </p:sp>
      <p:sp>
        <p:nvSpPr>
          <p:cNvPr id="2331" name="过渡带宽取决于主瓣宽度"/>
          <p:cNvSpPr txBox="1"/>
          <p:nvPr/>
        </p:nvSpPr>
        <p:spPr>
          <a:xfrm>
            <a:off x="6206309" y="6944938"/>
            <a:ext cx="2908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000"/>
            </a:lvl1pPr>
          </a:lstStyle>
          <a:p>
            <a:r>
              <a:t>过渡带宽取决于主瓣宽度</a:t>
            </a:r>
          </a:p>
        </p:txBody>
      </p:sp>
      <p:sp>
        <p:nvSpPr>
          <p:cNvPr id="2332" name="Circle"/>
          <p:cNvSpPr/>
          <p:nvPr/>
        </p:nvSpPr>
        <p:spPr>
          <a:xfrm>
            <a:off x="11260513" y="8397045"/>
            <a:ext cx="53973" cy="53973"/>
          </a:xfrm>
          <a:prstGeom prst="ellipse">
            <a:avLst/>
          </a:prstGeom>
          <a:blipFill>
            <a:blip r:embed="rId9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337" name="Group"/>
          <p:cNvGrpSpPr/>
          <p:nvPr/>
        </p:nvGrpSpPr>
        <p:grpSpPr>
          <a:xfrm>
            <a:off x="11527213" y="8270045"/>
            <a:ext cx="917573" cy="168273"/>
            <a:chOff x="0" y="0"/>
            <a:chExt cx="917571" cy="168271"/>
          </a:xfrm>
        </p:grpSpPr>
        <p:sp>
          <p:nvSpPr>
            <p:cNvPr id="2333" name="Circle"/>
            <p:cNvSpPr/>
            <p:nvPr/>
          </p:nvSpPr>
          <p:spPr>
            <a:xfrm>
              <a:off x="0" y="0"/>
              <a:ext cx="53972" cy="53972"/>
            </a:xfrm>
            <a:prstGeom prst="ellipse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34" name="Circle"/>
            <p:cNvSpPr/>
            <p:nvPr/>
          </p:nvSpPr>
          <p:spPr>
            <a:xfrm>
              <a:off x="317500" y="114300"/>
              <a:ext cx="53972" cy="53972"/>
            </a:xfrm>
            <a:prstGeom prst="ellipse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35" name="Circle"/>
            <p:cNvSpPr/>
            <p:nvPr/>
          </p:nvSpPr>
          <p:spPr>
            <a:xfrm>
              <a:off x="596900" y="0"/>
              <a:ext cx="53972" cy="53972"/>
            </a:xfrm>
            <a:prstGeom prst="ellipse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36" name="Circle"/>
            <p:cNvSpPr/>
            <p:nvPr/>
          </p:nvSpPr>
          <p:spPr>
            <a:xfrm>
              <a:off x="863600" y="101600"/>
              <a:ext cx="53972" cy="53972"/>
            </a:xfrm>
            <a:prstGeom prst="ellipse">
              <a:avLst/>
            </a:prstGeom>
            <a:blipFill rotWithShape="1">
              <a:blip r:embed="rId9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0508 0.000000" pathEditMode="relative">
                                      <p:cBhvr>
                                        <p:cTn id="110" dur="1000" fill="hold"/>
                                        <p:tgtEl>
                                          <p:spTgt spid="2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508 0.000000 L 0.043945 0.000000" pathEditMode="relative">
                                      <p:cBhvr>
                                        <p:cTn id="114" dur="1000" fill="hold"/>
                                        <p:tgtEl>
                                          <p:spTgt spid="2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945 0.000000 L 0.065430 0.000000" pathEditMode="relative">
                                      <p:cBhvr>
                                        <p:cTn id="118" dur="1000" fill="hold"/>
                                        <p:tgtEl>
                                          <p:spTgt spid="2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430 0.000000 L 0.087362 0.000000" pathEditMode="relative">
                                      <p:cBhvr>
                                        <p:cTn id="122" dur="1000" fill="hold"/>
                                        <p:tgtEl>
                                          <p:spTgt spid="2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3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3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3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3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" grpId="3" animBg="1" advAuto="0"/>
      <p:bldP spid="2200" grpId="10" animBg="1" advAuto="0"/>
      <p:bldP spid="2201" grpId="13" animBg="1" advAuto="0"/>
      <p:bldP spid="2206" grpId="16" animBg="1" advAuto="0"/>
      <p:bldP spid="2212" grpId="24" animBg="1" advAuto="0"/>
      <p:bldP spid="2214" grpId="7" animBg="1" advAuto="0"/>
      <p:bldP spid="2215" grpId="19" animBg="1" advAuto="0"/>
      <p:bldP spid="2216" grpId="26" animBg="1" advAuto="0"/>
      <p:bldP spid="2217" grpId="6" animBg="1" advAuto="0"/>
      <p:bldP spid="2218" grpId="4" animBg="1" advAuto="0"/>
      <p:bldP spid="2219" grpId="5" animBg="1" advAuto="0"/>
      <p:bldP spid="2220" grpId="11" animBg="1" advAuto="0"/>
      <p:bldP spid="2221" grpId="12" animBg="1" advAuto="0"/>
      <p:bldP spid="2222" grpId="20" animBg="1" advAuto="0"/>
      <p:bldP spid="2223" grpId="18" animBg="1" advAuto="0"/>
      <p:bldP spid="2224" grpId="17" animBg="1" advAuto="0"/>
      <p:bldP spid="2225" grpId="32" animBg="1" advAuto="0"/>
      <p:bldP spid="2226" grpId="33" animBg="1" advAuto="0"/>
      <p:bldP spid="2247" grpId="2" animBg="1" advAuto="0"/>
      <p:bldP spid="2272" grpId="15" animBg="1" advAuto="0"/>
      <p:bldP spid="2295" grpId="23" animBg="1" advAuto="0"/>
      <p:bldP spid="2317" grpId="9" animBg="1" advAuto="0"/>
      <p:bldP spid="2320" grpId="1" animBg="1" advAuto="0"/>
      <p:bldP spid="2323" grpId="8" animBg="1" advAuto="0"/>
      <p:bldP spid="2326" grpId="14" animBg="1" advAuto="0"/>
      <p:bldP spid="2329" grpId="22" animBg="1" advAuto="0"/>
      <p:bldP spid="2330" grpId="21" animBg="1" advAuto="0"/>
      <p:bldP spid="2331" grpId="34" animBg="1" advAuto="0"/>
      <p:bldP spid="2332" grpId="25" animBg="1" advAuto="0"/>
      <p:bldP spid="2337" grpId="3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IR数字滤波器基本特性"/>
          <p:cNvSpPr txBox="1">
            <a:spLocks noGrp="1"/>
          </p:cNvSpPr>
          <p:nvPr>
            <p:ph type="title"/>
          </p:nvPr>
        </p:nvSpPr>
        <p:spPr>
          <a:xfrm>
            <a:off x="952500" y="8929"/>
            <a:ext cx="11099800" cy="817257"/>
          </a:xfrm>
          <a:prstGeom prst="rect">
            <a:avLst/>
          </a:prstGeom>
        </p:spPr>
        <p:txBody>
          <a:bodyPr/>
          <a:lstStyle>
            <a:lvl1pPr defTabSz="292100">
              <a:defRPr sz="4000"/>
            </a:lvl1pPr>
          </a:lstStyle>
          <a:p>
            <a:r>
              <a:t>FIR数字滤波器基本特性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68" y="2508123"/>
            <a:ext cx="4076701" cy="133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系统传输函数："/>
          <p:cNvSpPr txBox="1"/>
          <p:nvPr/>
        </p:nvSpPr>
        <p:spPr>
          <a:xfrm>
            <a:off x="219966" y="1503100"/>
            <a:ext cx="3314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系统传输函数：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874" y="2508123"/>
            <a:ext cx="5715001" cy="133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1780" y="2685923"/>
            <a:ext cx="1562101" cy="97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传输函数极点：在z=0处H(z)有N-1阶极点（都在单位圆内）"/>
          <p:cNvSpPr txBox="1"/>
          <p:nvPr/>
        </p:nvSpPr>
        <p:spPr>
          <a:xfrm>
            <a:off x="91706" y="6515074"/>
            <a:ext cx="1209979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solidFill>
                  <a:srgbClr val="FF2600"/>
                </a:solidFill>
              </a:rPr>
              <a:t>传输函数极点：</a:t>
            </a:r>
            <a:r>
              <a:t>在z=0处H(z)有N-1阶极点（都在单位圆内）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3239774" y="4914316"/>
            <a:ext cx="9198319" cy="1210588"/>
            <a:chOff x="0" y="0"/>
            <a:chExt cx="9198317" cy="1210587"/>
          </a:xfrm>
        </p:grpSpPr>
        <p:sp>
          <p:nvSpPr>
            <p:cNvPr id="166" name="是一个N-1阶多项式，有N-1个根，所以传输函数有在z平面上有N－1个零点"/>
            <p:cNvSpPr txBox="1"/>
            <p:nvPr/>
          </p:nvSpPr>
          <p:spPr>
            <a:xfrm>
              <a:off x="0" y="0"/>
              <a:ext cx="9198317" cy="12105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l"/>
            </a:lstStyle>
            <a:p>
              <a:r>
                <a:rPr dirty="0"/>
                <a:t>       是一个N-1阶多项式，有N-1个根，所以传输函数在z平面上有N－1个零点</a:t>
              </a:r>
            </a:p>
          </p:txBody>
        </p:sp>
        <p:pic>
          <p:nvPicPr>
            <p:cNvPr id="16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895" y="114369"/>
              <a:ext cx="8001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9" name="传输函数零点："/>
          <p:cNvSpPr txBox="1"/>
          <p:nvPr/>
        </p:nvSpPr>
        <p:spPr>
          <a:xfrm>
            <a:off x="64820" y="4895336"/>
            <a:ext cx="3314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FF2600"/>
                </a:solidFill>
              </a:defRPr>
            </a:lvl1pPr>
          </a:lstStyle>
          <a:p>
            <a:r>
              <a:t>传输函数零点：</a:t>
            </a:r>
          </a:p>
        </p:txBody>
      </p:sp>
      <p:sp>
        <p:nvSpPr>
          <p:cNvPr id="170" name="FIR系统永远是稳定系统"/>
          <p:cNvSpPr txBox="1"/>
          <p:nvPr/>
        </p:nvSpPr>
        <p:spPr>
          <a:xfrm>
            <a:off x="3379521" y="7550971"/>
            <a:ext cx="491535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FF2600"/>
                </a:solidFill>
              </a:defRPr>
            </a:lvl1pPr>
          </a:lstStyle>
          <a:p>
            <a:r>
              <a:rPr dirty="0" err="1"/>
              <a:t>FIR系统永远是稳定系统</a:t>
            </a:r>
            <a:endParaRPr dirty="0"/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706770" y="9238280"/>
            <a:ext cx="241402" cy="381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174" name="Group"/>
          <p:cNvGrpSpPr/>
          <p:nvPr/>
        </p:nvGrpSpPr>
        <p:grpSpPr>
          <a:xfrm>
            <a:off x="8503477" y="1904080"/>
            <a:ext cx="3077871" cy="1308894"/>
            <a:chOff x="0" y="-38099"/>
            <a:chExt cx="3077870" cy="1308892"/>
          </a:xfrm>
        </p:grpSpPr>
        <p:sp>
          <p:nvSpPr>
            <p:cNvPr id="172" name="z的指数从0到N－1"/>
            <p:cNvSpPr txBox="1"/>
            <p:nvPr/>
          </p:nvSpPr>
          <p:spPr>
            <a:xfrm>
              <a:off x="0" y="-38100"/>
              <a:ext cx="307787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z的指数从0到N－1</a:t>
              </a:r>
            </a:p>
          </p:txBody>
        </p:sp>
        <p:sp>
          <p:nvSpPr>
            <p:cNvPr id="173" name="Line"/>
            <p:cNvSpPr/>
            <p:nvPr/>
          </p:nvSpPr>
          <p:spPr>
            <a:xfrm>
              <a:off x="597297" y="1270792"/>
              <a:ext cx="1562101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pic>
        <p:nvPicPr>
          <p:cNvPr id="17" name="Image" descr="Image">
            <a:extLst>
              <a:ext uri="{FF2B5EF4-FFF2-40B4-BE49-F238E27FC236}">
                <a16:creationId xmlns:a16="http://schemas.microsoft.com/office/drawing/2014/main" id="{04E80CF5-BBD7-2D46-92DA-FB1B48C99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96" y="8327719"/>
            <a:ext cx="7670800" cy="13589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AF639A-99A5-B340-BC8A-70507626E92A}"/>
              </a:ext>
            </a:extLst>
          </p:cNvPr>
          <p:cNvSpPr txBox="1"/>
          <p:nvPr/>
        </p:nvSpPr>
        <p:spPr>
          <a:xfrm>
            <a:off x="8615363" y="8750926"/>
            <a:ext cx="343693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y</a:t>
            </a:r>
            <a:r>
              <a:rPr lang="en-CN" dirty="0"/>
              <a:t>(n)是个有限值</a:t>
            </a:r>
            <a:endParaRPr kumimoji="0" lang="en-C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2" animBg="1" advAuto="0"/>
      <p:bldP spid="162" grpId="1" animBg="1" advAuto="0"/>
      <p:bldP spid="163" grpId="3" animBg="1" advAuto="0"/>
      <p:bldP spid="164" grpId="4" animBg="1" advAuto="0"/>
      <p:bldP spid="165" grpId="8" animBg="1" advAuto="0"/>
      <p:bldP spid="168" grpId="7" animBg="1" advAuto="0"/>
      <p:bldP spid="169" grpId="5" animBg="1" advAuto="0"/>
      <p:bldP spid="170" grpId="9" animBg="1" advAuto="0"/>
      <p:bldP spid="174" grpId="6" animBg="1" advAuto="0"/>
      <p:bldP spid="17" grpId="0" animBg="1" advAuto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5.3.2 常用窗函数"/>
          <p:cNvSpPr txBox="1">
            <a:spLocks noGrp="1"/>
          </p:cNvSpPr>
          <p:nvPr>
            <p:ph type="title"/>
          </p:nvPr>
        </p:nvSpPr>
        <p:spPr>
          <a:xfrm>
            <a:off x="952500" y="107460"/>
            <a:ext cx="11099800" cy="1055918"/>
          </a:xfrm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r>
              <a:t>5.3.2 常用窗函数</a:t>
            </a:r>
          </a:p>
        </p:txBody>
      </p:sp>
      <p:sp>
        <p:nvSpPr>
          <p:cNvPr id="2342" name="1. 矩形窗"/>
          <p:cNvSpPr txBox="1"/>
          <p:nvPr/>
        </p:nvSpPr>
        <p:spPr>
          <a:xfrm>
            <a:off x="205792" y="1028700"/>
            <a:ext cx="199430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 矩形窗</a:t>
            </a:r>
          </a:p>
        </p:txBody>
      </p:sp>
      <p:grpSp>
        <p:nvGrpSpPr>
          <p:cNvPr id="2370" name="Group"/>
          <p:cNvGrpSpPr/>
          <p:nvPr/>
        </p:nvGrpSpPr>
        <p:grpSpPr>
          <a:xfrm>
            <a:off x="366214" y="1727122"/>
            <a:ext cx="4550613" cy="2445608"/>
            <a:chOff x="0" y="0"/>
            <a:chExt cx="4550611" cy="2445607"/>
          </a:xfrm>
        </p:grpSpPr>
        <p:sp>
          <p:nvSpPr>
            <p:cNvPr id="2343" name="Line"/>
            <p:cNvSpPr/>
            <p:nvPr/>
          </p:nvSpPr>
          <p:spPr>
            <a:xfrm flipV="1">
              <a:off x="638204" y="-1"/>
              <a:ext cx="1" cy="211052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44" name="Line"/>
            <p:cNvSpPr/>
            <p:nvPr/>
          </p:nvSpPr>
          <p:spPr>
            <a:xfrm>
              <a:off x="0" y="1706927"/>
              <a:ext cx="455061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45" name="Line"/>
            <p:cNvSpPr/>
            <p:nvPr/>
          </p:nvSpPr>
          <p:spPr>
            <a:xfrm flipV="1">
              <a:off x="2055512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46" name="Line"/>
            <p:cNvSpPr/>
            <p:nvPr/>
          </p:nvSpPr>
          <p:spPr>
            <a:xfrm flipV="1">
              <a:off x="2220612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47" name="Line"/>
            <p:cNvSpPr/>
            <p:nvPr/>
          </p:nvSpPr>
          <p:spPr>
            <a:xfrm flipV="1">
              <a:off x="2373012" y="728091"/>
              <a:ext cx="1" cy="9808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48" name="Line"/>
            <p:cNvSpPr/>
            <p:nvPr/>
          </p:nvSpPr>
          <p:spPr>
            <a:xfrm flipV="1">
              <a:off x="2512712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49" name="Line"/>
            <p:cNvSpPr/>
            <p:nvPr/>
          </p:nvSpPr>
          <p:spPr>
            <a:xfrm flipV="1">
              <a:off x="2639712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50" name="Line"/>
            <p:cNvSpPr/>
            <p:nvPr/>
          </p:nvSpPr>
          <p:spPr>
            <a:xfrm flipV="1">
              <a:off x="2779412" y="728091"/>
              <a:ext cx="1" cy="9808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51" name="Line"/>
            <p:cNvSpPr/>
            <p:nvPr/>
          </p:nvSpPr>
          <p:spPr>
            <a:xfrm flipV="1">
              <a:off x="2906412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52" name="Line"/>
            <p:cNvSpPr/>
            <p:nvPr/>
          </p:nvSpPr>
          <p:spPr>
            <a:xfrm flipV="1">
              <a:off x="3046112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53" name="Line"/>
            <p:cNvSpPr/>
            <p:nvPr/>
          </p:nvSpPr>
          <p:spPr>
            <a:xfrm flipV="1">
              <a:off x="3185812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54" name="Line"/>
            <p:cNvSpPr/>
            <p:nvPr/>
          </p:nvSpPr>
          <p:spPr>
            <a:xfrm flipV="1">
              <a:off x="3325512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55" name="Line"/>
            <p:cNvSpPr/>
            <p:nvPr/>
          </p:nvSpPr>
          <p:spPr>
            <a:xfrm flipV="1">
              <a:off x="1890412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56" name="Line"/>
            <p:cNvSpPr/>
            <p:nvPr/>
          </p:nvSpPr>
          <p:spPr>
            <a:xfrm flipV="1">
              <a:off x="1738012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57" name="Line"/>
            <p:cNvSpPr/>
            <p:nvPr/>
          </p:nvSpPr>
          <p:spPr>
            <a:xfrm flipV="1">
              <a:off x="1598311" y="728091"/>
              <a:ext cx="1" cy="9808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58" name="Line"/>
            <p:cNvSpPr/>
            <p:nvPr/>
          </p:nvSpPr>
          <p:spPr>
            <a:xfrm flipV="1">
              <a:off x="1484012" y="728091"/>
              <a:ext cx="1" cy="9808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59" name="Line"/>
            <p:cNvSpPr/>
            <p:nvPr/>
          </p:nvSpPr>
          <p:spPr>
            <a:xfrm flipV="1">
              <a:off x="1344312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60" name="Line"/>
            <p:cNvSpPr/>
            <p:nvPr/>
          </p:nvSpPr>
          <p:spPr>
            <a:xfrm flipV="1">
              <a:off x="1204612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61" name="Line"/>
            <p:cNvSpPr/>
            <p:nvPr/>
          </p:nvSpPr>
          <p:spPr>
            <a:xfrm flipV="1">
              <a:off x="1071268" y="728091"/>
              <a:ext cx="1" cy="9808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62" name="Line"/>
            <p:cNvSpPr/>
            <p:nvPr/>
          </p:nvSpPr>
          <p:spPr>
            <a:xfrm flipV="1">
              <a:off x="918868" y="728091"/>
              <a:ext cx="1" cy="9808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63" name="Line"/>
            <p:cNvSpPr/>
            <p:nvPr/>
          </p:nvSpPr>
          <p:spPr>
            <a:xfrm flipV="1">
              <a:off x="766468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64" name="Line"/>
            <p:cNvSpPr/>
            <p:nvPr/>
          </p:nvSpPr>
          <p:spPr>
            <a:xfrm flipV="1">
              <a:off x="638159" y="728092"/>
              <a:ext cx="1" cy="9808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65" name="Line"/>
            <p:cNvSpPr/>
            <p:nvPr/>
          </p:nvSpPr>
          <p:spPr>
            <a:xfrm flipV="1">
              <a:off x="3465212" y="728091"/>
              <a:ext cx="1" cy="98086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66" name="0"/>
            <p:cNvSpPr txBox="1"/>
            <p:nvPr/>
          </p:nvSpPr>
          <p:spPr>
            <a:xfrm>
              <a:off x="249673" y="1912207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0</a:t>
              </a:r>
            </a:p>
          </p:txBody>
        </p:sp>
        <p:sp>
          <p:nvSpPr>
            <p:cNvPr id="2367" name="n"/>
            <p:cNvSpPr txBox="1"/>
            <p:nvPr/>
          </p:nvSpPr>
          <p:spPr>
            <a:xfrm>
              <a:off x="4207837" y="1912207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n</a:t>
              </a:r>
            </a:p>
          </p:txBody>
        </p:sp>
        <p:pic>
          <p:nvPicPr>
            <p:cNvPr id="236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0798" y="1865489"/>
              <a:ext cx="304801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69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09" y="31545"/>
              <a:ext cx="939801" cy="368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37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641" y="4196974"/>
            <a:ext cx="3925338" cy="825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309" y="4267565"/>
            <a:ext cx="4165600" cy="736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75" name="Group"/>
          <p:cNvGrpSpPr/>
          <p:nvPr/>
        </p:nvGrpSpPr>
        <p:grpSpPr>
          <a:xfrm>
            <a:off x="6734895" y="2279272"/>
            <a:ext cx="5193511" cy="1508252"/>
            <a:chOff x="0" y="0"/>
            <a:chExt cx="5193509" cy="1508250"/>
          </a:xfrm>
        </p:grpSpPr>
        <p:sp>
          <p:nvSpPr>
            <p:cNvPr id="2373" name="Line"/>
            <p:cNvSpPr/>
            <p:nvPr/>
          </p:nvSpPr>
          <p:spPr>
            <a:xfrm>
              <a:off x="0" y="0"/>
              <a:ext cx="2599756" cy="1502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extrusionOk="0">
                  <a:moveTo>
                    <a:pt x="21600" y="0"/>
                  </a:moveTo>
                  <a:cubicBezTo>
                    <a:pt x="21305" y="97"/>
                    <a:pt x="21030" y="322"/>
                    <a:pt x="20799" y="652"/>
                  </a:cubicBezTo>
                  <a:cubicBezTo>
                    <a:pt x="20378" y="1256"/>
                    <a:pt x="20148" y="2137"/>
                    <a:pt x="19941" y="3008"/>
                  </a:cubicBezTo>
                  <a:cubicBezTo>
                    <a:pt x="19512" y="4812"/>
                    <a:pt x="19144" y="6655"/>
                    <a:pt x="18807" y="8516"/>
                  </a:cubicBezTo>
                  <a:cubicBezTo>
                    <a:pt x="18154" y="12128"/>
                    <a:pt x="17619" y="15802"/>
                    <a:pt x="16937" y="19399"/>
                  </a:cubicBezTo>
                  <a:cubicBezTo>
                    <a:pt x="16757" y="20351"/>
                    <a:pt x="16485" y="21350"/>
                    <a:pt x="15927" y="21465"/>
                  </a:cubicBezTo>
                  <a:cubicBezTo>
                    <a:pt x="15272" y="21600"/>
                    <a:pt x="14853" y="20464"/>
                    <a:pt x="14611" y="19318"/>
                  </a:cubicBezTo>
                  <a:cubicBezTo>
                    <a:pt x="14265" y="17684"/>
                    <a:pt x="13988" y="15992"/>
                    <a:pt x="13460" y="14506"/>
                  </a:cubicBezTo>
                  <a:cubicBezTo>
                    <a:pt x="13161" y="13662"/>
                    <a:pt x="12744" y="12885"/>
                    <a:pt x="12178" y="12833"/>
                  </a:cubicBezTo>
                  <a:cubicBezTo>
                    <a:pt x="11432" y="12764"/>
                    <a:pt x="10918" y="13899"/>
                    <a:pt x="10494" y="14992"/>
                  </a:cubicBezTo>
                  <a:cubicBezTo>
                    <a:pt x="9899" y="16522"/>
                    <a:pt x="9124" y="18046"/>
                    <a:pt x="8108" y="17762"/>
                  </a:cubicBezTo>
                  <a:cubicBezTo>
                    <a:pt x="6892" y="17422"/>
                    <a:pt x="6425" y="14602"/>
                    <a:pt x="5197" y="14409"/>
                  </a:cubicBezTo>
                  <a:cubicBezTo>
                    <a:pt x="4158" y="14246"/>
                    <a:pt x="3497" y="15958"/>
                    <a:pt x="2629" y="16709"/>
                  </a:cubicBezTo>
                  <a:cubicBezTo>
                    <a:pt x="1780" y="17444"/>
                    <a:pt x="763" y="17292"/>
                    <a:pt x="0" y="16318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74" name="Line"/>
            <p:cNvSpPr/>
            <p:nvPr/>
          </p:nvSpPr>
          <p:spPr>
            <a:xfrm flipH="1">
              <a:off x="2593754" y="5723"/>
              <a:ext cx="2599756" cy="1502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extrusionOk="0">
                  <a:moveTo>
                    <a:pt x="21600" y="0"/>
                  </a:moveTo>
                  <a:cubicBezTo>
                    <a:pt x="21305" y="97"/>
                    <a:pt x="21030" y="322"/>
                    <a:pt x="20799" y="652"/>
                  </a:cubicBezTo>
                  <a:cubicBezTo>
                    <a:pt x="20378" y="1256"/>
                    <a:pt x="20148" y="2137"/>
                    <a:pt x="19941" y="3008"/>
                  </a:cubicBezTo>
                  <a:cubicBezTo>
                    <a:pt x="19512" y="4812"/>
                    <a:pt x="19144" y="6655"/>
                    <a:pt x="18807" y="8516"/>
                  </a:cubicBezTo>
                  <a:cubicBezTo>
                    <a:pt x="18154" y="12128"/>
                    <a:pt x="17619" y="15802"/>
                    <a:pt x="16937" y="19399"/>
                  </a:cubicBezTo>
                  <a:cubicBezTo>
                    <a:pt x="16757" y="20351"/>
                    <a:pt x="16485" y="21350"/>
                    <a:pt x="15927" y="21465"/>
                  </a:cubicBezTo>
                  <a:cubicBezTo>
                    <a:pt x="15272" y="21600"/>
                    <a:pt x="14853" y="20464"/>
                    <a:pt x="14611" y="19318"/>
                  </a:cubicBezTo>
                  <a:cubicBezTo>
                    <a:pt x="14265" y="17684"/>
                    <a:pt x="13988" y="15992"/>
                    <a:pt x="13460" y="14506"/>
                  </a:cubicBezTo>
                  <a:cubicBezTo>
                    <a:pt x="13161" y="13662"/>
                    <a:pt x="12744" y="12885"/>
                    <a:pt x="12178" y="12833"/>
                  </a:cubicBezTo>
                  <a:cubicBezTo>
                    <a:pt x="11432" y="12764"/>
                    <a:pt x="10918" y="13899"/>
                    <a:pt x="10494" y="14992"/>
                  </a:cubicBezTo>
                  <a:cubicBezTo>
                    <a:pt x="9899" y="16522"/>
                    <a:pt x="9124" y="18046"/>
                    <a:pt x="8108" y="17762"/>
                  </a:cubicBezTo>
                  <a:cubicBezTo>
                    <a:pt x="6892" y="17422"/>
                    <a:pt x="6425" y="14602"/>
                    <a:pt x="5197" y="14409"/>
                  </a:cubicBezTo>
                  <a:cubicBezTo>
                    <a:pt x="4158" y="14246"/>
                    <a:pt x="3497" y="15958"/>
                    <a:pt x="2629" y="16709"/>
                  </a:cubicBezTo>
                  <a:cubicBezTo>
                    <a:pt x="1780" y="17444"/>
                    <a:pt x="763" y="17292"/>
                    <a:pt x="0" y="16318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2376" name="Line"/>
          <p:cNvSpPr/>
          <p:nvPr/>
        </p:nvSpPr>
        <p:spPr>
          <a:xfrm flipV="1">
            <a:off x="9334082" y="1694132"/>
            <a:ext cx="1" cy="211052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77" name="0"/>
          <p:cNvSpPr txBox="1"/>
          <p:nvPr/>
        </p:nvSpPr>
        <p:spPr>
          <a:xfrm>
            <a:off x="9023736" y="3386795"/>
            <a:ext cx="31201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0</a:t>
            </a:r>
          </a:p>
        </p:txBody>
      </p:sp>
      <p:sp>
        <p:nvSpPr>
          <p:cNvPr id="2378" name="Line"/>
          <p:cNvSpPr/>
          <p:nvPr/>
        </p:nvSpPr>
        <p:spPr>
          <a:xfrm>
            <a:off x="6684265" y="3401060"/>
            <a:ext cx="564760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379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13103" y="3755390"/>
            <a:ext cx="254001" cy="177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0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8998" y="1774838"/>
            <a:ext cx="967757" cy="334773"/>
          </a:xfrm>
          <a:prstGeom prst="rect">
            <a:avLst/>
          </a:prstGeom>
          <a:ln w="12700">
            <a:miter lim="400000"/>
          </a:ln>
        </p:spPr>
      </p:pic>
      <p:sp>
        <p:nvSpPr>
          <p:cNvPr id="2381" name="…"/>
          <p:cNvSpPr txBox="1"/>
          <p:nvPr/>
        </p:nvSpPr>
        <p:spPr>
          <a:xfrm>
            <a:off x="6597650" y="2425542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…</a:t>
            </a:r>
          </a:p>
        </p:txBody>
      </p:sp>
      <p:sp>
        <p:nvSpPr>
          <p:cNvPr id="2382" name="…"/>
          <p:cNvSpPr txBox="1"/>
          <p:nvPr/>
        </p:nvSpPr>
        <p:spPr>
          <a:xfrm>
            <a:off x="11632103" y="2399030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…</a:t>
            </a:r>
          </a:p>
        </p:txBody>
      </p:sp>
      <p:sp>
        <p:nvSpPr>
          <p:cNvPr id="2383" name="Line"/>
          <p:cNvSpPr/>
          <p:nvPr/>
        </p:nvSpPr>
        <p:spPr>
          <a:xfrm flipV="1">
            <a:off x="5004061" y="3033397"/>
            <a:ext cx="127000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84" name="FT"/>
          <p:cNvSpPr txBox="1"/>
          <p:nvPr/>
        </p:nvSpPr>
        <p:spPr>
          <a:xfrm>
            <a:off x="5327708" y="2389575"/>
            <a:ext cx="6227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FT</a:t>
            </a:r>
          </a:p>
        </p:txBody>
      </p:sp>
      <p:sp>
        <p:nvSpPr>
          <p:cNvPr id="23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2386" name="Line"/>
          <p:cNvSpPr/>
          <p:nvPr/>
        </p:nvSpPr>
        <p:spPr>
          <a:xfrm flipV="1">
            <a:off x="11976773" y="161892"/>
            <a:ext cx="1" cy="1838520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87" name="0"/>
          <p:cNvSpPr txBox="1"/>
          <p:nvPr/>
        </p:nvSpPr>
        <p:spPr>
          <a:xfrm>
            <a:off x="11664099" y="1220165"/>
            <a:ext cx="36850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3200"/>
              </a:spcBef>
              <a:defRPr sz="2100"/>
            </a:lvl1pPr>
          </a:lstStyle>
          <a:p>
            <a:r>
              <a:t>0</a:t>
            </a:r>
          </a:p>
        </p:txBody>
      </p:sp>
      <p:sp>
        <p:nvSpPr>
          <p:cNvPr id="2388" name="Line"/>
          <p:cNvSpPr/>
          <p:nvPr/>
        </p:nvSpPr>
        <p:spPr>
          <a:xfrm>
            <a:off x="10933224" y="1228699"/>
            <a:ext cx="207506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89" name="Line"/>
          <p:cNvSpPr/>
          <p:nvPr/>
        </p:nvSpPr>
        <p:spPr>
          <a:xfrm>
            <a:off x="11234731" y="449497"/>
            <a:ext cx="1484966" cy="154628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390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75242" y="214405"/>
            <a:ext cx="418925" cy="227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1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46645" y="657442"/>
            <a:ext cx="520997" cy="311524"/>
          </a:xfrm>
          <a:prstGeom prst="rect">
            <a:avLst/>
          </a:prstGeom>
          <a:ln w="12700">
            <a:miter lim="400000"/>
          </a:ln>
        </p:spPr>
      </p:pic>
      <p:sp>
        <p:nvSpPr>
          <p:cNvPr id="2392" name="斜率："/>
          <p:cNvSpPr txBox="1"/>
          <p:nvPr/>
        </p:nvSpPr>
        <p:spPr>
          <a:xfrm>
            <a:off x="10156698" y="645818"/>
            <a:ext cx="967757" cy="334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3200"/>
              </a:spcBef>
              <a:defRPr sz="1700"/>
            </a:lvl1pPr>
          </a:lstStyle>
          <a:p>
            <a:r>
              <a:t>斜率：</a:t>
            </a:r>
          </a:p>
        </p:txBody>
      </p:sp>
      <p:sp>
        <p:nvSpPr>
          <p:cNvPr id="2393" name="理想滤波器的简单截短…"/>
          <p:cNvSpPr txBox="1"/>
          <p:nvPr/>
        </p:nvSpPr>
        <p:spPr>
          <a:xfrm>
            <a:off x="1144540" y="6439567"/>
            <a:ext cx="4114880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345722" indent="-345722" algn="l">
              <a:spcBef>
                <a:spcPts val="3200"/>
              </a:spcBef>
              <a:buSzPct val="75000"/>
              <a:buChar char="•"/>
              <a:defRPr sz="2800"/>
            </a:pPr>
            <a:r>
              <a:t>理想滤波器的简单截短</a:t>
            </a:r>
          </a:p>
          <a:p>
            <a:pPr marL="345722" indent="-345722" algn="l">
              <a:spcBef>
                <a:spcPts val="3200"/>
              </a:spcBef>
              <a:buSzPct val="75000"/>
              <a:buChar char="•"/>
              <a:defRPr sz="2800"/>
            </a:pPr>
            <a:r>
              <a:t>吉布斯效应强</a:t>
            </a:r>
          </a:p>
          <a:p>
            <a:pPr marL="345722" indent="-345722" algn="l">
              <a:spcBef>
                <a:spcPts val="3200"/>
              </a:spcBef>
              <a:buSzPct val="75000"/>
              <a:buChar char="•"/>
              <a:defRPr sz="2800"/>
            </a:pPr>
            <a:r>
              <a:t>阻带性能较差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2398" name="2. 三角窗（巴特利特（Bartlett）窗）"/>
          <p:cNvSpPr txBox="1"/>
          <p:nvPr/>
        </p:nvSpPr>
        <p:spPr>
          <a:xfrm>
            <a:off x="249198" y="179841"/>
            <a:ext cx="756574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2. 三角窗（巴特利特（Bartlett）窗）</a:t>
            </a:r>
          </a:p>
        </p:txBody>
      </p:sp>
      <p:pic>
        <p:nvPicPr>
          <p:cNvPr id="239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2" y="1378189"/>
            <a:ext cx="6748586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8483600"/>
            <a:ext cx="6374634" cy="1079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141" y="8580369"/>
            <a:ext cx="5881415" cy="1079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06" name="Group"/>
          <p:cNvGrpSpPr/>
          <p:nvPr/>
        </p:nvGrpSpPr>
        <p:grpSpPr>
          <a:xfrm>
            <a:off x="6551938" y="2622946"/>
            <a:ext cx="6374826" cy="5155804"/>
            <a:chOff x="0" y="0"/>
            <a:chExt cx="6374824" cy="5155803"/>
          </a:xfrm>
        </p:grpSpPr>
        <p:pic>
          <p:nvPicPr>
            <p:cNvPr id="2402" name="Bartlett.png" descr="Bartlett.png"/>
            <p:cNvPicPr>
              <a:picLocks noChangeAspect="1"/>
            </p:cNvPicPr>
            <p:nvPr/>
          </p:nvPicPr>
          <p:blipFill>
            <a:blip r:embed="rId6"/>
            <a:srcRect l="6317" t="7256" r="8889" b="4001"/>
            <a:stretch>
              <a:fillRect/>
            </a:stretch>
          </p:blipFill>
          <p:spPr>
            <a:xfrm>
              <a:off x="0" y="0"/>
              <a:ext cx="6374825" cy="50037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03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22791" y="682915"/>
              <a:ext cx="13589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04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87357" y="1935928"/>
              <a:ext cx="11303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05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20710" y="4939903"/>
              <a:ext cx="317501" cy="215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11" name="Group"/>
          <p:cNvGrpSpPr/>
          <p:nvPr/>
        </p:nvGrpSpPr>
        <p:grpSpPr>
          <a:xfrm>
            <a:off x="256204" y="2588021"/>
            <a:ext cx="6288030" cy="5190729"/>
            <a:chOff x="0" y="0"/>
            <a:chExt cx="6288028" cy="5190728"/>
          </a:xfrm>
        </p:grpSpPr>
        <p:pic>
          <p:nvPicPr>
            <p:cNvPr id="2407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71195" y="4974828"/>
              <a:ext cx="254001" cy="215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410" name="Group"/>
            <p:cNvGrpSpPr/>
            <p:nvPr/>
          </p:nvGrpSpPr>
          <p:grpSpPr>
            <a:xfrm>
              <a:off x="0" y="0"/>
              <a:ext cx="6288029" cy="4997355"/>
              <a:chOff x="0" y="0"/>
              <a:chExt cx="6288028" cy="4997354"/>
            </a:xfrm>
          </p:grpSpPr>
          <p:pic>
            <p:nvPicPr>
              <p:cNvPr id="2408" name="triang.png" descr="triang.png"/>
              <p:cNvPicPr>
                <a:picLocks noChangeAspect="1"/>
              </p:cNvPicPr>
              <p:nvPr/>
            </p:nvPicPr>
            <p:blipFill>
              <a:blip r:embed="rId11"/>
              <a:srcRect l="8037" t="6554" r="8037" b="4514"/>
              <a:stretch>
                <a:fillRect/>
              </a:stretch>
            </p:blipFill>
            <p:spPr>
              <a:xfrm>
                <a:off x="0" y="0"/>
                <a:ext cx="6288029" cy="499735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09" name="Image" descr="Image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4995" y="529828"/>
                <a:ext cx="914401" cy="4699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2412" name="阻带波动减小…"/>
          <p:cNvSpPr txBox="1"/>
          <p:nvPr/>
        </p:nvSpPr>
        <p:spPr>
          <a:xfrm>
            <a:off x="8585160" y="942253"/>
            <a:ext cx="269248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345722" indent="-345722" algn="l">
              <a:spcBef>
                <a:spcPts val="3200"/>
              </a:spcBef>
              <a:buSzPct val="75000"/>
              <a:buChar char="•"/>
              <a:defRPr sz="2800"/>
            </a:pPr>
            <a:r>
              <a:t>阻带波动减小</a:t>
            </a:r>
          </a:p>
          <a:p>
            <a:pPr marL="345722" indent="-345722" algn="l">
              <a:spcBef>
                <a:spcPts val="3200"/>
              </a:spcBef>
              <a:buSzPct val="75000"/>
              <a:buChar char="•"/>
              <a:defRPr sz="2800"/>
            </a:pPr>
            <a:r>
              <a:t>主瓣宽度增加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9" grpId="1" animBg="1" advAuto="0"/>
      <p:bldP spid="2400" grpId="3" animBg="1" advAuto="0"/>
      <p:bldP spid="2401" grpId="4" animBg="1" advAuto="0"/>
      <p:bldP spid="2406" grpId="5" animBg="1" advAuto="0"/>
      <p:bldP spid="2411" grpId="2" animBg="1" advAuto="0"/>
      <p:bldP spid="2412" grpId="6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2417" name="3. 升余弦窗"/>
          <p:cNvSpPr txBox="1"/>
          <p:nvPr/>
        </p:nvSpPr>
        <p:spPr>
          <a:xfrm>
            <a:off x="249198" y="179841"/>
            <a:ext cx="245150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3. 升余弦窗</a:t>
            </a:r>
          </a:p>
        </p:txBody>
      </p:sp>
      <p:pic>
        <p:nvPicPr>
          <p:cNvPr id="241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290" y="1944110"/>
            <a:ext cx="9998258" cy="8024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3" name="Group"/>
          <p:cNvGrpSpPr/>
          <p:nvPr/>
        </p:nvGrpSpPr>
        <p:grpSpPr>
          <a:xfrm>
            <a:off x="1876883" y="6448754"/>
            <a:ext cx="8077815" cy="2402783"/>
            <a:chOff x="0" y="0"/>
            <a:chExt cx="8077813" cy="2402782"/>
          </a:xfrm>
        </p:grpSpPr>
        <p:pic>
          <p:nvPicPr>
            <p:cNvPr id="2419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3165" y="604491"/>
              <a:ext cx="6754649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20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9515" y="1589982"/>
              <a:ext cx="6745307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2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142314" cy="33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2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10358" y="0"/>
              <a:ext cx="1204785" cy="330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424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1458" y="3076518"/>
            <a:ext cx="7277831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425" name="幅度函数："/>
          <p:cNvSpPr txBox="1"/>
          <p:nvPr/>
        </p:nvSpPr>
        <p:spPr>
          <a:xfrm>
            <a:off x="147802" y="5273271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幅度函数：</a:t>
            </a:r>
          </a:p>
        </p:txBody>
      </p:sp>
      <p:sp>
        <p:nvSpPr>
          <p:cNvPr id="2426" name="序列表达式："/>
          <p:cNvSpPr txBox="1"/>
          <p:nvPr/>
        </p:nvSpPr>
        <p:spPr>
          <a:xfrm>
            <a:off x="173202" y="1209271"/>
            <a:ext cx="2857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序列表达式：</a:t>
            </a:r>
          </a:p>
        </p:txBody>
      </p:sp>
      <p:grpSp>
        <p:nvGrpSpPr>
          <p:cNvPr id="2429" name="Group"/>
          <p:cNvGrpSpPr/>
          <p:nvPr/>
        </p:nvGrpSpPr>
        <p:grpSpPr>
          <a:xfrm>
            <a:off x="3056267" y="7205645"/>
            <a:ext cx="3409366" cy="2450246"/>
            <a:chOff x="0" y="0"/>
            <a:chExt cx="3409365" cy="2450245"/>
          </a:xfrm>
        </p:grpSpPr>
        <p:sp>
          <p:nvSpPr>
            <p:cNvPr id="2427" name="课本公式(5.60)纠错!"/>
            <p:cNvSpPr txBox="1"/>
            <p:nvPr/>
          </p:nvSpPr>
          <p:spPr>
            <a:xfrm>
              <a:off x="114223" y="1840645"/>
              <a:ext cx="3295143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>
                  <a:solidFill>
                    <a:srgbClr val="FF2600"/>
                  </a:solidFill>
                </a:defRPr>
              </a:lvl1pPr>
            </a:lstStyle>
            <a:p>
              <a:r>
                <a:t>课本公式(5.60)纠错!</a:t>
              </a:r>
            </a:p>
          </p:txBody>
        </p:sp>
        <p:sp>
          <p:nvSpPr>
            <p:cNvPr id="2428" name="Circle"/>
            <p:cNvSpPr/>
            <p:nvPr/>
          </p:nvSpPr>
          <p:spPr>
            <a:xfrm>
              <a:off x="0" y="0"/>
              <a:ext cx="508000" cy="508000"/>
            </a:xfrm>
            <a:prstGeom prst="ellips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433" name="Group"/>
          <p:cNvGrpSpPr/>
          <p:nvPr/>
        </p:nvGrpSpPr>
        <p:grpSpPr>
          <a:xfrm>
            <a:off x="4773820" y="1452224"/>
            <a:ext cx="7649137" cy="1394678"/>
            <a:chOff x="0" y="-38099"/>
            <a:chExt cx="7649136" cy="1394676"/>
          </a:xfrm>
        </p:grpSpPr>
        <p:sp>
          <p:nvSpPr>
            <p:cNvPr id="2430" name="课本公式(5.54)纠错!"/>
            <p:cNvSpPr txBox="1"/>
            <p:nvPr/>
          </p:nvSpPr>
          <p:spPr>
            <a:xfrm>
              <a:off x="4353994" y="-38100"/>
              <a:ext cx="3295143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>
                  <a:solidFill>
                    <a:srgbClr val="FF2600"/>
                  </a:solidFill>
                </a:defRPr>
              </a:lvl1pPr>
            </a:lstStyle>
            <a:p>
              <a:r>
                <a:t>课本公式(5.54)纠错!</a:t>
              </a:r>
            </a:p>
          </p:txBody>
        </p:sp>
        <p:sp>
          <p:nvSpPr>
            <p:cNvPr id="2431" name="Line"/>
            <p:cNvSpPr/>
            <p:nvPr/>
          </p:nvSpPr>
          <p:spPr>
            <a:xfrm>
              <a:off x="0" y="1356576"/>
              <a:ext cx="1142314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32" name="Line"/>
            <p:cNvSpPr/>
            <p:nvPr/>
          </p:nvSpPr>
          <p:spPr>
            <a:xfrm>
              <a:off x="2669573" y="1356576"/>
              <a:ext cx="1142314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2434" name="由频域卷积定理"/>
          <p:cNvSpPr txBox="1"/>
          <p:nvPr/>
        </p:nvSpPr>
        <p:spPr>
          <a:xfrm>
            <a:off x="152400" y="4318000"/>
            <a:ext cx="260350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由频域卷积定理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8" grpId="2" animBg="1" advAuto="0"/>
      <p:bldP spid="2423" grpId="7" animBg="1" advAuto="0"/>
      <p:bldP spid="2424" grpId="4" animBg="1" advAuto="0"/>
      <p:bldP spid="2425" grpId="6" animBg="1" advAuto="0"/>
      <p:bldP spid="2426" grpId="1" animBg="1" advAuto="0"/>
      <p:bldP spid="2429" grpId="8" animBg="1" advAuto="0"/>
      <p:bldP spid="2433" grpId="3" animBg="1" advAuto="0"/>
      <p:bldP spid="2434" grpId="5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8" name="Group"/>
          <p:cNvGrpSpPr/>
          <p:nvPr/>
        </p:nvGrpSpPr>
        <p:grpSpPr>
          <a:xfrm>
            <a:off x="632297" y="4147909"/>
            <a:ext cx="8961548" cy="5421541"/>
            <a:chOff x="0" y="0"/>
            <a:chExt cx="8961547" cy="5421540"/>
          </a:xfrm>
        </p:grpSpPr>
        <p:pic>
          <p:nvPicPr>
            <p:cNvPr id="2436" name="Hanning.png" descr="Hanning.png"/>
            <p:cNvPicPr>
              <a:picLocks noChangeAspect="1"/>
            </p:cNvPicPr>
            <p:nvPr/>
          </p:nvPicPr>
          <p:blipFill>
            <a:blip r:embed="rId2"/>
            <a:srcRect l="10022" t="7509" r="8975" b="4402"/>
            <a:stretch>
              <a:fillRect/>
            </a:stretch>
          </p:blipFill>
          <p:spPr>
            <a:xfrm>
              <a:off x="0" y="0"/>
              <a:ext cx="8961548" cy="5248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3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3252" y="5205640"/>
              <a:ext cx="317501" cy="215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2440" name="3. 升余弦窗"/>
          <p:cNvSpPr txBox="1"/>
          <p:nvPr/>
        </p:nvSpPr>
        <p:spPr>
          <a:xfrm>
            <a:off x="249198" y="179841"/>
            <a:ext cx="245150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3. 升余弦窗</a:t>
            </a:r>
          </a:p>
        </p:txBody>
      </p:sp>
      <p:sp>
        <p:nvSpPr>
          <p:cNvPr id="2441" name="参数A，B，C不同的取值决定了不同的窗函数类型"/>
          <p:cNvSpPr txBox="1"/>
          <p:nvPr/>
        </p:nvSpPr>
        <p:spPr>
          <a:xfrm>
            <a:off x="747683" y="1079805"/>
            <a:ext cx="7957414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参数A，B，C不同的取值决定了不同的窗函数类型</a:t>
            </a:r>
          </a:p>
        </p:txBody>
      </p:sp>
      <p:sp>
        <p:nvSpPr>
          <p:cNvPr id="2442" name="汉宁窗：A=0.5, B=0.5, C=0 （升余弦窗）"/>
          <p:cNvSpPr txBox="1"/>
          <p:nvPr/>
        </p:nvSpPr>
        <p:spPr>
          <a:xfrm>
            <a:off x="771567" y="2894158"/>
            <a:ext cx="678606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汉宁窗：A=0.5, B=0.5, C=0 （升余弦窗）</a:t>
            </a:r>
          </a:p>
        </p:txBody>
      </p:sp>
      <p:sp>
        <p:nvSpPr>
          <p:cNvPr id="2443" name="汉明窗：A=0.54, B=0.23, C=0（改进的升余弦窗）"/>
          <p:cNvSpPr txBox="1"/>
          <p:nvPr/>
        </p:nvSpPr>
        <p:spPr>
          <a:xfrm>
            <a:off x="771567" y="3570141"/>
            <a:ext cx="8149438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汉明窗：A=0.54, B=0.23, C=0（改进的升余弦窗）</a:t>
            </a:r>
          </a:p>
        </p:txBody>
      </p:sp>
      <p:grpSp>
        <p:nvGrpSpPr>
          <p:cNvPr id="2452" name="Group"/>
          <p:cNvGrpSpPr/>
          <p:nvPr/>
        </p:nvGrpSpPr>
        <p:grpSpPr>
          <a:xfrm>
            <a:off x="985384" y="4585693"/>
            <a:ext cx="8358211" cy="1916587"/>
            <a:chOff x="0" y="0"/>
            <a:chExt cx="8358210" cy="1916586"/>
          </a:xfrm>
        </p:grpSpPr>
        <p:pic>
          <p:nvPicPr>
            <p:cNvPr id="2444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8412" y="0"/>
              <a:ext cx="855363" cy="35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4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4752" y="0"/>
              <a:ext cx="1480066" cy="35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46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36523" y="1560986"/>
              <a:ext cx="2921688" cy="355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47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1560986"/>
              <a:ext cx="2921687" cy="355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48" name="Line"/>
            <p:cNvSpPr/>
            <p:nvPr/>
          </p:nvSpPr>
          <p:spPr>
            <a:xfrm>
              <a:off x="3317516" y="351240"/>
              <a:ext cx="552694" cy="1959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49" name="Line"/>
            <p:cNvSpPr/>
            <p:nvPr/>
          </p:nvSpPr>
          <p:spPr>
            <a:xfrm flipH="1">
              <a:off x="4464025" y="377988"/>
              <a:ext cx="911393" cy="362107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50" name="Line"/>
            <p:cNvSpPr/>
            <p:nvPr/>
          </p:nvSpPr>
          <p:spPr>
            <a:xfrm>
              <a:off x="2971303" y="1761306"/>
              <a:ext cx="557671" cy="1"/>
            </a:xfrm>
            <a:prstGeom prst="line">
              <a:avLst/>
            </a:prstGeom>
            <a:noFill/>
            <a:ln w="25400" cap="flat">
              <a:solidFill>
                <a:srgbClr val="009F0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51" name="Line"/>
            <p:cNvSpPr/>
            <p:nvPr/>
          </p:nvSpPr>
          <p:spPr>
            <a:xfrm flipH="1">
              <a:off x="4886702" y="1761306"/>
              <a:ext cx="557671" cy="1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2455" name="Group"/>
          <p:cNvGrpSpPr/>
          <p:nvPr/>
        </p:nvGrpSpPr>
        <p:grpSpPr>
          <a:xfrm>
            <a:off x="2000250" y="1911350"/>
            <a:ext cx="9894927" cy="800100"/>
            <a:chOff x="0" y="0"/>
            <a:chExt cx="9894926" cy="800100"/>
          </a:xfrm>
        </p:grpSpPr>
        <p:pic>
          <p:nvPicPr>
            <p:cNvPr id="2453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8359666" cy="8001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54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13851" y="222250"/>
              <a:ext cx="981076" cy="266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56" name="旁瓣相互抵消（系数A，B控制）…"/>
          <p:cNvSpPr txBox="1"/>
          <p:nvPr/>
        </p:nvSpPr>
        <p:spPr>
          <a:xfrm>
            <a:off x="9564553" y="5511494"/>
            <a:ext cx="3357327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493888" indent="-493888" algn="l">
              <a:spcBef>
                <a:spcPts val="3200"/>
              </a:spcBef>
              <a:buSzPct val="100000"/>
              <a:buAutoNum type="arabicPeriod"/>
              <a:defRPr sz="2800"/>
            </a:pPr>
            <a:r>
              <a:t>旁瓣相互抵消（系数A，B控制）</a:t>
            </a:r>
          </a:p>
          <a:p>
            <a:pPr marL="493888" indent="-493888" algn="l">
              <a:spcBef>
                <a:spcPts val="3200"/>
              </a:spcBef>
              <a:buSzPct val="100000"/>
              <a:buAutoNum type="arabicPeriod"/>
              <a:defRPr sz="2800"/>
            </a:pPr>
            <a:r>
              <a:t>主瓣变宽（相对矩形窗），能量集中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8" grpId="2" animBg="1" advAuto="0"/>
      <p:bldP spid="2442" grpId="3" animBg="1" advAuto="0"/>
      <p:bldP spid="2443" grpId="6" animBg="1" advAuto="0"/>
      <p:bldP spid="2452" grpId="4" animBg="1" advAuto="0"/>
      <p:bldP spid="2455" grpId="1" animBg="1" advAuto="0"/>
      <p:bldP spid="2456" grpId="5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2459" name="3. 升余弦窗"/>
          <p:cNvSpPr txBox="1"/>
          <p:nvPr/>
        </p:nvSpPr>
        <p:spPr>
          <a:xfrm>
            <a:off x="249198" y="179841"/>
            <a:ext cx="245150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3. 升余弦窗</a:t>
            </a:r>
          </a:p>
        </p:txBody>
      </p:sp>
      <p:sp>
        <p:nvSpPr>
          <p:cNvPr id="2460" name="布莱克曼窗：A=0.42, B=0.5, C=0.08 （二阶升余弦窗）"/>
          <p:cNvSpPr txBox="1"/>
          <p:nvPr/>
        </p:nvSpPr>
        <p:spPr>
          <a:xfrm>
            <a:off x="757897" y="999056"/>
            <a:ext cx="890046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布莱克曼窗：A=0.42, B=0.5, C=0.08 （二阶升余弦窗）</a:t>
            </a:r>
          </a:p>
        </p:txBody>
      </p:sp>
      <p:pic>
        <p:nvPicPr>
          <p:cNvPr id="2461" name="Blackman.png" descr="Blackm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3598"/>
            <a:ext cx="13004801" cy="71064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1844118"/>
            <a:ext cx="11875669" cy="6678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76" name="Group"/>
          <p:cNvGrpSpPr/>
          <p:nvPr/>
        </p:nvGrpSpPr>
        <p:grpSpPr>
          <a:xfrm>
            <a:off x="1860550" y="3498850"/>
            <a:ext cx="8984594" cy="5943600"/>
            <a:chOff x="0" y="0"/>
            <a:chExt cx="8984593" cy="5943600"/>
          </a:xfrm>
        </p:grpSpPr>
        <p:pic>
          <p:nvPicPr>
            <p:cNvPr id="2463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0100" y="5727700"/>
              <a:ext cx="317500" cy="215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6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2000" y="725222"/>
              <a:ext cx="2846114" cy="850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6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852222"/>
              <a:ext cx="2846114" cy="850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66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7000" y="2249222"/>
              <a:ext cx="2931073" cy="876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67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96000" y="2249222"/>
              <a:ext cx="2888594" cy="863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68" name="Line"/>
            <p:cNvSpPr/>
            <p:nvPr/>
          </p:nvSpPr>
          <p:spPr>
            <a:xfrm>
              <a:off x="3712210" y="380182"/>
              <a:ext cx="849708" cy="3582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69" name="Line"/>
            <p:cNvSpPr/>
            <p:nvPr/>
          </p:nvSpPr>
          <p:spPr>
            <a:xfrm flipH="1">
              <a:off x="5000429" y="299081"/>
              <a:ext cx="852634" cy="522533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70" name="Line"/>
            <p:cNvSpPr/>
            <p:nvPr/>
          </p:nvSpPr>
          <p:spPr>
            <a:xfrm>
              <a:off x="2890194" y="1372574"/>
              <a:ext cx="1160614" cy="840576"/>
            </a:xfrm>
            <a:prstGeom prst="line">
              <a:avLst/>
            </a:prstGeom>
            <a:noFill/>
            <a:ln w="25400" cap="flat">
              <a:solidFill>
                <a:srgbClr val="009F04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71" name="Line"/>
            <p:cNvSpPr/>
            <p:nvPr/>
          </p:nvSpPr>
          <p:spPr>
            <a:xfrm flipH="1">
              <a:off x="5535537" y="1371269"/>
              <a:ext cx="841881" cy="841881"/>
            </a:xfrm>
            <a:prstGeom prst="line">
              <a:avLst/>
            </a:prstGeom>
            <a:noFill/>
            <a:ln w="25400" cap="flat">
              <a:solidFill>
                <a:srgbClr val="0433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2472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42000" y="26722"/>
              <a:ext cx="1643449" cy="355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73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33700" y="0"/>
              <a:ext cx="855363" cy="355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4" name="Line"/>
            <p:cNvSpPr/>
            <p:nvPr/>
          </p:nvSpPr>
          <p:spPr>
            <a:xfrm flipH="1">
              <a:off x="6297537" y="2960088"/>
              <a:ext cx="845505" cy="1031062"/>
            </a:xfrm>
            <a:prstGeom prst="line">
              <a:avLst/>
            </a:prstGeom>
            <a:noFill/>
            <a:ln w="25400" cap="flat">
              <a:solidFill>
                <a:srgbClr val="00FDF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75" name="Line"/>
            <p:cNvSpPr/>
            <p:nvPr/>
          </p:nvSpPr>
          <p:spPr>
            <a:xfrm>
              <a:off x="2403155" y="3271767"/>
              <a:ext cx="846383" cy="846383"/>
            </a:xfrm>
            <a:prstGeom prst="line">
              <a:avLst/>
            </a:prstGeom>
            <a:noFill/>
            <a:ln w="25400" cap="flat">
              <a:solidFill>
                <a:srgbClr val="A9A245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pic>
        <p:nvPicPr>
          <p:cNvPr id="2477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03101" y="2768600"/>
            <a:ext cx="981076" cy="2667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80" name="Group"/>
          <p:cNvGrpSpPr/>
          <p:nvPr/>
        </p:nvGrpSpPr>
        <p:grpSpPr>
          <a:xfrm>
            <a:off x="8191257" y="1130132"/>
            <a:ext cx="4701642" cy="1456033"/>
            <a:chOff x="0" y="-75183"/>
            <a:chExt cx="4701640" cy="1456031"/>
          </a:xfrm>
        </p:grpSpPr>
        <p:sp>
          <p:nvSpPr>
            <p:cNvPr id="2478" name="Rectangle"/>
            <p:cNvSpPr/>
            <p:nvPr/>
          </p:nvSpPr>
          <p:spPr>
            <a:xfrm>
              <a:off x="0" y="529947"/>
              <a:ext cx="4701641" cy="850901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79" name="高阶项"/>
            <p:cNvSpPr txBox="1"/>
            <p:nvPr/>
          </p:nvSpPr>
          <p:spPr>
            <a:xfrm>
              <a:off x="2535094" y="-75184"/>
              <a:ext cx="11811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高阶项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" grpId="4" animBg="1" advAuto="0"/>
      <p:bldP spid="2462" grpId="1" animBg="1" advAuto="0"/>
      <p:bldP spid="2476" grpId="5" animBg="1" advAuto="0"/>
      <p:bldP spid="2477" grpId="2" animBg="1" advAuto="0"/>
      <p:bldP spid="2480" grpId="3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2483" name="各种窗函数性能比较比较"/>
          <p:cNvSpPr txBox="1"/>
          <p:nvPr/>
        </p:nvSpPr>
        <p:spPr>
          <a:xfrm>
            <a:off x="3524249" y="-8945"/>
            <a:ext cx="8496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各种窗函数性能比较比较</a:t>
            </a:r>
          </a:p>
        </p:txBody>
      </p:sp>
      <p:pic>
        <p:nvPicPr>
          <p:cNvPr id="2484" name="WindowsComparison.png" descr="WindowsComparison.png"/>
          <p:cNvPicPr>
            <a:picLocks noChangeAspect="1"/>
          </p:cNvPicPr>
          <p:nvPr/>
        </p:nvPicPr>
        <p:blipFill>
          <a:blip r:embed="rId2"/>
          <a:srcRect l="8062" t="7805" r="8062" b="5985"/>
          <a:stretch>
            <a:fillRect/>
          </a:stretch>
        </p:blipFill>
        <p:spPr>
          <a:xfrm>
            <a:off x="1048565" y="1556948"/>
            <a:ext cx="10907670" cy="7648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742" y="9135225"/>
            <a:ext cx="580082" cy="330201"/>
          </a:xfrm>
          <a:prstGeom prst="rect">
            <a:avLst/>
          </a:prstGeom>
          <a:ln w="12700">
            <a:miter lim="400000"/>
          </a:ln>
        </p:spPr>
      </p:pic>
      <p:sp>
        <p:nvSpPr>
          <p:cNvPr id="2486" name="归一化数字角频率"/>
          <p:cNvSpPr txBox="1"/>
          <p:nvPr/>
        </p:nvSpPr>
        <p:spPr>
          <a:xfrm>
            <a:off x="4717854" y="8991552"/>
            <a:ext cx="29591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归一化数字角频率</a:t>
            </a:r>
          </a:p>
        </p:txBody>
      </p:sp>
      <p:sp>
        <p:nvSpPr>
          <p:cNvPr id="2487" name="Rectangle"/>
          <p:cNvSpPr/>
          <p:nvPr/>
        </p:nvSpPr>
        <p:spPr>
          <a:xfrm>
            <a:off x="1629778" y="1740236"/>
            <a:ext cx="3187290" cy="447491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48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" y="774700"/>
            <a:ext cx="2729024" cy="6985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9" name="截取部分"/>
          <p:cNvSpPr txBox="1"/>
          <p:nvPr/>
        </p:nvSpPr>
        <p:spPr>
          <a:xfrm>
            <a:off x="2455072" y="6130351"/>
            <a:ext cx="15367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截取部分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2492" name="各种窗函数性能比较比较"/>
          <p:cNvSpPr txBox="1"/>
          <p:nvPr/>
        </p:nvSpPr>
        <p:spPr>
          <a:xfrm>
            <a:off x="3524249" y="-8945"/>
            <a:ext cx="8496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各种窗函数性能比较比较</a:t>
            </a:r>
          </a:p>
        </p:txBody>
      </p:sp>
      <p:pic>
        <p:nvPicPr>
          <p:cNvPr id="2493" name="WindowsComparison2.png" descr="WindowsComparison2.png"/>
          <p:cNvPicPr>
            <a:picLocks noChangeAspect="1"/>
          </p:cNvPicPr>
          <p:nvPr/>
        </p:nvPicPr>
        <p:blipFill>
          <a:blip r:embed="rId2"/>
          <a:srcRect l="7985" t="8382" r="7985" b="6247"/>
          <a:stretch>
            <a:fillRect/>
          </a:stretch>
        </p:blipFill>
        <p:spPr>
          <a:xfrm>
            <a:off x="1564169" y="1191921"/>
            <a:ext cx="10927746" cy="8019148"/>
          </a:xfrm>
          <a:prstGeom prst="rect">
            <a:avLst/>
          </a:prstGeom>
          <a:ln w="12700">
            <a:miter lim="400000"/>
          </a:ln>
        </p:spPr>
      </p:pic>
      <p:sp>
        <p:nvSpPr>
          <p:cNvPr id="2494" name="Line"/>
          <p:cNvSpPr/>
          <p:nvPr/>
        </p:nvSpPr>
        <p:spPr>
          <a:xfrm>
            <a:off x="279425" y="2323466"/>
            <a:ext cx="3757674" cy="1"/>
          </a:xfrm>
          <a:prstGeom prst="line">
            <a:avLst/>
          </a:prstGeom>
          <a:ln w="25400">
            <a:solidFill>
              <a:srgbClr val="0433FF"/>
            </a:solidFill>
            <a:prstDash val="sysDot"/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95" name="Line"/>
          <p:cNvSpPr/>
          <p:nvPr/>
        </p:nvSpPr>
        <p:spPr>
          <a:xfrm>
            <a:off x="299919" y="3314066"/>
            <a:ext cx="5535507" cy="1"/>
          </a:xfrm>
          <a:prstGeom prst="line">
            <a:avLst/>
          </a:prstGeom>
          <a:ln w="25400">
            <a:solidFill>
              <a:srgbClr val="28A41B"/>
            </a:solidFill>
            <a:prstDash val="sysDot"/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96" name="Line"/>
          <p:cNvSpPr/>
          <p:nvPr/>
        </p:nvSpPr>
        <p:spPr>
          <a:xfrm>
            <a:off x="282497" y="3695066"/>
            <a:ext cx="5008551" cy="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97" name="Line"/>
          <p:cNvSpPr/>
          <p:nvPr/>
        </p:nvSpPr>
        <p:spPr>
          <a:xfrm>
            <a:off x="264035" y="4558666"/>
            <a:ext cx="6644491" cy="1"/>
          </a:xfrm>
          <a:prstGeom prst="line">
            <a:avLst/>
          </a:prstGeom>
          <a:ln w="25400">
            <a:solidFill>
              <a:srgbClr val="00FDFF"/>
            </a:solidFill>
            <a:prstDash val="sysDot"/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98" name="Line"/>
          <p:cNvSpPr/>
          <p:nvPr/>
        </p:nvSpPr>
        <p:spPr>
          <a:xfrm>
            <a:off x="264035" y="5701666"/>
            <a:ext cx="6644491" cy="1"/>
          </a:xfrm>
          <a:prstGeom prst="line">
            <a:avLst/>
          </a:prstGeom>
          <a:ln w="25400">
            <a:solidFill>
              <a:srgbClr val="FF40FF"/>
            </a:solidFill>
            <a:prstDash val="sysDot"/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99" name="-13"/>
          <p:cNvSpPr txBox="1"/>
          <p:nvPr/>
        </p:nvSpPr>
        <p:spPr>
          <a:xfrm>
            <a:off x="2282382" y="1894137"/>
            <a:ext cx="5547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400"/>
            </a:lvl1pPr>
          </a:lstStyle>
          <a:p>
            <a:r>
              <a:t>-13</a:t>
            </a:r>
          </a:p>
        </p:txBody>
      </p:sp>
      <p:sp>
        <p:nvSpPr>
          <p:cNvPr id="2500" name="-27"/>
          <p:cNvSpPr txBox="1"/>
          <p:nvPr/>
        </p:nvSpPr>
        <p:spPr>
          <a:xfrm>
            <a:off x="2282382" y="2867626"/>
            <a:ext cx="5547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400"/>
            </a:lvl1pPr>
          </a:lstStyle>
          <a:p>
            <a:r>
              <a:t>-27</a:t>
            </a:r>
          </a:p>
        </p:txBody>
      </p:sp>
      <p:sp>
        <p:nvSpPr>
          <p:cNvPr id="2501" name="-32"/>
          <p:cNvSpPr txBox="1"/>
          <p:nvPr/>
        </p:nvSpPr>
        <p:spPr>
          <a:xfrm>
            <a:off x="2282382" y="3295016"/>
            <a:ext cx="5547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400"/>
            </a:lvl1pPr>
          </a:lstStyle>
          <a:p>
            <a:r>
              <a:t>-32</a:t>
            </a:r>
          </a:p>
        </p:txBody>
      </p:sp>
      <p:sp>
        <p:nvSpPr>
          <p:cNvPr id="2502" name="-43"/>
          <p:cNvSpPr txBox="1"/>
          <p:nvPr/>
        </p:nvSpPr>
        <p:spPr>
          <a:xfrm>
            <a:off x="2282382" y="4095116"/>
            <a:ext cx="5547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400"/>
            </a:lvl1pPr>
          </a:lstStyle>
          <a:p>
            <a:r>
              <a:t>-43</a:t>
            </a:r>
          </a:p>
        </p:txBody>
      </p:sp>
      <p:sp>
        <p:nvSpPr>
          <p:cNvPr id="2503" name="-58"/>
          <p:cNvSpPr txBox="1"/>
          <p:nvPr/>
        </p:nvSpPr>
        <p:spPr>
          <a:xfrm>
            <a:off x="2282382" y="5247347"/>
            <a:ext cx="5547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400"/>
            </a:lvl1pPr>
          </a:lstStyle>
          <a:p>
            <a:r>
              <a:t>-58</a:t>
            </a:r>
          </a:p>
        </p:txBody>
      </p:sp>
      <p:pic>
        <p:nvPicPr>
          <p:cNvPr id="250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742" y="9262225"/>
            <a:ext cx="580082" cy="330201"/>
          </a:xfrm>
          <a:prstGeom prst="rect">
            <a:avLst/>
          </a:prstGeom>
          <a:ln w="12700">
            <a:miter lim="400000"/>
          </a:ln>
        </p:spPr>
      </p:pic>
      <p:sp>
        <p:nvSpPr>
          <p:cNvPr id="2505" name="归一化数字角频率"/>
          <p:cNvSpPr txBox="1"/>
          <p:nvPr/>
        </p:nvSpPr>
        <p:spPr>
          <a:xfrm>
            <a:off x="5479854" y="9118552"/>
            <a:ext cx="29591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归一化数字角频率</a:t>
            </a:r>
          </a:p>
        </p:txBody>
      </p:sp>
      <p:pic>
        <p:nvPicPr>
          <p:cNvPr id="250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" y="520700"/>
            <a:ext cx="2729024" cy="698500"/>
          </a:xfrm>
          <a:prstGeom prst="rect">
            <a:avLst/>
          </a:prstGeom>
          <a:ln w="12700">
            <a:miter lim="400000"/>
          </a:ln>
        </p:spPr>
      </p:pic>
      <p:sp>
        <p:nvSpPr>
          <p:cNvPr id="2507" name="矩形窗"/>
          <p:cNvSpPr txBox="1"/>
          <p:nvPr/>
        </p:nvSpPr>
        <p:spPr>
          <a:xfrm>
            <a:off x="406400" y="1841500"/>
            <a:ext cx="9525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200"/>
            </a:lvl1pPr>
          </a:lstStyle>
          <a:p>
            <a:r>
              <a:t>矩形窗</a:t>
            </a:r>
          </a:p>
        </p:txBody>
      </p:sp>
      <p:sp>
        <p:nvSpPr>
          <p:cNvPr id="2508" name="汉宁窗"/>
          <p:cNvSpPr txBox="1"/>
          <p:nvPr/>
        </p:nvSpPr>
        <p:spPr>
          <a:xfrm>
            <a:off x="406400" y="3276600"/>
            <a:ext cx="9525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200"/>
            </a:lvl1pPr>
          </a:lstStyle>
          <a:p>
            <a:r>
              <a:t>汉宁窗</a:t>
            </a:r>
          </a:p>
        </p:txBody>
      </p:sp>
      <p:sp>
        <p:nvSpPr>
          <p:cNvPr id="2509" name="汉明窗"/>
          <p:cNvSpPr txBox="1"/>
          <p:nvPr/>
        </p:nvSpPr>
        <p:spPr>
          <a:xfrm>
            <a:off x="406400" y="4038600"/>
            <a:ext cx="9525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200"/>
            </a:lvl1pPr>
          </a:lstStyle>
          <a:p>
            <a:r>
              <a:t>汉明窗</a:t>
            </a:r>
          </a:p>
        </p:txBody>
      </p:sp>
      <p:sp>
        <p:nvSpPr>
          <p:cNvPr id="2510" name="三角窗"/>
          <p:cNvSpPr txBox="1"/>
          <p:nvPr/>
        </p:nvSpPr>
        <p:spPr>
          <a:xfrm>
            <a:off x="406400" y="2767966"/>
            <a:ext cx="9525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200"/>
            </a:lvl1pPr>
          </a:lstStyle>
          <a:p>
            <a:r>
              <a:t>三角窗</a:t>
            </a:r>
          </a:p>
        </p:txBody>
      </p:sp>
      <p:sp>
        <p:nvSpPr>
          <p:cNvPr id="2511" name="布莱克曼窗"/>
          <p:cNvSpPr txBox="1"/>
          <p:nvPr/>
        </p:nvSpPr>
        <p:spPr>
          <a:xfrm>
            <a:off x="406400" y="5240997"/>
            <a:ext cx="15113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200"/>
            </a:lvl1pPr>
          </a:lstStyle>
          <a:p>
            <a:r>
              <a:t>布莱克曼窗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2514" name="各种窗函数性能比较比较"/>
          <p:cNvSpPr txBox="1"/>
          <p:nvPr/>
        </p:nvSpPr>
        <p:spPr>
          <a:xfrm>
            <a:off x="3524249" y="-8945"/>
            <a:ext cx="8496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各种窗函数性能比较比较</a:t>
            </a:r>
          </a:p>
        </p:txBody>
      </p:sp>
      <p:pic>
        <p:nvPicPr>
          <p:cNvPr id="2515" name="WindowsComparison2.png" descr="WindowsComparison2.png"/>
          <p:cNvPicPr>
            <a:picLocks noChangeAspect="1"/>
          </p:cNvPicPr>
          <p:nvPr/>
        </p:nvPicPr>
        <p:blipFill>
          <a:blip r:embed="rId2"/>
          <a:srcRect l="7985" t="8382" r="7985" b="6247"/>
          <a:stretch>
            <a:fillRect/>
          </a:stretch>
        </p:blipFill>
        <p:spPr>
          <a:xfrm>
            <a:off x="1564169" y="1191921"/>
            <a:ext cx="10927746" cy="8019148"/>
          </a:xfrm>
          <a:prstGeom prst="rect">
            <a:avLst/>
          </a:prstGeom>
          <a:ln w="12700">
            <a:miter lim="400000"/>
          </a:ln>
        </p:spPr>
      </p:pic>
      <p:sp>
        <p:nvSpPr>
          <p:cNvPr id="2516" name="Line"/>
          <p:cNvSpPr/>
          <p:nvPr/>
        </p:nvSpPr>
        <p:spPr>
          <a:xfrm flipV="1">
            <a:off x="3490998" y="3753503"/>
            <a:ext cx="1" cy="5438842"/>
          </a:xfrm>
          <a:prstGeom prst="line">
            <a:avLst/>
          </a:prstGeom>
          <a:ln w="25400">
            <a:solidFill>
              <a:srgbClr val="0433F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17" name="Line"/>
          <p:cNvSpPr/>
          <p:nvPr/>
        </p:nvSpPr>
        <p:spPr>
          <a:xfrm flipV="1">
            <a:off x="4843996" y="7504281"/>
            <a:ext cx="1" cy="1672198"/>
          </a:xfrm>
          <a:prstGeom prst="line">
            <a:avLst/>
          </a:prstGeom>
          <a:ln w="25400">
            <a:solidFill>
              <a:srgbClr val="00FDF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18" name="Line"/>
          <p:cNvSpPr/>
          <p:nvPr/>
        </p:nvSpPr>
        <p:spPr>
          <a:xfrm flipV="1">
            <a:off x="6235425" y="8556022"/>
            <a:ext cx="1" cy="646229"/>
          </a:xfrm>
          <a:prstGeom prst="line">
            <a:avLst/>
          </a:prstGeom>
          <a:ln w="25400">
            <a:solidFill>
              <a:srgbClr val="FF40F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51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742" y="9262225"/>
            <a:ext cx="580082" cy="330201"/>
          </a:xfrm>
          <a:prstGeom prst="rect">
            <a:avLst/>
          </a:prstGeom>
          <a:ln w="12700">
            <a:miter lim="400000"/>
          </a:ln>
        </p:spPr>
      </p:pic>
      <p:sp>
        <p:nvSpPr>
          <p:cNvPr id="2520" name="归一化数字角频率"/>
          <p:cNvSpPr txBox="1"/>
          <p:nvPr/>
        </p:nvSpPr>
        <p:spPr>
          <a:xfrm>
            <a:off x="5479854" y="9118552"/>
            <a:ext cx="29591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归一化数字角频率</a:t>
            </a:r>
          </a:p>
        </p:txBody>
      </p:sp>
      <p:sp>
        <p:nvSpPr>
          <p:cNvPr id="2521" name="过渡带宽正比于主瓣宽度"/>
          <p:cNvSpPr txBox="1"/>
          <p:nvPr/>
        </p:nvSpPr>
        <p:spPr>
          <a:xfrm>
            <a:off x="5234032" y="1742362"/>
            <a:ext cx="40259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过渡带宽正比于主瓣宽度</a:t>
            </a:r>
          </a:p>
        </p:txBody>
      </p:sp>
      <p:sp>
        <p:nvSpPr>
          <p:cNvPr id="2522" name="Line"/>
          <p:cNvSpPr/>
          <p:nvPr/>
        </p:nvSpPr>
        <p:spPr>
          <a:xfrm>
            <a:off x="2159000" y="8315441"/>
            <a:ext cx="1293568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23" name="Line"/>
          <p:cNvSpPr/>
          <p:nvPr/>
        </p:nvSpPr>
        <p:spPr>
          <a:xfrm>
            <a:off x="2159000" y="8505941"/>
            <a:ext cx="2698218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24" name="Line"/>
          <p:cNvSpPr/>
          <p:nvPr/>
        </p:nvSpPr>
        <p:spPr>
          <a:xfrm>
            <a:off x="2163328" y="8658341"/>
            <a:ext cx="4090890" cy="1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252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850" y="7518400"/>
            <a:ext cx="30583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850" y="7708900"/>
            <a:ext cx="30583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850" y="7835900"/>
            <a:ext cx="30583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8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800" y="520700"/>
            <a:ext cx="2729024" cy="698500"/>
          </a:xfrm>
          <a:prstGeom prst="rect">
            <a:avLst/>
          </a:prstGeom>
          <a:ln w="12700">
            <a:miter lim="400000"/>
          </a:ln>
        </p:spPr>
      </p:pic>
      <p:sp>
        <p:nvSpPr>
          <p:cNvPr id="2529" name="矩形窗"/>
          <p:cNvSpPr txBox="1"/>
          <p:nvPr/>
        </p:nvSpPr>
        <p:spPr>
          <a:xfrm>
            <a:off x="2227017" y="7050923"/>
            <a:ext cx="876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000"/>
            </a:lvl1pPr>
          </a:lstStyle>
          <a:p>
            <a:r>
              <a:t>矩形窗</a:t>
            </a:r>
          </a:p>
        </p:txBody>
      </p:sp>
      <p:sp>
        <p:nvSpPr>
          <p:cNvPr id="2530" name="汉宁窗"/>
          <p:cNvSpPr txBox="1"/>
          <p:nvPr/>
        </p:nvSpPr>
        <p:spPr>
          <a:xfrm>
            <a:off x="3529427" y="6924240"/>
            <a:ext cx="876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000"/>
            </a:lvl1pPr>
          </a:lstStyle>
          <a:p>
            <a:r>
              <a:t>汉宁窗</a:t>
            </a:r>
          </a:p>
        </p:txBody>
      </p:sp>
      <p:sp>
        <p:nvSpPr>
          <p:cNvPr id="2531" name="汉明窗"/>
          <p:cNvSpPr txBox="1"/>
          <p:nvPr/>
        </p:nvSpPr>
        <p:spPr>
          <a:xfrm>
            <a:off x="3529427" y="7305240"/>
            <a:ext cx="876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000"/>
            </a:lvl1pPr>
          </a:lstStyle>
          <a:p>
            <a:r>
              <a:t>汉明窗</a:t>
            </a:r>
          </a:p>
        </p:txBody>
      </p:sp>
      <p:sp>
        <p:nvSpPr>
          <p:cNvPr id="2532" name="三角窗"/>
          <p:cNvSpPr txBox="1"/>
          <p:nvPr/>
        </p:nvSpPr>
        <p:spPr>
          <a:xfrm>
            <a:off x="3529427" y="6542606"/>
            <a:ext cx="876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000"/>
            </a:lvl1pPr>
          </a:lstStyle>
          <a:p>
            <a:r>
              <a:t>三角窗</a:t>
            </a:r>
          </a:p>
        </p:txBody>
      </p:sp>
      <p:sp>
        <p:nvSpPr>
          <p:cNvPr id="2533" name="布莱克曼窗"/>
          <p:cNvSpPr txBox="1"/>
          <p:nvPr/>
        </p:nvSpPr>
        <p:spPr>
          <a:xfrm>
            <a:off x="4850465" y="7432240"/>
            <a:ext cx="1384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000"/>
            </a:lvl1pPr>
          </a:lstStyle>
          <a:p>
            <a:r>
              <a:t>布莱克曼窗</a:t>
            </a:r>
          </a:p>
        </p:txBody>
      </p:sp>
      <p:sp>
        <p:nvSpPr>
          <p:cNvPr id="2534" name="Line"/>
          <p:cNvSpPr/>
          <p:nvPr/>
        </p:nvSpPr>
        <p:spPr>
          <a:xfrm>
            <a:off x="279425" y="2323466"/>
            <a:ext cx="3757674" cy="1"/>
          </a:xfrm>
          <a:prstGeom prst="line">
            <a:avLst/>
          </a:prstGeom>
          <a:ln w="25400">
            <a:solidFill>
              <a:srgbClr val="0433FF"/>
            </a:solidFill>
            <a:prstDash val="sysDot"/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35" name="Line"/>
          <p:cNvSpPr/>
          <p:nvPr/>
        </p:nvSpPr>
        <p:spPr>
          <a:xfrm>
            <a:off x="299919" y="3314066"/>
            <a:ext cx="5535507" cy="1"/>
          </a:xfrm>
          <a:prstGeom prst="line">
            <a:avLst/>
          </a:prstGeom>
          <a:ln w="25400">
            <a:solidFill>
              <a:srgbClr val="28A41B"/>
            </a:solidFill>
            <a:prstDash val="sysDot"/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36" name="Line"/>
          <p:cNvSpPr/>
          <p:nvPr/>
        </p:nvSpPr>
        <p:spPr>
          <a:xfrm>
            <a:off x="282497" y="3695066"/>
            <a:ext cx="5008551" cy="1"/>
          </a:xfrm>
          <a:prstGeom prst="line">
            <a:avLst/>
          </a:prstGeom>
          <a:ln w="25400">
            <a:solidFill>
              <a:srgbClr val="FF2600"/>
            </a:solidFill>
            <a:prstDash val="sysDot"/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37" name="Line"/>
          <p:cNvSpPr/>
          <p:nvPr/>
        </p:nvSpPr>
        <p:spPr>
          <a:xfrm>
            <a:off x="264035" y="4558666"/>
            <a:ext cx="6644491" cy="1"/>
          </a:xfrm>
          <a:prstGeom prst="line">
            <a:avLst/>
          </a:prstGeom>
          <a:ln w="25400">
            <a:solidFill>
              <a:srgbClr val="00FDFF"/>
            </a:solidFill>
            <a:prstDash val="sysDot"/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38" name="Line"/>
          <p:cNvSpPr/>
          <p:nvPr/>
        </p:nvSpPr>
        <p:spPr>
          <a:xfrm>
            <a:off x="264035" y="5701666"/>
            <a:ext cx="6644491" cy="1"/>
          </a:xfrm>
          <a:prstGeom prst="line">
            <a:avLst/>
          </a:prstGeom>
          <a:ln w="25400">
            <a:solidFill>
              <a:srgbClr val="FF40FF"/>
            </a:solidFill>
            <a:prstDash val="sysDot"/>
            <a:miter lim="400000"/>
            <a:tailEnd type="oval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39" name="-13"/>
          <p:cNvSpPr txBox="1"/>
          <p:nvPr/>
        </p:nvSpPr>
        <p:spPr>
          <a:xfrm>
            <a:off x="2282382" y="1894137"/>
            <a:ext cx="5547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400"/>
            </a:lvl1pPr>
          </a:lstStyle>
          <a:p>
            <a:r>
              <a:t>-13</a:t>
            </a:r>
          </a:p>
        </p:txBody>
      </p:sp>
      <p:sp>
        <p:nvSpPr>
          <p:cNvPr id="2540" name="-27"/>
          <p:cNvSpPr txBox="1"/>
          <p:nvPr/>
        </p:nvSpPr>
        <p:spPr>
          <a:xfrm>
            <a:off x="2282382" y="2867626"/>
            <a:ext cx="5547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400"/>
            </a:lvl1pPr>
          </a:lstStyle>
          <a:p>
            <a:r>
              <a:t>-27</a:t>
            </a:r>
          </a:p>
        </p:txBody>
      </p:sp>
      <p:sp>
        <p:nvSpPr>
          <p:cNvPr id="2541" name="-32"/>
          <p:cNvSpPr txBox="1"/>
          <p:nvPr/>
        </p:nvSpPr>
        <p:spPr>
          <a:xfrm>
            <a:off x="2282382" y="3295016"/>
            <a:ext cx="5547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400"/>
            </a:lvl1pPr>
          </a:lstStyle>
          <a:p>
            <a:r>
              <a:t>-32</a:t>
            </a:r>
          </a:p>
        </p:txBody>
      </p:sp>
      <p:sp>
        <p:nvSpPr>
          <p:cNvPr id="2542" name="-43"/>
          <p:cNvSpPr txBox="1"/>
          <p:nvPr/>
        </p:nvSpPr>
        <p:spPr>
          <a:xfrm>
            <a:off x="2282382" y="4095116"/>
            <a:ext cx="5547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400"/>
            </a:lvl1pPr>
          </a:lstStyle>
          <a:p>
            <a:r>
              <a:t>-43</a:t>
            </a:r>
          </a:p>
        </p:txBody>
      </p:sp>
      <p:sp>
        <p:nvSpPr>
          <p:cNvPr id="2543" name="-58"/>
          <p:cNvSpPr txBox="1"/>
          <p:nvPr/>
        </p:nvSpPr>
        <p:spPr>
          <a:xfrm>
            <a:off x="2282382" y="5247347"/>
            <a:ext cx="55473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400"/>
            </a:lvl1pPr>
          </a:lstStyle>
          <a:p>
            <a:r>
              <a:t>-58</a:t>
            </a:r>
          </a:p>
        </p:txBody>
      </p:sp>
      <p:sp>
        <p:nvSpPr>
          <p:cNvPr id="2544" name="矩形窗"/>
          <p:cNvSpPr txBox="1"/>
          <p:nvPr/>
        </p:nvSpPr>
        <p:spPr>
          <a:xfrm>
            <a:off x="406400" y="1841500"/>
            <a:ext cx="9525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200"/>
            </a:lvl1pPr>
          </a:lstStyle>
          <a:p>
            <a:r>
              <a:t>矩形窗</a:t>
            </a:r>
          </a:p>
        </p:txBody>
      </p:sp>
      <p:sp>
        <p:nvSpPr>
          <p:cNvPr id="2545" name="汉宁窗"/>
          <p:cNvSpPr txBox="1"/>
          <p:nvPr/>
        </p:nvSpPr>
        <p:spPr>
          <a:xfrm>
            <a:off x="406400" y="3276600"/>
            <a:ext cx="9525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200"/>
            </a:lvl1pPr>
          </a:lstStyle>
          <a:p>
            <a:r>
              <a:t>汉宁窗</a:t>
            </a:r>
          </a:p>
        </p:txBody>
      </p:sp>
      <p:sp>
        <p:nvSpPr>
          <p:cNvPr id="2546" name="汉明窗"/>
          <p:cNvSpPr txBox="1"/>
          <p:nvPr/>
        </p:nvSpPr>
        <p:spPr>
          <a:xfrm>
            <a:off x="406400" y="4038600"/>
            <a:ext cx="9525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200"/>
            </a:lvl1pPr>
          </a:lstStyle>
          <a:p>
            <a:r>
              <a:t>汉明窗</a:t>
            </a:r>
          </a:p>
        </p:txBody>
      </p:sp>
      <p:sp>
        <p:nvSpPr>
          <p:cNvPr id="2547" name="三角窗"/>
          <p:cNvSpPr txBox="1"/>
          <p:nvPr/>
        </p:nvSpPr>
        <p:spPr>
          <a:xfrm>
            <a:off x="406400" y="2767966"/>
            <a:ext cx="9525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200"/>
            </a:lvl1pPr>
          </a:lstStyle>
          <a:p>
            <a:r>
              <a:t>三角窗</a:t>
            </a:r>
          </a:p>
        </p:txBody>
      </p:sp>
      <p:sp>
        <p:nvSpPr>
          <p:cNvPr id="2548" name="布莱克曼窗"/>
          <p:cNvSpPr txBox="1"/>
          <p:nvPr/>
        </p:nvSpPr>
        <p:spPr>
          <a:xfrm>
            <a:off x="406400" y="5240997"/>
            <a:ext cx="151130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200"/>
            </a:lvl1pPr>
          </a:lstStyle>
          <a:p>
            <a:r>
              <a:t>布莱克曼窗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2551" name="各种窗函数性能比较比较"/>
          <p:cNvSpPr txBox="1"/>
          <p:nvPr/>
        </p:nvSpPr>
        <p:spPr>
          <a:xfrm>
            <a:off x="2254249" y="261671"/>
            <a:ext cx="8496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各种窗函数性能比较比较</a:t>
            </a:r>
          </a:p>
        </p:txBody>
      </p:sp>
      <p:graphicFrame>
        <p:nvGraphicFramePr>
          <p:cNvPr id="2552" name="Table"/>
          <p:cNvGraphicFramePr/>
          <p:nvPr/>
        </p:nvGraphicFramePr>
        <p:xfrm>
          <a:off x="381000" y="1397000"/>
          <a:ext cx="11649574" cy="7213596"/>
        </p:xfrm>
        <a:graphic>
          <a:graphicData uri="http://schemas.openxmlformats.org/drawingml/2006/table">
            <a:tbl>
              <a:tblPr>
                <a:tableStyleId>{EEE7283C-3CF3-47DC-8721-378D4A62B228}</a:tableStyleId>
              </a:tblPr>
              <a:tblGrid>
                <a:gridCol w="312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9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6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6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02266">
                <a:tc>
                  <a:txBody>
                    <a:bodyPr/>
                    <a:lstStyle/>
                    <a:p>
                      <a:pPr algn="ctr" defTabSz="914400"/>
                      <a:r>
                        <a:rPr sz="2600"/>
                        <a:t>窗函数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2600"/>
                        <a:t>旁瓣峰值衰减（dB）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2">
                            <a:hueOff val="-2473792"/>
                            <a:satOff val="-50209"/>
                            <a:lumOff val="23543"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2600"/>
                        <a:t>窗函数主瓣宽度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2">
                            <a:hueOff val="-2473792"/>
                            <a:satOff val="-50209"/>
                            <a:lumOff val="23543"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2600"/>
                        <a:t>滤波器过渡带宽度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2">
                            <a:hueOff val="-2473792"/>
                            <a:satOff val="-50209"/>
                            <a:lumOff val="23543"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2600"/>
                        <a:t>滤波器阻带最小衰减（dB）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  <a:gradFill flip="none" rotWithShape="1">
                      <a:gsLst>
                        <a:gs pos="0">
                          <a:schemeClr val="accent2">
                            <a:hueOff val="-2473792"/>
                            <a:satOff val="-50209"/>
                            <a:lumOff val="23543"/>
                          </a:schemeClr>
                        </a:gs>
                        <a:gs pos="100000">
                          <a:schemeClr val="accent2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2266">
                <a:tc>
                  <a:txBody>
                    <a:bodyPr/>
                    <a:lstStyle/>
                    <a:p>
                      <a:pPr algn="ctr" defTabSz="914400"/>
                      <a:r>
                        <a:rPr sz="2600"/>
                        <a:t>矩型窗
(截短)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2600"/>
                        <a:t>-13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2600"/>
                        <a:t>-21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2266">
                <a:tc>
                  <a:txBody>
                    <a:bodyPr/>
                    <a:lstStyle/>
                    <a:p>
                      <a:pPr algn="ctr" defTabSz="914400"/>
                      <a:r>
                        <a:rPr sz="2600"/>
                        <a:t>三角窗
（巴特利特窗）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2600"/>
                        <a:t>-25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2600"/>
                        <a:t>-25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2266">
                <a:tc>
                  <a:txBody>
                    <a:bodyPr/>
                    <a:lstStyle/>
                    <a:p>
                      <a:pPr algn="ctr" defTabSz="914400"/>
                      <a:r>
                        <a:rPr sz="2600"/>
                        <a:t>汉宁窗
（升余弦窗）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2600"/>
                        <a:t>-31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2600"/>
                        <a:t>-44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2266">
                <a:tc>
                  <a:txBody>
                    <a:bodyPr/>
                    <a:lstStyle/>
                    <a:p>
                      <a:pPr algn="ctr" defTabSz="914400"/>
                      <a:r>
                        <a:rPr sz="2600"/>
                        <a:t>汉明窗
（改进升余弦窗）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2600"/>
                        <a:t>-41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2600"/>
                        <a:t>-53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2266">
                <a:tc>
                  <a:txBody>
                    <a:bodyPr/>
                    <a:lstStyle/>
                    <a:p>
                      <a:pPr algn="ctr" defTabSz="914400"/>
                      <a:r>
                        <a:rPr sz="2600"/>
                        <a:t>布莱克曼窗
（二阶升余弦窗）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  <a:solidFill>
                      <a:schemeClr val="accent3">
                        <a:satOff val="18648"/>
                        <a:lumOff val="597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2600"/>
                        <a:t>-57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2600"/>
                        <a:t>-74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53585F"/>
                      </a:solidFill>
                      <a:miter lim="400000"/>
                    </a:lnL>
                    <a:lnR w="38100">
                      <a:solidFill>
                        <a:srgbClr val="53585F"/>
                      </a:solidFill>
                      <a:miter lim="400000"/>
                    </a:lnR>
                    <a:lnT w="38100">
                      <a:solidFill>
                        <a:srgbClr val="53585F"/>
                      </a:solidFill>
                      <a:miter lim="400000"/>
                    </a:lnT>
                    <a:lnB w="38100">
                      <a:solidFill>
                        <a:srgbClr val="53585F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5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0" y="2882900"/>
            <a:ext cx="36830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5295900"/>
            <a:ext cx="36830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350" y="7708900"/>
            <a:ext cx="54610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6464300"/>
            <a:ext cx="36830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4025900"/>
            <a:ext cx="36830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8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900" y="2882900"/>
            <a:ext cx="63500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3900" y="5295900"/>
            <a:ext cx="63500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0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3900" y="6438900"/>
            <a:ext cx="63500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1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8350" y="7708900"/>
            <a:ext cx="54610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2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3900" y="4025900"/>
            <a:ext cx="635000" cy="685800"/>
          </a:xfrm>
          <a:prstGeom prst="rect">
            <a:avLst/>
          </a:prstGeom>
          <a:ln w="12700">
            <a:miter lim="400000"/>
          </a:ln>
        </p:spPr>
      </p:pic>
      <p:sp>
        <p:nvSpPr>
          <p:cNvPr id="2563" name="旁瓣衰减…"/>
          <p:cNvSpPr txBox="1"/>
          <p:nvPr/>
        </p:nvSpPr>
        <p:spPr>
          <a:xfrm>
            <a:off x="3856826" y="8596704"/>
            <a:ext cx="1526897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sz="2600"/>
            </a:pPr>
            <a:r>
              <a:t>旁瓣衰减</a:t>
            </a:r>
          </a:p>
          <a:p>
            <a:pPr defTabSz="914400">
              <a:defRPr sz="2600"/>
            </a:pPr>
            <a:r>
              <a:t>越来越大</a:t>
            </a:r>
          </a:p>
        </p:txBody>
      </p:sp>
      <p:sp>
        <p:nvSpPr>
          <p:cNvPr id="2564" name="主瓣宽度…"/>
          <p:cNvSpPr txBox="1"/>
          <p:nvPr/>
        </p:nvSpPr>
        <p:spPr>
          <a:xfrm>
            <a:off x="5891352" y="8596704"/>
            <a:ext cx="152689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sz="2600"/>
            </a:pPr>
            <a:r>
              <a:t>主瓣宽度</a:t>
            </a:r>
          </a:p>
          <a:p>
            <a:pPr defTabSz="914400">
              <a:defRPr sz="2600"/>
            </a:pPr>
            <a:r>
              <a:t>越来越宽</a:t>
            </a:r>
          </a:p>
        </p:txBody>
      </p:sp>
      <p:sp>
        <p:nvSpPr>
          <p:cNvPr id="2565" name="过渡带宽…"/>
          <p:cNvSpPr txBox="1"/>
          <p:nvPr/>
        </p:nvSpPr>
        <p:spPr>
          <a:xfrm>
            <a:off x="7910652" y="8596704"/>
            <a:ext cx="152689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sz="2600"/>
            </a:pPr>
            <a:r>
              <a:t>过渡带宽</a:t>
            </a:r>
          </a:p>
          <a:p>
            <a:pPr defTabSz="914400">
              <a:defRPr sz="2600"/>
            </a:pPr>
            <a:r>
              <a:t>越来越宽</a:t>
            </a:r>
          </a:p>
        </p:txBody>
      </p:sp>
      <p:sp>
        <p:nvSpPr>
          <p:cNvPr id="2566" name="阻带衰减…"/>
          <p:cNvSpPr txBox="1"/>
          <p:nvPr/>
        </p:nvSpPr>
        <p:spPr>
          <a:xfrm>
            <a:off x="10044252" y="8596704"/>
            <a:ext cx="1526896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914400">
              <a:defRPr sz="2600"/>
            </a:pPr>
            <a:r>
              <a:rPr dirty="0" err="1"/>
              <a:t>阻带衰减</a:t>
            </a:r>
            <a:endParaRPr dirty="0"/>
          </a:p>
          <a:p>
            <a:pPr defTabSz="914400">
              <a:defRPr sz="2600"/>
            </a:pPr>
            <a:r>
              <a:rPr dirty="0" err="1"/>
              <a:t>越来越大</a:t>
            </a:r>
            <a:endParaRPr dirty="0"/>
          </a:p>
        </p:txBody>
      </p:sp>
      <p:sp>
        <p:nvSpPr>
          <p:cNvPr id="2567" name="Line"/>
          <p:cNvSpPr/>
          <p:nvPr/>
        </p:nvSpPr>
        <p:spPr>
          <a:xfrm flipH="1">
            <a:off x="12535728" y="2663039"/>
            <a:ext cx="1" cy="5951522"/>
          </a:xfrm>
          <a:prstGeom prst="line">
            <a:avLst/>
          </a:prstGeom>
          <a:ln w="1143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68" name="参考Oppenheim第三版539页！"/>
          <p:cNvSpPr txBox="1"/>
          <p:nvPr/>
        </p:nvSpPr>
        <p:spPr>
          <a:xfrm>
            <a:off x="866200" y="8761624"/>
            <a:ext cx="212240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3200"/>
              </a:spcBef>
              <a:defRPr sz="2000">
                <a:solidFill>
                  <a:srgbClr val="FF2600"/>
                </a:solidFill>
              </a:defRPr>
            </a:lvl1pPr>
          </a:lstStyle>
          <a:p>
            <a:r>
              <a:t>参考Oppenheim第三版539页！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" grpId="2" animBg="1" advAuto="0"/>
      <p:bldP spid="2564" grpId="3" animBg="1" advAuto="0"/>
      <p:bldP spid="2565" grpId="4" animBg="1" advAuto="0"/>
      <p:bldP spid="2566" grpId="5" animBg="1" advAuto="0"/>
      <p:bldP spid="2567" grpId="1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作业"/>
          <p:cNvSpPr>
            <a:spLocks noGrp="1"/>
          </p:cNvSpPr>
          <p:nvPr>
            <p:ph type="body" idx="14"/>
          </p:nvPr>
        </p:nvSpPr>
        <p:spPr>
          <a:xfrm>
            <a:off x="1270000" y="-197330"/>
            <a:ext cx="10464800" cy="1524001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作业</a:t>
            </a:r>
          </a:p>
        </p:txBody>
      </p:sp>
      <p:sp>
        <p:nvSpPr>
          <p:cNvPr id="2571" name="5.1…"/>
          <p:cNvSpPr txBox="1"/>
          <p:nvPr/>
        </p:nvSpPr>
        <p:spPr>
          <a:xfrm>
            <a:off x="6130504" y="3717509"/>
            <a:ext cx="743793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5.1</a:t>
            </a:r>
          </a:p>
          <a:p>
            <a:r>
              <a:rPr dirty="0"/>
              <a:t>5.2</a:t>
            </a:r>
          </a:p>
          <a:p>
            <a:r>
              <a:rPr dirty="0"/>
              <a:t>5.3</a:t>
            </a:r>
          </a:p>
          <a:p>
            <a:r>
              <a:rPr dirty="0"/>
              <a:t>5.4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"/>
          <p:cNvGrpSpPr/>
          <p:nvPr/>
        </p:nvGrpSpPr>
        <p:grpSpPr>
          <a:xfrm>
            <a:off x="4793017" y="5057794"/>
            <a:ext cx="7305248" cy="4346973"/>
            <a:chOff x="0" y="0"/>
            <a:chExt cx="7305247" cy="4346971"/>
          </a:xfrm>
        </p:grpSpPr>
        <p:grpSp>
          <p:nvGrpSpPr>
            <p:cNvPr id="180" name="Group"/>
            <p:cNvGrpSpPr/>
            <p:nvPr/>
          </p:nvGrpSpPr>
          <p:grpSpPr>
            <a:xfrm>
              <a:off x="0" y="0"/>
              <a:ext cx="7305248" cy="4346972"/>
              <a:chOff x="0" y="0"/>
              <a:chExt cx="7305247" cy="4346971"/>
            </a:xfrm>
          </p:grpSpPr>
          <p:pic>
            <p:nvPicPr>
              <p:cNvPr id="178" name="phase_shift.png" descr="phase_shift.png"/>
              <p:cNvPicPr>
                <a:picLocks noChangeAspect="1"/>
              </p:cNvPicPr>
              <p:nvPr/>
            </p:nvPicPr>
            <p:blipFill>
              <a:blip r:embed="rId3"/>
              <a:srcRect l="6002" t="6912" r="7832" b="3915"/>
              <a:stretch>
                <a:fillRect/>
              </a:stretch>
            </p:blipFill>
            <p:spPr>
              <a:xfrm>
                <a:off x="0" y="0"/>
                <a:ext cx="7305248" cy="42617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79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4625" y="4181871"/>
                <a:ext cx="194236" cy="1651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81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7492" y="2757190"/>
              <a:ext cx="543699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2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23632" y="473055"/>
              <a:ext cx="535461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4" name="5.1 相位失真"/>
          <p:cNvSpPr txBox="1">
            <a:spLocks noGrp="1"/>
          </p:cNvSpPr>
          <p:nvPr>
            <p:ph type="title"/>
          </p:nvPr>
        </p:nvSpPr>
        <p:spPr>
          <a:xfrm>
            <a:off x="952500" y="15288"/>
            <a:ext cx="11099800" cy="844966"/>
          </a:xfrm>
          <a:prstGeom prst="rect">
            <a:avLst/>
          </a:prstGeom>
        </p:spPr>
        <p:txBody>
          <a:bodyPr/>
          <a:lstStyle>
            <a:lvl1pPr defTabSz="309625">
              <a:defRPr sz="4240"/>
            </a:lvl1pPr>
          </a:lstStyle>
          <a:p>
            <a:r>
              <a:t>5.1 相位失真</a:t>
            </a:r>
          </a:p>
        </p:txBody>
      </p:sp>
      <p:sp>
        <p:nvSpPr>
          <p:cNvPr id="185" name="相位代表了一个信号到达的时刻，信号经过LTI系统后会产生相移"/>
          <p:cNvSpPr txBox="1"/>
          <p:nvPr/>
        </p:nvSpPr>
        <p:spPr>
          <a:xfrm>
            <a:off x="292315" y="1648767"/>
            <a:ext cx="1161460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3200"/>
            </a:lvl1pPr>
          </a:lstStyle>
          <a:p>
            <a:r>
              <a:t>相位代表了一个信号到达的时刻，信号经过LTI系统后会产生相移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986" y="3225199"/>
            <a:ext cx="2842399" cy="3677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7976" y="3225000"/>
            <a:ext cx="4658499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7611" y="3704399"/>
            <a:ext cx="5257801" cy="876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8" name="Group"/>
          <p:cNvGrpSpPr/>
          <p:nvPr/>
        </p:nvGrpSpPr>
        <p:grpSpPr>
          <a:xfrm>
            <a:off x="7668052" y="4564507"/>
            <a:ext cx="5027858" cy="4405721"/>
            <a:chOff x="0" y="0"/>
            <a:chExt cx="5027857" cy="4405720"/>
          </a:xfrm>
        </p:grpSpPr>
        <p:grpSp>
          <p:nvGrpSpPr>
            <p:cNvPr id="191" name="Group"/>
            <p:cNvGrpSpPr/>
            <p:nvPr/>
          </p:nvGrpSpPr>
          <p:grpSpPr>
            <a:xfrm>
              <a:off x="3222011" y="0"/>
              <a:ext cx="1805847" cy="647701"/>
              <a:chOff x="0" y="0"/>
              <a:chExt cx="1805845" cy="647700"/>
            </a:xfrm>
          </p:grpSpPr>
          <p:sp>
            <p:nvSpPr>
              <p:cNvPr id="189" name="Line"/>
              <p:cNvSpPr/>
              <p:nvPr/>
            </p:nvSpPr>
            <p:spPr>
              <a:xfrm flipH="1" flipV="1">
                <a:off x="0" y="134800"/>
                <a:ext cx="1390186" cy="1"/>
              </a:xfrm>
              <a:prstGeom prst="line">
                <a:avLst/>
              </a:prstGeom>
              <a:noFill/>
              <a:ln w="254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190" name="= 0"/>
              <p:cNvSpPr txBox="1"/>
              <p:nvPr/>
            </p:nvSpPr>
            <p:spPr>
              <a:xfrm>
                <a:off x="1008488" y="0"/>
                <a:ext cx="797358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>
                    <a:solidFill>
                      <a:srgbClr val="FF2600"/>
                    </a:solidFill>
                  </a:defRPr>
                </a:lvl1pPr>
              </a:lstStyle>
              <a:p>
                <a:r>
                  <a:rPr dirty="0"/>
                  <a:t>= 0</a:t>
                </a:r>
              </a:p>
            </p:txBody>
          </p:sp>
        </p:grpSp>
        <p:grpSp>
          <p:nvGrpSpPr>
            <p:cNvPr id="197" name="Group"/>
            <p:cNvGrpSpPr/>
            <p:nvPr/>
          </p:nvGrpSpPr>
          <p:grpSpPr>
            <a:xfrm>
              <a:off x="0" y="636837"/>
              <a:ext cx="1971867" cy="3768884"/>
              <a:chOff x="0" y="38100"/>
              <a:chExt cx="1971866" cy="3768883"/>
            </a:xfrm>
          </p:grpSpPr>
          <p:grpSp>
            <p:nvGrpSpPr>
              <p:cNvPr id="195" name="Group"/>
              <p:cNvGrpSpPr/>
              <p:nvPr/>
            </p:nvGrpSpPr>
            <p:grpSpPr>
              <a:xfrm>
                <a:off x="611080" y="38100"/>
                <a:ext cx="540008" cy="2435306"/>
                <a:chOff x="0" y="38100"/>
                <a:chExt cx="540007" cy="2435305"/>
              </a:xfrm>
            </p:grpSpPr>
            <p:sp>
              <p:nvSpPr>
                <p:cNvPr id="192" name="Line"/>
                <p:cNvSpPr/>
                <p:nvPr/>
              </p:nvSpPr>
              <p:spPr>
                <a:xfrm flipV="1">
                  <a:off x="502252" y="38100"/>
                  <a:ext cx="1" cy="243530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ysDot"/>
                  <a:miter lim="400000"/>
                  <a:tailEnd type="oval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193" name="Line"/>
                <p:cNvSpPr/>
                <p:nvPr/>
              </p:nvSpPr>
              <p:spPr>
                <a:xfrm flipV="1">
                  <a:off x="6354" y="662937"/>
                  <a:ext cx="1" cy="1810469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ysDot"/>
                  <a:miter lim="400000"/>
                  <a:tailEnd type="oval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  <p:sp>
              <p:nvSpPr>
                <p:cNvPr id="194" name="Line"/>
                <p:cNvSpPr/>
                <p:nvPr/>
              </p:nvSpPr>
              <p:spPr>
                <a:xfrm>
                  <a:off x="0" y="2322560"/>
                  <a:ext cx="540008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  <a:endParaRPr/>
                </a:p>
              </p:txBody>
            </p:sp>
          </p:grpSp>
          <p:pic>
            <p:nvPicPr>
              <p:cNvPr id="196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3184683"/>
                <a:ext cx="1971867" cy="6223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04" name="Group"/>
          <p:cNvGrpSpPr/>
          <p:nvPr/>
        </p:nvGrpSpPr>
        <p:grpSpPr>
          <a:xfrm>
            <a:off x="169334" y="5721029"/>
            <a:ext cx="4385923" cy="2997378"/>
            <a:chOff x="0" y="-75183"/>
            <a:chExt cx="4385922" cy="2997376"/>
          </a:xfrm>
        </p:grpSpPr>
        <p:pic>
          <p:nvPicPr>
            <p:cNvPr id="199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26174" y="839952"/>
              <a:ext cx="213154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02" name="Group"/>
            <p:cNvGrpSpPr/>
            <p:nvPr/>
          </p:nvGrpSpPr>
          <p:grpSpPr>
            <a:xfrm>
              <a:off x="770478" y="1690572"/>
              <a:ext cx="3615445" cy="1231621"/>
              <a:chOff x="0" y="0"/>
              <a:chExt cx="3615443" cy="1231620"/>
            </a:xfrm>
          </p:grpSpPr>
          <p:pic>
            <p:nvPicPr>
              <p:cNvPr id="200" name="Image" descr="Image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4955" y="444220"/>
                <a:ext cx="2950489" cy="7874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01" name="Image" descr="Image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0" y="0"/>
                <a:ext cx="2926149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03" name="举例："/>
            <p:cNvSpPr txBox="1"/>
            <p:nvPr/>
          </p:nvSpPr>
          <p:spPr>
            <a:xfrm>
              <a:off x="0" y="-75184"/>
              <a:ext cx="11811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举例：</a:t>
              </a:r>
            </a:p>
          </p:txBody>
        </p:sp>
      </p:grp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706770" y="9238280"/>
            <a:ext cx="241402" cy="381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210" name="Group"/>
          <p:cNvGrpSpPr/>
          <p:nvPr/>
        </p:nvGrpSpPr>
        <p:grpSpPr>
          <a:xfrm>
            <a:off x="2791684" y="3262568"/>
            <a:ext cx="4438866" cy="859831"/>
            <a:chOff x="0" y="0"/>
            <a:chExt cx="4438864" cy="859829"/>
          </a:xfrm>
        </p:grpSpPr>
        <p:sp>
          <p:nvSpPr>
            <p:cNvPr id="206" name="Rectangle"/>
            <p:cNvSpPr/>
            <p:nvPr/>
          </p:nvSpPr>
          <p:spPr>
            <a:xfrm>
              <a:off x="1169698" y="0"/>
              <a:ext cx="2106141" cy="85983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7" name="Line"/>
            <p:cNvSpPr/>
            <p:nvPr/>
          </p:nvSpPr>
          <p:spPr>
            <a:xfrm>
              <a:off x="0" y="429914"/>
              <a:ext cx="1180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08" name="Line"/>
            <p:cNvSpPr/>
            <p:nvPr/>
          </p:nvSpPr>
          <p:spPr>
            <a:xfrm>
              <a:off x="3258755" y="429914"/>
              <a:ext cx="118011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209" name="Image" descr="Image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88045" y="185405"/>
              <a:ext cx="1897913" cy="431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7" animBg="1" advAuto="0"/>
      <p:bldP spid="185" grpId="1" animBg="1" advAuto="0"/>
      <p:bldP spid="186" grpId="2" animBg="1" advAuto="0"/>
      <p:bldP spid="187" grpId="4" animBg="1" advAuto="0"/>
      <p:bldP spid="188" grpId="5" animBg="1" advAuto="0"/>
      <p:bldP spid="198" grpId="8" animBg="1" advAuto="0"/>
      <p:bldP spid="204" grpId="6" animBg="1" advAuto="0"/>
      <p:bldP spid="210" grpId="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"/>
          <p:cNvGrpSpPr/>
          <p:nvPr/>
        </p:nvGrpSpPr>
        <p:grpSpPr>
          <a:xfrm>
            <a:off x="163375" y="5590347"/>
            <a:ext cx="10254173" cy="3143060"/>
            <a:chOff x="0" y="0"/>
            <a:chExt cx="10254171" cy="3143058"/>
          </a:xfrm>
        </p:grpSpPr>
        <p:pic>
          <p:nvPicPr>
            <p:cNvPr id="214" name="distort.png" descr="distort.png"/>
            <p:cNvPicPr>
              <a:picLocks noChangeAspect="1"/>
            </p:cNvPicPr>
            <p:nvPr/>
          </p:nvPicPr>
          <p:blipFill>
            <a:blip r:embed="rId3"/>
            <a:srcRect l="5924" t="51364" r="8003" b="4054"/>
            <a:stretch>
              <a:fillRect/>
            </a:stretch>
          </p:blipFill>
          <p:spPr>
            <a:xfrm>
              <a:off x="2163243" y="0"/>
              <a:ext cx="8090929" cy="31430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5" name="相移后…"/>
            <p:cNvSpPr txBox="1"/>
            <p:nvPr/>
          </p:nvSpPr>
          <p:spPr>
            <a:xfrm>
              <a:off x="0" y="771255"/>
              <a:ext cx="1943101" cy="1371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相移后</a:t>
              </a:r>
            </a:p>
            <a:p>
              <a:pPr>
                <a:defRPr>
                  <a:solidFill>
                    <a:srgbClr val="FF2600"/>
                  </a:solidFill>
                </a:defRPr>
              </a:pPr>
              <a:r>
                <a:t>信号失真</a:t>
              </a:r>
            </a:p>
          </p:txBody>
        </p:sp>
      </p:grpSp>
      <p:pic>
        <p:nvPicPr>
          <p:cNvPr id="217" name="distort2.png" descr="distort2.png"/>
          <p:cNvPicPr>
            <a:picLocks/>
          </p:cNvPicPr>
          <p:nvPr/>
        </p:nvPicPr>
        <p:blipFill>
          <a:blip r:embed="rId4"/>
          <a:srcRect l="8468" t="7642" r="9344" b="5011"/>
          <a:stretch>
            <a:fillRect/>
          </a:stretch>
        </p:blipFill>
        <p:spPr>
          <a:xfrm>
            <a:off x="2560739" y="1838246"/>
            <a:ext cx="7688745" cy="2989188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5.1 相位失真"/>
          <p:cNvSpPr txBox="1">
            <a:spLocks noGrp="1"/>
          </p:cNvSpPr>
          <p:nvPr>
            <p:ph type="title"/>
          </p:nvPr>
        </p:nvSpPr>
        <p:spPr>
          <a:xfrm>
            <a:off x="952500" y="15829"/>
            <a:ext cx="11099800" cy="815392"/>
          </a:xfrm>
          <a:prstGeom prst="rect">
            <a:avLst/>
          </a:prstGeom>
        </p:spPr>
        <p:txBody>
          <a:bodyPr/>
          <a:lstStyle>
            <a:lvl1pPr defTabSz="292100">
              <a:defRPr sz="4000"/>
            </a:lvl1pPr>
          </a:lstStyle>
          <a:p>
            <a:r>
              <a:t>5.1 相位失真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466" y="4830546"/>
            <a:ext cx="9685868" cy="815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8892" y="909283"/>
            <a:ext cx="4830363" cy="8509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相移前"/>
          <p:cNvSpPr txBox="1"/>
          <p:nvPr/>
        </p:nvSpPr>
        <p:spPr>
          <a:xfrm>
            <a:off x="391975" y="2964517"/>
            <a:ext cx="1485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相移前</a:t>
            </a:r>
          </a:p>
        </p:txBody>
      </p:sp>
      <p:sp>
        <p:nvSpPr>
          <p:cNvPr id="222" name="Rectangle"/>
          <p:cNvSpPr/>
          <p:nvPr/>
        </p:nvSpPr>
        <p:spPr>
          <a:xfrm>
            <a:off x="6413639" y="4812792"/>
            <a:ext cx="603770" cy="825501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706770" y="9238280"/>
            <a:ext cx="241402" cy="381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24" name="不同频率分量具有相同相延时才能保证不失真…"/>
          <p:cNvSpPr txBox="1"/>
          <p:nvPr/>
        </p:nvSpPr>
        <p:spPr>
          <a:xfrm>
            <a:off x="1921651" y="8436480"/>
            <a:ext cx="9385402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不同频率分量具有相同相延时才能保证不失真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rPr>
                <a:solidFill>
                  <a:srgbClr val="000000"/>
                </a:solidFill>
              </a:rPr>
              <a:t>滤波器必须具有</a:t>
            </a:r>
            <a:r>
              <a:t>线性相位特性</a:t>
            </a:r>
          </a:p>
        </p:txBody>
      </p:sp>
      <p:grpSp>
        <p:nvGrpSpPr>
          <p:cNvPr id="227" name="Group"/>
          <p:cNvGrpSpPr/>
          <p:nvPr/>
        </p:nvGrpSpPr>
        <p:grpSpPr>
          <a:xfrm>
            <a:off x="6192480" y="2032171"/>
            <a:ext cx="1634976" cy="816392"/>
            <a:chOff x="0" y="-75183"/>
            <a:chExt cx="1634975" cy="816390"/>
          </a:xfrm>
        </p:grpSpPr>
        <p:sp>
          <p:nvSpPr>
            <p:cNvPr id="225" name="复合信号"/>
            <p:cNvSpPr txBox="1"/>
            <p:nvPr/>
          </p:nvSpPr>
          <p:spPr>
            <a:xfrm>
              <a:off x="98275" y="-75184"/>
              <a:ext cx="153670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复合信号</a:t>
              </a:r>
            </a:p>
          </p:txBody>
        </p:sp>
        <p:sp>
          <p:nvSpPr>
            <p:cNvPr id="226" name="Line"/>
            <p:cNvSpPr/>
            <p:nvPr/>
          </p:nvSpPr>
          <p:spPr>
            <a:xfrm flipH="1">
              <a:off x="0" y="371477"/>
              <a:ext cx="557335" cy="3697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230" name="Group"/>
          <p:cNvGrpSpPr/>
          <p:nvPr/>
        </p:nvGrpSpPr>
        <p:grpSpPr>
          <a:xfrm>
            <a:off x="8518869" y="2032171"/>
            <a:ext cx="1536701" cy="988869"/>
            <a:chOff x="0" y="-75183"/>
            <a:chExt cx="1536700" cy="988868"/>
          </a:xfrm>
        </p:grpSpPr>
        <p:sp>
          <p:nvSpPr>
            <p:cNvPr id="228" name="分量信号"/>
            <p:cNvSpPr txBox="1"/>
            <p:nvPr/>
          </p:nvSpPr>
          <p:spPr>
            <a:xfrm>
              <a:off x="0" y="-75184"/>
              <a:ext cx="1536700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分量信号</a:t>
              </a:r>
            </a:p>
          </p:txBody>
        </p:sp>
        <p:sp>
          <p:nvSpPr>
            <p:cNvPr id="229" name="Line"/>
            <p:cNvSpPr/>
            <p:nvPr/>
          </p:nvSpPr>
          <p:spPr>
            <a:xfrm flipH="1">
              <a:off x="1795" y="542352"/>
              <a:ext cx="371333" cy="3713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8" animBg="1" advAuto="0"/>
      <p:bldP spid="217" grpId="3" animBg="1" advAuto="0"/>
      <p:bldP spid="219" grpId="6" animBg="1" advAuto="0"/>
      <p:bldP spid="220" grpId="1" animBg="1" advAuto="0"/>
      <p:bldP spid="221" grpId="2" animBg="1" advAuto="0"/>
      <p:bldP spid="222" grpId="7" animBg="1" advAuto="0"/>
      <p:bldP spid="224" grpId="9" animBg="1" advAuto="0"/>
      <p:bldP spid="227" grpId="5" animBg="1" advAuto="0"/>
      <p:bldP spid="230" grpId="4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5.2 线性相位FIR数字滤波器的条件和特性…"/>
          <p:cNvSpPr txBox="1">
            <a:spLocks noGrp="1"/>
          </p:cNvSpPr>
          <p:nvPr>
            <p:ph type="title"/>
          </p:nvPr>
        </p:nvSpPr>
        <p:spPr>
          <a:xfrm>
            <a:off x="920188" y="22077"/>
            <a:ext cx="11164424" cy="1333501"/>
          </a:xfrm>
          <a:prstGeom prst="rect">
            <a:avLst/>
          </a:prstGeom>
        </p:spPr>
        <p:txBody>
          <a:bodyPr/>
          <a:lstStyle/>
          <a:p>
            <a:pPr defTabSz="362204">
              <a:defRPr sz="3409"/>
            </a:pPr>
            <a:r>
              <a:t>5.2 线性相位FIR数字滤波器的条件和特性</a:t>
            </a:r>
          </a:p>
          <a:p>
            <a:pPr defTabSz="362204">
              <a:defRPr sz="3409"/>
            </a:pPr>
            <a:r>
              <a:t>5.2.1 恒延时滤波器定义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209845" y="1619444"/>
            <a:ext cx="10197807" cy="1922542"/>
            <a:chOff x="-72265" y="-4445"/>
            <a:chExt cx="10197805" cy="1922541"/>
          </a:xfrm>
        </p:grpSpPr>
        <p:pic>
          <p:nvPicPr>
            <p:cNvPr id="23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5039" y="584595"/>
              <a:ext cx="7810501" cy="1333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6" name="FIR滤波器响应："/>
            <p:cNvSpPr txBox="1"/>
            <p:nvPr/>
          </p:nvSpPr>
          <p:spPr>
            <a:xfrm>
              <a:off x="-72265" y="-4445"/>
              <a:ext cx="448840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dirty="0" err="1"/>
                <a:t>FIR滤波器</a:t>
              </a:r>
              <a:r>
                <a:rPr lang="en-CN" dirty="0"/>
                <a:t>频率</a:t>
              </a:r>
              <a:r>
                <a:rPr dirty="0" err="1"/>
                <a:t>响应</a:t>
              </a:r>
              <a:r>
                <a:rPr dirty="0"/>
                <a:t>：</a:t>
              </a:r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320855" y="3728716"/>
            <a:ext cx="5800953" cy="736601"/>
            <a:chOff x="0" y="-89407"/>
            <a:chExt cx="5800952" cy="736600"/>
          </a:xfrm>
        </p:grpSpPr>
        <p:pic>
          <p:nvPicPr>
            <p:cNvPr id="238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3942"/>
              <a:ext cx="1054100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9" name="：幅度函数，可正可负"/>
            <p:cNvSpPr txBox="1"/>
            <p:nvPr/>
          </p:nvSpPr>
          <p:spPr>
            <a:xfrm>
              <a:off x="1114652" y="-89408"/>
              <a:ext cx="46863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dirty="0"/>
                <a:t>：</a:t>
              </a:r>
              <a:r>
                <a:rPr dirty="0" err="1"/>
                <a:t>幅度函数，可正可负</a:t>
              </a:r>
              <a:endParaRPr dirty="0"/>
            </a:p>
          </p:txBody>
        </p:sp>
      </p:grpSp>
      <p:sp>
        <p:nvSpPr>
          <p:cNvPr id="241" name="：相位函数，"/>
          <p:cNvSpPr txBox="1"/>
          <p:nvPr/>
        </p:nvSpPr>
        <p:spPr>
          <a:xfrm>
            <a:off x="1425765" y="4653351"/>
            <a:ext cx="28575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：相位函数，</a:t>
            </a:r>
          </a:p>
        </p:txBody>
      </p:sp>
      <p:sp>
        <p:nvSpPr>
          <p:cNvPr id="242" name="（广义线性相位）"/>
          <p:cNvSpPr txBox="1"/>
          <p:nvPr/>
        </p:nvSpPr>
        <p:spPr>
          <a:xfrm>
            <a:off x="9127085" y="7756439"/>
            <a:ext cx="37719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（广义线性相位）</a:t>
            </a:r>
          </a:p>
        </p:txBody>
      </p:sp>
      <p:grpSp>
        <p:nvGrpSpPr>
          <p:cNvPr id="247" name="Group"/>
          <p:cNvGrpSpPr/>
          <p:nvPr/>
        </p:nvGrpSpPr>
        <p:grpSpPr>
          <a:xfrm>
            <a:off x="259053" y="8814720"/>
            <a:ext cx="11394339" cy="736601"/>
            <a:chOff x="0" y="-44449"/>
            <a:chExt cx="11394338" cy="736600"/>
          </a:xfrm>
        </p:grpSpPr>
        <p:sp>
          <p:nvSpPr>
            <p:cNvPr id="243" name="恒延时滤波器：        和           是不随频率     变化的常量"/>
            <p:cNvSpPr txBox="1"/>
            <p:nvPr/>
          </p:nvSpPr>
          <p:spPr>
            <a:xfrm>
              <a:off x="0" y="-44450"/>
              <a:ext cx="11394339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solidFill>
                    <a:srgbClr val="FF2600"/>
                  </a:solidFill>
                </a:defRPr>
              </a:pPr>
              <a:r>
                <a:rPr dirty="0"/>
                <a:t>恒延时滤波器：        </a:t>
              </a:r>
              <a:r>
                <a:rPr dirty="0">
                  <a:solidFill>
                    <a:srgbClr val="000000"/>
                  </a:solidFill>
                </a:rPr>
                <a:t>和           是不随频率     变化的常量</a:t>
              </a:r>
            </a:p>
          </p:txBody>
        </p:sp>
        <p:pic>
          <p:nvPicPr>
            <p:cNvPr id="244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1112" y="82549"/>
              <a:ext cx="1066801" cy="482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5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42838" y="82549"/>
              <a:ext cx="1066801" cy="482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6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58570" y="215900"/>
              <a:ext cx="317501" cy="215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0" name="Group"/>
          <p:cNvGrpSpPr/>
          <p:nvPr/>
        </p:nvGrpSpPr>
        <p:grpSpPr>
          <a:xfrm>
            <a:off x="168038" y="5621928"/>
            <a:ext cx="8869278" cy="744743"/>
            <a:chOff x="0" y="-89407"/>
            <a:chExt cx="8869276" cy="744742"/>
          </a:xfrm>
        </p:grpSpPr>
        <p:sp>
          <p:nvSpPr>
            <p:cNvPr id="248" name="滤波器延时定义："/>
            <p:cNvSpPr txBox="1"/>
            <p:nvPr/>
          </p:nvSpPr>
          <p:spPr>
            <a:xfrm>
              <a:off x="-1" y="-89408"/>
              <a:ext cx="37719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滤波器延时定义：</a:t>
              </a:r>
            </a:p>
          </p:txBody>
        </p:sp>
        <p:sp>
          <p:nvSpPr>
            <p:cNvPr id="249" name="（相移关于频率的变化率）"/>
            <p:cNvSpPr txBox="1"/>
            <p:nvPr/>
          </p:nvSpPr>
          <p:spPr>
            <a:xfrm>
              <a:off x="3268576" y="-81266"/>
              <a:ext cx="56007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（相移关于频率的变化率）</a:t>
              </a:r>
            </a:p>
          </p:txBody>
        </p:sp>
      </p:grpSp>
      <p:sp>
        <p:nvSpPr>
          <p:cNvPr id="2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706770" y="9238280"/>
            <a:ext cx="241402" cy="381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 dirty="0"/>
          </a:p>
        </p:txBody>
      </p:sp>
      <p:pic>
        <p:nvPicPr>
          <p:cNvPr id="252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600" y="4768850"/>
            <a:ext cx="863600" cy="469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0850" y="4718050"/>
            <a:ext cx="3975100" cy="571500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Line"/>
          <p:cNvSpPr/>
          <p:nvPr/>
        </p:nvSpPr>
        <p:spPr>
          <a:xfrm>
            <a:off x="2600330" y="3201612"/>
            <a:ext cx="4182140" cy="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55" name="Line"/>
          <p:cNvSpPr/>
          <p:nvPr/>
        </p:nvSpPr>
        <p:spPr>
          <a:xfrm>
            <a:off x="8032965" y="4410563"/>
            <a:ext cx="4182141" cy="1"/>
          </a:xfrm>
          <a:prstGeom prst="lin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258" name="Group"/>
          <p:cNvGrpSpPr/>
          <p:nvPr/>
        </p:nvGrpSpPr>
        <p:grpSpPr>
          <a:xfrm>
            <a:off x="6784681" y="3761718"/>
            <a:ext cx="5372912" cy="736601"/>
            <a:chOff x="0" y="-80031"/>
            <a:chExt cx="5372910" cy="736600"/>
          </a:xfrm>
        </p:grpSpPr>
        <p:sp>
          <p:nvSpPr>
            <p:cNvPr id="256" name="比较："/>
            <p:cNvSpPr txBox="1"/>
            <p:nvPr/>
          </p:nvSpPr>
          <p:spPr>
            <a:xfrm>
              <a:off x="-1" y="-80032"/>
              <a:ext cx="14859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比较：</a:t>
              </a:r>
            </a:p>
          </p:txBody>
        </p:sp>
        <p:pic>
          <p:nvPicPr>
            <p:cNvPr id="257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60768" y="0"/>
              <a:ext cx="4112143" cy="4953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3" name="Group"/>
          <p:cNvGrpSpPr/>
          <p:nvPr/>
        </p:nvGrpSpPr>
        <p:grpSpPr>
          <a:xfrm>
            <a:off x="9156494" y="4394200"/>
            <a:ext cx="3152982" cy="609601"/>
            <a:chOff x="0" y="-38099"/>
            <a:chExt cx="3152980" cy="609600"/>
          </a:xfrm>
        </p:grpSpPr>
        <p:pic>
          <p:nvPicPr>
            <p:cNvPr id="259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107949"/>
              <a:ext cx="606855" cy="330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4546" y="107949"/>
              <a:ext cx="633628" cy="330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1" name="与       相差0或"/>
            <p:cNvSpPr txBox="1"/>
            <p:nvPr/>
          </p:nvSpPr>
          <p:spPr>
            <a:xfrm>
              <a:off x="559005" y="-38100"/>
              <a:ext cx="2426412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与       相差0或</a:t>
              </a:r>
            </a:p>
          </p:txBody>
        </p:sp>
        <p:pic>
          <p:nvPicPr>
            <p:cNvPr id="262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946605" y="190499"/>
              <a:ext cx="206376" cy="165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8" name="Group"/>
          <p:cNvGrpSpPr/>
          <p:nvPr/>
        </p:nvGrpSpPr>
        <p:grpSpPr>
          <a:xfrm>
            <a:off x="2681800" y="6421608"/>
            <a:ext cx="6374626" cy="977901"/>
            <a:chOff x="0" y="0"/>
            <a:chExt cx="6374625" cy="977900"/>
          </a:xfrm>
        </p:grpSpPr>
        <p:grpSp>
          <p:nvGrpSpPr>
            <p:cNvPr id="266" name="Group"/>
            <p:cNvGrpSpPr/>
            <p:nvPr/>
          </p:nvGrpSpPr>
          <p:grpSpPr>
            <a:xfrm>
              <a:off x="0" y="0"/>
              <a:ext cx="5071972" cy="977900"/>
              <a:chOff x="0" y="0"/>
              <a:chExt cx="5071971" cy="977900"/>
            </a:xfrm>
          </p:grpSpPr>
          <p:pic>
            <p:nvPicPr>
              <p:cNvPr id="264" name="Image" descr="Image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36671" y="0"/>
                <a:ext cx="3035301" cy="9779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65" name="相延时："/>
              <p:cNvSpPr txBox="1"/>
              <p:nvPr/>
            </p:nvSpPr>
            <p:spPr>
              <a:xfrm>
                <a:off x="0" y="120650"/>
                <a:ext cx="1943101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相延时：</a:t>
                </a:r>
              </a:p>
            </p:txBody>
          </p:sp>
        </p:grpSp>
        <p:sp>
          <p:nvSpPr>
            <p:cNvPr id="267" name="(5.8)"/>
            <p:cNvSpPr txBox="1"/>
            <p:nvPr/>
          </p:nvSpPr>
          <p:spPr>
            <a:xfrm>
              <a:off x="5529211" y="222250"/>
              <a:ext cx="8454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(5.8)</a:t>
              </a:r>
            </a:p>
          </p:txBody>
        </p:sp>
      </p:grpSp>
      <p:grpSp>
        <p:nvGrpSpPr>
          <p:cNvPr id="273" name="Group"/>
          <p:cNvGrpSpPr/>
          <p:nvPr/>
        </p:nvGrpSpPr>
        <p:grpSpPr>
          <a:xfrm>
            <a:off x="2681800" y="7635789"/>
            <a:ext cx="6374626" cy="977901"/>
            <a:chOff x="0" y="0"/>
            <a:chExt cx="6374625" cy="977900"/>
          </a:xfrm>
        </p:grpSpPr>
        <p:grpSp>
          <p:nvGrpSpPr>
            <p:cNvPr id="271" name="Group"/>
            <p:cNvGrpSpPr/>
            <p:nvPr/>
          </p:nvGrpSpPr>
          <p:grpSpPr>
            <a:xfrm>
              <a:off x="0" y="0"/>
              <a:ext cx="5302266" cy="977900"/>
              <a:chOff x="0" y="0"/>
              <a:chExt cx="5302265" cy="977900"/>
            </a:xfrm>
          </p:grpSpPr>
          <p:pic>
            <p:nvPicPr>
              <p:cNvPr id="269" name="Image" descr="Image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25665" y="0"/>
                <a:ext cx="3276601" cy="9779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70" name="群延时："/>
              <p:cNvSpPr txBox="1"/>
              <p:nvPr/>
            </p:nvSpPr>
            <p:spPr>
              <a:xfrm>
                <a:off x="0" y="120650"/>
                <a:ext cx="1943101" cy="736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r>
                  <a:t>群延时：</a:t>
                </a:r>
              </a:p>
            </p:txBody>
          </p:sp>
        </p:grpSp>
        <p:sp>
          <p:nvSpPr>
            <p:cNvPr id="272" name="(5.9)"/>
            <p:cNvSpPr txBox="1"/>
            <p:nvPr/>
          </p:nvSpPr>
          <p:spPr>
            <a:xfrm>
              <a:off x="5529211" y="200746"/>
              <a:ext cx="8454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(5.9)</a:t>
              </a:r>
            </a:p>
          </p:txBody>
        </p:sp>
      </p:grpSp>
      <p:grpSp>
        <p:nvGrpSpPr>
          <p:cNvPr id="276" name="Group"/>
          <p:cNvGrpSpPr/>
          <p:nvPr/>
        </p:nvGrpSpPr>
        <p:grpSpPr>
          <a:xfrm>
            <a:off x="4860997" y="7277100"/>
            <a:ext cx="1219916" cy="533401"/>
            <a:chOff x="0" y="0"/>
            <a:chExt cx="1219915" cy="533400"/>
          </a:xfrm>
        </p:grpSpPr>
        <p:sp>
          <p:nvSpPr>
            <p:cNvPr id="274" name="Line"/>
            <p:cNvSpPr/>
            <p:nvPr/>
          </p:nvSpPr>
          <p:spPr>
            <a:xfrm>
              <a:off x="0" y="58908"/>
              <a:ext cx="241402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5" name="phase"/>
            <p:cNvSpPr txBox="1"/>
            <p:nvPr/>
          </p:nvSpPr>
          <p:spPr>
            <a:xfrm>
              <a:off x="117402" y="0"/>
              <a:ext cx="11025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>
                  <a:solidFill>
                    <a:srgbClr val="FF2600"/>
                  </a:solidFill>
                </a:defRPr>
              </a:lvl1pPr>
            </a:lstStyle>
            <a:p>
              <a:r>
                <a:t>phase</a:t>
              </a:r>
            </a:p>
          </p:txBody>
        </p:sp>
      </p:grpSp>
      <p:grpSp>
        <p:nvGrpSpPr>
          <p:cNvPr id="279" name="Group"/>
          <p:cNvGrpSpPr/>
          <p:nvPr/>
        </p:nvGrpSpPr>
        <p:grpSpPr>
          <a:xfrm>
            <a:off x="4860997" y="8420100"/>
            <a:ext cx="1173688" cy="533401"/>
            <a:chOff x="0" y="0"/>
            <a:chExt cx="1173687" cy="533400"/>
          </a:xfrm>
        </p:grpSpPr>
        <p:sp>
          <p:nvSpPr>
            <p:cNvPr id="277" name="Line"/>
            <p:cNvSpPr/>
            <p:nvPr/>
          </p:nvSpPr>
          <p:spPr>
            <a:xfrm>
              <a:off x="0" y="97008"/>
              <a:ext cx="241402" cy="1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8" name="group"/>
            <p:cNvSpPr txBox="1"/>
            <p:nvPr/>
          </p:nvSpPr>
          <p:spPr>
            <a:xfrm>
              <a:off x="117402" y="0"/>
              <a:ext cx="1056286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>
                  <a:solidFill>
                    <a:srgbClr val="FF2600"/>
                  </a:solidFill>
                </a:defRPr>
              </a:lvl1pPr>
            </a:lstStyle>
            <a:p>
              <a:r>
                <a:t>group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1" animBg="1" advAuto="0"/>
      <p:bldP spid="240" grpId="2" animBg="1" advAuto="0"/>
      <p:bldP spid="241" grpId="8" animBg="1" advAuto="0"/>
      <p:bldP spid="242" grpId="15" animBg="1" advAuto="0"/>
      <p:bldP spid="247" grpId="16" animBg="1" advAuto="0"/>
      <p:bldP spid="250" grpId="10" animBg="1" advAuto="0"/>
      <p:bldP spid="252" grpId="7" animBg="1" advAuto="0"/>
      <p:bldP spid="253" grpId="9" animBg="1" advAuto="0"/>
      <p:bldP spid="254" grpId="5" animBg="1" advAuto="0"/>
      <p:bldP spid="255" grpId="4" animBg="1" advAuto="0"/>
      <p:bldP spid="258" grpId="3" animBg="1" advAuto="0"/>
      <p:bldP spid="263" grpId="6" animBg="1" advAuto="0"/>
      <p:bldP spid="268" grpId="11" animBg="1" advAuto="0"/>
      <p:bldP spid="273" grpId="13" animBg="1" advAuto="0"/>
      <p:bldP spid="276" grpId="12" animBg="1" advAuto="0"/>
      <p:bldP spid="279" grpId="14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5.2.2 恒相延时和恒群延时同时成立"/>
          <p:cNvSpPr txBox="1">
            <a:spLocks noGrp="1"/>
          </p:cNvSpPr>
          <p:nvPr>
            <p:ph type="title"/>
          </p:nvPr>
        </p:nvSpPr>
        <p:spPr>
          <a:xfrm>
            <a:off x="4495" y="13968"/>
            <a:ext cx="12995810" cy="800716"/>
          </a:xfrm>
          <a:prstGeom prst="rect">
            <a:avLst/>
          </a:prstGeom>
        </p:spPr>
        <p:txBody>
          <a:bodyPr/>
          <a:lstStyle>
            <a:lvl1pPr defTabSz="286258">
              <a:defRPr sz="3920"/>
            </a:lvl1pPr>
          </a:lstStyle>
          <a:p>
            <a:r>
              <a:t>5.2.2 恒相延时和恒群延时同时成立</a:t>
            </a:r>
          </a:p>
        </p:txBody>
      </p:sp>
      <p:sp>
        <p:nvSpPr>
          <p:cNvPr id="284" name="1. 成立条件"/>
          <p:cNvSpPr txBox="1"/>
          <p:nvPr/>
        </p:nvSpPr>
        <p:spPr>
          <a:xfrm>
            <a:off x="280015" y="1391479"/>
            <a:ext cx="2451508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 成立条件</a:t>
            </a:r>
          </a:p>
        </p:txBody>
      </p:sp>
      <p:grpSp>
        <p:nvGrpSpPr>
          <p:cNvPr id="287" name="Group"/>
          <p:cNvGrpSpPr/>
          <p:nvPr/>
        </p:nvGrpSpPr>
        <p:grpSpPr>
          <a:xfrm>
            <a:off x="1684425" y="2242860"/>
            <a:ext cx="3276601" cy="2192082"/>
            <a:chOff x="0" y="0"/>
            <a:chExt cx="3276600" cy="2192080"/>
          </a:xfrm>
        </p:grpSpPr>
        <p:pic>
          <p:nvPicPr>
            <p:cNvPr id="28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05" y="0"/>
              <a:ext cx="3035301" cy="977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6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214180"/>
              <a:ext cx="3276600" cy="977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0" name="Group"/>
          <p:cNvGrpSpPr/>
          <p:nvPr/>
        </p:nvGrpSpPr>
        <p:grpSpPr>
          <a:xfrm>
            <a:off x="5237054" y="2363510"/>
            <a:ext cx="1485901" cy="1950782"/>
            <a:chOff x="0" y="-89407"/>
            <a:chExt cx="1485900" cy="1950780"/>
          </a:xfrm>
        </p:grpSpPr>
        <p:sp>
          <p:nvSpPr>
            <p:cNvPr id="288" name="＝常数"/>
            <p:cNvSpPr txBox="1"/>
            <p:nvPr/>
          </p:nvSpPr>
          <p:spPr>
            <a:xfrm>
              <a:off x="-1" y="-89408"/>
              <a:ext cx="14859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＝常数</a:t>
              </a:r>
            </a:p>
          </p:txBody>
        </p:sp>
        <p:sp>
          <p:nvSpPr>
            <p:cNvPr id="289" name="＝常数"/>
            <p:cNvSpPr txBox="1"/>
            <p:nvPr/>
          </p:nvSpPr>
          <p:spPr>
            <a:xfrm>
              <a:off x="-1" y="1124773"/>
              <a:ext cx="14859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＝常数</a:t>
              </a:r>
            </a:p>
          </p:txBody>
        </p:sp>
      </p:grpSp>
      <p:grpSp>
        <p:nvGrpSpPr>
          <p:cNvPr id="299" name="Group"/>
          <p:cNvGrpSpPr/>
          <p:nvPr/>
        </p:nvGrpSpPr>
        <p:grpSpPr>
          <a:xfrm>
            <a:off x="8733805" y="4652642"/>
            <a:ext cx="3276601" cy="3585774"/>
            <a:chOff x="0" y="0"/>
            <a:chExt cx="3276600" cy="3585773"/>
          </a:xfrm>
        </p:grpSpPr>
        <p:grpSp>
          <p:nvGrpSpPr>
            <p:cNvPr id="297" name="Group"/>
            <p:cNvGrpSpPr/>
            <p:nvPr/>
          </p:nvGrpSpPr>
          <p:grpSpPr>
            <a:xfrm>
              <a:off x="-1" y="0"/>
              <a:ext cx="3276601" cy="2646481"/>
              <a:chOff x="0" y="0"/>
              <a:chExt cx="3276600" cy="2646480"/>
            </a:xfrm>
          </p:grpSpPr>
          <p:sp>
            <p:nvSpPr>
              <p:cNvPr id="291" name="Line"/>
              <p:cNvSpPr/>
              <p:nvPr/>
            </p:nvSpPr>
            <p:spPr>
              <a:xfrm>
                <a:off x="0" y="1532684"/>
                <a:ext cx="32766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92" name="Line"/>
              <p:cNvSpPr/>
              <p:nvPr/>
            </p:nvSpPr>
            <p:spPr>
              <a:xfrm flipV="1">
                <a:off x="1489718" y="111240"/>
                <a:ext cx="1" cy="253524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93" name="Line"/>
              <p:cNvSpPr/>
              <p:nvPr/>
            </p:nvSpPr>
            <p:spPr>
              <a:xfrm>
                <a:off x="486006" y="633593"/>
                <a:ext cx="2007424" cy="179818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294" name="0"/>
              <p:cNvSpPr txBox="1"/>
              <p:nvPr/>
            </p:nvSpPr>
            <p:spPr>
              <a:xfrm>
                <a:off x="1098487" y="1579166"/>
                <a:ext cx="283769" cy="469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400"/>
                </a:lvl1pPr>
              </a:lstStyle>
              <a:p>
                <a:r>
                  <a:t>0</a:t>
                </a:r>
              </a:p>
            </p:txBody>
          </p:sp>
          <p:pic>
            <p:nvPicPr>
              <p:cNvPr id="295" name="Image" descr="Image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736" y="0"/>
                <a:ext cx="583515" cy="317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96" name="Image" descr="Image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9743" y="1655366"/>
                <a:ext cx="261472" cy="1778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98" name="线性相位特性…"/>
            <p:cNvSpPr txBox="1"/>
            <p:nvPr/>
          </p:nvSpPr>
          <p:spPr>
            <a:xfrm>
              <a:off x="475800" y="2645973"/>
              <a:ext cx="2027835" cy="939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/>
              </a:pPr>
              <a:r>
                <a:t>线性相位特性</a:t>
              </a:r>
            </a:p>
            <a:p>
              <a:pPr>
                <a:defRPr sz="2400"/>
              </a:pPr>
              <a:r>
                <a:t>过原点斜线</a:t>
              </a: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1445024" y="5901692"/>
            <a:ext cx="3183901" cy="736601"/>
            <a:chOff x="0" y="-89407"/>
            <a:chExt cx="3183899" cy="736600"/>
          </a:xfrm>
        </p:grpSpPr>
        <p:pic>
          <p:nvPicPr>
            <p:cNvPr id="300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177292"/>
              <a:ext cx="228600" cy="203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1" name="的取值条件？"/>
            <p:cNvSpPr txBox="1"/>
            <p:nvPr/>
          </p:nvSpPr>
          <p:spPr>
            <a:xfrm>
              <a:off x="326399" y="-89408"/>
              <a:ext cx="28575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dirty="0"/>
                <a:t>的取值条件？</a:t>
              </a:r>
            </a:p>
          </p:txBody>
        </p:sp>
      </p:grpSp>
      <p:grpSp>
        <p:nvGrpSpPr>
          <p:cNvPr id="305" name="Group"/>
          <p:cNvGrpSpPr/>
          <p:nvPr/>
        </p:nvGrpSpPr>
        <p:grpSpPr>
          <a:xfrm>
            <a:off x="1383219" y="6835824"/>
            <a:ext cx="3766408" cy="736601"/>
            <a:chOff x="0" y="-89407"/>
            <a:chExt cx="3766406" cy="736600"/>
          </a:xfrm>
        </p:grpSpPr>
        <p:pic>
          <p:nvPicPr>
            <p:cNvPr id="303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50467"/>
              <a:ext cx="838200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4" name="有什么特性？"/>
            <p:cNvSpPr txBox="1"/>
            <p:nvPr/>
          </p:nvSpPr>
          <p:spPr>
            <a:xfrm>
              <a:off x="908906" y="-89408"/>
              <a:ext cx="28575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dirty="0"/>
                <a:t>有什么特性？</a:t>
              </a:r>
            </a:p>
          </p:txBody>
        </p:sp>
      </p:grpSp>
      <p:sp>
        <p:nvSpPr>
          <p:cNvPr id="3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706770" y="9238280"/>
            <a:ext cx="241402" cy="381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311" name="Group"/>
          <p:cNvGrpSpPr/>
          <p:nvPr/>
        </p:nvGrpSpPr>
        <p:grpSpPr>
          <a:xfrm>
            <a:off x="7338635" y="2996767"/>
            <a:ext cx="5332729" cy="533401"/>
            <a:chOff x="0" y="0"/>
            <a:chExt cx="5332727" cy="533400"/>
          </a:xfrm>
        </p:grpSpPr>
        <p:grpSp>
          <p:nvGrpSpPr>
            <p:cNvPr id="309" name="Group"/>
            <p:cNvGrpSpPr/>
            <p:nvPr/>
          </p:nvGrpSpPr>
          <p:grpSpPr>
            <a:xfrm>
              <a:off x="0" y="31749"/>
              <a:ext cx="4032542" cy="469901"/>
              <a:chOff x="0" y="0"/>
              <a:chExt cx="4032541" cy="469900"/>
            </a:xfrm>
          </p:grpSpPr>
          <p:pic>
            <p:nvPicPr>
              <p:cNvPr id="307" name="Image" descr="Image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4141" y="0"/>
                <a:ext cx="2438401" cy="4699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08" name="Arrow"/>
              <p:cNvSpPr/>
              <p:nvPr/>
            </p:nvSpPr>
            <p:spPr>
              <a:xfrm>
                <a:off x="0" y="0"/>
                <a:ext cx="1181710" cy="469900"/>
              </a:xfrm>
              <a:prstGeom prst="rightArrow">
                <a:avLst>
                  <a:gd name="adj1" fmla="val 37937"/>
                  <a:gd name="adj2" fmla="val 93368"/>
                </a:avLst>
              </a:prstGeom>
              <a:blipFill rotWithShape="1">
                <a:blip r:embed="rId10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25400" dist="25400" dir="2388334" rotWithShape="0">
                  <a:srgbClr val="000000">
                    <a:alpha val="7931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310" name="(5.10)"/>
            <p:cNvSpPr txBox="1"/>
            <p:nvPr/>
          </p:nvSpPr>
          <p:spPr>
            <a:xfrm>
              <a:off x="4289600" y="0"/>
              <a:ext cx="1043128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800"/>
              </a:lvl1pPr>
            </a:lstStyle>
            <a:p>
              <a:r>
                <a:t>(5.10)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1" animBg="1" advAuto="0"/>
      <p:bldP spid="287" grpId="2" animBg="1" advAuto="0"/>
      <p:bldP spid="290" grpId="3" animBg="1" advAuto="0"/>
      <p:bldP spid="299" grpId="5" animBg="1" advAuto="0"/>
      <p:bldP spid="302" grpId="6" animBg="1" advAuto="0"/>
      <p:bldP spid="305" grpId="7" animBg="1" advAuto="0"/>
      <p:bldP spid="311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706770" y="9238280"/>
            <a:ext cx="241402" cy="381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1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043" y="2352619"/>
            <a:ext cx="2345661" cy="48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480" y="3329792"/>
            <a:ext cx="8961191" cy="118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8594" y="3812392"/>
            <a:ext cx="130287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2877" y="5316615"/>
            <a:ext cx="1486588" cy="77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1415" y="6770037"/>
            <a:ext cx="7638749" cy="1079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3" name="Group"/>
          <p:cNvGrpSpPr/>
          <p:nvPr/>
        </p:nvGrpSpPr>
        <p:grpSpPr>
          <a:xfrm>
            <a:off x="351013" y="294608"/>
            <a:ext cx="10263978" cy="1721463"/>
            <a:chOff x="0" y="-68262"/>
            <a:chExt cx="10263976" cy="1721461"/>
          </a:xfrm>
        </p:grpSpPr>
        <p:pic>
          <p:nvPicPr>
            <p:cNvPr id="321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0928" y="522898"/>
              <a:ext cx="9333049" cy="1130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2" name="离散傅立叶变换："/>
            <p:cNvSpPr txBox="1"/>
            <p:nvPr/>
          </p:nvSpPr>
          <p:spPr>
            <a:xfrm>
              <a:off x="0" y="-68263"/>
              <a:ext cx="265430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离散傅立叶变换：</a:t>
              </a:r>
            </a:p>
          </p:txBody>
        </p:sp>
      </p:grpSp>
      <p:grpSp>
        <p:nvGrpSpPr>
          <p:cNvPr id="326" name="Group"/>
          <p:cNvGrpSpPr/>
          <p:nvPr/>
        </p:nvGrpSpPr>
        <p:grpSpPr>
          <a:xfrm>
            <a:off x="10798673" y="4294992"/>
            <a:ext cx="2019301" cy="734209"/>
            <a:chOff x="0" y="0"/>
            <a:chExt cx="2019300" cy="734207"/>
          </a:xfrm>
        </p:grpSpPr>
        <p:sp>
          <p:nvSpPr>
            <p:cNvPr id="324" name="恒相延时条件"/>
            <p:cNvSpPr txBox="1"/>
            <p:nvPr/>
          </p:nvSpPr>
          <p:spPr>
            <a:xfrm>
              <a:off x="0" y="175407"/>
              <a:ext cx="201930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恒相延时条件</a:t>
              </a:r>
            </a:p>
          </p:txBody>
        </p:sp>
        <p:sp>
          <p:nvSpPr>
            <p:cNvPr id="325" name="Line"/>
            <p:cNvSpPr/>
            <p:nvPr/>
          </p:nvSpPr>
          <p:spPr>
            <a:xfrm>
              <a:off x="186356" y="0"/>
              <a:ext cx="1621188" cy="0"/>
            </a:xfrm>
            <a:prstGeom prst="line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grpSp>
        <p:nvGrpSpPr>
          <p:cNvPr id="329" name="Group"/>
          <p:cNvGrpSpPr/>
          <p:nvPr/>
        </p:nvGrpSpPr>
        <p:grpSpPr>
          <a:xfrm>
            <a:off x="262702" y="4662565"/>
            <a:ext cx="5774116" cy="1606551"/>
            <a:chOff x="0" y="-68262"/>
            <a:chExt cx="5774115" cy="1606549"/>
          </a:xfrm>
        </p:grpSpPr>
        <p:pic>
          <p:nvPicPr>
            <p:cNvPr id="327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75860" y="458787"/>
              <a:ext cx="4598256" cy="1079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8" name="化简得："/>
            <p:cNvSpPr txBox="1"/>
            <p:nvPr/>
          </p:nvSpPr>
          <p:spPr>
            <a:xfrm>
              <a:off x="0" y="-68263"/>
              <a:ext cx="138430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spcBef>
                  <a:spcPts val="3200"/>
                </a:spcBef>
                <a:defRPr sz="2500"/>
              </a:lvl1pPr>
            </a:lstStyle>
            <a:p>
              <a:r>
                <a:t>化简得：</a:t>
              </a:r>
            </a:p>
          </p:txBody>
        </p:sp>
      </p:grpSp>
      <p:sp>
        <p:nvSpPr>
          <p:cNvPr id="330" name="由相位定义："/>
          <p:cNvSpPr txBox="1"/>
          <p:nvPr/>
        </p:nvSpPr>
        <p:spPr>
          <a:xfrm>
            <a:off x="351013" y="2976507"/>
            <a:ext cx="20193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500"/>
            </a:lvl1pPr>
          </a:lstStyle>
          <a:p>
            <a:r>
              <a:t>由相位定义：</a:t>
            </a:r>
          </a:p>
        </p:txBody>
      </p:sp>
      <p:grpSp>
        <p:nvGrpSpPr>
          <p:cNvPr id="335" name="Group"/>
          <p:cNvGrpSpPr/>
          <p:nvPr/>
        </p:nvGrpSpPr>
        <p:grpSpPr>
          <a:xfrm>
            <a:off x="1548850" y="8255210"/>
            <a:ext cx="6522216" cy="1270001"/>
            <a:chOff x="0" y="0"/>
            <a:chExt cx="6522214" cy="1270000"/>
          </a:xfrm>
        </p:grpSpPr>
        <p:grpSp>
          <p:nvGrpSpPr>
            <p:cNvPr id="333" name="Group"/>
            <p:cNvGrpSpPr/>
            <p:nvPr/>
          </p:nvGrpSpPr>
          <p:grpSpPr>
            <a:xfrm>
              <a:off x="0" y="0"/>
              <a:ext cx="4572855" cy="1270000"/>
              <a:chOff x="0" y="0"/>
              <a:chExt cx="4572854" cy="1270000"/>
            </a:xfrm>
          </p:grpSpPr>
          <p:pic>
            <p:nvPicPr>
              <p:cNvPr id="331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549" y="95250"/>
                <a:ext cx="4297439" cy="10795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32" name="Rectangle"/>
              <p:cNvSpPr/>
              <p:nvPr/>
            </p:nvSpPr>
            <p:spPr>
              <a:xfrm>
                <a:off x="0" y="0"/>
                <a:ext cx="4572855" cy="1270000"/>
              </a:xfrm>
              <a:prstGeom prst="rect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334" name="（5.12）"/>
            <p:cNvSpPr txBox="1"/>
            <p:nvPr/>
          </p:nvSpPr>
          <p:spPr>
            <a:xfrm>
              <a:off x="4603803" y="266700"/>
              <a:ext cx="1918412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dirty="0"/>
                <a:t>（5.12）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2" animBg="1" advAuto="0"/>
      <p:bldP spid="317" grpId="4" animBg="1" advAuto="0"/>
      <p:bldP spid="318" grpId="5" animBg="1" advAuto="0"/>
      <p:bldP spid="319" grpId="8" animBg="1" advAuto="0"/>
      <p:bldP spid="320" grpId="9" animBg="1" advAuto="0"/>
      <p:bldP spid="323" grpId="1" animBg="1" advAuto="0"/>
      <p:bldP spid="326" grpId="6" animBg="1" advAuto="0"/>
      <p:bldP spid="329" grpId="7" animBg="1" advAuto="0"/>
      <p:bldP spid="330" grpId="3" animBg="1" advAuto="0"/>
      <p:bldP spid="335" grpId="10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1566</Words>
  <Application>Microsoft Office PowerPoint</Application>
  <PresentationFormat>自定义</PresentationFormat>
  <Paragraphs>828</Paragraphs>
  <Slides>49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3" baseType="lpstr">
      <vt:lpstr>Helvetica Light</vt:lpstr>
      <vt:lpstr>Helvetica Neue</vt:lpstr>
      <vt:lpstr>Helvetica</vt:lpstr>
      <vt:lpstr>White</vt:lpstr>
      <vt:lpstr>数字信号处理 Digital Signal Processing</vt:lpstr>
      <vt:lpstr>第五章  FIR滤波器设计和实现</vt:lpstr>
      <vt:lpstr>FIR数字滤波器</vt:lpstr>
      <vt:lpstr>FIR数字滤波器基本特性</vt:lpstr>
      <vt:lpstr>5.1 相位失真</vt:lpstr>
      <vt:lpstr>5.1 相位失真</vt:lpstr>
      <vt:lpstr>5.2 线性相位FIR数字滤波器的条件和特性 5.2.1 恒延时滤波器定义</vt:lpstr>
      <vt:lpstr>5.2.2 恒相延时和恒群延时同时成立</vt:lpstr>
      <vt:lpstr>PowerPoint 演示文稿</vt:lpstr>
      <vt:lpstr>PowerPoint 演示文稿</vt:lpstr>
      <vt:lpstr>如何理解恒相延时？</vt:lpstr>
      <vt:lpstr>如何理解恒相延时？</vt:lpstr>
      <vt:lpstr>如何理解恒相延时？</vt:lpstr>
      <vt:lpstr>如何理解恒相延时？</vt:lpstr>
      <vt:lpstr>如何理解恒相延时？</vt:lpstr>
      <vt:lpstr>如何理解恒相延时？</vt:lpstr>
      <vt:lpstr>如何理解恒相延时？</vt:lpstr>
      <vt:lpstr>FIR滤波器的时域特性</vt:lpstr>
      <vt:lpstr>PowerPoint 演示文稿</vt:lpstr>
      <vt:lpstr>PowerPoint 演示文稿</vt:lpstr>
      <vt:lpstr>PowerPoint 演示文稿</vt:lpstr>
      <vt:lpstr>PowerPoint 演示文稿</vt:lpstr>
      <vt:lpstr>5.2.3 恒群延时单独成立</vt:lpstr>
      <vt:lpstr>PowerPoint 演示文稿</vt:lpstr>
      <vt:lpstr>PowerPoint 演示文稿</vt:lpstr>
      <vt:lpstr>PowerPoint 演示文稿</vt:lpstr>
      <vt:lpstr>FIR滤波器的时域特性</vt:lpstr>
      <vt:lpstr>PowerPoint 演示文稿</vt:lpstr>
      <vt:lpstr>PowerPoint 演示文稿</vt:lpstr>
      <vt:lpstr>PowerPoint 演示文稿</vt:lpstr>
      <vt:lpstr>PowerPoint 演示文稿</vt:lpstr>
      <vt:lpstr>5.2.4 线性相位FIR滤波器的零点分布</vt:lpstr>
      <vt:lpstr>PowerPoint 演示文稿</vt:lpstr>
      <vt:lpstr>5.3 窗函数法</vt:lpstr>
      <vt:lpstr>5.3 窗函数法设计思路</vt:lpstr>
      <vt:lpstr>5.3.2 窗函数法性能分析</vt:lpstr>
      <vt:lpstr>5.3.2 窗函数法性能分析</vt:lpstr>
      <vt:lpstr>5.3.2 窗函数法性能分析</vt:lpstr>
      <vt:lpstr>5.3.2 窗函数法性能分析</vt:lpstr>
      <vt:lpstr>5.3.2 常用窗函数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数字信号处理 Digital Signal Processing</dc:title>
  <cp:lastModifiedBy>而云 刘</cp:lastModifiedBy>
  <cp:revision>15</cp:revision>
  <dcterms:modified xsi:type="dcterms:W3CDTF">2021-11-16T07:57:04Z</dcterms:modified>
</cp:coreProperties>
</file>