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0"/>
  </p:notesMasterIdLst>
  <p:sldIdLst>
    <p:sldId id="256" r:id="rId2"/>
    <p:sldId id="273" r:id="rId3"/>
    <p:sldId id="308" r:id="rId4"/>
    <p:sldId id="309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13004800" cy="97536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6291"/>
  </p:normalViewPr>
  <p:slideViewPr>
    <p:cSldViewPr snapToGrid="0" snapToObjects="1">
      <p:cViewPr varScale="1">
        <p:scale>
          <a:sx n="66" d="100"/>
          <a:sy n="66" d="100"/>
        </p:scale>
        <p:origin x="1624" y="200"/>
      </p:cViewPr>
      <p:guideLst/>
    </p:cSldViewPr>
  </p:slideViewPr>
  <p:outlineViewPr>
    <p:cViewPr>
      <p:scale>
        <a:sx n="33" d="100"/>
        <a:sy n="33" d="100"/>
      </p:scale>
      <p:origin x="0" y="-3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81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150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94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1341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774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689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44"/>
            </a:lvl1pPr>
            <a:lvl2pPr marL="650230" indent="0">
              <a:buNone/>
              <a:defRPr sz="2560"/>
            </a:lvl2pPr>
            <a:lvl3pPr marL="1300460" indent="0">
              <a:buNone/>
              <a:defRPr sz="2276"/>
            </a:lvl3pPr>
            <a:lvl4pPr marL="1950690" indent="0">
              <a:buNone/>
              <a:defRPr sz="1991"/>
            </a:lvl4pPr>
            <a:lvl5pPr marL="2600919" indent="0">
              <a:buNone/>
              <a:defRPr sz="1991"/>
            </a:lvl5pPr>
            <a:lvl6pPr marL="3251149" indent="0">
              <a:buNone/>
              <a:defRPr sz="1991"/>
            </a:lvl6pPr>
            <a:lvl7pPr marL="3901379" indent="0">
              <a:buNone/>
              <a:defRPr sz="1991"/>
            </a:lvl7pPr>
            <a:lvl8pPr marL="4551609" indent="0">
              <a:buNone/>
              <a:defRPr sz="1991"/>
            </a:lvl8pPr>
            <a:lvl9pPr marL="5201839" indent="0">
              <a:buNone/>
              <a:defRPr sz="199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24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3982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64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13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508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17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169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103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44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755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91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43307" y="8882098"/>
            <a:ext cx="4118187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991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8882098"/>
            <a:ext cx="3034453" cy="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991"/>
            </a:lvl1pPr>
          </a:lstStyle>
          <a:p>
            <a:fld id="{86CB4B4D-7CA3-9044-876B-883B54F8677D}" type="slidenum">
              <a:rPr lang="en-CN" smtClean="0"/>
              <a:t>‹#›</a:t>
            </a:fld>
            <a:endParaRPr lang="en-CN"/>
          </a:p>
        </p:txBody>
      </p:sp>
      <p:pic>
        <p:nvPicPr>
          <p:cNvPr id="1031" name="图片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" y="8972409"/>
            <a:ext cx="12957387" cy="82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 descr="C:\Documents and Settings\sqz\桌面\图片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671" r="217" b="51665"/>
          <a:stretch>
            <a:fillRect/>
          </a:stretch>
        </p:blipFill>
        <p:spPr bwMode="auto">
          <a:xfrm>
            <a:off x="1" y="0"/>
            <a:ext cx="13002543" cy="467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91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  <a:cs typeface="宋体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551">
          <a:solidFill>
            <a:schemeClr val="tx1"/>
          </a:solidFill>
          <a:latin typeface="+mn-lt"/>
          <a:ea typeface="+mn-ea"/>
          <a:cs typeface="宋体" charset="0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3982">
          <a:solidFill>
            <a:schemeClr val="tx1"/>
          </a:solidFill>
          <a:latin typeface="+mn-lt"/>
          <a:ea typeface="+mn-ea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13">
          <a:solidFill>
            <a:schemeClr val="tx1"/>
          </a:solidFill>
          <a:latin typeface="+mn-lt"/>
          <a:ea typeface="+mn-ea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44">
          <a:solidFill>
            <a:schemeClr val="tx1"/>
          </a:solidFill>
          <a:latin typeface="+mn-lt"/>
          <a:ea typeface="+mn-ea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+mn-lt"/>
          <a:ea typeface="+mn-ea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+mn-lt"/>
          <a:ea typeface="+mn-ea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+mn-lt"/>
          <a:ea typeface="+mn-ea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+mn-lt"/>
          <a:ea typeface="+mn-ea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4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5" Type="http://schemas.openxmlformats.org/officeDocument/2006/relationships/image" Target="../media/image19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Relationship Id="rId14" Type="http://schemas.openxmlformats.org/officeDocument/2006/relationships/image" Target="../media/image1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173.png"/><Relationship Id="rId7" Type="http://schemas.openxmlformats.org/officeDocument/2006/relationships/image" Target="../media/image235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10" Type="http://schemas.openxmlformats.org/officeDocument/2006/relationships/image" Target="../media/image238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3.png"/><Relationship Id="rId11" Type="http://schemas.openxmlformats.org/officeDocument/2006/relationships/image" Target="../media/image247.png"/><Relationship Id="rId5" Type="http://schemas.openxmlformats.org/officeDocument/2006/relationships/image" Target="../media/image242.png"/><Relationship Id="rId10" Type="http://schemas.openxmlformats.org/officeDocument/2006/relationships/image" Target="../media/image246.png"/><Relationship Id="rId4" Type="http://schemas.openxmlformats.org/officeDocument/2006/relationships/image" Target="../media/image241.png"/><Relationship Id="rId9" Type="http://schemas.openxmlformats.org/officeDocument/2006/relationships/image" Target="../media/image2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10" Type="http://schemas.openxmlformats.org/officeDocument/2006/relationships/image" Target="../media/image270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12" Type="http://schemas.openxmlformats.org/officeDocument/2006/relationships/image" Target="../media/image282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6.png"/><Relationship Id="rId11" Type="http://schemas.openxmlformats.org/officeDocument/2006/relationships/image" Target="../media/image281.png"/><Relationship Id="rId5" Type="http://schemas.openxmlformats.org/officeDocument/2006/relationships/image" Target="../media/image275.png"/><Relationship Id="rId10" Type="http://schemas.openxmlformats.org/officeDocument/2006/relationships/image" Target="../media/image280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image" Target="../media/image293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12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Relationship Id="rId14" Type="http://schemas.openxmlformats.org/officeDocument/2006/relationships/image" Target="../media/image2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96.png"/><Relationship Id="rId7" Type="http://schemas.openxmlformats.org/officeDocument/2006/relationships/image" Target="../media/image299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8.png"/><Relationship Id="rId11" Type="http://schemas.openxmlformats.org/officeDocument/2006/relationships/image" Target="../media/image302.png"/><Relationship Id="rId5" Type="http://schemas.openxmlformats.org/officeDocument/2006/relationships/image" Target="../media/image297.png"/><Relationship Id="rId10" Type="http://schemas.openxmlformats.org/officeDocument/2006/relationships/image" Target="../media/image301.png"/><Relationship Id="rId4" Type="http://schemas.openxmlformats.org/officeDocument/2006/relationships/image" Target="../media/image73.png"/><Relationship Id="rId9" Type="http://schemas.openxmlformats.org/officeDocument/2006/relationships/image" Target="../media/image2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7" Type="http://schemas.openxmlformats.org/officeDocument/2006/relationships/image" Target="../media/image308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png"/><Relationship Id="rId3" Type="http://schemas.openxmlformats.org/officeDocument/2006/relationships/image" Target="../media/image310.png"/><Relationship Id="rId7" Type="http://schemas.openxmlformats.org/officeDocument/2006/relationships/image" Target="../media/image314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3.png"/><Relationship Id="rId5" Type="http://schemas.openxmlformats.org/officeDocument/2006/relationships/image" Target="../media/image312.png"/><Relationship Id="rId4" Type="http://schemas.openxmlformats.org/officeDocument/2006/relationships/image" Target="../media/image311.png"/><Relationship Id="rId9" Type="http://schemas.openxmlformats.org/officeDocument/2006/relationships/image" Target="../media/image31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317.png"/><Relationship Id="rId7" Type="http://schemas.openxmlformats.org/officeDocument/2006/relationships/image" Target="../media/image321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13" Type="http://schemas.openxmlformats.org/officeDocument/2006/relationships/image" Target="../media/image334.png"/><Relationship Id="rId18" Type="http://schemas.openxmlformats.org/officeDocument/2006/relationships/image" Target="../media/image338.png"/><Relationship Id="rId3" Type="http://schemas.openxmlformats.org/officeDocument/2006/relationships/image" Target="../media/image324.png"/><Relationship Id="rId7" Type="http://schemas.openxmlformats.org/officeDocument/2006/relationships/image" Target="../media/image328.png"/><Relationship Id="rId12" Type="http://schemas.openxmlformats.org/officeDocument/2006/relationships/image" Target="../media/image333.png"/><Relationship Id="rId17" Type="http://schemas.openxmlformats.org/officeDocument/2006/relationships/image" Target="../media/image337.png"/><Relationship Id="rId2" Type="http://schemas.openxmlformats.org/officeDocument/2006/relationships/image" Target="../media/image323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7.png"/><Relationship Id="rId11" Type="http://schemas.openxmlformats.org/officeDocument/2006/relationships/image" Target="../media/image332.png"/><Relationship Id="rId5" Type="http://schemas.openxmlformats.org/officeDocument/2006/relationships/image" Target="../media/image326.png"/><Relationship Id="rId15" Type="http://schemas.openxmlformats.org/officeDocument/2006/relationships/image" Target="../media/image336.png"/><Relationship Id="rId10" Type="http://schemas.openxmlformats.org/officeDocument/2006/relationships/image" Target="../media/image331.png"/><Relationship Id="rId19" Type="http://schemas.openxmlformats.org/officeDocument/2006/relationships/image" Target="../media/image339.png"/><Relationship Id="rId4" Type="http://schemas.openxmlformats.org/officeDocument/2006/relationships/image" Target="../media/image325.png"/><Relationship Id="rId9" Type="http://schemas.openxmlformats.org/officeDocument/2006/relationships/image" Target="../media/image330.png"/><Relationship Id="rId14" Type="http://schemas.openxmlformats.org/officeDocument/2006/relationships/image" Target="../media/image3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png"/><Relationship Id="rId13" Type="http://schemas.openxmlformats.org/officeDocument/2006/relationships/image" Target="../media/image360.png"/><Relationship Id="rId18" Type="http://schemas.openxmlformats.org/officeDocument/2006/relationships/image" Target="../media/image364.png"/><Relationship Id="rId3" Type="http://schemas.openxmlformats.org/officeDocument/2006/relationships/image" Target="../media/image352.png"/><Relationship Id="rId21" Type="http://schemas.openxmlformats.org/officeDocument/2006/relationships/image" Target="../media/image367.png"/><Relationship Id="rId7" Type="http://schemas.openxmlformats.org/officeDocument/2006/relationships/image" Target="../media/image354.png"/><Relationship Id="rId12" Type="http://schemas.openxmlformats.org/officeDocument/2006/relationships/image" Target="../media/image359.png"/><Relationship Id="rId17" Type="http://schemas.openxmlformats.org/officeDocument/2006/relationships/image" Target="../media/image348.png"/><Relationship Id="rId25" Type="http://schemas.openxmlformats.org/officeDocument/2006/relationships/image" Target="../media/image350.png"/><Relationship Id="rId2" Type="http://schemas.openxmlformats.org/officeDocument/2006/relationships/image" Target="../media/image351.png"/><Relationship Id="rId16" Type="http://schemas.openxmlformats.org/officeDocument/2006/relationships/image" Target="../media/image363.png"/><Relationship Id="rId20" Type="http://schemas.openxmlformats.org/officeDocument/2006/relationships/image" Target="../media/image3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3.png"/><Relationship Id="rId11" Type="http://schemas.openxmlformats.org/officeDocument/2006/relationships/image" Target="../media/image358.png"/><Relationship Id="rId24" Type="http://schemas.openxmlformats.org/officeDocument/2006/relationships/image" Target="../media/image370.png"/><Relationship Id="rId5" Type="http://schemas.openxmlformats.org/officeDocument/2006/relationships/image" Target="../media/image255.png"/><Relationship Id="rId15" Type="http://schemas.openxmlformats.org/officeDocument/2006/relationships/image" Target="../media/image362.png"/><Relationship Id="rId23" Type="http://schemas.openxmlformats.org/officeDocument/2006/relationships/image" Target="../media/image369.png"/><Relationship Id="rId10" Type="http://schemas.openxmlformats.org/officeDocument/2006/relationships/image" Target="../media/image357.png"/><Relationship Id="rId19" Type="http://schemas.openxmlformats.org/officeDocument/2006/relationships/image" Target="../media/image365.png"/><Relationship Id="rId4" Type="http://schemas.openxmlformats.org/officeDocument/2006/relationships/image" Target="../media/image256.png"/><Relationship Id="rId9" Type="http://schemas.openxmlformats.org/officeDocument/2006/relationships/image" Target="../media/image356.png"/><Relationship Id="rId14" Type="http://schemas.openxmlformats.org/officeDocument/2006/relationships/image" Target="../media/image361.png"/><Relationship Id="rId22" Type="http://schemas.openxmlformats.org/officeDocument/2006/relationships/image" Target="../media/image3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字信号处理…"/>
          <p:cNvSpPr txBox="1">
            <a:spLocks noGrp="1"/>
          </p:cNvSpPr>
          <p:nvPr>
            <p:ph type="ctrTitle"/>
          </p:nvPr>
        </p:nvSpPr>
        <p:spPr>
          <a:xfrm>
            <a:off x="1270000" y="12319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 defTabSz="531622">
              <a:defRPr sz="7280"/>
            </a:pPr>
            <a:r>
              <a:t>数字信号处理</a:t>
            </a:r>
          </a:p>
          <a:p>
            <a:pPr defTabSz="531622">
              <a:defRPr sz="7280"/>
            </a:pPr>
            <a:r>
              <a:t>Digital Signal Processing</a:t>
            </a:r>
          </a:p>
        </p:txBody>
      </p:sp>
      <p:sp>
        <p:nvSpPr>
          <p:cNvPr id="120" name="主讲：刘而云…"/>
          <p:cNvSpPr txBox="1">
            <a:spLocks noGrp="1"/>
          </p:cNvSpPr>
          <p:nvPr>
            <p:ph type="subTitle" idx="1"/>
          </p:nvPr>
        </p:nvSpPr>
        <p:spPr>
          <a:xfrm>
            <a:off x="1270000" y="4998751"/>
            <a:ext cx="10464800" cy="348484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主讲：刘而云</a:t>
            </a:r>
            <a:endParaRPr dirty="0"/>
          </a:p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浙江大学</a:t>
            </a:r>
            <a:r>
              <a:rPr dirty="0"/>
              <a:t> </a:t>
            </a:r>
            <a:r>
              <a:rPr dirty="0" err="1"/>
              <a:t>信电学院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78951-5E67-E741-B3C3-8B1749A9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</a:t>
            </a:fld>
            <a:endParaRPr lang="en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2.6 Z变换的定义及收敛域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2.6 </a:t>
            </a:r>
            <a:r>
              <a:rPr dirty="0" err="1"/>
              <a:t>Z变换的定义及收敛域</a:t>
            </a:r>
            <a:endParaRPr dirty="0"/>
          </a:p>
        </p:txBody>
      </p:sp>
      <p:sp>
        <p:nvSpPr>
          <p:cNvPr id="520" name="2.6.1 Z变换收敛域"/>
          <p:cNvSpPr txBox="1"/>
          <p:nvPr/>
        </p:nvSpPr>
        <p:spPr>
          <a:xfrm>
            <a:off x="610838" y="1706569"/>
            <a:ext cx="32053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2.6.1 Z变换收敛域</a:t>
            </a:r>
          </a:p>
        </p:txBody>
      </p:sp>
      <p:pic>
        <p:nvPicPr>
          <p:cNvPr id="5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2" y="3256921"/>
            <a:ext cx="3563202" cy="968038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Z变换存在条件："/>
          <p:cNvSpPr txBox="1"/>
          <p:nvPr/>
        </p:nvSpPr>
        <p:spPr>
          <a:xfrm>
            <a:off x="596544" y="2513495"/>
            <a:ext cx="26274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Z变换存在条件</a:t>
            </a:r>
            <a:r>
              <a:rPr dirty="0"/>
              <a:t>：</a:t>
            </a:r>
          </a:p>
        </p:txBody>
      </p:sp>
      <p:sp>
        <p:nvSpPr>
          <p:cNvPr id="523" name="收敛域：使得Z变换存在的所有自变量z的集合…"/>
          <p:cNvSpPr txBox="1"/>
          <p:nvPr/>
        </p:nvSpPr>
        <p:spPr>
          <a:xfrm>
            <a:off x="596544" y="4629150"/>
            <a:ext cx="6846749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rPr dirty="0" err="1"/>
              <a:t>收敛域：使得Z变换存在的所有自变量z的集合</a:t>
            </a:r>
            <a:endParaRPr dirty="0"/>
          </a:p>
          <a:p>
            <a:pPr algn="l">
              <a:defRPr sz="2600"/>
            </a:pPr>
            <a:r>
              <a:rPr dirty="0" err="1"/>
              <a:t>根据复变函数理论，为一环状区域</a:t>
            </a:r>
            <a:endParaRPr dirty="0"/>
          </a:p>
        </p:txBody>
      </p:sp>
      <p:pic>
        <p:nvPicPr>
          <p:cNvPr id="52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00" y="1819135"/>
            <a:ext cx="4896160" cy="3338527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判断序列相等：Z变换形式和收敛域都相等"/>
          <p:cNvSpPr txBox="1"/>
          <p:nvPr/>
        </p:nvSpPr>
        <p:spPr>
          <a:xfrm>
            <a:off x="596544" y="6000341"/>
            <a:ext cx="62596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判断序列相等：Z变换形式和收敛域都相等</a:t>
            </a:r>
            <a:endParaRPr dirty="0"/>
          </a:p>
        </p:txBody>
      </p:sp>
      <p:grpSp>
        <p:nvGrpSpPr>
          <p:cNvPr id="528" name="Group"/>
          <p:cNvGrpSpPr/>
          <p:nvPr/>
        </p:nvGrpSpPr>
        <p:grpSpPr>
          <a:xfrm>
            <a:off x="8724517" y="5235630"/>
            <a:ext cx="2414913" cy="571501"/>
            <a:chOff x="0" y="0"/>
            <a:chExt cx="2414912" cy="571500"/>
          </a:xfrm>
        </p:grpSpPr>
        <p:pic>
          <p:nvPicPr>
            <p:cNvPr id="526" name="Image" descr="Image"/>
            <p:cNvPicPr>
              <a:picLocks noChangeAspect="1"/>
            </p:cNvPicPr>
            <p:nvPr/>
          </p:nvPicPr>
          <p:blipFill>
            <a:blip r:embed="rId5"/>
            <a:srcRect r="49612"/>
            <a:stretch>
              <a:fillRect/>
            </a:stretch>
          </p:blipFill>
          <p:spPr>
            <a:xfrm>
              <a:off x="0" y="64897"/>
              <a:ext cx="454345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7" name="可以小至零"/>
            <p:cNvSpPr txBox="1"/>
            <p:nvPr/>
          </p:nvSpPr>
          <p:spPr>
            <a:xfrm>
              <a:off x="649612" y="0"/>
              <a:ext cx="176530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可以小至零</a:t>
              </a:r>
              <a:endParaRPr dirty="0"/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8731462" y="5854713"/>
            <a:ext cx="2738168" cy="571501"/>
            <a:chOff x="0" y="0"/>
            <a:chExt cx="2738167" cy="571500"/>
          </a:xfrm>
        </p:grpSpPr>
        <p:pic>
          <p:nvPicPr>
            <p:cNvPr id="529" name="Image" descr="Image"/>
            <p:cNvPicPr>
              <a:picLocks noChangeAspect="1"/>
            </p:cNvPicPr>
            <p:nvPr/>
          </p:nvPicPr>
          <p:blipFill>
            <a:blip r:embed="rId5"/>
            <a:srcRect l="51129"/>
            <a:stretch>
              <a:fillRect/>
            </a:stretch>
          </p:blipFill>
          <p:spPr>
            <a:xfrm>
              <a:off x="0" y="64897"/>
              <a:ext cx="440665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0" name="可以大至无穷"/>
            <p:cNvSpPr txBox="1"/>
            <p:nvPr/>
          </p:nvSpPr>
          <p:spPr>
            <a:xfrm>
              <a:off x="642667" y="0"/>
              <a:ext cx="209550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可以大至无穷</a:t>
              </a:r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82DBC-B587-CF4E-8C80-B6DC232CC1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10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1" animBg="1" advAuto="0"/>
      <p:bldP spid="521" grpId="3" animBg="1" advAuto="0"/>
      <p:bldP spid="522" grpId="2" animBg="1" advAuto="0"/>
      <p:bldP spid="523" grpId="4" build="p" bldLvl="5" animBg="1" advAuto="0"/>
      <p:bldP spid="524" grpId="5" animBg="1" advAuto="0"/>
      <p:bldP spid="525" grpId="8" animBg="1" advAuto="0"/>
      <p:bldP spid="528" grpId="6" animBg="1" advAuto="0"/>
      <p:bldP spid="531" grpId="7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2.6 Z变换的定义及收敛域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2.6 </a:t>
            </a:r>
            <a:r>
              <a:rPr dirty="0" err="1"/>
              <a:t>Z变换的定义及收敛域</a:t>
            </a:r>
            <a:endParaRPr dirty="0"/>
          </a:p>
        </p:txBody>
      </p:sp>
      <p:sp>
        <p:nvSpPr>
          <p:cNvPr id="534" name="1、有限长序列"/>
          <p:cNvSpPr txBox="1"/>
          <p:nvPr/>
        </p:nvSpPr>
        <p:spPr>
          <a:xfrm>
            <a:off x="610838" y="1466150"/>
            <a:ext cx="2612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1、有限长序列</a:t>
            </a:r>
          </a:p>
        </p:txBody>
      </p:sp>
      <p:pic>
        <p:nvPicPr>
          <p:cNvPr id="5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71" y="3126609"/>
            <a:ext cx="3339710" cy="1108940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序列在有限区间取值，在区间之外取0，Z变换为："/>
          <p:cNvSpPr txBox="1"/>
          <p:nvPr/>
        </p:nvSpPr>
        <p:spPr>
          <a:xfrm>
            <a:off x="610838" y="2433914"/>
            <a:ext cx="855992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序列在有限区间取值，在区间之外取0，Z变换为：</a:t>
            </a:r>
          </a:p>
        </p:txBody>
      </p:sp>
      <p:grpSp>
        <p:nvGrpSpPr>
          <p:cNvPr id="541" name="Group"/>
          <p:cNvGrpSpPr/>
          <p:nvPr/>
        </p:nvGrpSpPr>
        <p:grpSpPr>
          <a:xfrm>
            <a:off x="610838" y="4369443"/>
            <a:ext cx="8551959" cy="635001"/>
            <a:chOff x="0" y="0"/>
            <a:chExt cx="8551957" cy="635000"/>
          </a:xfrm>
        </p:grpSpPr>
        <p:sp>
          <p:nvSpPr>
            <p:cNvPr id="537" name="根据收敛条件，要求："/>
            <p:cNvSpPr txBox="1"/>
            <p:nvPr/>
          </p:nvSpPr>
          <p:spPr>
            <a:xfrm>
              <a:off x="0" y="0"/>
              <a:ext cx="3924300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根据收敛条件，要求：</a:t>
              </a:r>
            </a:p>
          </p:txBody>
        </p:sp>
        <p:pic>
          <p:nvPicPr>
            <p:cNvPr id="53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076" y="0"/>
              <a:ext cx="1441290" cy="433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时"/>
            <p:cNvSpPr txBox="1"/>
            <p:nvPr/>
          </p:nvSpPr>
          <p:spPr>
            <a:xfrm>
              <a:off x="5643911" y="0"/>
              <a:ext cx="495301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时</a:t>
              </a:r>
            </a:p>
          </p:txBody>
        </p:sp>
        <p:pic>
          <p:nvPicPr>
            <p:cNvPr id="54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3757" y="70485"/>
              <a:ext cx="2108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2" name="分情况："/>
          <p:cNvSpPr txBox="1"/>
          <p:nvPr/>
        </p:nvSpPr>
        <p:spPr>
          <a:xfrm>
            <a:off x="610838" y="5153964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分情况：</a:t>
            </a:r>
          </a:p>
        </p:txBody>
      </p:sp>
      <p:sp>
        <p:nvSpPr>
          <p:cNvPr id="543" name="书本纠错，P39"/>
          <p:cNvSpPr txBox="1"/>
          <p:nvPr/>
        </p:nvSpPr>
        <p:spPr>
          <a:xfrm>
            <a:off x="9467342" y="4369443"/>
            <a:ext cx="267576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>
                <a:solidFill>
                  <a:srgbClr val="FF2600"/>
                </a:solidFill>
              </a:defRPr>
            </a:lvl1pPr>
          </a:lstStyle>
          <a:p>
            <a:r>
              <a:t>书本纠错，P39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67002" y="5797311"/>
            <a:ext cx="3006962" cy="635001"/>
            <a:chOff x="0" y="0"/>
            <a:chExt cx="3006960" cy="635000"/>
          </a:xfrm>
        </p:grpSpPr>
        <p:sp>
          <p:nvSpPr>
            <p:cNvPr id="544" name="（1）"/>
            <p:cNvSpPr txBox="1"/>
            <p:nvPr/>
          </p:nvSpPr>
          <p:spPr>
            <a:xfrm>
              <a:off x="0" y="0"/>
              <a:ext cx="1088136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（1）</a:t>
              </a:r>
            </a:p>
          </p:txBody>
        </p:sp>
        <p:pic>
          <p:nvPicPr>
            <p:cNvPr id="5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4960" y="133350"/>
              <a:ext cx="2032001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9" name="Group"/>
          <p:cNvGrpSpPr/>
          <p:nvPr/>
        </p:nvGrpSpPr>
        <p:grpSpPr>
          <a:xfrm>
            <a:off x="5023109" y="5859414"/>
            <a:ext cx="2973419" cy="571501"/>
            <a:chOff x="0" y="0"/>
            <a:chExt cx="2973418" cy="571500"/>
          </a:xfrm>
        </p:grpSpPr>
        <p:sp>
          <p:nvSpPr>
            <p:cNvPr id="547" name="ROC："/>
            <p:cNvSpPr txBox="1"/>
            <p:nvPr/>
          </p:nvSpPr>
          <p:spPr>
            <a:xfrm>
              <a:off x="0" y="0"/>
              <a:ext cx="1160044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ROC：</a:t>
              </a:r>
            </a:p>
          </p:txBody>
        </p:sp>
        <p:pic>
          <p:nvPicPr>
            <p:cNvPr id="5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1618" y="45847"/>
              <a:ext cx="17018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52" name="Group"/>
          <p:cNvGrpSpPr/>
          <p:nvPr/>
        </p:nvGrpSpPr>
        <p:grpSpPr>
          <a:xfrm>
            <a:off x="1711716" y="6684315"/>
            <a:ext cx="3006962" cy="635001"/>
            <a:chOff x="0" y="0"/>
            <a:chExt cx="3006960" cy="635000"/>
          </a:xfrm>
        </p:grpSpPr>
        <p:pic>
          <p:nvPicPr>
            <p:cNvPr id="55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4960" y="133350"/>
              <a:ext cx="2032001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1" name="（2）"/>
            <p:cNvSpPr txBox="1"/>
            <p:nvPr/>
          </p:nvSpPr>
          <p:spPr>
            <a:xfrm>
              <a:off x="0" y="0"/>
              <a:ext cx="1088136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（2）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1711716" y="7534916"/>
            <a:ext cx="3006962" cy="635001"/>
            <a:chOff x="0" y="0"/>
            <a:chExt cx="3006960" cy="635000"/>
          </a:xfrm>
        </p:grpSpPr>
        <p:pic>
          <p:nvPicPr>
            <p:cNvPr id="55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4960" y="133350"/>
              <a:ext cx="2032001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4" name="（3）"/>
            <p:cNvSpPr txBox="1"/>
            <p:nvPr/>
          </p:nvSpPr>
          <p:spPr>
            <a:xfrm>
              <a:off x="0" y="0"/>
              <a:ext cx="1088136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（3）</a:t>
              </a: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4963360" y="6716065"/>
            <a:ext cx="3106528" cy="571501"/>
            <a:chOff x="0" y="0"/>
            <a:chExt cx="3106526" cy="571500"/>
          </a:xfrm>
        </p:grpSpPr>
        <p:pic>
          <p:nvPicPr>
            <p:cNvPr id="55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04726" y="76199"/>
              <a:ext cx="17018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7" name="ROC："/>
            <p:cNvSpPr txBox="1"/>
            <p:nvPr/>
          </p:nvSpPr>
          <p:spPr>
            <a:xfrm>
              <a:off x="0" y="0"/>
              <a:ext cx="1160044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ROC：</a:t>
              </a: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4963360" y="7566666"/>
            <a:ext cx="3106528" cy="571501"/>
            <a:chOff x="0" y="0"/>
            <a:chExt cx="3106526" cy="571500"/>
          </a:xfrm>
        </p:grpSpPr>
        <p:pic>
          <p:nvPicPr>
            <p:cNvPr id="559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04726" y="73561"/>
              <a:ext cx="17018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0" name="ROC："/>
            <p:cNvSpPr txBox="1"/>
            <p:nvPr/>
          </p:nvSpPr>
          <p:spPr>
            <a:xfrm>
              <a:off x="0" y="0"/>
              <a:ext cx="1160044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ROC：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BCD68-B383-FD47-A84E-DB29BFB9F4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11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1" animBg="1" advAuto="0"/>
      <p:bldP spid="535" grpId="3" animBg="1" advAuto="0"/>
      <p:bldP spid="536" grpId="2" animBg="1" advAuto="0"/>
      <p:bldP spid="541" grpId="4" animBg="1" advAuto="0"/>
      <p:bldP spid="542" grpId="6" animBg="1" advAuto="0"/>
      <p:bldP spid="543" grpId="5" animBg="1" advAuto="0"/>
      <p:bldP spid="546" grpId="7" animBg="1" advAuto="0"/>
      <p:bldP spid="549" grpId="8" animBg="1" advAuto="0"/>
      <p:bldP spid="552" grpId="9" animBg="1" advAuto="0"/>
      <p:bldP spid="555" grpId="11" animBg="1" advAuto="0"/>
      <p:bldP spid="558" grpId="10" animBg="1" advAuto="0"/>
      <p:bldP spid="561" grpId="1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Image" descr="Image"/>
          <p:cNvPicPr>
            <a:picLocks noChangeAspect="1"/>
          </p:cNvPicPr>
          <p:nvPr/>
        </p:nvPicPr>
        <p:blipFill>
          <a:blip r:embed="rId2"/>
          <a:srcRect b="20857"/>
          <a:stretch>
            <a:fillRect/>
          </a:stretch>
        </p:blipFill>
        <p:spPr>
          <a:xfrm>
            <a:off x="9684649" y="369016"/>
            <a:ext cx="3226117" cy="2862408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2.6 Z变换的定义及收敛域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2.6 </a:t>
            </a:r>
            <a:r>
              <a:rPr dirty="0" err="1"/>
              <a:t>Z变换的定义及收敛域</a:t>
            </a:r>
            <a:endParaRPr dirty="0"/>
          </a:p>
        </p:txBody>
      </p:sp>
      <p:sp>
        <p:nvSpPr>
          <p:cNvPr id="565" name="2、右边序列"/>
          <p:cNvSpPr txBox="1"/>
          <p:nvPr/>
        </p:nvSpPr>
        <p:spPr>
          <a:xfrm>
            <a:off x="610838" y="1706569"/>
            <a:ext cx="2231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2、右边序列</a:t>
            </a:r>
          </a:p>
        </p:txBody>
      </p:sp>
      <p:pic>
        <p:nvPicPr>
          <p:cNvPr id="56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39" y="2565064"/>
            <a:ext cx="2744459" cy="875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638" y="2512421"/>
            <a:ext cx="4092280" cy="9811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1" name="Group"/>
          <p:cNvGrpSpPr/>
          <p:nvPr/>
        </p:nvGrpSpPr>
        <p:grpSpPr>
          <a:xfrm>
            <a:off x="3096338" y="1706569"/>
            <a:ext cx="3989071" cy="635001"/>
            <a:chOff x="0" y="0"/>
            <a:chExt cx="3989070" cy="635000"/>
          </a:xfrm>
        </p:grpSpPr>
        <p:sp>
          <p:nvSpPr>
            <p:cNvPr id="568" name="只在          时，     有值"/>
            <p:cNvSpPr txBox="1"/>
            <p:nvPr/>
          </p:nvSpPr>
          <p:spPr>
            <a:xfrm>
              <a:off x="0" y="0"/>
              <a:ext cx="398907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只在          时，     有值</a:t>
              </a:r>
            </a:p>
          </p:txBody>
        </p:sp>
        <p:pic>
          <p:nvPicPr>
            <p:cNvPr id="56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245" y="139700"/>
              <a:ext cx="939801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72327" y="107950"/>
              <a:ext cx="6096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72" name="Line"/>
          <p:cNvSpPr/>
          <p:nvPr/>
        </p:nvSpPr>
        <p:spPr>
          <a:xfrm>
            <a:off x="4580945" y="3624999"/>
            <a:ext cx="1505851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3" name="Line"/>
          <p:cNvSpPr/>
          <p:nvPr/>
        </p:nvSpPr>
        <p:spPr>
          <a:xfrm>
            <a:off x="6637627" y="3624999"/>
            <a:ext cx="1505851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74" name="右边第一项：只有z的有限正幂项，z不能取无穷大:"/>
          <p:cNvSpPr txBox="1"/>
          <p:nvPr/>
        </p:nvSpPr>
        <p:spPr>
          <a:xfrm>
            <a:off x="666368" y="4006248"/>
            <a:ext cx="8602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右边第一项：只有z的有限正幂项，z不能取无穷大:</a:t>
            </a:r>
          </a:p>
        </p:txBody>
      </p:sp>
      <p:sp>
        <p:nvSpPr>
          <p:cNvPr id="575" name="右边第二项：只有z的无穷负幂项，根据级数收敛定理:"/>
          <p:cNvSpPr txBox="1"/>
          <p:nvPr/>
        </p:nvSpPr>
        <p:spPr>
          <a:xfrm>
            <a:off x="666368" y="4719299"/>
            <a:ext cx="91737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右边第二项：只有z的无穷负幂项，根据级数收敛定理:</a:t>
            </a:r>
          </a:p>
        </p:txBody>
      </p:sp>
      <p:pic>
        <p:nvPicPr>
          <p:cNvPr id="57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1634" y="4827249"/>
            <a:ext cx="20066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2218" y="4102444"/>
            <a:ext cx="17018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8928" y="5581650"/>
            <a:ext cx="2006601" cy="342900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综合两项，ROC："/>
          <p:cNvSpPr txBox="1"/>
          <p:nvPr/>
        </p:nvSpPr>
        <p:spPr>
          <a:xfrm>
            <a:off x="709250" y="5473700"/>
            <a:ext cx="3225928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综合两项，ROC：</a:t>
            </a:r>
          </a:p>
        </p:txBody>
      </p:sp>
      <p:sp>
        <p:nvSpPr>
          <p:cNvPr id="580" name="因果序列："/>
          <p:cNvSpPr txBox="1"/>
          <p:nvPr/>
        </p:nvSpPr>
        <p:spPr>
          <a:xfrm>
            <a:off x="716756" y="7420117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因果序列：</a:t>
            </a:r>
          </a:p>
        </p:txBody>
      </p:sp>
      <p:pic>
        <p:nvPicPr>
          <p:cNvPr id="58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0901" y="7279125"/>
            <a:ext cx="2552849" cy="765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4860" y="7490602"/>
            <a:ext cx="20066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3" name="Image" descr="Image"/>
          <p:cNvPicPr>
            <a:picLocks noChangeAspect="1"/>
          </p:cNvPicPr>
          <p:nvPr/>
        </p:nvPicPr>
        <p:blipFill>
          <a:blip r:embed="rId2"/>
          <a:srcRect b="20857"/>
          <a:stretch>
            <a:fillRect/>
          </a:stretch>
        </p:blipFill>
        <p:spPr>
          <a:xfrm>
            <a:off x="9684649" y="5581215"/>
            <a:ext cx="3226117" cy="286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4447" y="3235798"/>
            <a:ext cx="20066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4447" y="8521759"/>
            <a:ext cx="2006601" cy="3429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98585-6BCC-9C4E-84BD-6CB8620F39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12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13" animBg="1" advAuto="0"/>
      <p:bldP spid="565" grpId="1" animBg="1" advAuto="0"/>
      <p:bldP spid="566" grpId="3" animBg="1" advAuto="0"/>
      <p:bldP spid="567" grpId="4" animBg="1" advAuto="0"/>
      <p:bldP spid="571" grpId="2" animBg="1" advAuto="0"/>
      <p:bldP spid="572" grpId="5" animBg="1" advAuto="0"/>
      <p:bldP spid="573" grpId="6" animBg="1" advAuto="0"/>
      <p:bldP spid="574" grpId="7" animBg="1" advAuto="0"/>
      <p:bldP spid="575" grpId="9" animBg="1" advAuto="0"/>
      <p:bldP spid="576" grpId="10" animBg="1" advAuto="0"/>
      <p:bldP spid="577" grpId="8" animBg="1" advAuto="0"/>
      <p:bldP spid="578" grpId="12" animBg="1" advAuto="0"/>
      <p:bldP spid="579" grpId="11" animBg="1" advAuto="0"/>
      <p:bldP spid="580" grpId="15" animBg="1" advAuto="0"/>
      <p:bldP spid="581" grpId="16" animBg="1" advAuto="0"/>
      <p:bldP spid="582" grpId="17" animBg="1" advAuto="0"/>
      <p:bldP spid="583" grpId="18" animBg="1" advAuto="0"/>
      <p:bldP spid="584" grpId="14" animBg="1" advAuto="0"/>
      <p:bldP spid="585" grpId="19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457" y="6305927"/>
            <a:ext cx="3108439" cy="2565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11" y="552529"/>
            <a:ext cx="3108439" cy="2437118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2.6 Z变换的定义及收敛域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2.6 </a:t>
            </a:r>
            <a:r>
              <a:rPr dirty="0" err="1"/>
              <a:t>Z变换的定义及收敛域</a:t>
            </a:r>
            <a:endParaRPr dirty="0"/>
          </a:p>
        </p:txBody>
      </p:sp>
      <p:sp>
        <p:nvSpPr>
          <p:cNvPr id="590" name="3、左边序列"/>
          <p:cNvSpPr txBox="1"/>
          <p:nvPr/>
        </p:nvSpPr>
        <p:spPr>
          <a:xfrm>
            <a:off x="610838" y="1706569"/>
            <a:ext cx="2231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3、左边序列</a:t>
            </a:r>
          </a:p>
        </p:txBody>
      </p:sp>
      <p:pic>
        <p:nvPicPr>
          <p:cNvPr id="59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633" y="2580646"/>
            <a:ext cx="2972614" cy="943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069" y="2605624"/>
            <a:ext cx="3877844" cy="893792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Line"/>
          <p:cNvSpPr/>
          <p:nvPr/>
        </p:nvSpPr>
        <p:spPr>
          <a:xfrm>
            <a:off x="4721133" y="3607620"/>
            <a:ext cx="1505851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94" name="Line"/>
          <p:cNvSpPr/>
          <p:nvPr/>
        </p:nvSpPr>
        <p:spPr>
          <a:xfrm>
            <a:off x="6720640" y="3607620"/>
            <a:ext cx="1505851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597" name="Group"/>
          <p:cNvGrpSpPr/>
          <p:nvPr/>
        </p:nvGrpSpPr>
        <p:grpSpPr>
          <a:xfrm>
            <a:off x="666368" y="4719299"/>
            <a:ext cx="9602897" cy="635001"/>
            <a:chOff x="0" y="0"/>
            <a:chExt cx="9602895" cy="635000"/>
          </a:xfrm>
        </p:grpSpPr>
        <p:sp>
          <p:nvSpPr>
            <p:cNvPr id="595" name="右边第二项：只有z的负幂项，z不能取0，即:"/>
            <p:cNvSpPr txBox="1"/>
            <p:nvPr/>
          </p:nvSpPr>
          <p:spPr>
            <a:xfrm>
              <a:off x="0" y="0"/>
              <a:ext cx="7671054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右边第二项：只有z的负幂项，z不能取0，即:</a:t>
              </a:r>
            </a:p>
          </p:txBody>
        </p:sp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1095" y="107950"/>
              <a:ext cx="17018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00" name="Group"/>
          <p:cNvGrpSpPr/>
          <p:nvPr/>
        </p:nvGrpSpPr>
        <p:grpSpPr>
          <a:xfrm>
            <a:off x="709250" y="5473700"/>
            <a:ext cx="4949396" cy="635000"/>
            <a:chOff x="0" y="0"/>
            <a:chExt cx="4949394" cy="635000"/>
          </a:xfrm>
        </p:grpSpPr>
        <p:sp>
          <p:nvSpPr>
            <p:cNvPr id="598" name="综合两项，ROC："/>
            <p:cNvSpPr txBox="1"/>
            <p:nvPr/>
          </p:nvSpPr>
          <p:spPr>
            <a:xfrm>
              <a:off x="0" y="0"/>
              <a:ext cx="3225927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综合两项，ROC：</a:t>
              </a:r>
            </a:p>
          </p:txBody>
        </p:sp>
        <p:pic>
          <p:nvPicPr>
            <p:cNvPr id="599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20594" y="107950"/>
              <a:ext cx="18288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7674" y="3178622"/>
            <a:ext cx="1828801" cy="342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666368" y="4006248"/>
            <a:ext cx="10613113" cy="635001"/>
            <a:chOff x="0" y="0"/>
            <a:chExt cx="10613112" cy="635000"/>
          </a:xfrm>
        </p:grpSpPr>
        <p:sp>
          <p:nvSpPr>
            <p:cNvPr id="602" name="右边第一项：只有z的无穷正幂项，根据级数收敛定理:"/>
            <p:cNvSpPr txBox="1"/>
            <p:nvPr/>
          </p:nvSpPr>
          <p:spPr>
            <a:xfrm>
              <a:off x="0" y="0"/>
              <a:ext cx="9173718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右边第一项：只有z的无穷正幂项，根据级数收敛定理:</a:t>
              </a:r>
            </a:p>
          </p:txBody>
        </p:sp>
        <p:pic>
          <p:nvPicPr>
            <p:cNvPr id="60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06611" y="107950"/>
              <a:ext cx="12065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0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6426" y="9101138"/>
            <a:ext cx="1206501" cy="342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0" name="Group"/>
          <p:cNvGrpSpPr/>
          <p:nvPr/>
        </p:nvGrpSpPr>
        <p:grpSpPr>
          <a:xfrm>
            <a:off x="709250" y="6305927"/>
            <a:ext cx="8224380" cy="635001"/>
            <a:chOff x="0" y="0"/>
            <a:chExt cx="8224378" cy="635000"/>
          </a:xfrm>
        </p:grpSpPr>
        <p:sp>
          <p:nvSpPr>
            <p:cNvPr id="606" name="当"/>
            <p:cNvSpPr txBox="1"/>
            <p:nvPr/>
          </p:nvSpPr>
          <p:spPr>
            <a:xfrm>
              <a:off x="0" y="0"/>
              <a:ext cx="4953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当</a:t>
              </a:r>
            </a:p>
          </p:txBody>
        </p:sp>
        <p:pic>
          <p:nvPicPr>
            <p:cNvPr id="60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7255" y="102235"/>
              <a:ext cx="9398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8" name="上式第二项不存在，则ROC为："/>
            <p:cNvSpPr txBox="1"/>
            <p:nvPr/>
          </p:nvSpPr>
          <p:spPr>
            <a:xfrm>
              <a:off x="1539011" y="0"/>
              <a:ext cx="5511928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上式第二项不存在，则ROC为：</a:t>
              </a:r>
            </a:p>
          </p:txBody>
        </p:sp>
        <p:pic>
          <p:nvPicPr>
            <p:cNvPr id="60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17878" y="96724"/>
              <a:ext cx="12065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4CB95-39A2-BB42-8504-C19CA0EC28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13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" grpId="12" animBg="1" advAuto="0"/>
      <p:bldP spid="588" grpId="9" animBg="1" advAuto="0"/>
      <p:bldP spid="590" grpId="1" animBg="1" advAuto="0"/>
      <p:bldP spid="591" grpId="2" animBg="1" advAuto="0"/>
      <p:bldP spid="592" grpId="3" animBg="1" advAuto="0"/>
      <p:bldP spid="593" grpId="4" animBg="1" advAuto="0"/>
      <p:bldP spid="594" grpId="5" animBg="1" advAuto="0"/>
      <p:bldP spid="597" grpId="7" animBg="1" advAuto="0"/>
      <p:bldP spid="600" grpId="8" animBg="1" advAuto="0"/>
      <p:bldP spid="601" grpId="10" animBg="1" advAuto="0"/>
      <p:bldP spid="604" grpId="6" animBg="1" advAuto="0"/>
      <p:bldP spid="605" grpId="13" animBg="1" advAuto="0"/>
      <p:bldP spid="610" grpId="1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2.6 Z变换的定义及收敛域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2.6 </a:t>
            </a:r>
            <a:r>
              <a:rPr dirty="0" err="1"/>
              <a:t>Z变换的定义及收敛域</a:t>
            </a:r>
            <a:endParaRPr dirty="0"/>
          </a:p>
        </p:txBody>
      </p:sp>
      <p:sp>
        <p:nvSpPr>
          <p:cNvPr id="613" name="4、双边序列"/>
          <p:cNvSpPr txBox="1"/>
          <p:nvPr/>
        </p:nvSpPr>
        <p:spPr>
          <a:xfrm>
            <a:off x="610838" y="1706569"/>
            <a:ext cx="2231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4、双边序列</a:t>
            </a:r>
          </a:p>
        </p:txBody>
      </p:sp>
      <p:sp>
        <p:nvSpPr>
          <p:cNvPr id="614" name="既包含左边序列，也包含右边序列"/>
          <p:cNvSpPr txBox="1"/>
          <p:nvPr/>
        </p:nvSpPr>
        <p:spPr>
          <a:xfrm>
            <a:off x="1168302" y="2578499"/>
            <a:ext cx="582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t>既包含</a:t>
            </a:r>
            <a:r>
              <a:rPr>
                <a:solidFill>
                  <a:srgbClr val="0433FF"/>
                </a:solidFill>
              </a:rPr>
              <a:t>左边序列</a:t>
            </a:r>
            <a:r>
              <a:t>，也包含</a:t>
            </a:r>
            <a:r>
              <a:rPr>
                <a:solidFill>
                  <a:srgbClr val="FF2600"/>
                </a:solidFill>
              </a:rPr>
              <a:t>右边序列</a:t>
            </a:r>
          </a:p>
        </p:txBody>
      </p:sp>
      <p:pic>
        <p:nvPicPr>
          <p:cNvPr id="61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24" y="1605251"/>
            <a:ext cx="3899641" cy="3091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55" y="3375500"/>
            <a:ext cx="1397386" cy="483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110" y="3375500"/>
            <a:ext cx="1397386" cy="483872"/>
          </a:xfrm>
          <a:prstGeom prst="rect">
            <a:avLst/>
          </a:prstGeom>
          <a:ln w="12700">
            <a:miter lim="400000"/>
          </a:ln>
        </p:spPr>
      </p:pic>
      <p:sp>
        <p:nvSpPr>
          <p:cNvPr id="618" name="总结："/>
          <p:cNvSpPr txBox="1"/>
          <p:nvPr/>
        </p:nvSpPr>
        <p:spPr>
          <a:xfrm>
            <a:off x="696602" y="4967768"/>
            <a:ext cx="1257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总结：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1409653" y="5553702"/>
            <a:ext cx="5461843" cy="635001"/>
            <a:chOff x="0" y="0"/>
            <a:chExt cx="5461841" cy="635000"/>
          </a:xfrm>
        </p:grpSpPr>
        <p:sp>
          <p:nvSpPr>
            <p:cNvPr id="619" name="（1）右边序列，ROC："/>
            <p:cNvSpPr txBox="1"/>
            <p:nvPr/>
          </p:nvSpPr>
          <p:spPr>
            <a:xfrm>
              <a:off x="0" y="0"/>
              <a:ext cx="4199763" cy="635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（1）右边序列，ROC：</a:t>
              </a:r>
            </a:p>
          </p:txBody>
        </p:sp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4456" y="0"/>
              <a:ext cx="1397386" cy="483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2" name="（3）X(z)存在多个极点…"/>
          <p:cNvSpPr txBox="1"/>
          <p:nvPr/>
        </p:nvSpPr>
        <p:spPr>
          <a:xfrm>
            <a:off x="1409653" y="7254850"/>
            <a:ext cx="5478019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rPr dirty="0"/>
              <a:t>（3）X(z)</a:t>
            </a:r>
            <a:r>
              <a:rPr dirty="0" err="1"/>
              <a:t>存在多个极点</a:t>
            </a:r>
            <a:endParaRPr dirty="0"/>
          </a:p>
          <a:p>
            <a:pPr lvl="8" algn="l">
              <a:defRPr sz="3000"/>
            </a:pPr>
            <a:r>
              <a:rPr dirty="0" err="1"/>
              <a:t>右边序列：取最外环</a:t>
            </a:r>
            <a:endParaRPr dirty="0"/>
          </a:p>
          <a:p>
            <a:pPr lvl="8" algn="l">
              <a:defRPr sz="3000"/>
            </a:pPr>
            <a:r>
              <a:rPr dirty="0" err="1"/>
              <a:t>左边序列：取最内环</a:t>
            </a:r>
            <a:endParaRPr dirty="0"/>
          </a:p>
        </p:txBody>
      </p:sp>
      <p:grpSp>
        <p:nvGrpSpPr>
          <p:cNvPr id="625" name="Group"/>
          <p:cNvGrpSpPr/>
          <p:nvPr/>
        </p:nvGrpSpPr>
        <p:grpSpPr>
          <a:xfrm>
            <a:off x="1409653" y="6366811"/>
            <a:ext cx="5461843" cy="635001"/>
            <a:chOff x="0" y="0"/>
            <a:chExt cx="5461841" cy="635000"/>
          </a:xfrm>
        </p:grpSpPr>
        <p:sp>
          <p:nvSpPr>
            <p:cNvPr id="623" name="（2）左边序列，ROC："/>
            <p:cNvSpPr txBox="1"/>
            <p:nvPr/>
          </p:nvSpPr>
          <p:spPr>
            <a:xfrm>
              <a:off x="0" y="0"/>
              <a:ext cx="4199763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（2）左边序列，ROC：</a:t>
              </a:r>
            </a:p>
          </p:txBody>
        </p:sp>
        <p:pic>
          <p:nvPicPr>
            <p:cNvPr id="62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456" y="37464"/>
              <a:ext cx="1397386" cy="4838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26" name="（4）双边序列，取相重部分（开环），若不相重，则不收敛"/>
          <p:cNvSpPr txBox="1"/>
          <p:nvPr/>
        </p:nvSpPr>
        <p:spPr>
          <a:xfrm>
            <a:off x="1409653" y="8778021"/>
            <a:ext cx="10232137" cy="6350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（4）双边序列，取相重部分（开环），</a:t>
            </a:r>
            <a:r>
              <a:rPr dirty="0" err="1"/>
              <a:t>若不相重，则不收敛</a:t>
            </a:r>
            <a:endParaRPr dirty="0"/>
          </a:p>
        </p:txBody>
      </p:sp>
      <p:pic>
        <p:nvPicPr>
          <p:cNvPr id="62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907" y="5007393"/>
            <a:ext cx="2433612" cy="661912"/>
          </a:xfrm>
          <a:prstGeom prst="rect">
            <a:avLst/>
          </a:prstGeom>
          <a:ln w="12700">
            <a:miter lim="400000"/>
          </a:ln>
        </p:spPr>
      </p:pic>
      <p:sp>
        <p:nvSpPr>
          <p:cNvPr id="628" name="取交集！"/>
          <p:cNvSpPr txBox="1"/>
          <p:nvPr/>
        </p:nvSpPr>
        <p:spPr>
          <a:xfrm>
            <a:off x="9098149" y="7180112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>
                <a:solidFill>
                  <a:srgbClr val="FF2600"/>
                </a:solidFill>
              </a:defRPr>
            </a:lvl1pPr>
          </a:lstStyle>
          <a:p>
            <a:r>
              <a:t>取交集！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A062A-22AC-1A43-9CBB-A7C423D5EF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14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" grpId="1" animBg="1" advAuto="0"/>
      <p:bldP spid="614" grpId="2" animBg="1" advAuto="0"/>
      <p:bldP spid="615" grpId="5" animBg="1" advAuto="0"/>
      <p:bldP spid="616" grpId="3" animBg="1" advAuto="0"/>
      <p:bldP spid="617" grpId="4" animBg="1" advAuto="0"/>
      <p:bldP spid="618" grpId="7" animBg="1" advAuto="0"/>
      <p:bldP spid="621" grpId="8" animBg="1" advAuto="0"/>
      <p:bldP spid="622" grpId="10" build="p" bldLvl="5" animBg="1" advAuto="0"/>
      <p:bldP spid="625" grpId="9" animBg="1" advAuto="0"/>
      <p:bldP spid="626" grpId="11" animBg="1" advAuto="0"/>
      <p:bldP spid="627" grpId="6" animBg="1" advAuto="0"/>
      <p:bldP spid="628" grpId="1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pic>
        <p:nvPicPr>
          <p:cNvPr id="6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39" y="2586084"/>
            <a:ext cx="3021344" cy="467302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已知Z变换，求原序列："/>
          <p:cNvSpPr txBox="1"/>
          <p:nvPr/>
        </p:nvSpPr>
        <p:spPr>
          <a:xfrm>
            <a:off x="610838" y="2540334"/>
            <a:ext cx="41570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已知Z变换，求原序列：</a:t>
            </a:r>
          </a:p>
        </p:txBody>
      </p:sp>
      <p:pic>
        <p:nvPicPr>
          <p:cNvPr id="633" name="Image" descr="Imag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90117" y="2661249"/>
            <a:ext cx="3555882" cy="101746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6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500" y="3355187"/>
            <a:ext cx="3416083" cy="920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669" y="5427067"/>
            <a:ext cx="6550517" cy="957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Image" descr="Image"/>
          <p:cNvPicPr>
            <a:picLocks noChangeAspect="1"/>
          </p:cNvPicPr>
          <p:nvPr/>
        </p:nvPicPr>
        <p:blipFill>
          <a:blip r:embed="rId6"/>
          <a:srcRect l="39781"/>
          <a:stretch>
            <a:fillRect/>
          </a:stretch>
        </p:blipFill>
        <p:spPr>
          <a:xfrm>
            <a:off x="4010025" y="6777082"/>
            <a:ext cx="4984752" cy="901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812" y="8158668"/>
            <a:ext cx="3907910" cy="8255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638" name="Z变换："/>
          <p:cNvSpPr txBox="1"/>
          <p:nvPr/>
        </p:nvSpPr>
        <p:spPr>
          <a:xfrm>
            <a:off x="723544" y="3535974"/>
            <a:ext cx="14900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Z变换：</a:t>
            </a:r>
          </a:p>
        </p:txBody>
      </p:sp>
      <p:grpSp>
        <p:nvGrpSpPr>
          <p:cNvPr id="641" name="Group"/>
          <p:cNvGrpSpPr/>
          <p:nvPr/>
        </p:nvGrpSpPr>
        <p:grpSpPr>
          <a:xfrm>
            <a:off x="723544" y="4588835"/>
            <a:ext cx="10867645" cy="635001"/>
            <a:chOff x="0" y="0"/>
            <a:chExt cx="10867643" cy="635000"/>
          </a:xfrm>
        </p:grpSpPr>
        <p:sp>
          <p:nvSpPr>
            <p:cNvPr id="639" name="两边乘以        ，并在收敛域内取一条包含原点的曲线进行积分："/>
            <p:cNvSpPr txBox="1"/>
            <p:nvPr/>
          </p:nvSpPr>
          <p:spPr>
            <a:xfrm>
              <a:off x="0" y="0"/>
              <a:ext cx="10867644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两边乘以        ，并在收敛域内取一条包含原点的曲线进行积分：</a:t>
              </a:r>
            </a:p>
          </p:txBody>
        </p:sp>
        <p:pic>
          <p:nvPicPr>
            <p:cNvPr id="64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4689" y="120650"/>
              <a:ext cx="6223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2" name="柯西积分定理："/>
          <p:cNvSpPr txBox="1"/>
          <p:nvPr/>
        </p:nvSpPr>
        <p:spPr>
          <a:xfrm>
            <a:off x="9275450" y="1993732"/>
            <a:ext cx="2781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柯西积分定理：</a:t>
            </a:r>
          </a:p>
        </p:txBody>
      </p:sp>
      <p:sp>
        <p:nvSpPr>
          <p:cNvPr id="643" name="2.7.1 Z反变换的定义"/>
          <p:cNvSpPr txBox="1"/>
          <p:nvPr/>
        </p:nvSpPr>
        <p:spPr>
          <a:xfrm>
            <a:off x="610838" y="1605588"/>
            <a:ext cx="35863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2.7.1 Z反变换的定义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5491E-A1F8-E244-8C4C-CB0F00FD80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15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3" animBg="1" advAuto="0"/>
      <p:bldP spid="632" grpId="2" animBg="1" advAuto="0"/>
      <p:bldP spid="633" grpId="7" animBg="1" advAuto="0"/>
      <p:bldP spid="634" grpId="5" animBg="1" advAuto="0"/>
      <p:bldP spid="635" grpId="9" animBg="1" advAuto="0"/>
      <p:bldP spid="636" grpId="10" animBg="1" advAuto="0"/>
      <p:bldP spid="637" grpId="11" animBg="1" advAuto="0"/>
      <p:bldP spid="638" grpId="4" animBg="1" advAuto="0"/>
      <p:bldP spid="641" grpId="8" animBg="1" advAuto="0"/>
      <p:bldP spid="642" grpId="6" animBg="1" advAuto="0"/>
      <p:bldP spid="643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646" name="2.7.2 Z反变换的求解"/>
          <p:cNvSpPr txBox="1"/>
          <p:nvPr/>
        </p:nvSpPr>
        <p:spPr>
          <a:xfrm>
            <a:off x="610838" y="1401827"/>
            <a:ext cx="35863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2.7.2 Z反变换的求解</a:t>
            </a:r>
          </a:p>
        </p:txBody>
      </p:sp>
      <p:sp>
        <p:nvSpPr>
          <p:cNvPr id="647" name="1、幂级数法（长除法）"/>
          <p:cNvSpPr txBox="1"/>
          <p:nvPr/>
        </p:nvSpPr>
        <p:spPr>
          <a:xfrm>
            <a:off x="610838" y="2148035"/>
            <a:ext cx="4136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1、幂级数法（长除法）</a:t>
            </a:r>
          </a:p>
        </p:txBody>
      </p:sp>
      <p:pic>
        <p:nvPicPr>
          <p:cNvPr id="648" name="Image" descr="Image"/>
          <p:cNvPicPr>
            <a:picLocks noChangeAspect="1"/>
          </p:cNvPicPr>
          <p:nvPr/>
        </p:nvPicPr>
        <p:blipFill>
          <a:blip r:embed="rId2"/>
          <a:srcRect l="17806"/>
          <a:stretch>
            <a:fillRect/>
          </a:stretch>
        </p:blipFill>
        <p:spPr>
          <a:xfrm>
            <a:off x="6353539" y="2075407"/>
            <a:ext cx="5733370" cy="704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Image" descr="Image"/>
          <p:cNvPicPr>
            <a:picLocks noChangeAspect="1"/>
          </p:cNvPicPr>
          <p:nvPr/>
        </p:nvPicPr>
        <p:blipFill>
          <a:blip r:embed="rId3"/>
          <a:srcRect r="23185"/>
          <a:stretch>
            <a:fillRect/>
          </a:stretch>
        </p:blipFill>
        <p:spPr>
          <a:xfrm>
            <a:off x="5692544" y="3839681"/>
            <a:ext cx="7055189" cy="712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07" y="3328808"/>
            <a:ext cx="649637" cy="7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513" y="4423676"/>
            <a:ext cx="939804" cy="578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897" y="5147993"/>
            <a:ext cx="1235637" cy="578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562" y="5731444"/>
            <a:ext cx="3034482" cy="648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6833" y="6588428"/>
            <a:ext cx="1826435" cy="578092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Line"/>
          <p:cNvSpPr/>
          <p:nvPr/>
        </p:nvSpPr>
        <p:spPr>
          <a:xfrm>
            <a:off x="6982327" y="6484156"/>
            <a:ext cx="29349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65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5873" y="7207290"/>
            <a:ext cx="3655230" cy="610134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Line"/>
          <p:cNvSpPr/>
          <p:nvPr/>
        </p:nvSpPr>
        <p:spPr>
          <a:xfrm>
            <a:off x="8181373" y="7979245"/>
            <a:ext cx="364423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8" name="…"/>
          <p:cNvSpPr txBox="1"/>
          <p:nvPr/>
        </p:nvSpPr>
        <p:spPr>
          <a:xfrm>
            <a:off x="10715010" y="8138171"/>
            <a:ext cx="5334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3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pic>
        <p:nvPicPr>
          <p:cNvPr id="65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8729" y="3360264"/>
            <a:ext cx="1998579" cy="648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6492" y="3332457"/>
            <a:ext cx="2077441" cy="704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73118" y="3446116"/>
            <a:ext cx="653904" cy="476739"/>
          </a:xfrm>
          <a:prstGeom prst="rect">
            <a:avLst/>
          </a:prstGeom>
          <a:ln w="12700">
            <a:miter lim="400000"/>
          </a:ln>
        </p:spPr>
      </p:pic>
      <p:sp>
        <p:nvSpPr>
          <p:cNvPr id="662" name="Line"/>
          <p:cNvSpPr/>
          <p:nvPr/>
        </p:nvSpPr>
        <p:spPr>
          <a:xfrm>
            <a:off x="7059712" y="5103692"/>
            <a:ext cx="101800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665" name="Group"/>
          <p:cNvGrpSpPr/>
          <p:nvPr/>
        </p:nvGrpSpPr>
        <p:grpSpPr>
          <a:xfrm>
            <a:off x="525074" y="3158897"/>
            <a:ext cx="4682288" cy="3390901"/>
            <a:chOff x="0" y="0"/>
            <a:chExt cx="4682286" cy="3390900"/>
          </a:xfrm>
        </p:grpSpPr>
        <p:sp>
          <p:nvSpPr>
            <p:cNvPr id="663" name="1）根据收敛域，确定序列类型…"/>
            <p:cNvSpPr txBox="1"/>
            <p:nvPr/>
          </p:nvSpPr>
          <p:spPr>
            <a:xfrm>
              <a:off x="0" y="0"/>
              <a:ext cx="4682287" cy="339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l">
                <a:lnSpc>
                  <a:spcPct val="150000"/>
                </a:lnSpc>
                <a:defRPr sz="2600"/>
              </a:pPr>
              <a:r>
                <a:t>1）根据收敛域，确定序列类型</a:t>
              </a:r>
            </a:p>
            <a:p>
              <a:pPr algn="l">
                <a:lnSpc>
                  <a:spcPct val="150000"/>
                </a:lnSpc>
                <a:defRPr sz="2600"/>
              </a:pPr>
              <a:r>
                <a:t>2）左序列，展成 z 的级数</a:t>
              </a:r>
            </a:p>
            <a:p>
              <a:pPr algn="l">
                <a:lnSpc>
                  <a:spcPct val="150000"/>
                </a:lnSpc>
                <a:defRPr sz="2600"/>
              </a:pPr>
              <a:r>
                <a:t>3）右序列，展成       的级数</a:t>
              </a:r>
            </a:p>
            <a:p>
              <a:pPr algn="l">
                <a:lnSpc>
                  <a:spcPct val="150000"/>
                </a:lnSpc>
                <a:defRPr sz="2600"/>
              </a:pPr>
              <a:r>
                <a:t>4）双边序列，展成正负幂级数</a:t>
              </a:r>
            </a:p>
            <a:p>
              <a:pPr algn="l">
                <a:lnSpc>
                  <a:spcPct val="150000"/>
                </a:lnSpc>
                <a:defRPr sz="2600"/>
              </a:pPr>
              <a:r>
                <a:t>5）系数就是所有x(n)</a:t>
              </a:r>
            </a:p>
          </p:txBody>
        </p:sp>
        <p:pic>
          <p:nvPicPr>
            <p:cNvPr id="664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12241" y="1296161"/>
              <a:ext cx="4826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EED446-AAF0-734F-8508-1A29C46B7B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16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1" animBg="1" advAuto="0"/>
      <p:bldP spid="647" grpId="2" animBg="1" advAuto="0"/>
      <p:bldP spid="648" grpId="4" animBg="1" advAuto="0"/>
      <p:bldP spid="649" grpId="5" animBg="1" advAuto="0"/>
      <p:bldP spid="650" grpId="6" animBg="1" advAuto="0"/>
      <p:bldP spid="651" grpId="7" animBg="1" advAuto="0"/>
      <p:bldP spid="652" grpId="9" animBg="1" advAuto="0"/>
      <p:bldP spid="653" grpId="11" animBg="1" advAuto="0"/>
      <p:bldP spid="654" grpId="13" animBg="1" advAuto="0"/>
      <p:bldP spid="655" grpId="12" animBg="1" advAuto="0"/>
      <p:bldP spid="656" grpId="15" animBg="1" advAuto="0"/>
      <p:bldP spid="657" grpId="16" animBg="1" advAuto="0"/>
      <p:bldP spid="658" grpId="17" animBg="1" advAuto="0"/>
      <p:bldP spid="659" grpId="10" animBg="1" advAuto="0"/>
      <p:bldP spid="660" grpId="14" animBg="1" advAuto="0"/>
      <p:bldP spid="661" grpId="18" animBg="1" advAuto="0"/>
      <p:bldP spid="662" grpId="8" animBg="1" advAuto="0"/>
      <p:bldP spid="665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668" name="2.7.2 Z反变换的求解"/>
          <p:cNvSpPr txBox="1"/>
          <p:nvPr/>
        </p:nvSpPr>
        <p:spPr>
          <a:xfrm>
            <a:off x="610838" y="1401827"/>
            <a:ext cx="35863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2.7.2 Z反变换的求解</a:t>
            </a:r>
          </a:p>
        </p:txBody>
      </p:sp>
      <p:sp>
        <p:nvSpPr>
          <p:cNvPr id="669" name="2、观察法"/>
          <p:cNvSpPr txBox="1"/>
          <p:nvPr/>
        </p:nvSpPr>
        <p:spPr>
          <a:xfrm>
            <a:off x="610838" y="2312268"/>
            <a:ext cx="1850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2、观察法</a:t>
            </a:r>
          </a:p>
        </p:txBody>
      </p:sp>
      <p:sp>
        <p:nvSpPr>
          <p:cNvPr id="670" name="简单的Z变换，根据观察即可得到反变换"/>
          <p:cNvSpPr txBox="1"/>
          <p:nvPr/>
        </p:nvSpPr>
        <p:spPr>
          <a:xfrm>
            <a:off x="610838" y="3204142"/>
            <a:ext cx="682409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简单的Z变换，根据观察即可得到反变换</a:t>
            </a:r>
          </a:p>
        </p:txBody>
      </p:sp>
      <p:grpSp>
        <p:nvGrpSpPr>
          <p:cNvPr id="674" name="Group"/>
          <p:cNvGrpSpPr/>
          <p:nvPr/>
        </p:nvGrpSpPr>
        <p:grpSpPr>
          <a:xfrm>
            <a:off x="2376414" y="4126150"/>
            <a:ext cx="4092003" cy="1026045"/>
            <a:chOff x="0" y="0"/>
            <a:chExt cx="4092001" cy="1026043"/>
          </a:xfrm>
        </p:grpSpPr>
        <p:pic>
          <p:nvPicPr>
            <p:cNvPr id="67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3621"/>
              <a:ext cx="1082361" cy="55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312" y="0"/>
              <a:ext cx="1482690" cy="1026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3" name="Line"/>
            <p:cNvSpPr/>
            <p:nvPr/>
          </p:nvSpPr>
          <p:spPr>
            <a:xfrm flipH="1" flipV="1">
              <a:off x="1304656" y="513021"/>
              <a:ext cx="108236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6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5515403"/>
            <a:ext cx="2679700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550" y="7029015"/>
            <a:ext cx="2679700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776" y="5507069"/>
            <a:ext cx="14351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37" y="7022665"/>
            <a:ext cx="26035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874" y="4467722"/>
            <a:ext cx="10795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680" name="Line"/>
          <p:cNvSpPr/>
          <p:nvPr/>
        </p:nvSpPr>
        <p:spPr>
          <a:xfrm>
            <a:off x="3850463" y="5970858"/>
            <a:ext cx="1079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1" name="Line"/>
          <p:cNvSpPr/>
          <p:nvPr/>
        </p:nvSpPr>
        <p:spPr>
          <a:xfrm>
            <a:off x="3882665" y="7435415"/>
            <a:ext cx="1079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41925-5409-C44B-86E4-818FBB9288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17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" grpId="1" animBg="1" advAuto="0"/>
      <p:bldP spid="670" grpId="2" animBg="1" advAuto="0"/>
      <p:bldP spid="674" grpId="4" animBg="1" advAuto="0"/>
      <p:bldP spid="675" grpId="5" animBg="1" advAuto="0"/>
      <p:bldP spid="676" grpId="8" animBg="1" advAuto="0"/>
      <p:bldP spid="677" grpId="7" animBg="1" advAuto="0"/>
      <p:bldP spid="678" grpId="10" animBg="1" advAuto="0"/>
      <p:bldP spid="679" grpId="3" animBg="1" advAuto="0"/>
      <p:bldP spid="680" grpId="6" animBg="1" advAuto="0"/>
      <p:bldP spid="681" grpId="9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684" name="2.7.2 Z反变换的求解"/>
          <p:cNvSpPr txBox="1"/>
          <p:nvPr/>
        </p:nvSpPr>
        <p:spPr>
          <a:xfrm>
            <a:off x="610838" y="1401827"/>
            <a:ext cx="35863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2.7.2 Z反变换的求解</a:t>
            </a:r>
          </a:p>
        </p:txBody>
      </p:sp>
      <p:sp>
        <p:nvSpPr>
          <p:cNvPr id="685" name="3、部分分式法"/>
          <p:cNvSpPr txBox="1"/>
          <p:nvPr/>
        </p:nvSpPr>
        <p:spPr>
          <a:xfrm>
            <a:off x="610838" y="2148035"/>
            <a:ext cx="2612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3、部分分式法</a:t>
            </a:r>
          </a:p>
        </p:txBody>
      </p:sp>
      <p:pic>
        <p:nvPicPr>
          <p:cNvPr id="6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6" y="2894243"/>
            <a:ext cx="26035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02" y="2894243"/>
            <a:ext cx="3352801" cy="1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或"/>
          <p:cNvSpPr txBox="1"/>
          <p:nvPr/>
        </p:nvSpPr>
        <p:spPr>
          <a:xfrm>
            <a:off x="3460923" y="3509558"/>
            <a:ext cx="495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或</a:t>
            </a:r>
          </a:p>
        </p:txBody>
      </p:sp>
      <p:pic>
        <p:nvPicPr>
          <p:cNvPr id="6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4768850"/>
            <a:ext cx="3733800" cy="1714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43" y="7748726"/>
            <a:ext cx="3149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790" y="9064496"/>
            <a:ext cx="3975101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692" name="非零区域存在M零点和N个极点…"/>
          <p:cNvSpPr txBox="1"/>
          <p:nvPr/>
        </p:nvSpPr>
        <p:spPr>
          <a:xfrm>
            <a:off x="8219682" y="3139100"/>
            <a:ext cx="4753933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423333" indent="-423333" algn="l">
              <a:buSzPct val="100000"/>
              <a:buAutoNum type="arabicParenR"/>
              <a:defRPr sz="2400"/>
            </a:pPr>
            <a:r>
              <a:t>非零区域存在M零点和N个极点</a:t>
            </a:r>
          </a:p>
          <a:p>
            <a:pPr marL="423333" indent="-423333" algn="l">
              <a:buSzPct val="100000"/>
              <a:buAutoNum type="arabicParenR"/>
              <a:defRPr sz="2400"/>
            </a:pPr>
            <a:r>
              <a:t>当M&gt;N, 有M-N个极点在z＝0</a:t>
            </a:r>
          </a:p>
          <a:p>
            <a:pPr marL="423333" indent="-423333" algn="l">
              <a:buSzPct val="100000"/>
              <a:buAutoNum type="arabicParenR"/>
              <a:defRPr sz="2400"/>
            </a:pPr>
            <a:r>
              <a:t>当N&gt;M, 有N-M个零点在z＝0</a:t>
            </a:r>
          </a:p>
        </p:txBody>
      </p:sp>
      <p:sp>
        <p:nvSpPr>
          <p:cNvPr id="693" name="方便起见，表示成"/>
          <p:cNvSpPr txBox="1"/>
          <p:nvPr/>
        </p:nvSpPr>
        <p:spPr>
          <a:xfrm>
            <a:off x="543465" y="5384164"/>
            <a:ext cx="2755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方便起见，表示成</a:t>
            </a:r>
          </a:p>
        </p:txBody>
      </p:sp>
      <p:sp>
        <p:nvSpPr>
          <p:cNvPr id="694" name="1) 若M小于N, 且极点都是一阶"/>
          <p:cNvSpPr txBox="1"/>
          <p:nvPr/>
        </p:nvSpPr>
        <p:spPr>
          <a:xfrm>
            <a:off x="265401" y="7014876"/>
            <a:ext cx="449869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1) 若M小于N, 且极点都是一阶</a:t>
            </a:r>
          </a:p>
        </p:txBody>
      </p:sp>
      <p:sp>
        <p:nvSpPr>
          <p:cNvPr id="695" name="求系数："/>
          <p:cNvSpPr txBox="1"/>
          <p:nvPr/>
        </p:nvSpPr>
        <p:spPr>
          <a:xfrm>
            <a:off x="303381" y="8988296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求系数：</a:t>
            </a:r>
          </a:p>
        </p:txBody>
      </p:sp>
      <p:grpSp>
        <p:nvGrpSpPr>
          <p:cNvPr id="698" name="Group"/>
          <p:cNvGrpSpPr/>
          <p:nvPr/>
        </p:nvGrpSpPr>
        <p:grpSpPr>
          <a:xfrm>
            <a:off x="9224955" y="5099108"/>
            <a:ext cx="2759719" cy="635001"/>
            <a:chOff x="0" y="0"/>
            <a:chExt cx="2759717" cy="635000"/>
          </a:xfrm>
        </p:grpSpPr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33985"/>
              <a:ext cx="266700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7" name="是非零值零点"/>
            <p:cNvSpPr txBox="1"/>
            <p:nvPr/>
          </p:nvSpPr>
          <p:spPr>
            <a:xfrm>
              <a:off x="359417" y="0"/>
              <a:ext cx="24003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是非零值零点</a:t>
              </a:r>
            </a:p>
          </p:txBody>
        </p:sp>
      </p:grpSp>
      <p:grpSp>
        <p:nvGrpSpPr>
          <p:cNvPr id="701" name="Group"/>
          <p:cNvGrpSpPr/>
          <p:nvPr/>
        </p:nvGrpSpPr>
        <p:grpSpPr>
          <a:xfrm>
            <a:off x="9208623" y="5669221"/>
            <a:ext cx="2776050" cy="635001"/>
            <a:chOff x="0" y="0"/>
            <a:chExt cx="2776048" cy="635000"/>
          </a:xfrm>
        </p:grpSpPr>
        <p:sp>
          <p:nvSpPr>
            <p:cNvPr id="699" name="是非零值极点"/>
            <p:cNvSpPr txBox="1"/>
            <p:nvPr/>
          </p:nvSpPr>
          <p:spPr>
            <a:xfrm>
              <a:off x="375748" y="0"/>
              <a:ext cx="2400301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3000"/>
              </a:lvl1pPr>
            </a:lstStyle>
            <a:p>
              <a:r>
                <a:t>是非零值极点</a:t>
              </a:r>
            </a:p>
          </p:txBody>
        </p:sp>
        <p:pic>
          <p:nvPicPr>
            <p:cNvPr id="70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89535"/>
              <a:ext cx="30480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02" name="2）若M大于等于N, 且极点都是一阶"/>
          <p:cNvSpPr txBox="1"/>
          <p:nvPr/>
        </p:nvSpPr>
        <p:spPr>
          <a:xfrm>
            <a:off x="6714533" y="7014876"/>
            <a:ext cx="528754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2）若M大于等于N, 且极点都是一阶</a:t>
            </a:r>
          </a:p>
        </p:txBody>
      </p:sp>
      <p:pic>
        <p:nvPicPr>
          <p:cNvPr id="70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6044" y="7748726"/>
            <a:ext cx="5245101" cy="977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6" name="Group"/>
          <p:cNvGrpSpPr/>
          <p:nvPr/>
        </p:nvGrpSpPr>
        <p:grpSpPr>
          <a:xfrm>
            <a:off x="7239412" y="9024872"/>
            <a:ext cx="3065253" cy="571501"/>
            <a:chOff x="0" y="0"/>
            <a:chExt cx="3065251" cy="571500"/>
          </a:xfrm>
          <a:solidFill>
            <a:schemeClr val="bg1"/>
          </a:solidFill>
        </p:grpSpPr>
        <p:sp>
          <p:nvSpPr>
            <p:cNvPr id="704" name="可通过长除法求得"/>
            <p:cNvSpPr txBox="1"/>
            <p:nvPr/>
          </p:nvSpPr>
          <p:spPr>
            <a:xfrm>
              <a:off x="309351" y="0"/>
              <a:ext cx="2755901" cy="571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可通过长除法求得</a:t>
              </a:r>
              <a:endParaRPr dirty="0"/>
            </a:p>
          </p:txBody>
        </p:sp>
        <p:pic>
          <p:nvPicPr>
            <p:cNvPr id="70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88900"/>
              <a:ext cx="355600" cy="2921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FB879-A6EC-374C-B046-2297DC1AD9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18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1" animBg="1" advAuto="0"/>
      <p:bldP spid="685" grpId="2" animBg="1" advAuto="0"/>
      <p:bldP spid="686" grpId="3" animBg="1" advAuto="0"/>
      <p:bldP spid="687" grpId="5" animBg="1" advAuto="0"/>
      <p:bldP spid="688" grpId="4" animBg="1" advAuto="0"/>
      <p:bldP spid="689" grpId="8" animBg="1" advAuto="0"/>
      <p:bldP spid="690" grpId="12" animBg="1" advAuto="0"/>
      <p:bldP spid="691" grpId="14" animBg="1" advAuto="0"/>
      <p:bldP spid="692" grpId="6" animBg="1" advAuto="0"/>
      <p:bldP spid="693" grpId="7" animBg="1" advAuto="0"/>
      <p:bldP spid="694" grpId="11" animBg="1" advAuto="0"/>
      <p:bldP spid="695" grpId="13" animBg="1" advAuto="0"/>
      <p:bldP spid="698" grpId="9" animBg="1" advAuto="0"/>
      <p:bldP spid="701" grpId="10" animBg="1" advAuto="0"/>
      <p:bldP spid="702" grpId="15" animBg="1" advAuto="0"/>
      <p:bldP spid="703" grpId="16" animBg="1" advAuto="0"/>
      <p:bldP spid="706" grpId="17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709" name="例：已知z变换，求序列x(n)"/>
          <p:cNvSpPr txBox="1"/>
          <p:nvPr/>
        </p:nvSpPr>
        <p:spPr>
          <a:xfrm>
            <a:off x="610838" y="1351027"/>
            <a:ext cx="38395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例：已知z变换，求序列x(n)</a:t>
            </a:r>
          </a:p>
        </p:txBody>
      </p:sp>
      <p:pic>
        <p:nvPicPr>
          <p:cNvPr id="7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97" y="1998823"/>
            <a:ext cx="58166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04" y="3773828"/>
            <a:ext cx="47879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502" y="4970587"/>
            <a:ext cx="48768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507" y="6232091"/>
            <a:ext cx="46355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04" y="7315970"/>
            <a:ext cx="47879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7400" y="8323650"/>
            <a:ext cx="48768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716" name="两个极点均为一阶，分子阶数小于分母，所以有："/>
          <p:cNvSpPr txBox="1"/>
          <p:nvPr/>
        </p:nvSpPr>
        <p:spPr>
          <a:xfrm>
            <a:off x="880778" y="3101017"/>
            <a:ext cx="6819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两个极点均为一阶，分子阶数小于分母，所以有：</a:t>
            </a:r>
          </a:p>
        </p:txBody>
      </p:sp>
      <p:sp>
        <p:nvSpPr>
          <p:cNvPr id="717" name="根据收敛域，为右边序列，所以："/>
          <p:cNvSpPr txBox="1"/>
          <p:nvPr/>
        </p:nvSpPr>
        <p:spPr>
          <a:xfrm>
            <a:off x="362307" y="8531421"/>
            <a:ext cx="4686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根据收敛域，为右边序列，所以：</a:t>
            </a:r>
          </a:p>
        </p:txBody>
      </p:sp>
      <p:sp>
        <p:nvSpPr>
          <p:cNvPr id="718" name="若收敛域没有给定时，则需要分情况讨论"/>
          <p:cNvSpPr txBox="1"/>
          <p:nvPr/>
        </p:nvSpPr>
        <p:spPr>
          <a:xfrm>
            <a:off x="362307" y="9201591"/>
            <a:ext cx="5600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FF2600"/>
                </a:solidFill>
              </a:defRPr>
            </a:lvl1pPr>
          </a:lstStyle>
          <a:p>
            <a:r>
              <a:t>若收敛域没有给定时，则需要分情况讨论</a:t>
            </a:r>
          </a:p>
        </p:txBody>
      </p:sp>
      <p:sp>
        <p:nvSpPr>
          <p:cNvPr id="719" name="Square"/>
          <p:cNvSpPr/>
          <p:nvPr/>
        </p:nvSpPr>
        <p:spPr>
          <a:xfrm>
            <a:off x="8782601" y="4083050"/>
            <a:ext cx="2854730" cy="28575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30" name="Group"/>
          <p:cNvGrpSpPr/>
          <p:nvPr/>
        </p:nvGrpSpPr>
        <p:grpSpPr>
          <a:xfrm>
            <a:off x="7681380" y="3210810"/>
            <a:ext cx="5057172" cy="4387970"/>
            <a:chOff x="0" y="0"/>
            <a:chExt cx="5057171" cy="4387969"/>
          </a:xfrm>
        </p:grpSpPr>
        <p:sp>
          <p:nvSpPr>
            <p:cNvPr id="720" name="Circle"/>
            <p:cNvSpPr/>
            <p:nvPr/>
          </p:nvSpPr>
          <p:spPr>
            <a:xfrm>
              <a:off x="1664985" y="1438263"/>
              <a:ext cx="1727201" cy="17254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>
              <a:off x="0" y="2300989"/>
              <a:ext cx="50571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 flipV="1">
              <a:off x="2528585" y="214009"/>
              <a:ext cx="1" cy="41739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Re"/>
            <p:cNvSpPr txBox="1"/>
            <p:nvPr/>
          </p:nvSpPr>
          <p:spPr>
            <a:xfrm>
              <a:off x="4552351" y="2460203"/>
              <a:ext cx="48707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724" name="Im"/>
            <p:cNvSpPr txBox="1"/>
            <p:nvPr/>
          </p:nvSpPr>
          <p:spPr>
            <a:xfrm>
              <a:off x="2752444" y="-1"/>
              <a:ext cx="4529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  <p:sp>
          <p:nvSpPr>
            <p:cNvPr id="725" name="z平面"/>
            <p:cNvSpPr txBox="1"/>
            <p:nvPr/>
          </p:nvSpPr>
          <p:spPr>
            <a:xfrm>
              <a:off x="3911333" y="201657"/>
              <a:ext cx="876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z平面</a:t>
              </a:r>
            </a:p>
          </p:txBody>
        </p:sp>
        <p:pic>
          <p:nvPicPr>
            <p:cNvPr id="726" name="Image" descr="Image"/>
            <p:cNvPicPr>
              <a:picLocks noChangeAspect="1"/>
            </p:cNvPicPr>
            <p:nvPr/>
          </p:nvPicPr>
          <p:blipFill>
            <a:blip r:embed="rId8"/>
            <a:srcRect r="46802"/>
            <a:stretch>
              <a:fillRect/>
            </a:stretch>
          </p:blipFill>
          <p:spPr>
            <a:xfrm>
              <a:off x="3368275" y="2403939"/>
              <a:ext cx="222950" cy="6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7" name="Image" descr="Image"/>
            <p:cNvPicPr>
              <a:picLocks noChangeAspect="1"/>
            </p:cNvPicPr>
            <p:nvPr/>
          </p:nvPicPr>
          <p:blipFill>
            <a:blip r:embed="rId8"/>
            <a:srcRect l="47375"/>
            <a:stretch>
              <a:fillRect/>
            </a:stretch>
          </p:blipFill>
          <p:spPr>
            <a:xfrm>
              <a:off x="2868579" y="2406445"/>
              <a:ext cx="220549" cy="6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8" name="Line"/>
            <p:cNvSpPr/>
            <p:nvPr/>
          </p:nvSpPr>
          <p:spPr>
            <a:xfrm flipV="1">
              <a:off x="2978910" y="2189054"/>
              <a:ext cx="1" cy="22279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380975" y="2189054"/>
              <a:ext cx="1" cy="22279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BFE28C-E2B0-DE47-AB59-16EA4CBF7D8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19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1" animBg="1" advAuto="0"/>
      <p:bldP spid="710" grpId="2" animBg="1" advAuto="0"/>
      <p:bldP spid="711" grpId="4" animBg="1" advAuto="0"/>
      <p:bldP spid="712" grpId="5" animBg="1" advAuto="0"/>
      <p:bldP spid="713" grpId="6" animBg="1" advAuto="0"/>
      <p:bldP spid="714" grpId="7" animBg="1" advAuto="0"/>
      <p:bldP spid="715" grpId="11" animBg="1" advAuto="0"/>
      <p:bldP spid="716" grpId="3" animBg="1" advAuto="0"/>
      <p:bldP spid="717" grpId="10" animBg="1" advAuto="0"/>
      <p:bldP spid="718" grpId="12" animBg="1" advAuto="0"/>
      <p:bldP spid="719" grpId="9" animBg="1" advAuto="0"/>
      <p:bldP spid="730" grpId="8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2.5 离散时间信号傅里叶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2.5 </a:t>
            </a:r>
            <a:r>
              <a:rPr dirty="0" err="1"/>
              <a:t>离散时间信号傅里叶变换</a:t>
            </a:r>
            <a:endParaRPr dirty="0"/>
          </a:p>
        </p:txBody>
      </p:sp>
      <p:sp>
        <p:nvSpPr>
          <p:cNvPr id="373" name="2.5 离散时间信号的傅里叶变换"/>
          <p:cNvSpPr txBox="1"/>
          <p:nvPr/>
        </p:nvSpPr>
        <p:spPr>
          <a:xfrm>
            <a:off x="610838" y="1401769"/>
            <a:ext cx="532180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rPr dirty="0"/>
              <a:t>2.5 </a:t>
            </a:r>
            <a:r>
              <a:rPr dirty="0" err="1">
                <a:solidFill>
                  <a:srgbClr val="FF2600"/>
                </a:solidFill>
              </a:rPr>
              <a:t>离散时间</a:t>
            </a:r>
            <a:r>
              <a:rPr dirty="0" err="1"/>
              <a:t>信号的傅里叶变换</a:t>
            </a:r>
            <a:endParaRPr dirty="0"/>
          </a:p>
        </p:txBody>
      </p:sp>
      <p:sp>
        <p:nvSpPr>
          <p:cNvPr id="374" name="discrete time Fourier transform, DTFT"/>
          <p:cNvSpPr txBox="1"/>
          <p:nvPr/>
        </p:nvSpPr>
        <p:spPr>
          <a:xfrm>
            <a:off x="6013948" y="1401769"/>
            <a:ext cx="644499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rPr dirty="0"/>
              <a:t>discrete time Fourier transform, </a:t>
            </a:r>
            <a:r>
              <a:rPr dirty="0">
                <a:solidFill>
                  <a:srgbClr val="FF2600"/>
                </a:solidFill>
              </a:rPr>
              <a:t>DTFT</a:t>
            </a:r>
          </a:p>
        </p:txBody>
      </p:sp>
      <p:sp>
        <p:nvSpPr>
          <p:cNvPr id="375" name="假设序列满足绝对可和条件："/>
          <p:cNvSpPr txBox="1"/>
          <p:nvPr/>
        </p:nvSpPr>
        <p:spPr>
          <a:xfrm>
            <a:off x="610838" y="2626122"/>
            <a:ext cx="4406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假设序列满足绝对可和条件</a:t>
            </a:r>
            <a:r>
              <a:rPr dirty="0"/>
              <a:t>：</a:t>
            </a: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91" y="3125247"/>
            <a:ext cx="2770802" cy="957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374" y="4632037"/>
            <a:ext cx="3135207" cy="826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62" y="5693990"/>
            <a:ext cx="4034850" cy="892247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离散时间傅立叶变换对："/>
          <p:cNvSpPr txBox="1"/>
          <p:nvPr/>
        </p:nvSpPr>
        <p:spPr>
          <a:xfrm>
            <a:off x="610838" y="3961636"/>
            <a:ext cx="3746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离散时间傅立叶变换对：</a:t>
            </a:r>
          </a:p>
        </p:txBody>
      </p:sp>
      <p:sp>
        <p:nvSpPr>
          <p:cNvPr id="380" name="连续时间傅立叶变换对："/>
          <p:cNvSpPr txBox="1"/>
          <p:nvPr/>
        </p:nvSpPr>
        <p:spPr>
          <a:xfrm>
            <a:off x="610838" y="7076043"/>
            <a:ext cx="3746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连续时间傅立叶变换对：</a:t>
            </a:r>
          </a:p>
        </p:txBody>
      </p:sp>
      <p:sp>
        <p:nvSpPr>
          <p:cNvPr id="381" name="对比"/>
          <p:cNvSpPr txBox="1"/>
          <p:nvPr/>
        </p:nvSpPr>
        <p:spPr>
          <a:xfrm>
            <a:off x="4231107" y="7076043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FF2600"/>
                </a:solidFill>
              </a:defRPr>
            </a:lvl1pPr>
          </a:lstStyle>
          <a:p>
            <a:r>
              <a:t>对比</a:t>
            </a:r>
          </a:p>
        </p:txBody>
      </p:sp>
      <p:pic>
        <p:nvPicPr>
          <p:cNvPr id="3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940" y="8796673"/>
            <a:ext cx="39878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033" y="7670244"/>
            <a:ext cx="3581401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2603" y="6462940"/>
            <a:ext cx="990601" cy="24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5453" y="7118816"/>
            <a:ext cx="11049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时间关系："/>
          <p:cNvSpPr txBox="1"/>
          <p:nvPr/>
        </p:nvSpPr>
        <p:spPr>
          <a:xfrm>
            <a:off x="6325330" y="6366293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时间关系：</a:t>
            </a:r>
          </a:p>
        </p:txBody>
      </p:sp>
      <p:sp>
        <p:nvSpPr>
          <p:cNvPr id="387" name="频率关系："/>
          <p:cNvSpPr txBox="1"/>
          <p:nvPr/>
        </p:nvSpPr>
        <p:spPr>
          <a:xfrm>
            <a:off x="6325330" y="7022169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频率关系：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7592516" y="3819920"/>
            <a:ext cx="5321809" cy="2304062"/>
            <a:chOff x="0" y="0"/>
            <a:chExt cx="5321808" cy="2304060"/>
          </a:xfrm>
        </p:grpSpPr>
        <p:sp>
          <p:nvSpPr>
            <p:cNvPr id="388" name="Line"/>
            <p:cNvSpPr/>
            <p:nvPr/>
          </p:nvSpPr>
          <p:spPr>
            <a:xfrm>
              <a:off x="0" y="1691879"/>
              <a:ext cx="532180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9" name="Line"/>
            <p:cNvSpPr/>
            <p:nvPr/>
          </p:nvSpPr>
          <p:spPr>
            <a:xfrm flipV="1">
              <a:off x="2563066" y="76408"/>
              <a:ext cx="1" cy="161308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25" name="Connection Line"/>
            <p:cNvSpPr/>
            <p:nvPr/>
          </p:nvSpPr>
          <p:spPr>
            <a:xfrm>
              <a:off x="1918245" y="809289"/>
              <a:ext cx="1289823" cy="8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14" y="-5314"/>
                    <a:pt x="14214" y="-5400"/>
                    <a:pt x="21600" y="1594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26" name="Connection Line"/>
            <p:cNvSpPr/>
            <p:nvPr/>
          </p:nvSpPr>
          <p:spPr>
            <a:xfrm>
              <a:off x="3674754" y="809289"/>
              <a:ext cx="1289823" cy="8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14" y="-5314"/>
                    <a:pt x="14214" y="-5400"/>
                    <a:pt x="21600" y="1594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27" name="Connection Line"/>
            <p:cNvSpPr/>
            <p:nvPr/>
          </p:nvSpPr>
          <p:spPr>
            <a:xfrm>
              <a:off x="161639" y="810897"/>
              <a:ext cx="1289823" cy="8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14" y="-5314"/>
                    <a:pt x="14214" y="-5400"/>
                    <a:pt x="21600" y="1594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3" name="0"/>
            <p:cNvSpPr txBox="1"/>
            <p:nvPr/>
          </p:nvSpPr>
          <p:spPr>
            <a:xfrm>
              <a:off x="2436672" y="1808760"/>
              <a:ext cx="297893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0</a:t>
              </a:r>
            </a:p>
          </p:txBody>
        </p:sp>
        <p:sp>
          <p:nvSpPr>
            <p:cNvPr id="394" name="Line"/>
            <p:cNvSpPr/>
            <p:nvPr/>
          </p:nvSpPr>
          <p:spPr>
            <a:xfrm flipV="1">
              <a:off x="3441369" y="1568845"/>
              <a:ext cx="1" cy="241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1684763" y="1568845"/>
              <a:ext cx="1" cy="241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ne"/>
            <p:cNvSpPr/>
            <p:nvPr/>
          </p:nvSpPr>
          <p:spPr>
            <a:xfrm flipV="1">
              <a:off x="4319623" y="1568845"/>
              <a:ext cx="1" cy="241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ne"/>
            <p:cNvSpPr/>
            <p:nvPr/>
          </p:nvSpPr>
          <p:spPr>
            <a:xfrm flipV="1">
              <a:off x="806508" y="1568845"/>
              <a:ext cx="1" cy="241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398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19664" y="328042"/>
              <a:ext cx="241301" cy="6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9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48173" y="1935760"/>
              <a:ext cx="3429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0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46119" y="2011960"/>
              <a:ext cx="1905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68911" y="1973860"/>
              <a:ext cx="4318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2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0607" y="1935760"/>
              <a:ext cx="5842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74178" y="0"/>
              <a:ext cx="990601" cy="381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93690" y="1288915"/>
              <a:ext cx="203201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4" name="Group"/>
          <p:cNvGrpSpPr/>
          <p:nvPr/>
        </p:nvGrpSpPr>
        <p:grpSpPr>
          <a:xfrm>
            <a:off x="7494678" y="7134292"/>
            <a:ext cx="5401080" cy="2582835"/>
            <a:chOff x="0" y="0"/>
            <a:chExt cx="5401078" cy="2582833"/>
          </a:xfrm>
          <a:solidFill>
            <a:schemeClr val="bg1"/>
          </a:solidFill>
        </p:grpSpPr>
        <p:sp>
          <p:nvSpPr>
            <p:cNvPr id="406" name="Line"/>
            <p:cNvSpPr/>
            <p:nvPr/>
          </p:nvSpPr>
          <p:spPr>
            <a:xfrm>
              <a:off x="0" y="1803403"/>
              <a:ext cx="5321809" cy="1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28" name="Connection Line"/>
            <p:cNvSpPr/>
            <p:nvPr/>
          </p:nvSpPr>
          <p:spPr>
            <a:xfrm>
              <a:off x="1918245" y="920813"/>
              <a:ext cx="1289823" cy="88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14" y="-5314"/>
                    <a:pt x="14214" y="-5400"/>
                    <a:pt x="21600" y="15941"/>
                  </a:cubicBezTo>
                </a:path>
              </a:pathLst>
            </a:cu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29" name="Connection Line"/>
            <p:cNvSpPr/>
            <p:nvPr/>
          </p:nvSpPr>
          <p:spPr>
            <a:xfrm>
              <a:off x="3674754" y="920813"/>
              <a:ext cx="1289823" cy="88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14" y="-5314"/>
                    <a:pt x="14214" y="-5400"/>
                    <a:pt x="21600" y="15941"/>
                  </a:cubicBezTo>
                </a:path>
              </a:pathLst>
            </a:cu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30" name="Connection Line"/>
            <p:cNvSpPr/>
            <p:nvPr/>
          </p:nvSpPr>
          <p:spPr>
            <a:xfrm>
              <a:off x="161639" y="922421"/>
              <a:ext cx="1289823" cy="88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14" y="-5314"/>
                    <a:pt x="14214" y="-5400"/>
                    <a:pt x="21600" y="15941"/>
                  </a:cubicBezTo>
                </a:path>
              </a:pathLst>
            </a:cu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411" name="0"/>
            <p:cNvSpPr txBox="1"/>
            <p:nvPr/>
          </p:nvSpPr>
          <p:spPr>
            <a:xfrm>
              <a:off x="2436672" y="1920284"/>
              <a:ext cx="297893" cy="4953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0</a:t>
              </a:r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3441369" y="1680369"/>
              <a:ext cx="1" cy="241301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1684763" y="1680369"/>
              <a:ext cx="1" cy="241301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319623" y="1680369"/>
              <a:ext cx="1" cy="241301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806508" y="1680369"/>
              <a:ext cx="1" cy="241301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41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19664" y="439566"/>
              <a:ext cx="241301" cy="6858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17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14789" y="194616"/>
              <a:ext cx="762001" cy="3429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18" name="Image" descr="Image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4246012" y="2015534"/>
              <a:ext cx="342901" cy="3048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19" name="Image" descr="Image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84723" y="2080431"/>
              <a:ext cx="584201" cy="3048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20" name="Image" descr="Image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356938" y="2015534"/>
              <a:ext cx="320794" cy="5588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21" name="Image" descr="Image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341911" y="1976164"/>
              <a:ext cx="584201" cy="60667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22" name="Image" descr="Image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185178" y="1389342"/>
              <a:ext cx="215901" cy="2413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pic>
          <p:nvPicPr>
            <p:cNvPr id="423" name="Image" descr="Image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142023" y="0"/>
              <a:ext cx="1078524" cy="60667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sp>
          <p:nvSpPr>
            <p:cNvPr id="407" name="Line"/>
            <p:cNvSpPr/>
            <p:nvPr/>
          </p:nvSpPr>
          <p:spPr>
            <a:xfrm flipV="1">
              <a:off x="2563066" y="187933"/>
              <a:ext cx="1" cy="1613087"/>
            </a:xfrm>
            <a:prstGeom prst="line">
              <a:avLst/>
            </a:prstGeom>
            <a:grp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3281-CEEB-C64A-AE32-0A5331DEE0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2</a:t>
            </a:fld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3721A8-C092-824A-A236-84DA2EAE639F}"/>
              </a:ext>
            </a:extLst>
          </p:cNvPr>
          <p:cNvSpPr/>
          <p:nvPr/>
        </p:nvSpPr>
        <p:spPr>
          <a:xfrm>
            <a:off x="1188260" y="1976523"/>
            <a:ext cx="11420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DTFT是连接</a:t>
            </a:r>
            <a:r>
              <a:rPr lang="en-US" sz="2800" dirty="0" err="1">
                <a:solidFill>
                  <a:srgbClr val="FF0000"/>
                </a:solidFill>
              </a:rPr>
              <a:t>连续时间傅立叶变换</a:t>
            </a:r>
            <a:r>
              <a:rPr lang="en-US" sz="2800" dirty="0" err="1"/>
              <a:t>与</a:t>
            </a:r>
            <a:r>
              <a:rPr lang="en-US" sz="2800" dirty="0" err="1">
                <a:solidFill>
                  <a:srgbClr val="FF0000"/>
                </a:solidFill>
              </a:rPr>
              <a:t>离散傅立叶变换</a:t>
            </a:r>
            <a:r>
              <a:rPr lang="en-US" sz="2800" dirty="0" err="1"/>
              <a:t>的纽带</a:t>
            </a:r>
            <a:r>
              <a:rPr lang="zh-CN" altLang="en-US" sz="2800" dirty="0"/>
              <a:t>，理论工具！</a:t>
            </a:r>
            <a:endParaRPr lang="en-CN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1" animBg="1" advAuto="0"/>
      <p:bldP spid="374" grpId="2" animBg="1" advAuto="0"/>
      <p:bldP spid="375" grpId="3" animBg="1" advAuto="0"/>
      <p:bldP spid="376" grpId="4" animBg="1" advAuto="0"/>
      <p:bldP spid="377" grpId="6" animBg="1" advAuto="0"/>
      <p:bldP spid="378" grpId="7" animBg="1" advAuto="0"/>
      <p:bldP spid="379" grpId="5" animBg="1" advAuto="0"/>
      <p:bldP spid="380" grpId="8" animBg="1" advAuto="0"/>
      <p:bldP spid="381" grpId="11" animBg="1" advAuto="0"/>
      <p:bldP spid="382" grpId="10" animBg="1" advAuto="0"/>
      <p:bldP spid="383" grpId="9" animBg="1" advAuto="0"/>
      <p:bldP spid="384" grpId="13" animBg="1" advAuto="0"/>
      <p:bldP spid="385" grpId="15" animBg="1" advAuto="0"/>
      <p:bldP spid="386" grpId="12" animBg="1" advAuto="0"/>
      <p:bldP spid="387" grpId="14" animBg="1" advAuto="0"/>
      <p:bldP spid="405" grpId="17" animBg="1" advAuto="0"/>
      <p:bldP spid="424" grpId="16" animBg="1" advAuto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733" name="例：已知z变换，求序列x(n)"/>
          <p:cNvSpPr txBox="1"/>
          <p:nvPr/>
        </p:nvSpPr>
        <p:spPr>
          <a:xfrm>
            <a:off x="610838" y="1351027"/>
            <a:ext cx="38395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例：已知z变换，求序列x(n)</a:t>
            </a: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12" y="2114769"/>
            <a:ext cx="8483601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735" name="Square"/>
          <p:cNvSpPr/>
          <p:nvPr/>
        </p:nvSpPr>
        <p:spPr>
          <a:xfrm>
            <a:off x="8782601" y="4083050"/>
            <a:ext cx="2854730" cy="2857500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47" name="Group"/>
          <p:cNvGrpSpPr/>
          <p:nvPr/>
        </p:nvGrpSpPr>
        <p:grpSpPr>
          <a:xfrm>
            <a:off x="7681380" y="3210810"/>
            <a:ext cx="5057172" cy="4387970"/>
            <a:chOff x="0" y="0"/>
            <a:chExt cx="5057171" cy="4387969"/>
          </a:xfrm>
        </p:grpSpPr>
        <p:sp>
          <p:nvSpPr>
            <p:cNvPr id="736" name="Circle"/>
            <p:cNvSpPr/>
            <p:nvPr/>
          </p:nvSpPr>
          <p:spPr>
            <a:xfrm>
              <a:off x="1664985" y="1438263"/>
              <a:ext cx="1727201" cy="17254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7" name="Line"/>
            <p:cNvSpPr/>
            <p:nvPr/>
          </p:nvSpPr>
          <p:spPr>
            <a:xfrm>
              <a:off x="0" y="2300989"/>
              <a:ext cx="50571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38" name="Line"/>
            <p:cNvSpPr/>
            <p:nvPr/>
          </p:nvSpPr>
          <p:spPr>
            <a:xfrm flipV="1">
              <a:off x="2528586" y="214009"/>
              <a:ext cx="1" cy="41739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39" name="Re"/>
            <p:cNvSpPr txBox="1"/>
            <p:nvPr/>
          </p:nvSpPr>
          <p:spPr>
            <a:xfrm>
              <a:off x="4552351" y="2460203"/>
              <a:ext cx="48707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740" name="Im"/>
            <p:cNvSpPr txBox="1"/>
            <p:nvPr/>
          </p:nvSpPr>
          <p:spPr>
            <a:xfrm>
              <a:off x="2752444" y="-1"/>
              <a:ext cx="4529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  <p:sp>
          <p:nvSpPr>
            <p:cNvPr id="741" name="z平面"/>
            <p:cNvSpPr txBox="1"/>
            <p:nvPr/>
          </p:nvSpPr>
          <p:spPr>
            <a:xfrm>
              <a:off x="3911334" y="201657"/>
              <a:ext cx="876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z平面</a:t>
              </a:r>
            </a:p>
          </p:txBody>
        </p:sp>
        <p:sp>
          <p:nvSpPr>
            <p:cNvPr id="742" name="Line"/>
            <p:cNvSpPr/>
            <p:nvPr/>
          </p:nvSpPr>
          <p:spPr>
            <a:xfrm flipV="1">
              <a:off x="2978910" y="2189054"/>
              <a:ext cx="1" cy="22279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3" name="Line"/>
            <p:cNvSpPr/>
            <p:nvPr/>
          </p:nvSpPr>
          <p:spPr>
            <a:xfrm flipV="1">
              <a:off x="3380976" y="2189054"/>
              <a:ext cx="1" cy="22279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4" name="Oval"/>
            <p:cNvSpPr/>
            <p:nvPr/>
          </p:nvSpPr>
          <p:spPr>
            <a:xfrm>
              <a:off x="1592759" y="2200588"/>
              <a:ext cx="167413" cy="200803"/>
            </a:xfrm>
            <a:prstGeom prst="ellips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5" name="1"/>
            <p:cNvSpPr txBox="1"/>
            <p:nvPr/>
          </p:nvSpPr>
          <p:spPr>
            <a:xfrm>
              <a:off x="3262476" y="2460203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260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46" name="0.5"/>
            <p:cNvSpPr txBox="1"/>
            <p:nvPr/>
          </p:nvSpPr>
          <p:spPr>
            <a:xfrm>
              <a:off x="2657025" y="2460203"/>
              <a:ext cx="53797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FF2600"/>
                  </a:solidFill>
                </a:defRPr>
              </a:lvl1pPr>
            </a:lstStyle>
            <a:p>
              <a:r>
                <a:t>0.5</a:t>
              </a:r>
            </a:p>
          </p:txBody>
        </p:sp>
      </p:grpSp>
      <p:pic>
        <p:nvPicPr>
          <p:cNvPr id="7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3" y="3792234"/>
            <a:ext cx="48641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分子分母阶数相等，有常数项："/>
          <p:cNvSpPr txBox="1"/>
          <p:nvPr/>
        </p:nvSpPr>
        <p:spPr>
          <a:xfrm>
            <a:off x="509135" y="3272210"/>
            <a:ext cx="4381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分子分母阶数相等，有常数项：</a:t>
            </a:r>
          </a:p>
        </p:txBody>
      </p:sp>
      <p:pic>
        <p:nvPicPr>
          <p:cNvPr id="7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899" y="5082105"/>
            <a:ext cx="5057172" cy="1339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26" y="6885995"/>
            <a:ext cx="4673601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913" y="8058179"/>
            <a:ext cx="38227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根据收敛域："/>
          <p:cNvSpPr txBox="1"/>
          <p:nvPr/>
        </p:nvSpPr>
        <p:spPr>
          <a:xfrm>
            <a:off x="178729" y="917956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根据收敛域：</a:t>
            </a:r>
          </a:p>
        </p:txBody>
      </p:sp>
      <p:pic>
        <p:nvPicPr>
          <p:cNvPr id="75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9696" y="8971791"/>
            <a:ext cx="52578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长除法："/>
          <p:cNvSpPr txBox="1"/>
          <p:nvPr/>
        </p:nvSpPr>
        <p:spPr>
          <a:xfrm>
            <a:off x="483529" y="5253844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长除法：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71588C-5BEF-B941-9D6A-9CE64A4ED3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20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" grpId="1" animBg="1" advAuto="0"/>
      <p:bldP spid="734" grpId="2" animBg="1" advAuto="0"/>
      <p:bldP spid="735" grpId="11" animBg="1" advAuto="0"/>
      <p:bldP spid="747" grpId="10" animBg="1" advAuto="0"/>
      <p:bldP spid="748" grpId="4" animBg="1" advAuto="0"/>
      <p:bldP spid="749" grpId="3" animBg="1" advAuto="0"/>
      <p:bldP spid="750" grpId="6" animBg="1" advAuto="0"/>
      <p:bldP spid="751" grpId="7" animBg="1" advAuto="0"/>
      <p:bldP spid="752" grpId="8" animBg="1" advAuto="0"/>
      <p:bldP spid="753" grpId="9" animBg="1" advAuto="0"/>
      <p:bldP spid="754" grpId="12" animBg="1" advAuto="0"/>
      <p:bldP spid="755" grpId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758" name="4、留数法"/>
          <p:cNvSpPr txBox="1"/>
          <p:nvPr/>
        </p:nvSpPr>
        <p:spPr>
          <a:xfrm>
            <a:off x="610838" y="1249427"/>
            <a:ext cx="15029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4、留数法</a:t>
            </a:r>
          </a:p>
        </p:txBody>
      </p:sp>
      <p:pic>
        <p:nvPicPr>
          <p:cNvPr id="7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82" y="5420343"/>
            <a:ext cx="3586290" cy="756907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z反变换公式："/>
          <p:cNvSpPr txBox="1"/>
          <p:nvPr/>
        </p:nvSpPr>
        <p:spPr>
          <a:xfrm>
            <a:off x="823602" y="5563846"/>
            <a:ext cx="209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z反变换公式：</a:t>
            </a:r>
          </a:p>
        </p:txBody>
      </p:sp>
      <p:pic>
        <p:nvPicPr>
          <p:cNvPr id="7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950" y="5426360"/>
            <a:ext cx="3586291" cy="744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112" y="6309106"/>
            <a:ext cx="3654435" cy="6967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6" name="Group"/>
          <p:cNvGrpSpPr/>
          <p:nvPr/>
        </p:nvGrpSpPr>
        <p:grpSpPr>
          <a:xfrm>
            <a:off x="534114" y="6432507"/>
            <a:ext cx="3298890" cy="520701"/>
            <a:chOff x="0" y="0"/>
            <a:chExt cx="3298889" cy="520700"/>
          </a:xfrm>
        </p:grpSpPr>
        <p:pic>
          <p:nvPicPr>
            <p:cNvPr id="764" name="Image" descr="Image"/>
            <p:cNvPicPr>
              <a:picLocks noChangeAspect="1"/>
            </p:cNvPicPr>
            <p:nvPr/>
          </p:nvPicPr>
          <p:blipFill>
            <a:blip r:embed="rId5"/>
            <a:srcRect r="68228"/>
            <a:stretch>
              <a:fillRect/>
            </a:stretch>
          </p:blipFill>
          <p:spPr>
            <a:xfrm>
              <a:off x="0" y="111792"/>
              <a:ext cx="322800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5" name="积分围线之内的极点"/>
            <p:cNvSpPr txBox="1"/>
            <p:nvPr/>
          </p:nvSpPr>
          <p:spPr>
            <a:xfrm>
              <a:off x="441389" y="0"/>
              <a:ext cx="285750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积分围线之内的极点</a:t>
              </a:r>
            </a:p>
          </p:txBody>
        </p:sp>
      </p:grpSp>
      <p:grpSp>
        <p:nvGrpSpPr>
          <p:cNvPr id="769" name="Group"/>
          <p:cNvGrpSpPr/>
          <p:nvPr/>
        </p:nvGrpSpPr>
        <p:grpSpPr>
          <a:xfrm>
            <a:off x="431918" y="7048531"/>
            <a:ext cx="3401086" cy="520701"/>
            <a:chOff x="0" y="0"/>
            <a:chExt cx="3401084" cy="520700"/>
          </a:xfrm>
        </p:grpSpPr>
        <p:pic>
          <p:nvPicPr>
            <p:cNvPr id="767" name="Image" descr="Image"/>
            <p:cNvPicPr>
              <a:picLocks noChangeAspect="1"/>
            </p:cNvPicPr>
            <p:nvPr/>
          </p:nvPicPr>
          <p:blipFill>
            <a:blip r:embed="rId5"/>
            <a:srcRect l="58143"/>
            <a:stretch>
              <a:fillRect/>
            </a:stretch>
          </p:blipFill>
          <p:spPr>
            <a:xfrm>
              <a:off x="0" y="81821"/>
              <a:ext cx="425259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8" name="积分围线之外的极点"/>
            <p:cNvSpPr txBox="1"/>
            <p:nvPr/>
          </p:nvSpPr>
          <p:spPr>
            <a:xfrm>
              <a:off x="543584" y="0"/>
              <a:ext cx="285750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积分围线之外的极点</a:t>
              </a:r>
            </a:p>
          </p:txBody>
        </p:sp>
      </p:grpSp>
      <p:sp>
        <p:nvSpPr>
          <p:cNvPr id="770" name="极点个数有限！"/>
          <p:cNvSpPr txBox="1"/>
          <p:nvPr/>
        </p:nvSpPr>
        <p:spPr>
          <a:xfrm>
            <a:off x="4014620" y="6771662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FF2600"/>
                </a:solidFill>
              </a:defRPr>
            </a:lvl1pPr>
          </a:lstStyle>
          <a:p>
            <a:r>
              <a:t>极点个数有限！</a:t>
            </a:r>
          </a:p>
        </p:txBody>
      </p:sp>
      <p:sp>
        <p:nvSpPr>
          <p:cNvPr id="771" name="当围线内存在多重极点，可求围线外留数！"/>
          <p:cNvSpPr txBox="1"/>
          <p:nvPr/>
        </p:nvSpPr>
        <p:spPr>
          <a:xfrm>
            <a:off x="6838060" y="7143739"/>
            <a:ext cx="5905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当围线内存在多重极点，可求围线外留数！</a:t>
            </a:r>
          </a:p>
        </p:txBody>
      </p:sp>
      <p:pic>
        <p:nvPicPr>
          <p:cNvPr id="77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401" y="7726445"/>
            <a:ext cx="7012930" cy="968839"/>
          </a:xfrm>
          <a:prstGeom prst="rect">
            <a:avLst/>
          </a:prstGeom>
          <a:ln w="12700">
            <a:miter lim="400000"/>
          </a:ln>
        </p:spPr>
      </p:pic>
      <p:sp>
        <p:nvSpPr>
          <p:cNvPr id="773" name="留数计算公式："/>
          <p:cNvSpPr txBox="1"/>
          <p:nvPr/>
        </p:nvSpPr>
        <p:spPr>
          <a:xfrm>
            <a:off x="68331" y="8005885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留数计算公式：</a:t>
            </a:r>
          </a:p>
        </p:txBody>
      </p:sp>
      <p:pic>
        <p:nvPicPr>
          <p:cNvPr id="77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986" y="3928265"/>
            <a:ext cx="4191001" cy="9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775" name="留数定理（柯西1825）："/>
          <p:cNvSpPr txBox="1"/>
          <p:nvPr/>
        </p:nvSpPr>
        <p:spPr>
          <a:xfrm>
            <a:off x="890066" y="4133743"/>
            <a:ext cx="35353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留数定理（柯西1825）：</a:t>
            </a:r>
          </a:p>
        </p:txBody>
      </p:sp>
      <p:grpSp>
        <p:nvGrpSpPr>
          <p:cNvPr id="781" name="Group"/>
          <p:cNvGrpSpPr/>
          <p:nvPr/>
        </p:nvGrpSpPr>
        <p:grpSpPr>
          <a:xfrm>
            <a:off x="8898743" y="1723556"/>
            <a:ext cx="4050764" cy="3703628"/>
            <a:chOff x="0" y="-12352"/>
            <a:chExt cx="4050762" cy="3703627"/>
          </a:xfrm>
        </p:grpSpPr>
        <p:sp>
          <p:nvSpPr>
            <p:cNvPr id="776" name="Line"/>
            <p:cNvSpPr/>
            <p:nvPr/>
          </p:nvSpPr>
          <p:spPr>
            <a:xfrm>
              <a:off x="0" y="2086979"/>
              <a:ext cx="39970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 flipV="1">
              <a:off x="1468456" y="-1"/>
              <a:ext cx="1" cy="3691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Re"/>
            <p:cNvSpPr txBox="1"/>
            <p:nvPr/>
          </p:nvSpPr>
          <p:spPr>
            <a:xfrm>
              <a:off x="3563692" y="2131842"/>
              <a:ext cx="48707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779" name="Im"/>
            <p:cNvSpPr txBox="1"/>
            <p:nvPr/>
          </p:nvSpPr>
          <p:spPr>
            <a:xfrm>
              <a:off x="1520787" y="13047"/>
              <a:ext cx="4529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  <p:sp>
          <p:nvSpPr>
            <p:cNvPr id="780" name="z平面"/>
            <p:cNvSpPr txBox="1"/>
            <p:nvPr/>
          </p:nvSpPr>
          <p:spPr>
            <a:xfrm>
              <a:off x="2851204" y="-12353"/>
              <a:ext cx="876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z平面</a:t>
              </a:r>
            </a:p>
          </p:txBody>
        </p:sp>
      </p:grpSp>
      <p:sp>
        <p:nvSpPr>
          <p:cNvPr id="782" name="Oval"/>
          <p:cNvSpPr/>
          <p:nvPr/>
        </p:nvSpPr>
        <p:spPr>
          <a:xfrm>
            <a:off x="9898291" y="2410617"/>
            <a:ext cx="2520945" cy="22665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86" name="Group"/>
          <p:cNvGrpSpPr/>
          <p:nvPr/>
        </p:nvGrpSpPr>
        <p:grpSpPr>
          <a:xfrm>
            <a:off x="10974622" y="2614453"/>
            <a:ext cx="497263" cy="446965"/>
            <a:chOff x="0" y="0"/>
            <a:chExt cx="497261" cy="446964"/>
          </a:xfrm>
        </p:grpSpPr>
        <p:sp>
          <p:nvSpPr>
            <p:cNvPr id="783" name="Triangle"/>
            <p:cNvSpPr/>
            <p:nvPr/>
          </p:nvSpPr>
          <p:spPr>
            <a:xfrm>
              <a:off x="72851" y="84010"/>
              <a:ext cx="14637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4" name="Oval"/>
            <p:cNvSpPr/>
            <p:nvPr/>
          </p:nvSpPr>
          <p:spPr>
            <a:xfrm>
              <a:off x="0" y="0"/>
              <a:ext cx="292082" cy="320421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8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761" y="218364"/>
              <a:ext cx="1905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0" name="Group"/>
          <p:cNvGrpSpPr/>
          <p:nvPr/>
        </p:nvGrpSpPr>
        <p:grpSpPr>
          <a:xfrm>
            <a:off x="10751223" y="3376819"/>
            <a:ext cx="502791" cy="336866"/>
            <a:chOff x="0" y="0"/>
            <a:chExt cx="502789" cy="336864"/>
          </a:xfrm>
        </p:grpSpPr>
        <p:sp>
          <p:nvSpPr>
            <p:cNvPr id="787" name="Triangle"/>
            <p:cNvSpPr/>
            <p:nvPr/>
          </p:nvSpPr>
          <p:spPr>
            <a:xfrm>
              <a:off x="72851" y="84010"/>
              <a:ext cx="14637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8" name="Oval"/>
            <p:cNvSpPr/>
            <p:nvPr/>
          </p:nvSpPr>
          <p:spPr>
            <a:xfrm>
              <a:off x="0" y="0"/>
              <a:ext cx="292082" cy="320421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8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2289" y="108264"/>
              <a:ext cx="1905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4" name="Group"/>
          <p:cNvGrpSpPr/>
          <p:nvPr/>
        </p:nvGrpSpPr>
        <p:grpSpPr>
          <a:xfrm>
            <a:off x="11350383" y="3948536"/>
            <a:ext cx="529315" cy="385738"/>
            <a:chOff x="0" y="0"/>
            <a:chExt cx="529314" cy="385737"/>
          </a:xfrm>
        </p:grpSpPr>
        <p:sp>
          <p:nvSpPr>
            <p:cNvPr id="791" name="Triangle"/>
            <p:cNvSpPr/>
            <p:nvPr/>
          </p:nvSpPr>
          <p:spPr>
            <a:xfrm>
              <a:off x="310084" y="80632"/>
              <a:ext cx="14637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2" name="Oval"/>
            <p:cNvSpPr/>
            <p:nvPr/>
          </p:nvSpPr>
          <p:spPr>
            <a:xfrm>
              <a:off x="237232" y="0"/>
              <a:ext cx="292083" cy="320421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9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157137"/>
              <a:ext cx="190500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97" name="Group"/>
          <p:cNvGrpSpPr/>
          <p:nvPr/>
        </p:nvGrpSpPr>
        <p:grpSpPr>
          <a:xfrm>
            <a:off x="859830" y="2114769"/>
            <a:ext cx="8293304" cy="520701"/>
            <a:chOff x="0" y="0"/>
            <a:chExt cx="8293303" cy="520700"/>
          </a:xfrm>
        </p:grpSpPr>
        <p:sp>
          <p:nvSpPr>
            <p:cNvPr id="795" name="留数：a是f(z)的一个孤立奇点， 是以a为圆心的正向圆周，则"/>
            <p:cNvSpPr txBox="1"/>
            <p:nvPr/>
          </p:nvSpPr>
          <p:spPr>
            <a:xfrm>
              <a:off x="0" y="0"/>
              <a:ext cx="8293304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 err="1"/>
                <a:t>留数：a是f</a:t>
              </a:r>
              <a:r>
                <a:rPr dirty="0"/>
                <a:t>(z)</a:t>
              </a:r>
              <a:r>
                <a:rPr dirty="0" err="1"/>
                <a:t>的一个孤立奇点</a:t>
              </a:r>
              <a:r>
                <a:rPr dirty="0"/>
                <a:t>， </a:t>
              </a:r>
              <a:r>
                <a:rPr dirty="0" err="1"/>
                <a:t>是以a为圆心的正向圆周，则</a:t>
              </a:r>
              <a:endParaRPr dirty="0"/>
            </a:p>
          </p:txBody>
        </p:sp>
        <p:pic>
          <p:nvPicPr>
            <p:cNvPr id="79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9993" y="120650"/>
              <a:ext cx="190501" cy="228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9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5068" y="2904699"/>
            <a:ext cx="19304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叫做f(z)在a处的留数。"/>
          <p:cNvSpPr txBox="1"/>
          <p:nvPr/>
        </p:nvSpPr>
        <p:spPr>
          <a:xfrm>
            <a:off x="4061676" y="3021517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叫做f(z)在a处的留数。</a:t>
            </a:r>
          </a:p>
        </p:txBody>
      </p:sp>
      <p:pic>
        <p:nvPicPr>
          <p:cNvPr id="800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6421" y="7821141"/>
            <a:ext cx="3191092" cy="779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1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2645" y="8945102"/>
            <a:ext cx="6794253" cy="628544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一阶极点："/>
          <p:cNvSpPr txBox="1"/>
          <p:nvPr/>
        </p:nvSpPr>
        <p:spPr>
          <a:xfrm>
            <a:off x="4187332" y="905439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一阶极点：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B4F08-5054-1B4B-B031-747F165981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21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87B8D-7757-3A41-BDBF-28E857F09875}"/>
              </a:ext>
            </a:extLst>
          </p:cNvPr>
          <p:cNvSpPr txBox="1"/>
          <p:nvPr/>
        </p:nvSpPr>
        <p:spPr>
          <a:xfrm>
            <a:off x="10872465" y="5427185"/>
            <a:ext cx="202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CN" sz="2400" dirty="0"/>
              <a:t>是收敛域内的闭合曲线</a:t>
            </a:r>
            <a:r>
              <a:rPr lang="zh-CN" altLang="en-US" sz="2400" dirty="0"/>
              <a:t>！</a:t>
            </a:r>
            <a:endParaRPr lang="en-CN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1" animBg="1" advAuto="0"/>
      <p:bldP spid="759" grpId="14" animBg="1" advAuto="0"/>
      <p:bldP spid="760" grpId="13" animBg="1" advAuto="0"/>
      <p:bldP spid="762" grpId="15" animBg="1" advAuto="0"/>
      <p:bldP spid="763" grpId="17" animBg="1" advAuto="0"/>
      <p:bldP spid="766" grpId="16" animBg="1" advAuto="0"/>
      <p:bldP spid="769" grpId="18" animBg="1" advAuto="0"/>
      <p:bldP spid="770" grpId="20" animBg="1" advAuto="0"/>
      <p:bldP spid="771" grpId="19" animBg="1" advAuto="0"/>
      <p:bldP spid="772" grpId="23" animBg="1" advAuto="0"/>
      <p:bldP spid="773" grpId="21" animBg="1" advAuto="0"/>
      <p:bldP spid="774" grpId="9" animBg="1" advAuto="0"/>
      <p:bldP spid="775" grpId="8" animBg="1" advAuto="0"/>
      <p:bldP spid="781" grpId="4" animBg="1" advAuto="0"/>
      <p:bldP spid="782" grpId="12" animBg="1" advAuto="0"/>
      <p:bldP spid="786" grpId="6" animBg="1" advAuto="0"/>
      <p:bldP spid="790" grpId="10" animBg="1" advAuto="0"/>
      <p:bldP spid="794" grpId="11" animBg="1" advAuto="0"/>
      <p:bldP spid="797" grpId="3" animBg="1" advAuto="0"/>
      <p:bldP spid="798" grpId="5" animBg="1" advAuto="0"/>
      <p:bldP spid="799" grpId="7" animBg="1" advAuto="0"/>
      <p:bldP spid="800" grpId="22" animBg="1" advAuto="0"/>
      <p:bldP spid="801" grpId="25" animBg="1" advAuto="0"/>
      <p:bldP spid="802" grpId="24" animBg="1" advAuto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2.7 Z反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2.7 </a:t>
            </a:r>
            <a:r>
              <a:rPr dirty="0" err="1"/>
              <a:t>Z反变换</a:t>
            </a:r>
            <a:endParaRPr dirty="0"/>
          </a:p>
        </p:txBody>
      </p:sp>
      <p:sp>
        <p:nvSpPr>
          <p:cNvPr id="805" name="例：用留数法求Z反变换"/>
          <p:cNvSpPr txBox="1"/>
          <p:nvPr/>
        </p:nvSpPr>
        <p:spPr>
          <a:xfrm>
            <a:off x="610838" y="1351027"/>
            <a:ext cx="33485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例：用留数法求Z反变换</a:t>
            </a:r>
          </a:p>
        </p:txBody>
      </p:sp>
      <p:pic>
        <p:nvPicPr>
          <p:cNvPr id="80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74" y="2114769"/>
            <a:ext cx="6390374" cy="880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578" y="1487816"/>
            <a:ext cx="4167534" cy="3345919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Line"/>
          <p:cNvSpPr/>
          <p:nvPr/>
        </p:nvSpPr>
        <p:spPr>
          <a:xfrm>
            <a:off x="5652990" y="3038948"/>
            <a:ext cx="1979283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9" name="双边序列"/>
          <p:cNvSpPr txBox="1"/>
          <p:nvPr/>
        </p:nvSpPr>
        <p:spPr>
          <a:xfrm>
            <a:off x="5975881" y="318947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双边序列</a:t>
            </a:r>
          </a:p>
        </p:txBody>
      </p:sp>
      <p:pic>
        <p:nvPicPr>
          <p:cNvPr id="81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42" y="4858391"/>
            <a:ext cx="6009603" cy="1126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1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560" y="7415362"/>
            <a:ext cx="5572670" cy="653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738" y="8519703"/>
            <a:ext cx="5525471" cy="858635"/>
          </a:xfrm>
          <a:prstGeom prst="rect">
            <a:avLst/>
          </a:prstGeom>
          <a:ln w="12700">
            <a:miter lim="400000"/>
          </a:ln>
        </p:spPr>
      </p:pic>
      <p:sp>
        <p:nvSpPr>
          <p:cNvPr id="813" name="所以，有"/>
          <p:cNvSpPr txBox="1"/>
          <p:nvPr/>
        </p:nvSpPr>
        <p:spPr>
          <a:xfrm>
            <a:off x="610838" y="8744042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所以，有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610838" y="3907997"/>
            <a:ext cx="7319865" cy="520701"/>
            <a:chOff x="0" y="0"/>
            <a:chExt cx="7319863" cy="520700"/>
          </a:xfrm>
        </p:grpSpPr>
        <p:sp>
          <p:nvSpPr>
            <p:cNvPr id="814" name="1）右边序列，n大于等于0，"/>
            <p:cNvSpPr txBox="1"/>
            <p:nvPr/>
          </p:nvSpPr>
          <p:spPr>
            <a:xfrm>
              <a:off x="0" y="0"/>
              <a:ext cx="3975507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/>
                <a:t>1）右边序列，n大于等于0，</a:t>
              </a:r>
            </a:p>
          </p:txBody>
        </p:sp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4238" y="55079"/>
              <a:ext cx="1225914" cy="3597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6" name="在c内有极点1/3"/>
            <p:cNvSpPr txBox="1"/>
            <p:nvPr/>
          </p:nvSpPr>
          <p:spPr>
            <a:xfrm>
              <a:off x="5088422" y="0"/>
              <a:ext cx="2231442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/>
                <a:t>在c内有极点1/3</a:t>
              </a:r>
            </a:p>
          </p:txBody>
        </p:sp>
      </p:grpSp>
      <p:grpSp>
        <p:nvGrpSpPr>
          <p:cNvPr id="822" name="Group"/>
          <p:cNvGrpSpPr/>
          <p:nvPr/>
        </p:nvGrpSpPr>
        <p:grpSpPr>
          <a:xfrm>
            <a:off x="610838" y="6464967"/>
            <a:ext cx="9173138" cy="520701"/>
            <a:chOff x="0" y="0"/>
            <a:chExt cx="9173136" cy="520700"/>
          </a:xfrm>
        </p:grpSpPr>
        <p:sp>
          <p:nvSpPr>
            <p:cNvPr id="818" name="2）左边序列，n小于0,"/>
            <p:cNvSpPr txBox="1"/>
            <p:nvPr/>
          </p:nvSpPr>
          <p:spPr>
            <a:xfrm>
              <a:off x="0" y="0"/>
              <a:ext cx="314584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2）左边序列，n小于0,</a:t>
              </a:r>
            </a:p>
          </p:txBody>
        </p:sp>
        <p:pic>
          <p:nvPicPr>
            <p:cNvPr id="819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5149" y="55079"/>
              <a:ext cx="1225914" cy="3597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0" name="在c外有极点2"/>
            <p:cNvSpPr txBox="1"/>
            <p:nvPr/>
          </p:nvSpPr>
          <p:spPr>
            <a:xfrm>
              <a:off x="4515012" y="0"/>
              <a:ext cx="1977239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在c外有极点2</a:t>
              </a:r>
            </a:p>
          </p:txBody>
        </p:sp>
        <p:sp>
          <p:nvSpPr>
            <p:cNvPr id="821" name="（c内极点情况？）"/>
            <p:cNvSpPr txBox="1"/>
            <p:nvPr/>
          </p:nvSpPr>
          <p:spPr>
            <a:xfrm>
              <a:off x="6450967" y="0"/>
              <a:ext cx="272217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（c内极点情况？）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E0495-BFD5-124C-B625-DC3BD4F578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22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" grpId="1" animBg="1" advAuto="0"/>
      <p:bldP spid="806" grpId="2" animBg="1" advAuto="0"/>
      <p:bldP spid="807" grpId="5" animBg="1" advAuto="0"/>
      <p:bldP spid="808" grpId="3" animBg="1" advAuto="0"/>
      <p:bldP spid="809" grpId="4" animBg="1" advAuto="0"/>
      <p:bldP spid="810" grpId="7" animBg="1" advAuto="0"/>
      <p:bldP spid="811" grpId="9" animBg="1" advAuto="0"/>
      <p:bldP spid="812" grpId="11" animBg="1" advAuto="0"/>
      <p:bldP spid="813" grpId="10" animBg="1" advAuto="0"/>
      <p:bldP spid="817" grpId="6" animBg="1" advAuto="0"/>
      <p:bldP spid="822" grpId="8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53" y="2531780"/>
            <a:ext cx="46101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03" y="1984256"/>
            <a:ext cx="46736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假定："/>
          <p:cNvSpPr txBox="1"/>
          <p:nvPr/>
        </p:nvSpPr>
        <p:spPr>
          <a:xfrm>
            <a:off x="824680" y="1371446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假定：</a:t>
            </a:r>
          </a:p>
        </p:txBody>
      </p:sp>
      <p:sp>
        <p:nvSpPr>
          <p:cNvPr id="221" name="1、线性"/>
          <p:cNvSpPr txBox="1"/>
          <p:nvPr/>
        </p:nvSpPr>
        <p:spPr>
          <a:xfrm>
            <a:off x="824680" y="3282504"/>
            <a:ext cx="12884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1、线性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323" y="3358704"/>
            <a:ext cx="50038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证明：Z变换定义。"/>
          <p:cNvSpPr txBox="1"/>
          <p:nvPr/>
        </p:nvSpPr>
        <p:spPr>
          <a:xfrm>
            <a:off x="916476" y="4627072"/>
            <a:ext cx="29576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证明：Z变换定义。</a:t>
            </a:r>
          </a:p>
        </p:txBody>
      </p:sp>
      <p:sp>
        <p:nvSpPr>
          <p:cNvPr id="224" name="2、序列的移位"/>
          <p:cNvSpPr txBox="1"/>
          <p:nvPr/>
        </p:nvSpPr>
        <p:spPr>
          <a:xfrm>
            <a:off x="824680" y="5470806"/>
            <a:ext cx="2279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2、序列的移位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309" y="6054808"/>
            <a:ext cx="6732142" cy="597053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证明：Z变换定义，变量代换。"/>
          <p:cNvSpPr txBox="1"/>
          <p:nvPr/>
        </p:nvSpPr>
        <p:spPr>
          <a:xfrm>
            <a:off x="1043476" y="6918363"/>
            <a:ext cx="460865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证明：Z变换定义，变量代换。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942" y="3986538"/>
            <a:ext cx="51816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单边序列："/>
          <p:cNvSpPr txBox="1"/>
          <p:nvPr/>
        </p:nvSpPr>
        <p:spPr>
          <a:xfrm>
            <a:off x="1081576" y="7748695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单边序列：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04" y="7535514"/>
            <a:ext cx="39751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8"/>
          <a:srcRect l="33876"/>
          <a:stretch>
            <a:fillRect/>
          </a:stretch>
        </p:blipFill>
        <p:spPr>
          <a:xfrm>
            <a:off x="8985954" y="7502045"/>
            <a:ext cx="3488375" cy="92799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ZT"/>
          <p:cNvSpPr txBox="1"/>
          <p:nvPr/>
        </p:nvSpPr>
        <p:spPr>
          <a:xfrm>
            <a:off x="3600734" y="7535514"/>
            <a:ext cx="38107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800"/>
            </a:lvl1pPr>
          </a:lstStyle>
          <a:p>
            <a:r>
              <a:t>ZT</a:t>
            </a:r>
          </a:p>
        </p:txBody>
      </p:sp>
      <p:sp>
        <p:nvSpPr>
          <p:cNvPr id="232" name="证明。"/>
          <p:cNvSpPr txBox="1"/>
          <p:nvPr/>
        </p:nvSpPr>
        <p:spPr>
          <a:xfrm>
            <a:off x="1192692" y="8995164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证明。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7269599" y="7492120"/>
            <a:ext cx="1811193" cy="947746"/>
            <a:chOff x="0" y="0"/>
            <a:chExt cx="1811191" cy="947745"/>
          </a:xfrm>
        </p:grpSpPr>
        <p:sp>
          <p:nvSpPr>
            <p:cNvPr id="233" name="ZT"/>
            <p:cNvSpPr txBox="1"/>
            <p:nvPr/>
          </p:nvSpPr>
          <p:spPr>
            <a:xfrm>
              <a:off x="1255115" y="0"/>
              <a:ext cx="381077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ZT</a:t>
              </a:r>
            </a:p>
          </p:txBody>
        </p:sp>
        <p:pic>
          <p:nvPicPr>
            <p:cNvPr id="234" name="Image" descr="Image"/>
            <p:cNvPicPr>
              <a:picLocks noChangeAspect="1"/>
            </p:cNvPicPr>
            <p:nvPr/>
          </p:nvPicPr>
          <p:blipFill>
            <a:blip r:embed="rId8"/>
            <a:srcRect r="65635"/>
            <a:stretch>
              <a:fillRect/>
            </a:stretch>
          </p:blipFill>
          <p:spPr>
            <a:xfrm>
              <a:off x="0" y="20645"/>
              <a:ext cx="1811192" cy="927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8" name="Group"/>
          <p:cNvGrpSpPr/>
          <p:nvPr/>
        </p:nvGrpSpPr>
        <p:grpSpPr>
          <a:xfrm>
            <a:off x="7377146" y="8713378"/>
            <a:ext cx="5016501" cy="927101"/>
            <a:chOff x="0" y="0"/>
            <a:chExt cx="5016500" cy="927100"/>
          </a:xfrm>
        </p:grpSpPr>
        <p:pic>
          <p:nvPicPr>
            <p:cNvPr id="236" name="Image" descr="Image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0" y="0"/>
              <a:ext cx="5016500" cy="927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ZT"/>
            <p:cNvSpPr txBox="1"/>
            <p:nvPr/>
          </p:nvSpPr>
          <p:spPr>
            <a:xfrm>
              <a:off x="1290452" y="61581"/>
              <a:ext cx="381077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800"/>
              </a:lvl1pPr>
            </a:lstStyle>
            <a:p>
              <a:r>
                <a:t>ZT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 advAuto="0"/>
      <p:bldP spid="219" grpId="0" animBg="1" advAuto="0"/>
      <p:bldP spid="220" grpId="0" animBg="1" advAuto="0"/>
      <p:bldP spid="221" grpId="0" animBg="1" advAuto="0"/>
      <p:bldP spid="222" grpId="0" animBg="1" advAuto="0"/>
      <p:bldP spid="223" grpId="0" animBg="1" advAuto="0"/>
      <p:bldP spid="224" grpId="0" animBg="1" advAuto="0"/>
      <p:bldP spid="225" grpId="0" animBg="1" advAuto="0"/>
      <p:bldP spid="226" grpId="0" animBg="1" advAuto="0"/>
      <p:bldP spid="227" grpId="0" animBg="1" advAuto="0"/>
      <p:bldP spid="228" grpId="0" animBg="1" advAuto="0"/>
      <p:bldP spid="229" grpId="0" animBg="1" advAuto="0"/>
      <p:bldP spid="230" grpId="0" animBg="1" advAuto="0"/>
      <p:bldP spid="231" grpId="0" animBg="1" advAuto="0"/>
      <p:bldP spid="232" grpId="0" animBg="1" advAuto="0"/>
      <p:bldP spid="235" grpId="0" animBg="1" advAuto="0"/>
      <p:bldP spid="238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475231" y="1276053"/>
            <a:ext cx="7700079" cy="639953"/>
            <a:chOff x="0" y="0"/>
            <a:chExt cx="7700077" cy="639952"/>
          </a:xfrm>
        </p:grpSpPr>
        <p:sp>
          <p:nvSpPr>
            <p:cNvPr id="241" name="例：已知"/>
            <p:cNvSpPr txBox="1"/>
            <p:nvPr/>
          </p:nvSpPr>
          <p:spPr>
            <a:xfrm>
              <a:off x="0" y="68452"/>
              <a:ext cx="143510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例：已知</a:t>
              </a:r>
            </a:p>
          </p:txBody>
        </p:sp>
        <p:pic>
          <p:nvPicPr>
            <p:cNvPr id="2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8359" y="127000"/>
              <a:ext cx="12954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477" y="0"/>
              <a:ext cx="3149601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单边z变换"/>
            <p:cNvSpPr txBox="1"/>
            <p:nvPr/>
          </p:nvSpPr>
          <p:spPr>
            <a:xfrm>
              <a:off x="2877018" y="38100"/>
              <a:ext cx="16002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单边z变换</a:t>
              </a:r>
            </a:p>
          </p:txBody>
        </p:sp>
      </p:grpSp>
      <p:sp>
        <p:nvSpPr>
          <p:cNvPr id="246" name="（a为正实数）"/>
          <p:cNvSpPr txBox="1"/>
          <p:nvPr/>
        </p:nvSpPr>
        <p:spPr>
          <a:xfrm>
            <a:off x="8396706" y="1238250"/>
            <a:ext cx="2279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（a为正实数）</a:t>
            </a:r>
          </a:p>
        </p:txBody>
      </p:sp>
      <p:sp>
        <p:nvSpPr>
          <p:cNvPr id="247" name="解："/>
          <p:cNvSpPr txBox="1"/>
          <p:nvPr/>
        </p:nvSpPr>
        <p:spPr>
          <a:xfrm>
            <a:off x="492026" y="2683625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解：</a:t>
            </a:r>
          </a:p>
        </p:txBody>
      </p:sp>
      <p:pic>
        <p:nvPicPr>
          <p:cNvPr id="24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95" y="2778875"/>
            <a:ext cx="54991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765" y="2683625"/>
            <a:ext cx="39370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410" y="3443272"/>
            <a:ext cx="2400301" cy="685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Group"/>
          <p:cNvGrpSpPr/>
          <p:nvPr/>
        </p:nvGrpSpPr>
        <p:grpSpPr>
          <a:xfrm>
            <a:off x="475231" y="1957876"/>
            <a:ext cx="6567569" cy="601854"/>
            <a:chOff x="0" y="0"/>
            <a:chExt cx="6567567" cy="601852"/>
          </a:xfrm>
        </p:grpSpPr>
        <p:sp>
          <p:nvSpPr>
            <p:cNvPr id="251" name="求"/>
            <p:cNvSpPr txBox="1"/>
            <p:nvPr/>
          </p:nvSpPr>
          <p:spPr>
            <a:xfrm>
              <a:off x="0" y="30352"/>
              <a:ext cx="44450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求</a:t>
              </a:r>
            </a:p>
          </p:txBody>
        </p:sp>
        <p:sp>
          <p:nvSpPr>
            <p:cNvPr id="252" name="和"/>
            <p:cNvSpPr txBox="1"/>
            <p:nvPr/>
          </p:nvSpPr>
          <p:spPr>
            <a:xfrm>
              <a:off x="2364943" y="30352"/>
              <a:ext cx="4445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和</a:t>
              </a:r>
            </a:p>
          </p:txBody>
        </p:sp>
        <p:sp>
          <p:nvSpPr>
            <p:cNvPr id="253" name="的单边z变换"/>
            <p:cNvSpPr txBox="1"/>
            <p:nvPr/>
          </p:nvSpPr>
          <p:spPr>
            <a:xfrm>
              <a:off x="4637167" y="0"/>
              <a:ext cx="193040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的单边z变换</a:t>
              </a:r>
            </a:p>
          </p:txBody>
        </p:sp>
        <p:pic>
          <p:nvPicPr>
            <p:cNvPr id="25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771" y="69850"/>
              <a:ext cx="1739901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53355" y="69850"/>
              <a:ext cx="1739901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6670" y="4828595"/>
            <a:ext cx="10922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8270" y="7591364"/>
            <a:ext cx="8890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4883" y="5729690"/>
            <a:ext cx="29210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0410" y="6382750"/>
            <a:ext cx="24003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3420" y="5824940"/>
            <a:ext cx="48387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63" y="4790495"/>
            <a:ext cx="17399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263" y="7553264"/>
            <a:ext cx="17399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38667" y="7553264"/>
            <a:ext cx="15621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30376" y="4799206"/>
            <a:ext cx="1765301" cy="35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 advAuto="0"/>
      <p:bldP spid="246" grpId="0" animBg="1" advAuto="0"/>
      <p:bldP spid="247" grpId="0" animBg="1" advAuto="0"/>
      <p:bldP spid="248" grpId="0" animBg="1" advAuto="0"/>
      <p:bldP spid="249" grpId="0" animBg="1" advAuto="0"/>
      <p:bldP spid="250" grpId="0" animBg="1" advAuto="0"/>
      <p:bldP spid="256" grpId="0" animBg="1" advAuto="0"/>
      <p:bldP spid="257" grpId="0" animBg="1" advAuto="0"/>
      <p:bldP spid="258" grpId="0" animBg="1" advAuto="0"/>
      <p:bldP spid="259" grpId="0" animBg="1" advAuto="0"/>
      <p:bldP spid="260" grpId="0" animBg="1" advAuto="0"/>
      <p:bldP spid="261" grpId="0" animBg="1" advAuto="0"/>
      <p:bldP spid="262" grpId="0" animBg="1" advAuto="0"/>
      <p:bldP spid="263" grpId="0" animBg="1" advAuto="0"/>
      <p:bldP spid="264" grpId="0" animBg="1" advAuto="0"/>
      <p:bldP spid="265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268" name="3、Z域尺度变换"/>
          <p:cNvSpPr txBox="1"/>
          <p:nvPr/>
        </p:nvSpPr>
        <p:spPr>
          <a:xfrm>
            <a:off x="824680" y="1371446"/>
            <a:ext cx="248084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3、Z域尺度变换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83" y="2270413"/>
            <a:ext cx="1882826" cy="634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9" y="2195087"/>
            <a:ext cx="2618786" cy="8238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775" y="2247533"/>
            <a:ext cx="2618786" cy="71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951" y="2305990"/>
            <a:ext cx="1704412" cy="602037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ine"/>
          <p:cNvSpPr/>
          <p:nvPr/>
        </p:nvSpPr>
        <p:spPr>
          <a:xfrm>
            <a:off x="9579838" y="2986740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4" name="对z平面的变换：缩放和旋转…"/>
          <p:cNvSpPr txBox="1"/>
          <p:nvPr/>
        </p:nvSpPr>
        <p:spPr>
          <a:xfrm>
            <a:off x="8461594" y="3204690"/>
            <a:ext cx="43335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/>
            </a:pPr>
            <a:r>
              <a:t>对z平面的变换：</a:t>
            </a:r>
            <a:r>
              <a:rPr>
                <a:solidFill>
                  <a:srgbClr val="0433FF"/>
                </a:solidFill>
              </a:rPr>
              <a:t>缩放</a:t>
            </a:r>
            <a:r>
              <a:t>和</a:t>
            </a:r>
            <a:r>
              <a:rPr>
                <a:solidFill>
                  <a:srgbClr val="0433FF"/>
                </a:solidFill>
              </a:rPr>
              <a:t>旋转</a:t>
            </a:r>
          </a:p>
          <a:p>
            <a:pPr algn="l">
              <a:defRPr sz="2600"/>
            </a:pPr>
            <a:r>
              <a:rPr>
                <a:solidFill>
                  <a:srgbClr val="0433FF"/>
                </a:solidFill>
              </a:rPr>
              <a:t>零、极点变化</a:t>
            </a:r>
          </a:p>
        </p:txBody>
      </p:sp>
      <p:sp>
        <p:nvSpPr>
          <p:cNvPr id="275" name="4、X(z)的微分"/>
          <p:cNvSpPr txBox="1"/>
          <p:nvPr/>
        </p:nvSpPr>
        <p:spPr>
          <a:xfrm>
            <a:off x="792912" y="4421622"/>
            <a:ext cx="22054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/>
              <a:t>4、X(z)</a:t>
            </a:r>
            <a:r>
              <a:rPr dirty="0" err="1"/>
              <a:t>的微分</a:t>
            </a:r>
            <a:endParaRPr dirty="0"/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71" y="5126957"/>
            <a:ext cx="6821106" cy="823844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证明：从右向左推导。"/>
          <p:cNvSpPr txBox="1"/>
          <p:nvPr/>
        </p:nvSpPr>
        <p:spPr>
          <a:xfrm>
            <a:off x="1341954" y="6279932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证明：从右向左推导。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655" y="8061653"/>
            <a:ext cx="15494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Image" descr="Image"/>
          <p:cNvPicPr>
            <a:picLocks noChangeAspect="1"/>
          </p:cNvPicPr>
          <p:nvPr/>
        </p:nvPicPr>
        <p:blipFill>
          <a:blip r:embed="rId8"/>
          <a:srcRect l="46132"/>
          <a:stretch>
            <a:fillRect/>
          </a:stretch>
        </p:blipFill>
        <p:spPr>
          <a:xfrm>
            <a:off x="4309951" y="7839403"/>
            <a:ext cx="1929212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6"/>
          <a:srcRect l="62502"/>
          <a:stretch>
            <a:fillRect/>
          </a:stretch>
        </p:blipFill>
        <p:spPr>
          <a:xfrm>
            <a:off x="7020350" y="7833847"/>
            <a:ext cx="2557730" cy="823844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推广："/>
          <p:cNvSpPr txBox="1"/>
          <p:nvPr/>
        </p:nvSpPr>
        <p:spPr>
          <a:xfrm>
            <a:off x="1351364" y="8028506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推广：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 advAuto="0"/>
      <p:bldP spid="269" grpId="0" animBg="1" advAuto="0"/>
      <p:bldP spid="270" grpId="0" animBg="1" advAuto="0"/>
      <p:bldP spid="271" grpId="0" animBg="1" advAuto="0"/>
      <p:bldP spid="272" grpId="0" animBg="1" advAuto="0"/>
      <p:bldP spid="273" grpId="0" animBg="1" advAuto="0"/>
      <p:bldP spid="274" grpId="0" animBg="1" advAuto="0"/>
      <p:bldP spid="275" grpId="0" animBg="1" advAuto="0"/>
      <p:bldP spid="276" grpId="0" animBg="1" advAuto="0"/>
      <p:bldP spid="277" grpId="0" animBg="1" advAuto="0"/>
      <p:bldP spid="278" grpId="0" animBg="1" advAuto="0"/>
      <p:bldP spid="279" grpId="0" animBg="1" advAuto="0"/>
      <p:bldP spid="280" grpId="0" animBg="1" advAuto="0"/>
      <p:bldP spid="281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284" name="例：已知X(z)，求x(n)"/>
          <p:cNvSpPr txBox="1"/>
          <p:nvPr/>
        </p:nvSpPr>
        <p:spPr>
          <a:xfrm>
            <a:off x="238506" y="1085874"/>
            <a:ext cx="325087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例：已知X(z)，求x(n)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84" y="1829992"/>
            <a:ext cx="4699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769" y="2000144"/>
            <a:ext cx="1993901" cy="6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32" y="3681854"/>
            <a:ext cx="267970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对z微分："/>
          <p:cNvSpPr txBox="1"/>
          <p:nvPr/>
        </p:nvSpPr>
        <p:spPr>
          <a:xfrm>
            <a:off x="907789" y="2798877"/>
            <a:ext cx="16002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对z微分：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670" y="4548413"/>
            <a:ext cx="40005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422" y="5846967"/>
            <a:ext cx="45593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5969" y="7123331"/>
            <a:ext cx="57531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47" y="4845052"/>
            <a:ext cx="48387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1819" y="8488595"/>
            <a:ext cx="60198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747" y="6389397"/>
            <a:ext cx="35814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5149" y="7157928"/>
            <a:ext cx="36576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29808" y="8241113"/>
            <a:ext cx="31369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常用变换"/>
          <p:cNvSpPr txBox="1"/>
          <p:nvPr/>
        </p:nvSpPr>
        <p:spPr>
          <a:xfrm>
            <a:off x="11415619" y="5323293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常用变换</a:t>
            </a:r>
          </a:p>
        </p:txBody>
      </p:sp>
      <p:sp>
        <p:nvSpPr>
          <p:cNvPr id="298" name="移位特性"/>
          <p:cNvSpPr txBox="1"/>
          <p:nvPr/>
        </p:nvSpPr>
        <p:spPr>
          <a:xfrm>
            <a:off x="11415619" y="6750822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移位特性</a:t>
            </a:r>
          </a:p>
        </p:txBody>
      </p:sp>
      <p:sp>
        <p:nvSpPr>
          <p:cNvPr id="299" name="尺度变换"/>
          <p:cNvSpPr txBox="1"/>
          <p:nvPr/>
        </p:nvSpPr>
        <p:spPr>
          <a:xfrm>
            <a:off x="11415619" y="7969666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尺度变换</a:t>
            </a:r>
          </a:p>
        </p:txBody>
      </p:sp>
      <p:sp>
        <p:nvSpPr>
          <p:cNvPr id="300" name="线性特性"/>
          <p:cNvSpPr txBox="1"/>
          <p:nvPr/>
        </p:nvSpPr>
        <p:spPr>
          <a:xfrm>
            <a:off x="11415619" y="9250774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线性特性</a:t>
            </a:r>
          </a:p>
        </p:txBody>
      </p:sp>
      <p:sp>
        <p:nvSpPr>
          <p:cNvPr id="301" name="微分特性"/>
          <p:cNvSpPr txBox="1"/>
          <p:nvPr/>
        </p:nvSpPr>
        <p:spPr>
          <a:xfrm>
            <a:off x="5784850" y="5008755"/>
            <a:ext cx="14351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微分特性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5" grpId="0" animBg="1" advAuto="0"/>
      <p:bldP spid="286" grpId="0" animBg="1" advAuto="0"/>
      <p:bldP spid="287" grpId="0" animBg="1" advAuto="0"/>
      <p:bldP spid="288" grpId="0" animBg="1" advAuto="0"/>
      <p:bldP spid="289" grpId="0" animBg="1" advAuto="0"/>
      <p:bldP spid="290" grpId="0" animBg="1" advAuto="0"/>
      <p:bldP spid="291" grpId="0" animBg="1" advAuto="0"/>
      <p:bldP spid="292" grpId="0" animBg="1" advAuto="0"/>
      <p:bldP spid="293" grpId="0" animBg="1" advAuto="0"/>
      <p:bldP spid="294" grpId="0" animBg="1" advAuto="0"/>
      <p:bldP spid="295" grpId="0" animBg="1" advAuto="0"/>
      <p:bldP spid="296" grpId="0" animBg="1" advAuto="0"/>
      <p:bldP spid="297" grpId="0" animBg="1" advAuto="0"/>
      <p:bldP spid="298" grpId="0" animBg="1" advAuto="0"/>
      <p:bldP spid="299" grpId="0" animBg="1" advAuto="0"/>
      <p:bldP spid="300" grpId="0" animBg="1" advAuto="0"/>
      <p:bldP spid="301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304" name="5、复共轭序列"/>
          <p:cNvSpPr txBox="1"/>
          <p:nvPr/>
        </p:nvSpPr>
        <p:spPr>
          <a:xfrm>
            <a:off x="660501" y="1494436"/>
            <a:ext cx="2279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5、复共轭序列</a:t>
            </a:r>
          </a:p>
        </p:txBody>
      </p:sp>
      <p:pic>
        <p:nvPicPr>
          <p:cNvPr id="3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84" y="2169847"/>
            <a:ext cx="6006060" cy="469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068" y="3403886"/>
            <a:ext cx="11811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095" y="3159596"/>
            <a:ext cx="2552700" cy="9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721" y="3159596"/>
            <a:ext cx="3429001" cy="90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152" y="4482008"/>
            <a:ext cx="3568701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552" y="5831539"/>
            <a:ext cx="3517901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4751" y="7352923"/>
            <a:ext cx="13208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收敛域不变。"/>
          <p:cNvSpPr txBox="1"/>
          <p:nvPr/>
        </p:nvSpPr>
        <p:spPr>
          <a:xfrm>
            <a:off x="660501" y="7931336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收敛域不变。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 advAuto="0"/>
      <p:bldP spid="305" grpId="0" animBg="1" advAuto="0"/>
      <p:bldP spid="306" grpId="0" animBg="1" advAuto="0"/>
      <p:bldP spid="307" grpId="0" animBg="1" advAuto="0"/>
      <p:bldP spid="308" grpId="0" animBg="1" advAuto="0"/>
      <p:bldP spid="309" grpId="0" animBg="1" advAuto="0"/>
      <p:bldP spid="310" grpId="0" animBg="1" advAuto="0"/>
      <p:bldP spid="311" grpId="0" animBg="1" advAuto="0"/>
      <p:bldP spid="312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315" name="6、初值定理"/>
          <p:cNvSpPr txBox="1"/>
          <p:nvPr/>
        </p:nvSpPr>
        <p:spPr>
          <a:xfrm>
            <a:off x="238506" y="1085874"/>
            <a:ext cx="1948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6、初值定理</a:t>
            </a:r>
          </a:p>
        </p:txBody>
      </p:sp>
      <p:sp>
        <p:nvSpPr>
          <p:cNvPr id="316" name="x(n)为因果序列，则"/>
          <p:cNvSpPr txBox="1"/>
          <p:nvPr/>
        </p:nvSpPr>
        <p:spPr>
          <a:xfrm>
            <a:off x="841325" y="1806889"/>
            <a:ext cx="299430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x(n)为因果序列，则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22" y="2527904"/>
            <a:ext cx="2540302" cy="595735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根据z变换定义"/>
          <p:cNvSpPr txBox="1"/>
          <p:nvPr/>
        </p:nvSpPr>
        <p:spPr>
          <a:xfrm>
            <a:off x="923235" y="3141298"/>
            <a:ext cx="22606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根据z变换定义</a:t>
            </a:r>
          </a:p>
        </p:txBody>
      </p:sp>
      <p:pic>
        <p:nvPicPr>
          <p:cNvPr id="3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411" y="3889939"/>
            <a:ext cx="1333004" cy="695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797" y="3889939"/>
            <a:ext cx="2295986" cy="695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165" y="3855087"/>
            <a:ext cx="4109699" cy="765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3247" y="4035061"/>
            <a:ext cx="1197447" cy="405406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已知z变换，可方便求x(0)。"/>
          <p:cNvSpPr txBox="1"/>
          <p:nvPr/>
        </p:nvSpPr>
        <p:spPr>
          <a:xfrm>
            <a:off x="923235" y="5312394"/>
            <a:ext cx="415000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已知z变换，可方便求x</a:t>
            </a:r>
            <a:r>
              <a:rPr dirty="0"/>
              <a:t>(0)。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 advAuto="0"/>
      <p:bldP spid="316" grpId="0" animBg="1" advAuto="0"/>
      <p:bldP spid="317" grpId="0" animBg="1" advAuto="0"/>
      <p:bldP spid="318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326" name="7、终值定理"/>
          <p:cNvSpPr txBox="1"/>
          <p:nvPr/>
        </p:nvSpPr>
        <p:spPr>
          <a:xfrm>
            <a:off x="238506" y="1085874"/>
            <a:ext cx="1948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7、终值定理</a:t>
            </a:r>
          </a:p>
        </p:txBody>
      </p:sp>
      <p:pic>
        <p:nvPicPr>
          <p:cNvPr id="3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41" y="3923943"/>
            <a:ext cx="1846978" cy="38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408" y="3923943"/>
            <a:ext cx="409511" cy="38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308" y="3866423"/>
            <a:ext cx="2920054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540" y="3739216"/>
            <a:ext cx="3830733" cy="749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2495" y="4635454"/>
            <a:ext cx="5958095" cy="92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6473" y="4984875"/>
            <a:ext cx="2920053" cy="591668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因果序列："/>
          <p:cNvSpPr txBox="1"/>
          <p:nvPr/>
        </p:nvSpPr>
        <p:spPr>
          <a:xfrm>
            <a:off x="9726241" y="4519605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因果序列：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656" y="6193123"/>
            <a:ext cx="7286655" cy="850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250" y="7202640"/>
            <a:ext cx="8404599" cy="615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2762" y="8138476"/>
            <a:ext cx="3741006" cy="615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7002" y="2419189"/>
            <a:ext cx="4744095" cy="749715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x(n)为因果序列，X(z)极点处于单位圆内（单位圆z＝1处最多一个一阶极点），则"/>
          <p:cNvSpPr txBox="1"/>
          <p:nvPr/>
        </p:nvSpPr>
        <p:spPr>
          <a:xfrm>
            <a:off x="787964" y="1699268"/>
            <a:ext cx="1185456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x(n)为因果序列，X(z)极点处于单位圆内（单位圆z＝1处最多一个一阶极点），则</a:t>
            </a:r>
          </a:p>
        </p:txBody>
      </p:sp>
      <p:sp>
        <p:nvSpPr>
          <p:cNvPr id="339" name="证明："/>
          <p:cNvSpPr txBox="1"/>
          <p:nvPr/>
        </p:nvSpPr>
        <p:spPr>
          <a:xfrm>
            <a:off x="238506" y="3174985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证明：</a:t>
            </a:r>
          </a:p>
        </p:txBody>
      </p:sp>
      <p:sp>
        <p:nvSpPr>
          <p:cNvPr id="340" name="单位圆无极点"/>
          <p:cNvSpPr txBox="1"/>
          <p:nvPr/>
        </p:nvSpPr>
        <p:spPr>
          <a:xfrm>
            <a:off x="8782370" y="6401006"/>
            <a:ext cx="4103688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 err="1"/>
              <a:t>单位圆无极点</a:t>
            </a:r>
            <a:r>
              <a:rPr lang="zh-CN" altLang="en-US" dirty="0"/>
              <a:t>（交换极限）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EEA2B-81CD-2C41-8075-26DE0F080B54}"/>
              </a:ext>
            </a:extLst>
          </p:cNvPr>
          <p:cNvGrpSpPr/>
          <p:nvPr/>
        </p:nvGrpSpPr>
        <p:grpSpPr>
          <a:xfrm>
            <a:off x="238506" y="8875062"/>
            <a:ext cx="12404019" cy="615060"/>
            <a:chOff x="238506" y="8875062"/>
            <a:chExt cx="12404019" cy="615060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6EB362D3-829D-A045-933C-7CE3E6D76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9104"/>
            <a:stretch/>
          </p:blipFill>
          <p:spPr>
            <a:xfrm>
              <a:off x="238506" y="8875062"/>
              <a:ext cx="1155833" cy="61506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E82F00-CE3B-9349-86A2-12AB98BA87EB}"/>
                </a:ext>
              </a:extLst>
            </p:cNvPr>
            <p:cNvSpPr txBox="1"/>
            <p:nvPr/>
          </p:nvSpPr>
          <p:spPr>
            <a:xfrm>
              <a:off x="1472884" y="8932404"/>
              <a:ext cx="1116964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=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0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或 </a:t>
              </a:r>
              <a:r>
                <a:rPr kumimoji="0" lang="en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常数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，对应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X(z)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在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z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=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 </a:t>
              </a:r>
              <a:r>
                <a:rPr kumimoji="0" lang="en-US" altLang="zh-CN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  <a:r>
                <a:rPr kumimoji="0" lang="zh-CN" alt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处收敛或一阶极点。</a:t>
              </a:r>
              <a:endParaRPr kumimoji="0" lang="en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 advAuto="0"/>
      <p:bldP spid="327" grpId="0" animBg="1" advAuto="0"/>
      <p:bldP spid="328" grpId="0" animBg="1" advAuto="0"/>
      <p:bldP spid="329" grpId="0" animBg="1" advAuto="0"/>
      <p:bldP spid="330" grpId="0" animBg="1" advAuto="0"/>
      <p:bldP spid="331" grpId="0" animBg="1" advAuto="0"/>
      <p:bldP spid="332" grpId="0" animBg="1" advAuto="0"/>
      <p:bldP spid="333" grpId="0" animBg="1" advAuto="0"/>
      <p:bldP spid="334" grpId="0" animBg="1" advAuto="0"/>
      <p:bldP spid="335" grpId="0" animBg="1" advAuto="0"/>
      <p:bldP spid="336" grpId="0" animBg="1" advAuto="0"/>
      <p:bldP spid="337" grpId="0" animBg="1" advAuto="0"/>
      <p:bldP spid="338" grpId="0" animBg="1" advAuto="0"/>
      <p:bldP spid="339" grpId="0" animBg="1" advAuto="0"/>
      <p:bldP spid="34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4096-0EB8-C940-AAC2-849B54DE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-96556"/>
            <a:ext cx="11704320" cy="1625600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离散时间信号傅里叶变换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57B39B-7C53-0B4D-9411-C4CE8A1D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3</a:t>
            </a:fld>
            <a:endParaRPr lang="en-CN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F55D29A-2359-CD41-8A94-73A3743A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90" y="3098815"/>
            <a:ext cx="6413544" cy="1004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365CA2-ED26-F947-8B43-AEF63FF7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496" y="4290453"/>
            <a:ext cx="4520390" cy="10045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01DBBC2-D5DC-BD41-B33E-573DEA98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96" y="5520785"/>
            <a:ext cx="3380108" cy="100810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4B17A0-802C-5E40-8648-C4DF65515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489" y="7646602"/>
            <a:ext cx="4334365" cy="10045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1E5E651-9A82-554B-B69A-CFEADF844BD2}"/>
              </a:ext>
            </a:extLst>
          </p:cNvPr>
          <p:cNvSpPr txBox="1"/>
          <p:nvPr/>
        </p:nvSpPr>
        <p:spPr>
          <a:xfrm>
            <a:off x="942070" y="2106997"/>
            <a:ext cx="415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DTFT</a:t>
            </a:r>
            <a:r>
              <a:rPr kumimoji="1" lang="zh-CN" altLang="en-US" sz="3200" dirty="0"/>
              <a:t>正变换：</a:t>
            </a:r>
          </a:p>
        </p:txBody>
      </p:sp>
    </p:spTree>
    <p:extLst>
      <p:ext uri="{BB962C8B-B14F-4D97-AF65-F5344CB8AC3E}">
        <p14:creationId xmlns:p14="http://schemas.microsoft.com/office/powerpoint/2010/main" val="3385987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343" name="8、序列卷积"/>
          <p:cNvSpPr txBox="1"/>
          <p:nvPr/>
        </p:nvSpPr>
        <p:spPr>
          <a:xfrm>
            <a:off x="238506" y="1085874"/>
            <a:ext cx="1948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8、序列卷积</a:t>
            </a:r>
          </a:p>
        </p:txBody>
      </p:sp>
      <p:pic>
        <p:nvPicPr>
          <p:cNvPr id="34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07" y="2029757"/>
            <a:ext cx="37465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43" y="2029757"/>
            <a:ext cx="51816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06" y="3591210"/>
            <a:ext cx="3185786" cy="559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2" y="3422063"/>
            <a:ext cx="3185787" cy="897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95" y="4699650"/>
            <a:ext cx="3237207" cy="104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733" y="4699650"/>
            <a:ext cx="4498238" cy="104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794" y="6119488"/>
            <a:ext cx="5056088" cy="949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8781" y="7448453"/>
            <a:ext cx="1996316" cy="604833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序列卷积定义"/>
          <p:cNvSpPr txBox="1"/>
          <p:nvPr/>
        </p:nvSpPr>
        <p:spPr>
          <a:xfrm>
            <a:off x="8301407" y="3623337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序列卷积定义</a:t>
            </a:r>
          </a:p>
        </p:txBody>
      </p:sp>
      <p:sp>
        <p:nvSpPr>
          <p:cNvPr id="353" name="z变换定义"/>
          <p:cNvSpPr txBox="1"/>
          <p:nvPr/>
        </p:nvSpPr>
        <p:spPr>
          <a:xfrm>
            <a:off x="9390334" y="5002402"/>
            <a:ext cx="16002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z变换定义</a:t>
            </a:r>
          </a:p>
        </p:txBody>
      </p:sp>
      <p:pic>
        <p:nvPicPr>
          <p:cNvPr id="35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9010" y="6429001"/>
            <a:ext cx="25908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拆分"/>
          <p:cNvSpPr txBox="1"/>
          <p:nvPr/>
        </p:nvSpPr>
        <p:spPr>
          <a:xfrm>
            <a:off x="8780858" y="643761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拆分</a:t>
            </a:r>
          </a:p>
        </p:txBody>
      </p:sp>
      <p:sp>
        <p:nvSpPr>
          <p:cNvPr id="356" name="重叠区域。一般缩小，个别扩大"/>
          <p:cNvSpPr txBox="1"/>
          <p:nvPr/>
        </p:nvSpPr>
        <p:spPr>
          <a:xfrm>
            <a:off x="7158407" y="2465560"/>
            <a:ext cx="4381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>
                <a:solidFill>
                  <a:srgbClr val="0433FF"/>
                </a:solidFill>
              </a:rPr>
              <a:t>重叠区域。</a:t>
            </a:r>
            <a:r>
              <a:rPr dirty="0" err="1"/>
              <a:t>一般缩小，个别扩大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animBg="1" advAuto="0"/>
      <p:bldP spid="344" grpId="0" animBg="1" advAuto="0"/>
      <p:bldP spid="345" grpId="0" animBg="1" advAuto="0"/>
      <p:bldP spid="346" grpId="0" animBg="1" advAuto="0"/>
      <p:bldP spid="347" grpId="0" animBg="1" advAuto="0"/>
      <p:bldP spid="348" grpId="0" animBg="1" advAuto="0"/>
      <p:bldP spid="349" grpId="0" animBg="1" advAuto="0"/>
      <p:bldP spid="350" grpId="0" animBg="1" advAuto="0"/>
      <p:bldP spid="351" grpId="0" animBg="1" advAuto="0"/>
      <p:bldP spid="352" grpId="0" animBg="1" advAuto="0"/>
      <p:bldP spid="353" grpId="0" animBg="1" advAuto="0"/>
      <p:bldP spid="354" grpId="0" animBg="1" advAuto="0"/>
      <p:bldP spid="355" grpId="0" animBg="1" advAuto="0"/>
      <p:bldP spid="356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238506" y="1085874"/>
            <a:ext cx="5900571" cy="571501"/>
            <a:chOff x="0" y="0"/>
            <a:chExt cx="5900570" cy="571500"/>
          </a:xfrm>
        </p:grpSpPr>
        <p:sp>
          <p:nvSpPr>
            <p:cNvPr id="359" name="例：已知"/>
            <p:cNvSpPr txBox="1"/>
            <p:nvPr/>
          </p:nvSpPr>
          <p:spPr>
            <a:xfrm>
              <a:off x="0" y="0"/>
              <a:ext cx="1435100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r>
                <a:t>例：已知</a:t>
              </a:r>
            </a:p>
          </p:txBody>
        </p:sp>
        <p:pic>
          <p:nvPicPr>
            <p:cNvPr id="36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508" y="45847"/>
              <a:ext cx="21971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9070" y="45847"/>
              <a:ext cx="18415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091" y="2970264"/>
            <a:ext cx="44831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559" y="4061580"/>
            <a:ext cx="39497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21" y="7058270"/>
            <a:ext cx="4546601" cy="81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464" y="8758925"/>
            <a:ext cx="45593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7681" y="3256014"/>
            <a:ext cx="1079501" cy="342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6581" y="4347330"/>
            <a:ext cx="901701" cy="342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1" name="Group"/>
          <p:cNvGrpSpPr/>
          <p:nvPr/>
        </p:nvGrpSpPr>
        <p:grpSpPr>
          <a:xfrm>
            <a:off x="985952" y="1778169"/>
            <a:ext cx="3781225" cy="571501"/>
            <a:chOff x="0" y="0"/>
            <a:chExt cx="3781223" cy="571500"/>
          </a:xfrm>
        </p:grpSpPr>
        <p:pic>
          <p:nvPicPr>
            <p:cNvPr id="369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0223" y="45847"/>
              <a:ext cx="29210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0" name="求"/>
            <p:cNvSpPr txBox="1"/>
            <p:nvPr/>
          </p:nvSpPr>
          <p:spPr>
            <a:xfrm>
              <a:off x="0" y="0"/>
              <a:ext cx="444500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r>
                <a:t>求</a:t>
              </a:r>
            </a:p>
          </p:txBody>
        </p:sp>
      </p:grpSp>
      <p:sp>
        <p:nvSpPr>
          <p:cNvPr id="372" name="解：求右边序列z变换"/>
          <p:cNvSpPr txBox="1"/>
          <p:nvPr/>
        </p:nvSpPr>
        <p:spPr>
          <a:xfrm>
            <a:off x="440656" y="2516312"/>
            <a:ext cx="32512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解：求右边序列z变换</a:t>
            </a:r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459" y="5825856"/>
            <a:ext cx="40259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845" y="7293220"/>
            <a:ext cx="9017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根据序列卷积性质"/>
          <p:cNvSpPr txBox="1"/>
          <p:nvPr/>
        </p:nvSpPr>
        <p:spPr>
          <a:xfrm>
            <a:off x="440656" y="5229097"/>
            <a:ext cx="2755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根据序列卷积性质</a:t>
            </a:r>
          </a:p>
        </p:txBody>
      </p:sp>
      <p:sp>
        <p:nvSpPr>
          <p:cNvPr id="376" name="求z反变换"/>
          <p:cNvSpPr txBox="1"/>
          <p:nvPr/>
        </p:nvSpPr>
        <p:spPr>
          <a:xfrm>
            <a:off x="440656" y="8071214"/>
            <a:ext cx="16002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求z反变换</a:t>
            </a:r>
          </a:p>
        </p:txBody>
      </p:sp>
      <p:sp>
        <p:nvSpPr>
          <p:cNvPr id="377" name="(若a&lt;1)"/>
          <p:cNvSpPr txBox="1"/>
          <p:nvPr/>
        </p:nvSpPr>
        <p:spPr>
          <a:xfrm>
            <a:off x="9033850" y="7217020"/>
            <a:ext cx="124952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(若a&lt;1)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1" grpId="0" animBg="1" advAuto="0"/>
      <p:bldP spid="372" grpId="0" animBg="1" advAuto="0"/>
      <p:bldP spid="373" grpId="0" animBg="1" advAuto="0"/>
      <p:bldP spid="374" grpId="0" animBg="1" advAuto="0"/>
      <p:bldP spid="375" grpId="0" animBg="1" advAuto="0"/>
      <p:bldP spid="376" grpId="0" animBg="1" advAuto="0"/>
      <p:bldP spid="37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380" name="9、复卷积定理"/>
          <p:cNvSpPr txBox="1"/>
          <p:nvPr/>
        </p:nvSpPr>
        <p:spPr>
          <a:xfrm>
            <a:off x="238506" y="1085874"/>
            <a:ext cx="2279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9、复卷积定理</a:t>
            </a:r>
          </a:p>
        </p:txBody>
      </p:sp>
      <p:pic>
        <p:nvPicPr>
          <p:cNvPr id="3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9" y="2078124"/>
            <a:ext cx="34544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24" y="2604932"/>
            <a:ext cx="35433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424" y="4351011"/>
            <a:ext cx="3543301" cy="736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9" name="Group"/>
          <p:cNvGrpSpPr/>
          <p:nvPr/>
        </p:nvGrpSpPr>
        <p:grpSpPr>
          <a:xfrm>
            <a:off x="5920524" y="2681132"/>
            <a:ext cx="7084868" cy="607822"/>
            <a:chOff x="0" y="0"/>
            <a:chExt cx="7084867" cy="607821"/>
          </a:xfrm>
        </p:grpSpPr>
        <p:pic>
          <p:nvPicPr>
            <p:cNvPr id="38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4372" y="0"/>
              <a:ext cx="2133601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3468" y="120650"/>
              <a:ext cx="2044701" cy="342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ROC:"/>
            <p:cNvSpPr txBox="1"/>
            <p:nvPr/>
          </p:nvSpPr>
          <p:spPr>
            <a:xfrm>
              <a:off x="0" y="57150"/>
              <a:ext cx="859536" cy="469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ROC:</a:t>
              </a:r>
            </a:p>
          </p:txBody>
        </p:sp>
        <p:sp>
          <p:nvSpPr>
            <p:cNvPr id="387" name="与"/>
            <p:cNvSpPr txBox="1"/>
            <p:nvPr/>
          </p:nvSpPr>
          <p:spPr>
            <a:xfrm>
              <a:off x="3181170" y="87121"/>
              <a:ext cx="4191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与</a:t>
              </a:r>
            </a:p>
          </p:txBody>
        </p:sp>
        <p:sp>
          <p:nvSpPr>
            <p:cNvPr id="388" name="重叠部分"/>
            <p:cNvSpPr txBox="1"/>
            <p:nvPr/>
          </p:nvSpPr>
          <p:spPr>
            <a:xfrm>
              <a:off x="5751367" y="87121"/>
              <a:ext cx="1333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重叠部分</a:t>
              </a:r>
            </a:p>
          </p:txBody>
        </p:sp>
      </p:grpSp>
      <p:grpSp>
        <p:nvGrpSpPr>
          <p:cNvPr id="395" name="Group"/>
          <p:cNvGrpSpPr/>
          <p:nvPr/>
        </p:nvGrpSpPr>
        <p:grpSpPr>
          <a:xfrm>
            <a:off x="5888684" y="4414551"/>
            <a:ext cx="7084868" cy="607823"/>
            <a:chOff x="0" y="0"/>
            <a:chExt cx="7084867" cy="607821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6987" y="146009"/>
              <a:ext cx="20574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6253" y="0"/>
              <a:ext cx="2108201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2" name="ROC:"/>
            <p:cNvSpPr txBox="1"/>
            <p:nvPr/>
          </p:nvSpPr>
          <p:spPr>
            <a:xfrm>
              <a:off x="0" y="57150"/>
              <a:ext cx="859536" cy="469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ROC:</a:t>
              </a:r>
            </a:p>
          </p:txBody>
        </p:sp>
        <p:sp>
          <p:nvSpPr>
            <p:cNvPr id="393" name="与"/>
            <p:cNvSpPr txBox="1"/>
            <p:nvPr/>
          </p:nvSpPr>
          <p:spPr>
            <a:xfrm>
              <a:off x="3181170" y="87121"/>
              <a:ext cx="4191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与</a:t>
              </a:r>
            </a:p>
          </p:txBody>
        </p:sp>
        <p:sp>
          <p:nvSpPr>
            <p:cNvPr id="394" name="重叠部分"/>
            <p:cNvSpPr txBox="1"/>
            <p:nvPr/>
          </p:nvSpPr>
          <p:spPr>
            <a:xfrm>
              <a:off x="5751367" y="87121"/>
              <a:ext cx="13335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重叠部分</a:t>
              </a:r>
            </a:p>
          </p:txBody>
        </p:sp>
      </p:grpSp>
      <p:grpSp>
        <p:nvGrpSpPr>
          <p:cNvPr id="398" name="Group"/>
          <p:cNvGrpSpPr/>
          <p:nvPr/>
        </p:nvGrpSpPr>
        <p:grpSpPr>
          <a:xfrm>
            <a:off x="6014086" y="3425949"/>
            <a:ext cx="3272156" cy="520701"/>
            <a:chOff x="0" y="0"/>
            <a:chExt cx="3272155" cy="520700"/>
          </a:xfrm>
        </p:grpSpPr>
        <p:pic>
          <p:nvPicPr>
            <p:cNvPr id="39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39700"/>
              <a:ext cx="228600" cy="190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7" name="收敛域中的闭合围线"/>
            <p:cNvSpPr txBox="1"/>
            <p:nvPr/>
          </p:nvSpPr>
          <p:spPr>
            <a:xfrm>
              <a:off x="414655" y="0"/>
              <a:ext cx="285750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收敛域中的闭合围线</a:t>
              </a:r>
            </a:p>
          </p:txBody>
        </p:sp>
      </p:grpSp>
      <p:grpSp>
        <p:nvGrpSpPr>
          <p:cNvPr id="401" name="Group"/>
          <p:cNvGrpSpPr/>
          <p:nvPr/>
        </p:nvGrpSpPr>
        <p:grpSpPr>
          <a:xfrm>
            <a:off x="5984158" y="5079756"/>
            <a:ext cx="3353630" cy="520701"/>
            <a:chOff x="0" y="0"/>
            <a:chExt cx="3353629" cy="520700"/>
          </a:xfrm>
        </p:grpSpPr>
        <p:pic>
          <p:nvPicPr>
            <p:cNvPr id="399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09728"/>
              <a:ext cx="241300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0" name="收敛域中的闭合围线"/>
            <p:cNvSpPr txBox="1"/>
            <p:nvPr/>
          </p:nvSpPr>
          <p:spPr>
            <a:xfrm>
              <a:off x="496129" y="0"/>
              <a:ext cx="285750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rPr dirty="0" err="1"/>
                <a:t>收敛域中的闭合围线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1" grpId="0" animBg="1" advAuto="0"/>
      <p:bldP spid="382" grpId="0" animBg="1" advAuto="0"/>
      <p:bldP spid="383" grpId="0" animBg="1" advAuto="0"/>
      <p:bldP spid="389" grpId="0" animBg="1" advAuto="0"/>
      <p:bldP spid="395" grpId="0" animBg="1" advAuto="0"/>
      <p:bldP spid="398" grpId="0" animBg="1" advAuto="0"/>
      <p:bldP spid="40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404" name="9、帕塞瓦尔定理"/>
          <p:cNvSpPr txBox="1"/>
          <p:nvPr/>
        </p:nvSpPr>
        <p:spPr>
          <a:xfrm>
            <a:off x="238506" y="1085874"/>
            <a:ext cx="26092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/>
              <a:t>9、帕塞瓦尔定理</a:t>
            </a:r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03" y="2129541"/>
            <a:ext cx="55245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能量公式"/>
          <p:cNvSpPr txBox="1"/>
          <p:nvPr/>
        </p:nvSpPr>
        <p:spPr>
          <a:xfrm>
            <a:off x="825601" y="2331344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 err="1"/>
              <a:t>能量公式</a:t>
            </a:r>
            <a:endParaRPr dirty="0"/>
          </a:p>
        </p:txBody>
      </p:sp>
      <p:sp>
        <p:nvSpPr>
          <p:cNvPr id="407" name="一般形式"/>
          <p:cNvSpPr txBox="1"/>
          <p:nvPr/>
        </p:nvSpPr>
        <p:spPr>
          <a:xfrm>
            <a:off x="825601" y="3717912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 err="1"/>
              <a:t>一般形式</a:t>
            </a:r>
            <a:endParaRPr dirty="0"/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854" y="3516109"/>
            <a:ext cx="6248401" cy="838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5" name="Group"/>
          <p:cNvGrpSpPr/>
          <p:nvPr/>
        </p:nvGrpSpPr>
        <p:grpSpPr>
          <a:xfrm>
            <a:off x="2977363" y="4876391"/>
            <a:ext cx="7367455" cy="749301"/>
            <a:chOff x="0" y="0"/>
            <a:chExt cx="7367454" cy="749300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421" y="215900"/>
              <a:ext cx="6350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0250" y="0"/>
              <a:ext cx="1181101" cy="749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04800"/>
              <a:ext cx="127000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2" name="是"/>
            <p:cNvSpPr txBox="1"/>
            <p:nvPr/>
          </p:nvSpPr>
          <p:spPr>
            <a:xfrm>
              <a:off x="341960" y="157352"/>
              <a:ext cx="4445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是</a:t>
              </a:r>
            </a:p>
          </p:txBody>
        </p:sp>
        <p:sp>
          <p:nvSpPr>
            <p:cNvPr id="413" name="与"/>
            <p:cNvSpPr txBox="1"/>
            <p:nvPr/>
          </p:nvSpPr>
          <p:spPr>
            <a:xfrm>
              <a:off x="1676147" y="157352"/>
              <a:ext cx="4445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与</a:t>
              </a:r>
            </a:p>
          </p:txBody>
        </p:sp>
        <p:sp>
          <p:nvSpPr>
            <p:cNvPr id="414" name="收敛域重叠区域闭合围线"/>
            <p:cNvSpPr txBox="1"/>
            <p:nvPr/>
          </p:nvSpPr>
          <p:spPr>
            <a:xfrm>
              <a:off x="3620954" y="157352"/>
              <a:ext cx="37465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收敛域重叠区域闭合围线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 advAuto="0"/>
      <p:bldP spid="405" grpId="0" animBg="1" advAuto="0"/>
      <p:bldP spid="406" grpId="0" animBg="1" advAuto="0"/>
      <p:bldP spid="407" grpId="0" animBg="1" advAuto="0"/>
      <p:bldP spid="408" grpId="0" animBg="1" advAuto="0"/>
      <p:bldP spid="415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2.8 Z变换的性质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2.8 Z变换的性质</a:t>
            </a:r>
          </a:p>
        </p:txBody>
      </p:sp>
      <p:sp>
        <p:nvSpPr>
          <p:cNvPr id="418" name="时域反转"/>
          <p:cNvSpPr txBox="1"/>
          <p:nvPr/>
        </p:nvSpPr>
        <p:spPr>
          <a:xfrm>
            <a:off x="873867" y="1530627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时域反转</a:t>
            </a:r>
          </a:p>
        </p:txBody>
      </p:sp>
      <p:pic>
        <p:nvPicPr>
          <p:cNvPr id="41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15" y="2066693"/>
            <a:ext cx="1460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Image" descr="Image"/>
          <p:cNvPicPr>
            <a:picLocks noChangeAspect="1"/>
          </p:cNvPicPr>
          <p:nvPr/>
        </p:nvPicPr>
        <p:blipFill>
          <a:blip r:embed="rId3"/>
          <a:srcRect l="60879"/>
          <a:stretch>
            <a:fillRect/>
          </a:stretch>
        </p:blipFill>
        <p:spPr>
          <a:xfrm>
            <a:off x="4345795" y="2047643"/>
            <a:ext cx="983715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24" y="1882543"/>
            <a:ext cx="2146301" cy="68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Image" descr="Image"/>
          <p:cNvPicPr>
            <a:picLocks noChangeAspect="1"/>
          </p:cNvPicPr>
          <p:nvPr/>
        </p:nvPicPr>
        <p:blipFill>
          <a:blip r:embed="rId5"/>
          <a:srcRect r="87649"/>
          <a:stretch>
            <a:fillRect/>
          </a:stretch>
        </p:blipFill>
        <p:spPr>
          <a:xfrm>
            <a:off x="2076570" y="2792538"/>
            <a:ext cx="1245387" cy="850901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证明："/>
          <p:cNvSpPr txBox="1"/>
          <p:nvPr/>
        </p:nvSpPr>
        <p:spPr>
          <a:xfrm>
            <a:off x="873867" y="3000691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证明：</a:t>
            </a:r>
          </a:p>
        </p:txBody>
      </p:sp>
      <p:pic>
        <p:nvPicPr>
          <p:cNvPr id="424" name="Image" descr="Image"/>
          <p:cNvPicPr>
            <a:picLocks noChangeAspect="1"/>
          </p:cNvPicPr>
          <p:nvPr/>
        </p:nvPicPr>
        <p:blipFill>
          <a:blip r:embed="rId5"/>
          <a:srcRect l="58422" r="13437"/>
          <a:stretch>
            <a:fillRect/>
          </a:stretch>
        </p:blipFill>
        <p:spPr>
          <a:xfrm>
            <a:off x="3424832" y="3956050"/>
            <a:ext cx="2837575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Image" descr="Image"/>
          <p:cNvPicPr>
            <a:picLocks noChangeAspect="1"/>
          </p:cNvPicPr>
          <p:nvPr/>
        </p:nvPicPr>
        <p:blipFill>
          <a:blip r:embed="rId5"/>
          <a:srcRect l="12308" r="62087"/>
          <a:stretch>
            <a:fillRect/>
          </a:stretch>
        </p:blipFill>
        <p:spPr>
          <a:xfrm>
            <a:off x="3419767" y="2792538"/>
            <a:ext cx="258188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Image" descr="Image"/>
          <p:cNvPicPr>
            <a:picLocks noChangeAspect="1"/>
          </p:cNvPicPr>
          <p:nvPr/>
        </p:nvPicPr>
        <p:blipFill>
          <a:blip r:embed="rId5"/>
          <a:srcRect l="37751" r="41239"/>
          <a:stretch>
            <a:fillRect/>
          </a:stretch>
        </p:blipFill>
        <p:spPr>
          <a:xfrm>
            <a:off x="6099639" y="2792538"/>
            <a:ext cx="211845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5"/>
          <a:srcRect l="86540"/>
          <a:stretch>
            <a:fillRect/>
          </a:stretch>
        </p:blipFill>
        <p:spPr>
          <a:xfrm>
            <a:off x="6228365" y="3994634"/>
            <a:ext cx="1357257" cy="850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0" name="Group"/>
          <p:cNvGrpSpPr/>
          <p:nvPr/>
        </p:nvGrpSpPr>
        <p:grpSpPr>
          <a:xfrm>
            <a:off x="912169" y="5143601"/>
            <a:ext cx="5318393" cy="671704"/>
            <a:chOff x="0" y="0"/>
            <a:chExt cx="5318391" cy="671702"/>
          </a:xfrm>
        </p:grpSpPr>
        <p:pic>
          <p:nvPicPr>
            <p:cNvPr id="42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2691" y="0"/>
              <a:ext cx="3695701" cy="63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9" name="例：已知"/>
            <p:cNvSpPr txBox="1"/>
            <p:nvPr/>
          </p:nvSpPr>
          <p:spPr>
            <a:xfrm>
              <a:off x="0" y="100202"/>
              <a:ext cx="143510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r>
                <a:t>例：已知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1563415" y="5944044"/>
            <a:ext cx="3751287" cy="601854"/>
            <a:chOff x="0" y="0"/>
            <a:chExt cx="3751285" cy="601852"/>
          </a:xfrm>
        </p:grpSpPr>
        <p:sp>
          <p:nvSpPr>
            <p:cNvPr id="431" name="求："/>
            <p:cNvSpPr txBox="1"/>
            <p:nvPr/>
          </p:nvSpPr>
          <p:spPr>
            <a:xfrm>
              <a:off x="0" y="30352"/>
              <a:ext cx="77470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r>
                <a:t>求：</a:t>
              </a:r>
            </a:p>
          </p:txBody>
        </p:sp>
        <p:pic>
          <p:nvPicPr>
            <p:cNvPr id="43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3292" y="88899"/>
              <a:ext cx="15494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的z变换"/>
            <p:cNvSpPr txBox="1"/>
            <p:nvPr/>
          </p:nvSpPr>
          <p:spPr>
            <a:xfrm>
              <a:off x="2481285" y="0"/>
              <a:ext cx="127000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>
                  <a:solidFill>
                    <a:srgbClr val="0433FF"/>
                  </a:solidFill>
                </a:defRPr>
              </a:lvl1pPr>
            </a:lstStyle>
            <a:p>
              <a:r>
                <a:t>的z变换</a:t>
              </a:r>
            </a:p>
          </p:txBody>
        </p:sp>
      </p:grpSp>
      <p:sp>
        <p:nvSpPr>
          <p:cNvPr id="435" name="Line"/>
          <p:cNvSpPr/>
          <p:nvPr/>
        </p:nvSpPr>
        <p:spPr>
          <a:xfrm flipV="1">
            <a:off x="6188" y="4909135"/>
            <a:ext cx="12992424" cy="10736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3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6374" y="6765777"/>
            <a:ext cx="49149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180" y="7690776"/>
            <a:ext cx="5969001" cy="63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4847" y="8593062"/>
            <a:ext cx="46736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解："/>
          <p:cNvSpPr txBox="1"/>
          <p:nvPr/>
        </p:nvSpPr>
        <p:spPr>
          <a:xfrm>
            <a:off x="1563415" y="6865980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解：</a:t>
            </a:r>
          </a:p>
        </p:txBody>
      </p:sp>
      <p:sp>
        <p:nvSpPr>
          <p:cNvPr id="440" name="移位特性"/>
          <p:cNvSpPr txBox="1"/>
          <p:nvPr/>
        </p:nvSpPr>
        <p:spPr>
          <a:xfrm>
            <a:off x="8695277" y="6865980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移位特性</a:t>
            </a:r>
          </a:p>
        </p:txBody>
      </p:sp>
      <p:sp>
        <p:nvSpPr>
          <p:cNvPr id="441" name="时域反转特性"/>
          <p:cNvSpPr txBox="1"/>
          <p:nvPr/>
        </p:nvSpPr>
        <p:spPr>
          <a:xfrm>
            <a:off x="8695277" y="7790978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时域反转特性</a:t>
            </a:r>
          </a:p>
        </p:txBody>
      </p:sp>
      <p:sp>
        <p:nvSpPr>
          <p:cNvPr id="442" name="线性特性"/>
          <p:cNvSpPr txBox="1"/>
          <p:nvPr/>
        </p:nvSpPr>
        <p:spPr>
          <a:xfrm>
            <a:off x="8695277" y="8693264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线性特性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 advAuto="0"/>
      <p:bldP spid="419" grpId="0" animBg="1" advAuto="0"/>
      <p:bldP spid="420" grpId="0" animBg="1" advAuto="0"/>
      <p:bldP spid="421" grpId="0" animBg="1" advAuto="0"/>
      <p:bldP spid="422" grpId="0" animBg="1" advAuto="0"/>
      <p:bldP spid="423" grpId="0" animBg="1" advAuto="0"/>
      <p:bldP spid="424" grpId="0" animBg="1" advAuto="0"/>
      <p:bldP spid="425" grpId="0" animBg="1" advAuto="0"/>
      <p:bldP spid="426" grpId="0" animBg="1" advAuto="0"/>
      <p:bldP spid="427" grpId="0" animBg="1" advAuto="0"/>
      <p:bldP spid="430" grpId="0" animBg="1" advAuto="0"/>
      <p:bldP spid="434" grpId="0" animBg="1" advAuto="0"/>
      <p:bldP spid="435" grpId="0" animBg="1" advAuto="0"/>
      <p:bldP spid="436" grpId="0" animBg="1" advAuto="0"/>
      <p:bldP spid="437" grpId="0" animBg="1" advAuto="0"/>
      <p:bldP spid="438" grpId="0" animBg="1" advAuto="0"/>
      <p:bldP spid="439" grpId="0" animBg="1" advAuto="0"/>
      <p:bldP spid="440" grpId="0" animBg="1" advAuto="0"/>
      <p:bldP spid="441" grpId="0" animBg="1" advAuto="0"/>
      <p:bldP spid="442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2.9 一些常用的Z变换对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2.9 </a:t>
            </a:r>
            <a:r>
              <a:rPr dirty="0" err="1"/>
              <a:t>一些常用的Z变换对</a:t>
            </a:r>
            <a:endParaRPr dirty="0"/>
          </a:p>
        </p:txBody>
      </p:sp>
      <p:pic>
        <p:nvPicPr>
          <p:cNvPr id="4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1" y="1568493"/>
            <a:ext cx="11384858" cy="792168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6D377D-5662-934E-B33D-BEBE79A18DF5}"/>
              </a:ext>
            </a:extLst>
          </p:cNvPr>
          <p:cNvSpPr/>
          <p:nvPr/>
        </p:nvSpPr>
        <p:spPr>
          <a:xfrm>
            <a:off x="809971" y="2185261"/>
            <a:ext cx="11384858" cy="395206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2.10 Z变换与拉普拉斯变换、傅里叶变换的关系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r>
              <a:t>2.10 Z变换与拉普拉斯变换、傅里叶变换的关系</a:t>
            </a:r>
          </a:p>
        </p:txBody>
      </p:sp>
      <p:sp>
        <p:nvSpPr>
          <p:cNvPr id="448" name="1、z变换与拉普拉斯变换的关系"/>
          <p:cNvSpPr txBox="1"/>
          <p:nvPr/>
        </p:nvSpPr>
        <p:spPr>
          <a:xfrm>
            <a:off x="480602" y="1276350"/>
            <a:ext cx="4755593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/>
              <a:t>1、z变换与拉普拉斯变换的关系</a:t>
            </a:r>
          </a:p>
        </p:txBody>
      </p:sp>
      <p:sp>
        <p:nvSpPr>
          <p:cNvPr id="449" name="z变换：针对离散时间信号…"/>
          <p:cNvSpPr txBox="1"/>
          <p:nvPr/>
        </p:nvSpPr>
        <p:spPr>
          <a:xfrm>
            <a:off x="1021686" y="1983983"/>
            <a:ext cx="4406901" cy="1135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2600"/>
            </a:pPr>
            <a:r>
              <a:rPr dirty="0" err="1">
                <a:solidFill>
                  <a:srgbClr val="0433FF"/>
                </a:solidFill>
              </a:rPr>
              <a:t>z变换</a:t>
            </a:r>
            <a:r>
              <a:rPr dirty="0" err="1"/>
              <a:t>：针对离散时间信号</a:t>
            </a:r>
            <a:endParaRPr dirty="0"/>
          </a:p>
          <a:p>
            <a:pPr algn="l">
              <a:lnSpc>
                <a:spcPct val="120000"/>
              </a:lnSpc>
              <a:defRPr sz="2600"/>
            </a:pPr>
            <a:r>
              <a:rPr dirty="0" err="1">
                <a:solidFill>
                  <a:srgbClr val="0433FF"/>
                </a:solidFill>
              </a:rPr>
              <a:t>拉普拉斯变换</a:t>
            </a:r>
            <a:r>
              <a:rPr dirty="0" err="1"/>
              <a:t>：连续时间信号</a:t>
            </a:r>
            <a:endParaRPr dirty="0"/>
          </a:p>
        </p:txBody>
      </p:sp>
      <p:pic>
        <p:nvPicPr>
          <p:cNvPr id="4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8" y="3113257"/>
            <a:ext cx="875650" cy="577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63" y="3113257"/>
            <a:ext cx="2275252" cy="577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60" y="3035188"/>
            <a:ext cx="3449870" cy="860614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取样过程，T为取样间隔"/>
          <p:cNvSpPr txBox="1"/>
          <p:nvPr/>
        </p:nvSpPr>
        <p:spPr>
          <a:xfrm>
            <a:off x="8077570" y="3248197"/>
            <a:ext cx="35998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取样过程，T为取样间隔</a:t>
            </a:r>
          </a:p>
        </p:txBody>
      </p:sp>
      <p:pic>
        <p:nvPicPr>
          <p:cNvPr id="45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02" y="4635768"/>
            <a:ext cx="3268543" cy="761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688" y="4575324"/>
            <a:ext cx="5100066" cy="882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6643" y="5499100"/>
            <a:ext cx="5222155" cy="1004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562" y="6612310"/>
            <a:ext cx="2963066" cy="92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247" y="8159750"/>
            <a:ext cx="2905403" cy="829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0791" y="8356320"/>
            <a:ext cx="2079163" cy="435954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对比看出"/>
          <p:cNvSpPr txBox="1"/>
          <p:nvPr/>
        </p:nvSpPr>
        <p:spPr>
          <a:xfrm>
            <a:off x="1058452" y="9146761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对比看出</a:t>
            </a:r>
          </a:p>
        </p:txBody>
      </p:sp>
      <p:pic>
        <p:nvPicPr>
          <p:cNvPr id="461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6395" y="9090055"/>
            <a:ext cx="4406901" cy="548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95240" y="9004204"/>
            <a:ext cx="3164551" cy="719710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即"/>
          <p:cNvSpPr txBox="1"/>
          <p:nvPr/>
        </p:nvSpPr>
        <p:spPr>
          <a:xfrm>
            <a:off x="7626139" y="9146761"/>
            <a:ext cx="444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即</a:t>
            </a:r>
          </a:p>
        </p:txBody>
      </p:sp>
      <p:sp>
        <p:nvSpPr>
          <p:cNvPr id="464" name="根据拉普拉斯变换定义："/>
          <p:cNvSpPr txBox="1"/>
          <p:nvPr/>
        </p:nvSpPr>
        <p:spPr>
          <a:xfrm>
            <a:off x="983145" y="4049884"/>
            <a:ext cx="3746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根据拉普拉斯变换定义</a:t>
            </a:r>
            <a:r>
              <a:rPr dirty="0"/>
              <a:t>：</a:t>
            </a:r>
          </a:p>
        </p:txBody>
      </p:sp>
      <p:sp>
        <p:nvSpPr>
          <p:cNvPr id="465" name="根据z变换定义："/>
          <p:cNvSpPr txBox="1"/>
          <p:nvPr/>
        </p:nvSpPr>
        <p:spPr>
          <a:xfrm>
            <a:off x="1056450" y="7566584"/>
            <a:ext cx="25908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根据z变换定义：</a:t>
            </a:r>
          </a:p>
        </p:txBody>
      </p:sp>
      <p:sp>
        <p:nvSpPr>
          <p:cNvPr id="466" name="Line"/>
          <p:cNvSpPr/>
          <p:nvPr/>
        </p:nvSpPr>
        <p:spPr>
          <a:xfrm>
            <a:off x="7058703" y="6388100"/>
            <a:ext cx="2079163" cy="0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 animBg="1" advAuto="0"/>
      <p:bldP spid="449" grpId="0" build="p" bldLvl="5" animBg="1" advAuto="0"/>
      <p:bldP spid="450" grpId="0" animBg="1" advAuto="0"/>
      <p:bldP spid="451" grpId="0" animBg="1" advAuto="0"/>
      <p:bldP spid="452" grpId="0" animBg="1" advAuto="0"/>
      <p:bldP spid="453" grpId="0" animBg="1" advAuto="0"/>
      <p:bldP spid="454" grpId="0" animBg="1" advAuto="0"/>
      <p:bldP spid="455" grpId="0" animBg="1" advAuto="0"/>
      <p:bldP spid="456" grpId="0" animBg="1" advAuto="0"/>
      <p:bldP spid="457" grpId="0" animBg="1" advAuto="0"/>
      <p:bldP spid="458" grpId="0" animBg="1" advAuto="0"/>
      <p:bldP spid="459" grpId="0" animBg="1" advAuto="0"/>
      <p:bldP spid="460" grpId="0" animBg="1" advAuto="0"/>
      <p:bldP spid="461" grpId="0" animBg="1" advAuto="0"/>
      <p:bldP spid="462" grpId="0" animBg="1" advAuto="0"/>
      <p:bldP spid="463" grpId="0" animBg="1" advAuto="0"/>
      <p:bldP spid="464" grpId="0" animBg="1" advAuto="0"/>
      <p:bldP spid="465" grpId="0" animBg="1" advAuto="0"/>
      <p:bldP spid="466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2.10 Z变换与拉普拉斯变换、傅里叶变换的关系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r>
              <a:t>2.10 Z变换与拉普拉斯变换、傅里叶变换的关系</a:t>
            </a:r>
          </a:p>
        </p:txBody>
      </p:sp>
      <p:sp>
        <p:nvSpPr>
          <p:cNvPr id="469" name="1、z变换与拉普拉斯变换的关系"/>
          <p:cNvSpPr txBox="1"/>
          <p:nvPr/>
        </p:nvSpPr>
        <p:spPr>
          <a:xfrm>
            <a:off x="480602" y="1276350"/>
            <a:ext cx="4755593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1、z变换与拉普拉斯变换的关系</a:t>
            </a:r>
          </a:p>
        </p:txBody>
      </p:sp>
      <p:pic>
        <p:nvPicPr>
          <p:cNvPr id="47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1" y="1991320"/>
            <a:ext cx="3164550" cy="719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Image" descr="Image"/>
          <p:cNvPicPr>
            <a:picLocks noChangeAspect="1"/>
          </p:cNvPicPr>
          <p:nvPr/>
        </p:nvPicPr>
        <p:blipFill>
          <a:blip r:embed="rId3"/>
          <a:srcRect l="8248"/>
          <a:stretch>
            <a:fillRect/>
          </a:stretch>
        </p:blipFill>
        <p:spPr>
          <a:xfrm>
            <a:off x="5378232" y="1724727"/>
            <a:ext cx="7584858" cy="3441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Image" descr="Image"/>
          <p:cNvPicPr>
            <a:picLocks noChangeAspect="1"/>
          </p:cNvPicPr>
          <p:nvPr/>
        </p:nvPicPr>
        <p:blipFill>
          <a:blip r:embed="rId4"/>
          <a:srcRect r="51972"/>
          <a:stretch>
            <a:fillRect/>
          </a:stretch>
        </p:blipFill>
        <p:spPr>
          <a:xfrm>
            <a:off x="438736" y="2849399"/>
            <a:ext cx="1804522" cy="480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530" y="4247016"/>
            <a:ext cx="3730409" cy="624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4"/>
          <a:srcRect l="65348"/>
          <a:stretch>
            <a:fillRect/>
          </a:stretch>
        </p:blipFill>
        <p:spPr>
          <a:xfrm>
            <a:off x="534318" y="3569986"/>
            <a:ext cx="1301952" cy="480728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平面直角坐标表示"/>
          <p:cNvSpPr txBox="1"/>
          <p:nvPr/>
        </p:nvSpPr>
        <p:spPr>
          <a:xfrm>
            <a:off x="2386866" y="2849399"/>
            <a:ext cx="29210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s平面直角坐标表示</a:t>
            </a:r>
          </a:p>
        </p:txBody>
      </p:sp>
      <p:sp>
        <p:nvSpPr>
          <p:cNvPr id="476" name="z平面极坐标表示"/>
          <p:cNvSpPr txBox="1"/>
          <p:nvPr/>
        </p:nvSpPr>
        <p:spPr>
          <a:xfrm>
            <a:off x="2399566" y="3562644"/>
            <a:ext cx="25908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z平面极坐标表示</a:t>
            </a:r>
          </a:p>
        </p:txBody>
      </p:sp>
      <p:sp>
        <p:nvSpPr>
          <p:cNvPr id="477" name="则："/>
          <p:cNvSpPr txBox="1"/>
          <p:nvPr/>
        </p:nvSpPr>
        <p:spPr>
          <a:xfrm>
            <a:off x="542590" y="4379472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则：</a:t>
            </a:r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190" y="5141785"/>
            <a:ext cx="10541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2038" y="5179885"/>
            <a:ext cx="1130301" cy="241301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或："/>
          <p:cNvSpPr txBox="1"/>
          <p:nvPr/>
        </p:nvSpPr>
        <p:spPr>
          <a:xfrm>
            <a:off x="542590" y="5080698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或：</a:t>
            </a:r>
          </a:p>
        </p:txBody>
      </p:sp>
      <p:sp>
        <p:nvSpPr>
          <p:cNvPr id="481" name="1）"/>
          <p:cNvSpPr txBox="1"/>
          <p:nvPr/>
        </p:nvSpPr>
        <p:spPr>
          <a:xfrm>
            <a:off x="617741" y="5787324"/>
            <a:ext cx="628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1）</a:t>
            </a:r>
          </a:p>
        </p:txBody>
      </p:sp>
      <p:pic>
        <p:nvPicPr>
          <p:cNvPr id="482" name="Image" descr="Image"/>
          <p:cNvPicPr>
            <a:picLocks noChangeAspect="1"/>
          </p:cNvPicPr>
          <p:nvPr/>
        </p:nvPicPr>
        <p:blipFill>
          <a:blip r:embed="rId8"/>
          <a:srcRect r="66452"/>
          <a:stretch>
            <a:fillRect/>
          </a:stretch>
        </p:blipFill>
        <p:spPr>
          <a:xfrm>
            <a:off x="1182055" y="5882574"/>
            <a:ext cx="1768132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" descr="Image"/>
          <p:cNvPicPr>
            <a:picLocks noChangeAspect="1"/>
          </p:cNvPicPr>
          <p:nvPr/>
        </p:nvPicPr>
        <p:blipFill>
          <a:blip r:embed="rId8"/>
          <a:srcRect l="33485" r="31517"/>
          <a:stretch>
            <a:fillRect/>
          </a:stretch>
        </p:blipFill>
        <p:spPr>
          <a:xfrm>
            <a:off x="3159750" y="5882574"/>
            <a:ext cx="1844515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Image" descr="Image"/>
          <p:cNvPicPr>
            <a:picLocks noChangeAspect="1"/>
          </p:cNvPicPr>
          <p:nvPr/>
        </p:nvPicPr>
        <p:blipFill>
          <a:blip r:embed="rId8"/>
          <a:srcRect l="67790"/>
          <a:stretch>
            <a:fillRect/>
          </a:stretch>
        </p:blipFill>
        <p:spPr>
          <a:xfrm>
            <a:off x="5214041" y="5882574"/>
            <a:ext cx="1697619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Image" descr="Image"/>
          <p:cNvPicPr>
            <a:picLocks noChangeAspect="1"/>
          </p:cNvPicPr>
          <p:nvPr/>
        </p:nvPicPr>
        <p:blipFill>
          <a:blip r:embed="rId9"/>
          <a:srcRect r="29871"/>
          <a:stretch>
            <a:fillRect/>
          </a:stretch>
        </p:blipFill>
        <p:spPr>
          <a:xfrm>
            <a:off x="1180444" y="6594826"/>
            <a:ext cx="1876997" cy="30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Image" descr="Image"/>
          <p:cNvPicPr>
            <a:picLocks noChangeAspect="1"/>
          </p:cNvPicPr>
          <p:nvPr/>
        </p:nvPicPr>
        <p:blipFill>
          <a:blip r:embed="rId10"/>
          <a:srcRect r="68472"/>
          <a:stretch>
            <a:fillRect/>
          </a:stretch>
        </p:blipFill>
        <p:spPr>
          <a:xfrm>
            <a:off x="1175648" y="7134821"/>
            <a:ext cx="1061074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2）"/>
          <p:cNvSpPr txBox="1"/>
          <p:nvPr/>
        </p:nvSpPr>
        <p:spPr>
          <a:xfrm>
            <a:off x="615895" y="6458370"/>
            <a:ext cx="628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2）</a:t>
            </a:r>
          </a:p>
        </p:txBody>
      </p:sp>
      <p:sp>
        <p:nvSpPr>
          <p:cNvPr id="488" name="3）"/>
          <p:cNvSpPr txBox="1"/>
          <p:nvPr/>
        </p:nvSpPr>
        <p:spPr>
          <a:xfrm>
            <a:off x="615895" y="7700381"/>
            <a:ext cx="6280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3）</a:t>
            </a:r>
          </a:p>
        </p:txBody>
      </p:sp>
      <p:sp>
        <p:nvSpPr>
          <p:cNvPr id="489" name="Line"/>
          <p:cNvSpPr/>
          <p:nvPr/>
        </p:nvSpPr>
        <p:spPr>
          <a:xfrm flipV="1">
            <a:off x="6741476" y="1988319"/>
            <a:ext cx="1" cy="2848316"/>
          </a:xfrm>
          <a:prstGeom prst="lin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0" name="Circle"/>
          <p:cNvSpPr/>
          <p:nvPr/>
        </p:nvSpPr>
        <p:spPr>
          <a:xfrm>
            <a:off x="10319925" y="2925090"/>
            <a:ext cx="1435101" cy="1435101"/>
          </a:xfrm>
          <a:prstGeom prst="ellipse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Line"/>
          <p:cNvSpPr/>
          <p:nvPr/>
        </p:nvSpPr>
        <p:spPr>
          <a:xfrm>
            <a:off x="5451404" y="3450576"/>
            <a:ext cx="2580145" cy="1"/>
          </a:xfrm>
          <a:prstGeom prst="line">
            <a:avLst/>
          </a:prstGeom>
          <a:ln w="508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1019305" y="2512014"/>
            <a:ext cx="753537" cy="1130627"/>
          </a:xfrm>
          <a:prstGeom prst="line">
            <a:avLst/>
          </a:prstGeom>
          <a:ln w="508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3" name="Line"/>
          <p:cNvSpPr/>
          <p:nvPr/>
        </p:nvSpPr>
        <p:spPr>
          <a:xfrm>
            <a:off x="5451404" y="4444663"/>
            <a:ext cx="2580145" cy="1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4" name="Line"/>
          <p:cNvSpPr/>
          <p:nvPr/>
        </p:nvSpPr>
        <p:spPr>
          <a:xfrm>
            <a:off x="5451404" y="2892452"/>
            <a:ext cx="2580145" cy="1"/>
          </a:xfrm>
          <a:prstGeom prst="line">
            <a:avLst/>
          </a:prstGeom>
          <a:ln w="508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5" name="Line"/>
          <p:cNvSpPr/>
          <p:nvPr/>
        </p:nvSpPr>
        <p:spPr>
          <a:xfrm>
            <a:off x="9536031" y="3668040"/>
            <a:ext cx="1485901" cy="1"/>
          </a:xfrm>
          <a:prstGeom prst="line">
            <a:avLst/>
          </a:prstGeom>
          <a:ln w="50800">
            <a:solidFill>
              <a:srgbClr val="00F9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6" name="Line"/>
          <p:cNvSpPr/>
          <p:nvPr/>
        </p:nvSpPr>
        <p:spPr>
          <a:xfrm>
            <a:off x="5451404" y="3700375"/>
            <a:ext cx="2580145" cy="1"/>
          </a:xfrm>
          <a:prstGeom prst="line">
            <a:avLst/>
          </a:prstGeom>
          <a:ln w="50800">
            <a:solidFill>
              <a:srgbClr val="FF40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97" name="Line"/>
          <p:cNvSpPr/>
          <p:nvPr/>
        </p:nvSpPr>
        <p:spPr>
          <a:xfrm>
            <a:off x="11014112" y="3655340"/>
            <a:ext cx="1697435" cy="1"/>
          </a:xfrm>
          <a:prstGeom prst="line">
            <a:avLst/>
          </a:prstGeom>
          <a:ln w="50800">
            <a:solidFill>
              <a:srgbClr val="FF40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9298" y="7700381"/>
            <a:ext cx="35560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2726" y="8456440"/>
            <a:ext cx="75819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Image" descr="Image"/>
          <p:cNvPicPr>
            <a:picLocks noChangeAspect="1"/>
          </p:cNvPicPr>
          <p:nvPr/>
        </p:nvPicPr>
        <p:blipFill>
          <a:blip r:embed="rId11"/>
          <a:srcRect l="54491"/>
          <a:stretch>
            <a:fillRect/>
          </a:stretch>
        </p:blipFill>
        <p:spPr>
          <a:xfrm>
            <a:off x="5253530" y="9014760"/>
            <a:ext cx="161829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周期性"/>
          <p:cNvSpPr txBox="1"/>
          <p:nvPr/>
        </p:nvSpPr>
        <p:spPr>
          <a:xfrm>
            <a:off x="5207000" y="7757531"/>
            <a:ext cx="11049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周期性</a:t>
            </a:r>
          </a:p>
        </p:txBody>
      </p:sp>
      <p:sp>
        <p:nvSpPr>
          <p:cNvPr id="502" name="Line"/>
          <p:cNvSpPr/>
          <p:nvPr/>
        </p:nvSpPr>
        <p:spPr>
          <a:xfrm flipV="1">
            <a:off x="6158088" y="2892503"/>
            <a:ext cx="1" cy="1552110"/>
          </a:xfrm>
          <a:prstGeom prst="line">
            <a:avLst/>
          </a:prstGeom>
          <a:ln w="50800">
            <a:solidFill>
              <a:srgbClr val="00FD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7351210" y="2880834"/>
            <a:ext cx="1" cy="1549013"/>
          </a:xfrm>
          <a:prstGeom prst="line">
            <a:avLst/>
          </a:prstGeom>
          <a:ln w="508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4" name="Circle"/>
          <p:cNvSpPr/>
          <p:nvPr/>
        </p:nvSpPr>
        <p:spPr>
          <a:xfrm>
            <a:off x="10459625" y="3090190"/>
            <a:ext cx="1143001" cy="1143001"/>
          </a:xfrm>
          <a:prstGeom prst="ellipse">
            <a:avLst/>
          </a:prstGeom>
          <a:ln w="50800">
            <a:solidFill>
              <a:srgbClr val="00FD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5" name="Circle"/>
          <p:cNvSpPr/>
          <p:nvPr/>
        </p:nvSpPr>
        <p:spPr>
          <a:xfrm>
            <a:off x="10078625" y="2709190"/>
            <a:ext cx="1905001" cy="1905001"/>
          </a:xfrm>
          <a:prstGeom prst="ellipse">
            <a:avLst/>
          </a:prstGeom>
          <a:ln w="50800">
            <a:solidFill>
              <a:srgbClr val="FFFB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平面与z平面对应关系"/>
          <p:cNvSpPr txBox="1"/>
          <p:nvPr/>
        </p:nvSpPr>
        <p:spPr>
          <a:xfrm>
            <a:off x="7314482" y="5175777"/>
            <a:ext cx="3416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s平面与z平面对应关系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5100" y="7179864"/>
            <a:ext cx="11938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7108" y="7131527"/>
            <a:ext cx="977901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6016" y="6562673"/>
            <a:ext cx="9779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…"/>
          <p:cNvSpPr txBox="1"/>
          <p:nvPr/>
        </p:nvSpPr>
        <p:spPr>
          <a:xfrm rot="16200000">
            <a:off x="5719858" y="4584870"/>
            <a:ext cx="6858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  <p:sp>
        <p:nvSpPr>
          <p:cNvPr id="511" name="…"/>
          <p:cNvSpPr txBox="1"/>
          <p:nvPr/>
        </p:nvSpPr>
        <p:spPr>
          <a:xfrm rot="16200000">
            <a:off x="5719858" y="1944774"/>
            <a:ext cx="68580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" grpId="0" animBg="1" advAuto="0"/>
      <p:bldP spid="470" grpId="0" animBg="1" advAuto="0"/>
      <p:bldP spid="471" grpId="0" animBg="1" advAuto="0"/>
      <p:bldP spid="472" grpId="0" animBg="1" advAuto="0"/>
      <p:bldP spid="473" grpId="0" animBg="1" advAuto="0"/>
      <p:bldP spid="474" grpId="0" animBg="1" advAuto="0"/>
      <p:bldP spid="475" grpId="0" animBg="1" advAuto="0"/>
      <p:bldP spid="476" grpId="0" animBg="1" advAuto="0"/>
      <p:bldP spid="477" grpId="0" animBg="1" advAuto="0"/>
      <p:bldP spid="478" grpId="0" animBg="1" advAuto="0"/>
      <p:bldP spid="479" grpId="0" animBg="1" advAuto="0"/>
      <p:bldP spid="480" grpId="0" animBg="1" advAuto="0"/>
      <p:bldP spid="481" grpId="0" animBg="1" advAuto="0"/>
      <p:bldP spid="482" grpId="0" animBg="1" advAuto="0"/>
      <p:bldP spid="483" grpId="0" animBg="1" advAuto="0"/>
      <p:bldP spid="484" grpId="0" animBg="1" advAuto="0"/>
      <p:bldP spid="485" grpId="0" animBg="1" advAuto="0"/>
      <p:bldP spid="486" grpId="0" animBg="1" advAuto="0"/>
      <p:bldP spid="487" grpId="0" animBg="1" advAuto="0"/>
      <p:bldP spid="488" grpId="0" animBg="1" advAuto="0"/>
      <p:bldP spid="489" grpId="0" animBg="1" advAuto="0"/>
      <p:bldP spid="490" grpId="0" animBg="1" advAuto="0"/>
      <p:bldP spid="491" grpId="0" animBg="1" advAuto="0"/>
      <p:bldP spid="492" grpId="0" animBg="1" advAuto="0"/>
      <p:bldP spid="493" grpId="0" animBg="1" advAuto="0"/>
      <p:bldP spid="494" grpId="0" animBg="1" advAuto="0"/>
      <p:bldP spid="495" grpId="0" animBg="1" advAuto="0"/>
      <p:bldP spid="496" grpId="0" animBg="1" advAuto="0"/>
      <p:bldP spid="497" grpId="0" animBg="1" advAuto="0"/>
      <p:bldP spid="498" grpId="0" animBg="1" advAuto="0"/>
      <p:bldP spid="499" grpId="0" animBg="1" advAuto="0"/>
      <p:bldP spid="500" grpId="0" animBg="1" advAuto="0"/>
      <p:bldP spid="501" grpId="0" animBg="1" advAuto="0"/>
      <p:bldP spid="502" grpId="0" animBg="1" advAuto="0"/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8" grpId="0" animBg="1" advAuto="0"/>
      <p:bldP spid="509" grpId="0" animBg="1" advAuto="0"/>
      <p:bldP spid="510" grpId="0" animBg="1" advAuto="0"/>
      <p:bldP spid="511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2.10 Z变换与拉普拉斯变换、傅里叶变换的关系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r>
              <a:t>2.10 Z变换与拉普拉斯变换、傅里叶变换的关系</a:t>
            </a:r>
          </a:p>
        </p:txBody>
      </p:sp>
      <p:sp>
        <p:nvSpPr>
          <p:cNvPr id="514" name="2、z变换与傅里叶变换的关系"/>
          <p:cNvSpPr txBox="1"/>
          <p:nvPr/>
        </p:nvSpPr>
        <p:spPr>
          <a:xfrm>
            <a:off x="480602" y="1276350"/>
            <a:ext cx="4425393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2、z变换与傅里叶变换的关系</a:t>
            </a:r>
          </a:p>
        </p:txBody>
      </p:sp>
      <p:sp>
        <p:nvSpPr>
          <p:cNvPr id="515" name="z变换："/>
          <p:cNvSpPr txBox="1"/>
          <p:nvPr/>
        </p:nvSpPr>
        <p:spPr>
          <a:xfrm>
            <a:off x="1232108" y="2080220"/>
            <a:ext cx="12700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z变换：</a:t>
            </a:r>
          </a:p>
        </p:txBody>
      </p:sp>
      <p:sp>
        <p:nvSpPr>
          <p:cNvPr id="516" name="傅里叶变换："/>
          <p:cNvSpPr txBox="1"/>
          <p:nvPr/>
        </p:nvSpPr>
        <p:spPr>
          <a:xfrm>
            <a:off x="480602" y="2875304"/>
            <a:ext cx="2095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傅里叶变换</a:t>
            </a:r>
            <a:r>
              <a:rPr dirty="0"/>
              <a:t>：</a:t>
            </a:r>
          </a:p>
        </p:txBody>
      </p:sp>
      <p:pic>
        <p:nvPicPr>
          <p:cNvPr id="5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39" y="2017165"/>
            <a:ext cx="2608870" cy="697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56" y="2743796"/>
            <a:ext cx="3017413" cy="6976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1" name="Group"/>
          <p:cNvGrpSpPr/>
          <p:nvPr/>
        </p:nvGrpSpPr>
        <p:grpSpPr>
          <a:xfrm>
            <a:off x="480602" y="3687960"/>
            <a:ext cx="6553862" cy="571501"/>
            <a:chOff x="0" y="0"/>
            <a:chExt cx="6553860" cy="571500"/>
          </a:xfrm>
        </p:grpSpPr>
        <p:sp>
          <p:nvSpPr>
            <p:cNvPr id="519" name="z为复变量，表示为         带入z变换公式得："/>
            <p:cNvSpPr txBox="1"/>
            <p:nvPr/>
          </p:nvSpPr>
          <p:spPr>
            <a:xfrm>
              <a:off x="0" y="0"/>
              <a:ext cx="655386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z为复变量，表示为</a:t>
              </a:r>
              <a:r>
                <a:rPr dirty="0"/>
                <a:t>         </a:t>
              </a:r>
              <a:r>
                <a:rPr dirty="0" err="1"/>
                <a:t>带入z变换公式得</a:t>
              </a:r>
              <a:r>
                <a:rPr dirty="0"/>
                <a:t>：</a:t>
              </a:r>
            </a:p>
          </p:txBody>
        </p:sp>
        <p:pic>
          <p:nvPicPr>
            <p:cNvPr id="52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286" y="57194"/>
              <a:ext cx="6096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2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007" y="3560684"/>
            <a:ext cx="3374342" cy="7498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5" name="Group"/>
          <p:cNvGrpSpPr/>
          <p:nvPr/>
        </p:nvGrpSpPr>
        <p:grpSpPr>
          <a:xfrm>
            <a:off x="480602" y="4429815"/>
            <a:ext cx="9030692" cy="571501"/>
            <a:chOff x="0" y="0"/>
            <a:chExt cx="9030690" cy="571500"/>
          </a:xfrm>
        </p:grpSpPr>
        <p:pic>
          <p:nvPicPr>
            <p:cNvPr id="52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5551" y="64897"/>
              <a:ext cx="10541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4" name="比较可以看出，             时（即r＝1），z变换即为傅里叶变换"/>
            <p:cNvSpPr txBox="1"/>
            <p:nvPr/>
          </p:nvSpPr>
          <p:spPr>
            <a:xfrm>
              <a:off x="0" y="0"/>
              <a:ext cx="903069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rPr dirty="0" err="1"/>
                <a:t>比较可以看出</a:t>
              </a:r>
              <a:r>
                <a:rPr dirty="0"/>
                <a:t>，             时（即r＝1），</a:t>
              </a:r>
              <a:r>
                <a:rPr dirty="0" err="1"/>
                <a:t>z变换即为傅里叶变换</a:t>
              </a:r>
              <a:endParaRPr dirty="0"/>
            </a:p>
          </p:txBody>
        </p:sp>
      </p:grpSp>
      <p:sp>
        <p:nvSpPr>
          <p:cNvPr id="526" name="傅里叶变换是z变换的特殊情况（单位圆）…"/>
          <p:cNvSpPr txBox="1"/>
          <p:nvPr/>
        </p:nvSpPr>
        <p:spPr>
          <a:xfrm>
            <a:off x="438024" y="4980892"/>
            <a:ext cx="704850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600">
                <a:solidFill>
                  <a:srgbClr val="0433FF"/>
                </a:solidFill>
              </a:defRPr>
            </a:pPr>
            <a:r>
              <a:rPr dirty="0" err="1"/>
              <a:t>傅里叶变换是z变换的特殊情况（单位圆</a:t>
            </a:r>
            <a:r>
              <a:rPr dirty="0"/>
              <a:t>）</a:t>
            </a:r>
          </a:p>
          <a:p>
            <a:pPr algn="l">
              <a:defRPr sz="2600">
                <a:solidFill>
                  <a:srgbClr val="0433FF"/>
                </a:solidFill>
              </a:defRPr>
            </a:pPr>
            <a:r>
              <a:rPr dirty="0" err="1"/>
              <a:t>傅里叶变换是拉普拉斯变换的特殊情况（虚轴</a:t>
            </a:r>
            <a:r>
              <a:rPr dirty="0"/>
              <a:t>）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9381555" y="6143680"/>
            <a:ext cx="3660425" cy="3231167"/>
            <a:chOff x="0" y="0"/>
            <a:chExt cx="3660424" cy="3231165"/>
          </a:xfrm>
        </p:grpSpPr>
        <p:sp>
          <p:nvSpPr>
            <p:cNvPr id="527" name="Circle"/>
            <p:cNvSpPr/>
            <p:nvPr/>
          </p:nvSpPr>
          <p:spPr>
            <a:xfrm>
              <a:off x="764334" y="957270"/>
              <a:ext cx="1727201" cy="1725453"/>
            </a:xfrm>
            <a:prstGeom prst="ellips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0" y="1819997"/>
              <a:ext cx="325587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V="1">
              <a:off x="1627934" y="332547"/>
              <a:ext cx="1" cy="28986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530" name="Re"/>
            <p:cNvSpPr txBox="1"/>
            <p:nvPr/>
          </p:nvSpPr>
          <p:spPr>
            <a:xfrm>
              <a:off x="3173354" y="1979210"/>
              <a:ext cx="48707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531" name="Im"/>
            <p:cNvSpPr txBox="1"/>
            <p:nvPr/>
          </p:nvSpPr>
          <p:spPr>
            <a:xfrm>
              <a:off x="1819850" y="-1"/>
              <a:ext cx="45293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  <p:sp>
          <p:nvSpPr>
            <p:cNvPr id="532" name="z平面"/>
            <p:cNvSpPr txBox="1"/>
            <p:nvPr/>
          </p:nvSpPr>
          <p:spPr>
            <a:xfrm>
              <a:off x="2553546" y="707943"/>
              <a:ext cx="876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z平面</a:t>
              </a:r>
            </a:p>
          </p:txBody>
        </p:sp>
        <p:sp>
          <p:nvSpPr>
            <p:cNvPr id="533" name="单位圆"/>
            <p:cNvSpPr txBox="1"/>
            <p:nvPr/>
          </p:nvSpPr>
          <p:spPr>
            <a:xfrm>
              <a:off x="1865870" y="2510284"/>
              <a:ext cx="10287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单位圆</a:t>
              </a:r>
            </a:p>
          </p:txBody>
        </p:sp>
        <p:sp>
          <p:nvSpPr>
            <p:cNvPr id="534" name="-1"/>
            <p:cNvSpPr txBox="1"/>
            <p:nvPr/>
          </p:nvSpPr>
          <p:spPr>
            <a:xfrm>
              <a:off x="317055" y="1762970"/>
              <a:ext cx="38526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-1</a:t>
              </a:r>
            </a:p>
          </p:txBody>
        </p:sp>
        <p:sp>
          <p:nvSpPr>
            <p:cNvPr id="535" name="1"/>
            <p:cNvSpPr txBox="1"/>
            <p:nvPr/>
          </p:nvSpPr>
          <p:spPr>
            <a:xfrm>
              <a:off x="2528413" y="1759037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1</a:t>
              </a:r>
            </a:p>
          </p:txBody>
        </p:sp>
      </p:grpSp>
      <p:pic>
        <p:nvPicPr>
          <p:cNvPr id="537" name="Image" descr="Image"/>
          <p:cNvPicPr>
            <a:picLocks noChangeAspect="1"/>
          </p:cNvPicPr>
          <p:nvPr/>
        </p:nvPicPr>
        <p:blipFill>
          <a:blip r:embed="rId3"/>
          <a:srcRect l="29066"/>
          <a:stretch>
            <a:fillRect/>
          </a:stretch>
        </p:blipFill>
        <p:spPr>
          <a:xfrm>
            <a:off x="10390557" y="3649860"/>
            <a:ext cx="2140345" cy="697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4" y="8326445"/>
            <a:ext cx="5254629" cy="1417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Image" descr="Image"/>
          <p:cNvPicPr>
            <a:picLocks noChangeAspect="1"/>
          </p:cNvPicPr>
          <p:nvPr/>
        </p:nvPicPr>
        <p:blipFill>
          <a:blip r:embed="rId8"/>
          <a:srcRect l="1948"/>
          <a:stretch>
            <a:fillRect/>
          </a:stretch>
        </p:blipFill>
        <p:spPr>
          <a:xfrm>
            <a:off x="100572" y="6370846"/>
            <a:ext cx="5205160" cy="180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2" name="Group"/>
          <p:cNvGrpSpPr/>
          <p:nvPr/>
        </p:nvGrpSpPr>
        <p:grpSpPr>
          <a:xfrm>
            <a:off x="5477062" y="5913523"/>
            <a:ext cx="3605240" cy="3691480"/>
            <a:chOff x="0" y="0"/>
            <a:chExt cx="3605239" cy="3691478"/>
          </a:xfrm>
        </p:grpSpPr>
        <p:grpSp>
          <p:nvGrpSpPr>
            <p:cNvPr id="550" name="Group"/>
            <p:cNvGrpSpPr/>
            <p:nvPr/>
          </p:nvGrpSpPr>
          <p:grpSpPr>
            <a:xfrm>
              <a:off x="0" y="0"/>
              <a:ext cx="3605240" cy="3691479"/>
              <a:chOff x="0" y="0"/>
              <a:chExt cx="3605239" cy="3691478"/>
            </a:xfrm>
          </p:grpSpPr>
          <p:pic>
            <p:nvPicPr>
              <p:cNvPr id="540" name="Image" descr="Image"/>
              <p:cNvPicPr>
                <a:picLocks noChangeAspect="1"/>
              </p:cNvPicPr>
              <p:nvPr/>
            </p:nvPicPr>
            <p:blipFill>
              <a:blip r:embed="rId9"/>
              <a:srcRect l="19598" r="73195"/>
              <a:stretch>
                <a:fillRect/>
              </a:stretch>
            </p:blipFill>
            <p:spPr>
              <a:xfrm>
                <a:off x="3334495" y="1981566"/>
                <a:ext cx="270745" cy="4807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1" name="Line"/>
              <p:cNvSpPr/>
              <p:nvPr/>
            </p:nvSpPr>
            <p:spPr>
              <a:xfrm>
                <a:off x="0" y="2086979"/>
                <a:ext cx="3605165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42" name="Line"/>
              <p:cNvSpPr/>
              <p:nvPr/>
            </p:nvSpPr>
            <p:spPr>
              <a:xfrm flipV="1">
                <a:off x="1802582" y="0"/>
                <a:ext cx="1" cy="36914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43" name="Line"/>
              <p:cNvSpPr/>
              <p:nvPr/>
            </p:nvSpPr>
            <p:spPr>
              <a:xfrm>
                <a:off x="0" y="1187294"/>
                <a:ext cx="3605165" cy="1"/>
              </a:xfrm>
              <a:prstGeom prst="line">
                <a:avLst/>
              </a:prstGeom>
              <a:noFill/>
              <a:ln w="38100" cap="flat">
                <a:solidFill>
                  <a:srgbClr val="FF40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44" name="Line"/>
              <p:cNvSpPr/>
              <p:nvPr/>
            </p:nvSpPr>
            <p:spPr>
              <a:xfrm>
                <a:off x="0" y="2813611"/>
                <a:ext cx="3605165" cy="1"/>
              </a:xfrm>
              <a:prstGeom prst="line">
                <a:avLst/>
              </a:prstGeom>
              <a:noFill/>
              <a:ln w="38100" cap="flat">
                <a:solidFill>
                  <a:srgbClr val="FF40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545" name="Line"/>
              <p:cNvSpPr/>
              <p:nvPr/>
            </p:nvSpPr>
            <p:spPr>
              <a:xfrm flipV="1">
                <a:off x="1802581" y="1174594"/>
                <a:ext cx="1" cy="1651718"/>
              </a:xfrm>
              <a:prstGeom prst="line">
                <a:avLst/>
              </a:prstGeom>
              <a:noFill/>
              <a:ln w="38100" cap="flat">
                <a:solidFill>
                  <a:srgbClr val="0433F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546" name="Image" descr="Image"/>
              <p:cNvPicPr>
                <a:picLocks noChangeAspect="1"/>
              </p:cNvPicPr>
              <p:nvPr/>
            </p:nvPicPr>
            <p:blipFill>
              <a:blip r:embed="rId9"/>
              <a:srcRect l="36002" t="23075" r="51972"/>
              <a:stretch>
                <a:fillRect/>
              </a:stretch>
            </p:blipFill>
            <p:spPr>
              <a:xfrm>
                <a:off x="1939761" y="11938"/>
                <a:ext cx="451799" cy="369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1204" y="535697"/>
                <a:ext cx="241301" cy="609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48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4702" y="2877444"/>
                <a:ext cx="520701" cy="609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49" name="s平面"/>
              <p:cNvSpPr txBox="1"/>
              <p:nvPr/>
            </p:nvSpPr>
            <p:spPr>
              <a:xfrm>
                <a:off x="2728864" y="541402"/>
                <a:ext cx="87630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s平面</a:t>
                </a:r>
              </a:p>
            </p:txBody>
          </p:sp>
        </p:grpSp>
        <p:sp>
          <p:nvSpPr>
            <p:cNvPr id="551" name="主值区间"/>
            <p:cNvSpPr txBox="1"/>
            <p:nvPr/>
          </p:nvSpPr>
          <p:spPr>
            <a:xfrm>
              <a:off x="1823496" y="1445055"/>
              <a:ext cx="14351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主值区间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21" grpId="0" animBg="1" advAuto="0"/>
      <p:bldP spid="522" grpId="0" animBg="1" advAuto="0"/>
      <p:bldP spid="525" grpId="0" animBg="1" advAuto="0"/>
      <p:bldP spid="526" grpId="0" animBg="1" advAuto="0"/>
      <p:bldP spid="536" grpId="0" animBg="1" advAuto="0"/>
      <p:bldP spid="537" grpId="0" animBg="1" advAuto="0"/>
      <p:bldP spid="538" grpId="0" animBg="1" advAuto="0"/>
      <p:bldP spid="539" grpId="0" animBg="1" advAuto="0"/>
      <p:bldP spid="552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555" name="1、传输函数"/>
          <p:cNvSpPr txBox="1"/>
          <p:nvPr/>
        </p:nvSpPr>
        <p:spPr>
          <a:xfrm>
            <a:off x="480602" y="1276350"/>
            <a:ext cx="1948893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1、传输函数</a:t>
            </a:r>
          </a:p>
        </p:txBody>
      </p:sp>
      <p:pic>
        <p:nvPicPr>
          <p:cNvPr id="5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75" y="1905753"/>
            <a:ext cx="5871514" cy="888873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离散系统差分方程表示："/>
          <p:cNvSpPr txBox="1"/>
          <p:nvPr/>
        </p:nvSpPr>
        <p:spPr>
          <a:xfrm>
            <a:off x="480602" y="2102539"/>
            <a:ext cx="37465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离散系统差分方程表示：</a:t>
            </a:r>
          </a:p>
        </p:txBody>
      </p:sp>
      <p:sp>
        <p:nvSpPr>
          <p:cNvPr id="558" name="因果系统"/>
          <p:cNvSpPr txBox="1"/>
          <p:nvPr/>
        </p:nvSpPr>
        <p:spPr>
          <a:xfrm>
            <a:off x="10893338" y="2132892"/>
            <a:ext cx="1435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因果系统</a:t>
            </a:r>
          </a:p>
        </p:txBody>
      </p:sp>
      <p:sp>
        <p:nvSpPr>
          <p:cNvPr id="559" name="Oval"/>
          <p:cNvSpPr/>
          <p:nvPr/>
        </p:nvSpPr>
        <p:spPr>
          <a:xfrm>
            <a:off x="6372503" y="2510319"/>
            <a:ext cx="655030" cy="294087"/>
          </a:xfrm>
          <a:prstGeom prst="ellips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560" name="Oval"/>
          <p:cNvSpPr/>
          <p:nvPr/>
        </p:nvSpPr>
        <p:spPr>
          <a:xfrm>
            <a:off x="4023898" y="2510319"/>
            <a:ext cx="655031" cy="294087"/>
          </a:xfrm>
          <a:prstGeom prst="ellips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2600"/>
                </a:solidFill>
              </a:defRPr>
            </a:pPr>
            <a:endParaRPr/>
          </a:p>
        </p:txBody>
      </p:sp>
      <p:sp>
        <p:nvSpPr>
          <p:cNvPr id="561" name="两边Z变换可得："/>
          <p:cNvSpPr txBox="1"/>
          <p:nvPr/>
        </p:nvSpPr>
        <p:spPr>
          <a:xfrm>
            <a:off x="1583266" y="3149416"/>
            <a:ext cx="276143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两边Z变换可得：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309" y="2933070"/>
            <a:ext cx="3974767" cy="927994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传输函数："/>
          <p:cNvSpPr txBox="1"/>
          <p:nvPr/>
        </p:nvSpPr>
        <p:spPr>
          <a:xfrm>
            <a:off x="471522" y="4634317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传输函数：</a:t>
            </a:r>
          </a:p>
        </p:txBody>
      </p:sp>
      <p:pic>
        <p:nvPicPr>
          <p:cNvPr id="5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671" y="4424526"/>
            <a:ext cx="1917853" cy="927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840" y="3997387"/>
            <a:ext cx="1662790" cy="17822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0" name="Group"/>
          <p:cNvGrpSpPr/>
          <p:nvPr/>
        </p:nvGrpSpPr>
        <p:grpSpPr>
          <a:xfrm>
            <a:off x="5961946" y="4346945"/>
            <a:ext cx="3395034" cy="1159355"/>
            <a:chOff x="0" y="0"/>
            <a:chExt cx="3395032" cy="1159353"/>
          </a:xfrm>
        </p:grpSpPr>
        <p:sp>
          <p:nvSpPr>
            <p:cNvPr id="566" name="＝"/>
            <p:cNvSpPr txBox="1"/>
            <p:nvPr/>
          </p:nvSpPr>
          <p:spPr>
            <a:xfrm>
              <a:off x="0" y="287371"/>
              <a:ext cx="444500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600"/>
              </a:lvl1pPr>
            </a:lstStyle>
            <a:p>
              <a:r>
                <a:t>＝</a:t>
              </a:r>
            </a:p>
          </p:txBody>
        </p:sp>
        <p:sp>
          <p:nvSpPr>
            <p:cNvPr id="567" name="零状态响应z变换"/>
            <p:cNvSpPr txBox="1"/>
            <p:nvPr/>
          </p:nvSpPr>
          <p:spPr>
            <a:xfrm>
              <a:off x="639132" y="0"/>
              <a:ext cx="2590801" cy="571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l">
                <a:defRPr sz="2600"/>
              </a:pPr>
              <a:r>
                <a:rPr>
                  <a:solidFill>
                    <a:srgbClr val="0433FF"/>
                  </a:solidFill>
                </a:rPr>
                <a:t>零状态</a:t>
              </a:r>
              <a:r>
                <a:t>响应z变换</a:t>
              </a:r>
            </a:p>
          </p:txBody>
        </p:sp>
        <p:sp>
          <p:nvSpPr>
            <p:cNvPr id="568" name="因果输入序列z变换"/>
            <p:cNvSpPr txBox="1"/>
            <p:nvPr/>
          </p:nvSpPr>
          <p:spPr>
            <a:xfrm>
              <a:off x="474032" y="587853"/>
              <a:ext cx="2921001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l">
                <a:defRPr sz="2600"/>
              </a:pPr>
              <a:r>
                <a:rPr>
                  <a:solidFill>
                    <a:srgbClr val="0433FF"/>
                  </a:solidFill>
                </a:rPr>
                <a:t>因果输入</a:t>
              </a:r>
              <a:r>
                <a:t>序列z变换</a:t>
              </a:r>
            </a:p>
          </p:txBody>
        </p:sp>
        <p:sp>
          <p:nvSpPr>
            <p:cNvPr id="569" name="Line"/>
            <p:cNvSpPr/>
            <p:nvPr/>
          </p:nvSpPr>
          <p:spPr>
            <a:xfrm>
              <a:off x="553816" y="541576"/>
              <a:ext cx="276143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71" name="LSI系统，传输函数即单位冲激响应的Z变换"/>
          <p:cNvSpPr txBox="1"/>
          <p:nvPr/>
        </p:nvSpPr>
        <p:spPr>
          <a:xfrm>
            <a:off x="471522" y="5826353"/>
            <a:ext cx="640659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LSI系统，传输函数即单位冲激响应的Z变换</a:t>
            </a:r>
            <a:endParaRPr dirty="0"/>
          </a:p>
        </p:txBody>
      </p:sp>
      <p:pic>
        <p:nvPicPr>
          <p:cNvPr id="57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796" y="5682094"/>
            <a:ext cx="2479055" cy="783819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频率响应："/>
          <p:cNvSpPr txBox="1"/>
          <p:nvPr/>
        </p:nvSpPr>
        <p:spPr>
          <a:xfrm>
            <a:off x="471522" y="6795488"/>
            <a:ext cx="17653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rPr dirty="0" err="1"/>
              <a:t>频率响应</a:t>
            </a:r>
            <a:r>
              <a:rPr dirty="0"/>
              <a:t>：</a:t>
            </a:r>
          </a:p>
        </p:txBody>
      </p:sp>
      <p:pic>
        <p:nvPicPr>
          <p:cNvPr id="57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8206" y="6604117"/>
            <a:ext cx="2590801" cy="817337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单位圆上的传输函数"/>
          <p:cNvSpPr txBox="1"/>
          <p:nvPr/>
        </p:nvSpPr>
        <p:spPr>
          <a:xfrm>
            <a:off x="4910864" y="6795488"/>
            <a:ext cx="30861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rPr dirty="0" err="1"/>
              <a:t>单位圆上的传输函数</a:t>
            </a:r>
            <a:endParaRPr dirty="0"/>
          </a:p>
        </p:txBody>
      </p:sp>
      <p:sp>
        <p:nvSpPr>
          <p:cNvPr id="576" name="why?"/>
          <p:cNvSpPr txBox="1"/>
          <p:nvPr/>
        </p:nvSpPr>
        <p:spPr>
          <a:xfrm>
            <a:off x="9810533" y="5856706"/>
            <a:ext cx="86649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>
                <a:solidFill>
                  <a:srgbClr val="0433FF"/>
                </a:solidFill>
              </a:defRPr>
            </a:lvl1pPr>
          </a:lstStyle>
          <a:p>
            <a:r>
              <a:t>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" grpId="0" animBg="1" advAuto="0"/>
      <p:bldP spid="556" grpId="0" animBg="1" advAuto="0"/>
      <p:bldP spid="557" grpId="0" animBg="1" advAuto="0"/>
      <p:bldP spid="558" grpId="0" animBg="1" advAuto="0"/>
      <p:bldP spid="559" grpId="0" animBg="1" advAuto="0"/>
      <p:bldP spid="560" grpId="0" animBg="1" advAuto="0"/>
      <p:bldP spid="561" grpId="0" animBg="1" advAuto="0"/>
      <p:bldP spid="562" grpId="0" animBg="1" advAuto="0"/>
      <p:bldP spid="563" grpId="0" animBg="1" advAuto="0"/>
      <p:bldP spid="564" grpId="0" animBg="1" advAuto="0"/>
      <p:bldP spid="565" grpId="0" animBg="1" advAuto="0"/>
      <p:bldP spid="570" grpId="0" animBg="1" advAuto="0"/>
      <p:bldP spid="571" grpId="0" animBg="1" advAuto="0"/>
      <p:bldP spid="572" grpId="0" animBg="1" advAuto="0"/>
      <p:bldP spid="573" grpId="0" animBg="1" advAuto="0"/>
      <p:bldP spid="574" grpId="0" animBg="1" advAuto="0"/>
      <p:bldP spid="575" grpId="0" animBg="1" advAuto="0"/>
      <p:bldP spid="57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4DFB431-0ACA-214C-B260-CEE6B3CA6ED4}"/>
              </a:ext>
            </a:extLst>
          </p:cNvPr>
          <p:cNvSpPr/>
          <p:nvPr/>
        </p:nvSpPr>
        <p:spPr>
          <a:xfrm>
            <a:off x="676279" y="7606776"/>
            <a:ext cx="4732300" cy="15552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F44096-0EB8-C940-AAC2-849B54DE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-96556"/>
            <a:ext cx="11704320" cy="1625600"/>
          </a:xfrm>
        </p:spPr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离散时间信号傅里叶变换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57B39B-7C53-0B4D-9411-C4CE8A1D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4</a:t>
            </a:fld>
            <a:endParaRPr lang="en-CN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BF409FA-1D4C-564E-9D38-696B09B793E0}"/>
              </a:ext>
            </a:extLst>
          </p:cNvPr>
          <p:cNvGrpSpPr/>
          <p:nvPr/>
        </p:nvGrpSpPr>
        <p:grpSpPr>
          <a:xfrm>
            <a:off x="5408579" y="1408548"/>
            <a:ext cx="7440579" cy="2821021"/>
            <a:chOff x="5564221" y="1284051"/>
            <a:chExt cx="7440579" cy="282102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E8F0DED-AB92-8843-A8D4-2FFA15766056}"/>
                </a:ext>
              </a:extLst>
            </p:cNvPr>
            <p:cNvSpPr/>
            <p:nvPr/>
          </p:nvSpPr>
          <p:spPr>
            <a:xfrm>
              <a:off x="5564221" y="1284051"/>
              <a:ext cx="7440579" cy="28210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267EB054-1454-D24D-8033-E29FD74EFB82}"/>
                </a:ext>
              </a:extLst>
            </p:cNvPr>
            <p:cNvGrpSpPr/>
            <p:nvPr/>
          </p:nvGrpSpPr>
          <p:grpSpPr>
            <a:xfrm>
              <a:off x="5837097" y="2197423"/>
              <a:ext cx="5470766" cy="838201"/>
              <a:chOff x="0" y="0"/>
              <a:chExt cx="5470764" cy="838200"/>
            </a:xfrm>
          </p:grpSpPr>
          <p:pic>
            <p:nvPicPr>
              <p:cNvPr id="5" name="Image" descr="Image">
                <a:extLst>
                  <a:ext uri="{FF2B5EF4-FFF2-40B4-BE49-F238E27FC236}">
                    <a16:creationId xmlns:a16="http://schemas.microsoft.com/office/drawing/2014/main" id="{7D0383AD-677F-EA4A-A331-547124B47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9064" y="0"/>
                <a:ext cx="4711701" cy="838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" name="FS:">
                <a:extLst>
                  <a:ext uri="{FF2B5EF4-FFF2-40B4-BE49-F238E27FC236}">
                    <a16:creationId xmlns:a16="http://schemas.microsoft.com/office/drawing/2014/main" id="{4AB9CE54-E22D-C54B-99DD-82C4E1E04053}"/>
                  </a:ext>
                </a:extLst>
              </p:cNvPr>
              <p:cNvSpPr txBox="1"/>
              <p:nvPr/>
            </p:nvSpPr>
            <p:spPr>
              <a:xfrm>
                <a:off x="0" y="177744"/>
                <a:ext cx="554736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FS:</a:t>
                </a:r>
              </a:p>
            </p:txBody>
          </p:sp>
        </p:grpSp>
        <p:grpSp>
          <p:nvGrpSpPr>
            <p:cNvPr id="7" name="Group">
              <a:extLst>
                <a:ext uri="{FF2B5EF4-FFF2-40B4-BE49-F238E27FC236}">
                  <a16:creationId xmlns:a16="http://schemas.microsoft.com/office/drawing/2014/main" id="{BF62F873-0FFB-284D-BF93-8C681D6A6B59}"/>
                </a:ext>
              </a:extLst>
            </p:cNvPr>
            <p:cNvGrpSpPr/>
            <p:nvPr/>
          </p:nvGrpSpPr>
          <p:grpSpPr>
            <a:xfrm>
              <a:off x="5794730" y="3098676"/>
              <a:ext cx="4525097" cy="850901"/>
              <a:chOff x="0" y="0"/>
              <a:chExt cx="4525095" cy="850900"/>
            </a:xfrm>
          </p:grpSpPr>
          <p:pic>
            <p:nvPicPr>
              <p:cNvPr id="8" name="Image" descr="Image">
                <a:extLst>
                  <a:ext uri="{FF2B5EF4-FFF2-40B4-BE49-F238E27FC236}">
                    <a16:creationId xmlns:a16="http://schemas.microsoft.com/office/drawing/2014/main" id="{7A2429F4-D123-9B49-A8E1-E2E4D0148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795" y="0"/>
                <a:ext cx="3670301" cy="850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9" name="IFS:">
                <a:extLst>
                  <a:ext uri="{FF2B5EF4-FFF2-40B4-BE49-F238E27FC236}">
                    <a16:creationId xmlns:a16="http://schemas.microsoft.com/office/drawing/2014/main" id="{20A48919-78C3-1247-A7A0-7ED42A032203}"/>
                  </a:ext>
                </a:extLst>
              </p:cNvPr>
              <p:cNvSpPr txBox="1"/>
              <p:nvPr/>
            </p:nvSpPr>
            <p:spPr>
              <a:xfrm>
                <a:off x="0" y="190499"/>
                <a:ext cx="639471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IFS:</a:t>
                </a:r>
              </a:p>
            </p:txBody>
          </p:sp>
        </p:grp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E5E507A-5437-4046-BDE8-A04F4F4FF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19649" y="2784143"/>
              <a:ext cx="952501" cy="558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4E8D88E-444E-EB4B-A364-2350DC57DE88}"/>
                </a:ext>
              </a:extLst>
            </p:cNvPr>
            <p:cNvSpPr txBox="1"/>
            <p:nvPr/>
          </p:nvSpPr>
          <p:spPr>
            <a:xfrm>
              <a:off x="5794730" y="1437590"/>
              <a:ext cx="36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回顾周期信号傅立叶级数：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B686D01-43DE-0E40-8B2C-6882AF80A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24" y="4498322"/>
            <a:ext cx="4371917" cy="8877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7A2D630-A318-D745-8ED7-7F0613F4B9A1}"/>
              </a:ext>
            </a:extLst>
          </p:cNvPr>
          <p:cNvSpPr txBox="1"/>
          <p:nvPr/>
        </p:nvSpPr>
        <p:spPr>
          <a:xfrm>
            <a:off x="637994" y="3603679"/>
            <a:ext cx="415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DTFT</a:t>
            </a:r>
            <a:r>
              <a:rPr kumimoji="1" lang="zh-CN" altLang="en-US" sz="3200" dirty="0"/>
              <a:t>逆变换：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4B2BFAF-5712-2242-9BF0-639E69209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696" y="2450034"/>
            <a:ext cx="4155223" cy="9630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186EBA3-C291-5549-AF3D-A3CC0EC377BF}"/>
              </a:ext>
            </a:extLst>
          </p:cNvPr>
          <p:cNvSpPr txBox="1"/>
          <p:nvPr/>
        </p:nvSpPr>
        <p:spPr>
          <a:xfrm>
            <a:off x="650240" y="1646002"/>
            <a:ext cx="4155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DTFT</a:t>
            </a:r>
            <a:r>
              <a:rPr kumimoji="1" lang="zh-CN" altLang="en-US" sz="3200" dirty="0"/>
              <a:t>正变换：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99E22B-624A-694E-B76A-67925E512E57}"/>
              </a:ext>
            </a:extLst>
          </p:cNvPr>
          <p:cNvSpPr/>
          <p:nvPr/>
        </p:nvSpPr>
        <p:spPr>
          <a:xfrm>
            <a:off x="5639088" y="4607352"/>
            <a:ext cx="6555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周期函数（频谱周期延拓），考虑周期函数傅立叶级数（频谱的傅立叶级数）</a:t>
            </a:r>
            <a:endParaRPr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EEA50C2-6B6C-774B-8056-C1BA3DC09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57" y="6030604"/>
            <a:ext cx="5746443" cy="14010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843CC56-11B8-7B49-B065-6E130EA3E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129" y="6291973"/>
            <a:ext cx="5450987" cy="24346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240B9B6-0786-EE49-9BE5-2E57DB8C2B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906" y="7748286"/>
            <a:ext cx="2278667" cy="59794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A3EC334-6FDB-B745-BCED-31F874D26D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523" y="8498964"/>
            <a:ext cx="1197249" cy="4469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71466E5-4DD1-5D4C-BEB8-22917E14C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5573" y="8540718"/>
            <a:ext cx="2298718" cy="44697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711D7E0-76CD-0946-9328-6A3AAB8AE2B6}"/>
              </a:ext>
            </a:extLst>
          </p:cNvPr>
          <p:cNvSpPr/>
          <p:nvPr/>
        </p:nvSpPr>
        <p:spPr>
          <a:xfrm>
            <a:off x="11251373" y="5768753"/>
            <a:ext cx="1103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DTFT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5616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579" name="2、用单边Z变换求解线性差分方程"/>
          <p:cNvSpPr txBox="1"/>
          <p:nvPr/>
        </p:nvSpPr>
        <p:spPr>
          <a:xfrm>
            <a:off x="480602" y="1276350"/>
            <a:ext cx="4737203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2、用单边Z变换求解线性差分方程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24" y="1902420"/>
            <a:ext cx="40386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1" name="Image" descr="Image"/>
          <p:cNvPicPr>
            <a:picLocks noChangeAspect="1"/>
          </p:cNvPicPr>
          <p:nvPr/>
        </p:nvPicPr>
        <p:blipFill>
          <a:blip r:embed="rId3"/>
          <a:srcRect l="84484"/>
          <a:stretch>
            <a:fillRect/>
          </a:stretch>
        </p:blipFill>
        <p:spPr>
          <a:xfrm>
            <a:off x="5872414" y="1902420"/>
            <a:ext cx="811813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26" y="3200817"/>
            <a:ext cx="33147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初始条件"/>
          <p:cNvSpPr txBox="1"/>
          <p:nvPr/>
        </p:nvSpPr>
        <p:spPr>
          <a:xfrm>
            <a:off x="5819678" y="315458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初始条件</a:t>
            </a:r>
          </a:p>
        </p:txBody>
      </p:sp>
      <p:grpSp>
        <p:nvGrpSpPr>
          <p:cNvPr id="586" name="Group"/>
          <p:cNvGrpSpPr/>
          <p:nvPr/>
        </p:nvGrpSpPr>
        <p:grpSpPr>
          <a:xfrm>
            <a:off x="878347" y="3876914"/>
            <a:ext cx="3030273" cy="520701"/>
            <a:chOff x="0" y="0"/>
            <a:chExt cx="3030271" cy="520700"/>
          </a:xfrm>
        </p:grpSpPr>
        <p:sp>
          <p:nvSpPr>
            <p:cNvPr id="584" name="求"/>
            <p:cNvSpPr txBox="1"/>
            <p:nvPr/>
          </p:nvSpPr>
          <p:spPr>
            <a:xfrm>
              <a:off x="0" y="0"/>
              <a:ext cx="419100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求</a:t>
              </a:r>
            </a:p>
          </p:txBody>
        </p:sp>
        <p:pic>
          <p:nvPicPr>
            <p:cNvPr id="58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071" y="58547"/>
              <a:ext cx="24892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7" name="解："/>
          <p:cNvSpPr txBox="1"/>
          <p:nvPr/>
        </p:nvSpPr>
        <p:spPr>
          <a:xfrm>
            <a:off x="292717" y="4511405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解：</a:t>
            </a:r>
          </a:p>
        </p:txBody>
      </p:sp>
      <p:sp>
        <p:nvSpPr>
          <p:cNvPr id="588" name="左右两边求单边Z变换"/>
          <p:cNvSpPr txBox="1"/>
          <p:nvPr/>
        </p:nvSpPr>
        <p:spPr>
          <a:xfrm>
            <a:off x="979498" y="4511405"/>
            <a:ext cx="30437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左右两边求单边Z变换</a:t>
            </a:r>
          </a:p>
        </p:txBody>
      </p:sp>
      <p:pic>
        <p:nvPicPr>
          <p:cNvPr id="58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951" y="5205839"/>
            <a:ext cx="60706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5151" y="6379309"/>
            <a:ext cx="61722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584" y="7552779"/>
            <a:ext cx="80391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4688" y="8608481"/>
            <a:ext cx="6172201" cy="95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 advAuto="0"/>
      <p:bldP spid="580" grpId="0" animBg="1" advAuto="0"/>
      <p:bldP spid="581" grpId="0" animBg="1" advAuto="0"/>
      <p:bldP spid="582" grpId="0" animBg="1" advAuto="0"/>
      <p:bldP spid="583" grpId="0" animBg="1" advAuto="0"/>
      <p:bldP spid="586" grpId="0" animBg="1" advAuto="0"/>
      <p:bldP spid="587" grpId="0" animBg="1" advAuto="0"/>
      <p:bldP spid="588" grpId="0" animBg="1" advAuto="0"/>
      <p:bldP spid="589" grpId="0" animBg="1" advAuto="0"/>
      <p:bldP spid="590" grpId="0" animBg="1" advAuto="0"/>
      <p:bldP spid="591" grpId="0" animBg="1" advAuto="0"/>
      <p:bldP spid="59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pic>
        <p:nvPicPr>
          <p:cNvPr id="5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1185611"/>
            <a:ext cx="61722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2" y="2355944"/>
            <a:ext cx="108458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Line"/>
          <p:cNvSpPr/>
          <p:nvPr/>
        </p:nvSpPr>
        <p:spPr>
          <a:xfrm>
            <a:off x="7608308" y="4861708"/>
            <a:ext cx="1669673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98" name="=0"/>
          <p:cNvSpPr txBox="1"/>
          <p:nvPr/>
        </p:nvSpPr>
        <p:spPr>
          <a:xfrm>
            <a:off x="7639672" y="4932181"/>
            <a:ext cx="4849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=0</a:t>
            </a:r>
          </a:p>
        </p:txBody>
      </p:sp>
      <p:pic>
        <p:nvPicPr>
          <p:cNvPr id="59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12" y="3742176"/>
            <a:ext cx="91821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1881" y="3850126"/>
            <a:ext cx="2108201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72" y="5388603"/>
            <a:ext cx="7023101" cy="177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Line"/>
          <p:cNvSpPr/>
          <p:nvPr/>
        </p:nvSpPr>
        <p:spPr>
          <a:xfrm>
            <a:off x="5868948" y="8875021"/>
            <a:ext cx="939203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3" name="零状态响应"/>
          <p:cNvSpPr txBox="1"/>
          <p:nvPr/>
        </p:nvSpPr>
        <p:spPr>
          <a:xfrm>
            <a:off x="5900312" y="894549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零状态响应</a:t>
            </a:r>
          </a:p>
        </p:txBody>
      </p:sp>
      <p:sp>
        <p:nvSpPr>
          <p:cNvPr id="604" name="Line"/>
          <p:cNvSpPr/>
          <p:nvPr/>
        </p:nvSpPr>
        <p:spPr>
          <a:xfrm>
            <a:off x="4735436" y="8875021"/>
            <a:ext cx="799957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零输入响应"/>
          <p:cNvSpPr txBox="1"/>
          <p:nvPr/>
        </p:nvSpPr>
        <p:spPr>
          <a:xfrm>
            <a:off x="3871141" y="8958657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chemeClr val="accent5"/>
                </a:solidFill>
              </a:defRPr>
            </a:lvl1pPr>
          </a:lstStyle>
          <a:p>
            <a:r>
              <a:t>零输入响应</a:t>
            </a:r>
          </a:p>
        </p:txBody>
      </p:sp>
      <p:pic>
        <p:nvPicPr>
          <p:cNvPr id="60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766" y="6118853"/>
            <a:ext cx="22733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对Y(z)进行z反变换，得"/>
          <p:cNvSpPr txBox="1"/>
          <p:nvPr/>
        </p:nvSpPr>
        <p:spPr>
          <a:xfrm>
            <a:off x="229607" y="8397685"/>
            <a:ext cx="324673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对Y(z)进行z反变换，得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512" y="8473885"/>
            <a:ext cx="4127501" cy="31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animBg="1" advAuto="0"/>
      <p:bldP spid="596" grpId="0" animBg="1" advAuto="0"/>
      <p:bldP spid="597" grpId="0" animBg="1" advAuto="0"/>
      <p:bldP spid="598" grpId="0" animBg="1" advAuto="0"/>
      <p:bldP spid="599" grpId="0" animBg="1" advAuto="0"/>
      <p:bldP spid="600" grpId="0" animBg="1" advAuto="0"/>
      <p:bldP spid="601" grpId="0" animBg="1" advAuto="0"/>
      <p:bldP spid="602" grpId="0" animBg="1" advAuto="0"/>
      <p:bldP spid="603" grpId="0" animBg="1" advAuto="0"/>
      <p:bldP spid="604" grpId="0" animBg="1" advAuto="0"/>
      <p:bldP spid="605" grpId="0" animBg="1" advAuto="0"/>
      <p:bldP spid="606" grpId="0" animBg="1" advAuto="0"/>
      <p:bldP spid="607" grpId="0" animBg="1" advAuto="0"/>
      <p:bldP spid="608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611" name="例：LSI离散系统的系统函数"/>
          <p:cNvSpPr txBox="1"/>
          <p:nvPr/>
        </p:nvSpPr>
        <p:spPr>
          <a:xfrm>
            <a:off x="213723" y="1289050"/>
            <a:ext cx="3907537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例：LSI离散系统的系统函数</a:t>
            </a:r>
          </a:p>
        </p:txBody>
      </p:sp>
      <p:pic>
        <p:nvPicPr>
          <p:cNvPr id="61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147" y="1812315"/>
            <a:ext cx="2603501" cy="698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7" name="Group"/>
          <p:cNvGrpSpPr/>
          <p:nvPr/>
        </p:nvGrpSpPr>
        <p:grpSpPr>
          <a:xfrm>
            <a:off x="318362" y="2570428"/>
            <a:ext cx="11237532" cy="749301"/>
            <a:chOff x="0" y="0"/>
            <a:chExt cx="11237530" cy="749300"/>
          </a:xfrm>
        </p:grpSpPr>
        <p:pic>
          <p:nvPicPr>
            <p:cNvPr id="61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480" y="215900"/>
              <a:ext cx="2349501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430" y="0"/>
              <a:ext cx="4737101" cy="749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5" name="已知输入为"/>
            <p:cNvSpPr txBox="1"/>
            <p:nvPr/>
          </p:nvSpPr>
          <p:spPr>
            <a:xfrm>
              <a:off x="0" y="169671"/>
              <a:ext cx="16383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已知输入为</a:t>
              </a:r>
            </a:p>
          </p:txBody>
        </p:sp>
        <p:sp>
          <p:nvSpPr>
            <p:cNvPr id="616" name="时，其全响应为"/>
            <p:cNvSpPr txBox="1"/>
            <p:nvPr/>
          </p:nvSpPr>
          <p:spPr>
            <a:xfrm>
              <a:off x="4080161" y="169671"/>
              <a:ext cx="2247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时，其全响应为</a:t>
              </a:r>
            </a:p>
          </p:txBody>
        </p:sp>
      </p:grpSp>
      <p:sp>
        <p:nvSpPr>
          <p:cNvPr id="618" name="（2）求初始状态y(-1),y(-2)"/>
          <p:cNvSpPr txBox="1"/>
          <p:nvPr/>
        </p:nvSpPr>
        <p:spPr>
          <a:xfrm>
            <a:off x="318362" y="3958010"/>
            <a:ext cx="37548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（2）求初始状态y(-1),y(-2)</a:t>
            </a:r>
          </a:p>
        </p:txBody>
      </p:sp>
      <p:grpSp>
        <p:nvGrpSpPr>
          <p:cNvPr id="621" name="Group"/>
          <p:cNvGrpSpPr/>
          <p:nvPr/>
        </p:nvGrpSpPr>
        <p:grpSpPr>
          <a:xfrm>
            <a:off x="318362" y="3295969"/>
            <a:ext cx="3565132" cy="520701"/>
            <a:chOff x="0" y="0"/>
            <a:chExt cx="3565130" cy="520700"/>
          </a:xfrm>
        </p:grpSpPr>
        <p:sp>
          <p:nvSpPr>
            <p:cNvPr id="619" name="（1）求零输入响应"/>
            <p:cNvSpPr txBox="1"/>
            <p:nvPr/>
          </p:nvSpPr>
          <p:spPr>
            <a:xfrm>
              <a:off x="0" y="0"/>
              <a:ext cx="2722169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（1）求零输入响应</a:t>
              </a:r>
            </a:p>
          </p:txBody>
        </p:sp>
        <p:pic>
          <p:nvPicPr>
            <p:cNvPr id="62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3130" y="76200"/>
              <a:ext cx="7620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2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0531" y="4696251"/>
            <a:ext cx="2946401" cy="317501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解：(1)"/>
          <p:cNvSpPr txBox="1"/>
          <p:nvPr/>
        </p:nvSpPr>
        <p:spPr>
          <a:xfrm>
            <a:off x="585207" y="4650023"/>
            <a:ext cx="10963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解：(1)</a:t>
            </a:r>
          </a:p>
        </p:txBody>
      </p:sp>
      <p:pic>
        <p:nvPicPr>
          <p:cNvPr id="62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7550" y="5356305"/>
            <a:ext cx="25273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2362" y="5125089"/>
            <a:ext cx="3149601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9474" y="5175889"/>
            <a:ext cx="3721101" cy="66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7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61328" y="6020333"/>
            <a:ext cx="4978401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9322" y="7004477"/>
            <a:ext cx="29464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2412" y="6972727"/>
            <a:ext cx="2349501" cy="381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(2)"/>
          <p:cNvSpPr txBox="1"/>
          <p:nvPr/>
        </p:nvSpPr>
        <p:spPr>
          <a:xfrm>
            <a:off x="1065851" y="7668506"/>
            <a:ext cx="48676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(2)</a:t>
            </a:r>
          </a:p>
        </p:txBody>
      </p:sp>
      <p:pic>
        <p:nvPicPr>
          <p:cNvPr id="63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62528" y="7659487"/>
            <a:ext cx="50292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1235" y="7004477"/>
            <a:ext cx="27686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128" y="8116153"/>
            <a:ext cx="5080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Arrow"/>
          <p:cNvSpPr/>
          <p:nvPr/>
        </p:nvSpPr>
        <p:spPr>
          <a:xfrm>
            <a:off x="7819301" y="7004477"/>
            <a:ext cx="967274" cy="317501"/>
          </a:xfrm>
          <a:prstGeom prst="rightArrow">
            <a:avLst>
              <a:gd name="adj1" fmla="val 54603"/>
              <a:gd name="adj2" fmla="val 117210"/>
            </a:avLst>
          </a:prstGeom>
          <a:blipFill>
            <a:blip r:embed="rId16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35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2011" y="8274903"/>
            <a:ext cx="30099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8843" y="9042560"/>
            <a:ext cx="27305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23643" y="8861141"/>
            <a:ext cx="2781301" cy="63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0" animBg="1" advAuto="0"/>
      <p:bldP spid="612" grpId="0" animBg="1" advAuto="0"/>
      <p:bldP spid="617" grpId="0" animBg="1" advAuto="0"/>
      <p:bldP spid="618" grpId="0" animBg="1" advAuto="0"/>
      <p:bldP spid="621" grpId="0" animBg="1" advAuto="0"/>
      <p:bldP spid="622" grpId="0" animBg="1" advAuto="0"/>
      <p:bldP spid="623" grpId="0" animBg="1" advAuto="0"/>
      <p:bldP spid="624" grpId="0" animBg="1" advAuto="0"/>
      <p:bldP spid="625" grpId="0" animBg="1" advAuto="0"/>
      <p:bldP spid="626" grpId="0" animBg="1" advAuto="0"/>
      <p:bldP spid="627" grpId="0" animBg="1" advAuto="0"/>
      <p:bldP spid="628" grpId="0" animBg="1" advAuto="0"/>
      <p:bldP spid="629" grpId="0" animBg="1" advAuto="0"/>
      <p:bldP spid="630" grpId="0" animBg="1" advAuto="0"/>
      <p:bldP spid="631" grpId="0" animBg="1" advAuto="0"/>
      <p:bldP spid="632" grpId="0" animBg="1" advAuto="0"/>
      <p:bldP spid="633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640" name="3、传输函数的零极点"/>
          <p:cNvSpPr txBox="1"/>
          <p:nvPr/>
        </p:nvSpPr>
        <p:spPr>
          <a:xfrm>
            <a:off x="480602" y="1276350"/>
            <a:ext cx="3026970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3、传输函数的零极点</a:t>
            </a:r>
          </a:p>
        </p:txBody>
      </p:sp>
      <p:pic>
        <p:nvPicPr>
          <p:cNvPr id="6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" y="2329428"/>
            <a:ext cx="5211965" cy="1061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64" y="2434516"/>
            <a:ext cx="4602526" cy="850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538" y="2054820"/>
            <a:ext cx="2411383" cy="168651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零点：使得传输函数H(z)的分子多项式为0时z的取值…"/>
          <p:cNvSpPr txBox="1"/>
          <p:nvPr/>
        </p:nvSpPr>
        <p:spPr>
          <a:xfrm>
            <a:off x="301879" y="3440380"/>
            <a:ext cx="7192367" cy="1023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2400"/>
            </a:pPr>
            <a:r>
              <a:t>零点：使得传输函数H(z)的分子多项式为0时z的取值</a:t>
            </a:r>
          </a:p>
          <a:p>
            <a:pPr algn="l">
              <a:lnSpc>
                <a:spcPct val="120000"/>
              </a:lnSpc>
              <a:defRPr sz="2400"/>
            </a:pPr>
            <a:r>
              <a:t>极点：使得传输函数H(z)的分母多项式为0时z的取值</a:t>
            </a:r>
          </a:p>
        </p:txBody>
      </p:sp>
      <p:sp>
        <p:nvSpPr>
          <p:cNvPr id="645" name="系统传输函数："/>
          <p:cNvSpPr txBox="1"/>
          <p:nvPr/>
        </p:nvSpPr>
        <p:spPr>
          <a:xfrm>
            <a:off x="175595" y="183286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系统传输函数：</a:t>
            </a:r>
          </a:p>
        </p:txBody>
      </p:sp>
      <p:sp>
        <p:nvSpPr>
          <p:cNvPr id="646" name="系统频率响应："/>
          <p:cNvSpPr txBox="1"/>
          <p:nvPr/>
        </p:nvSpPr>
        <p:spPr>
          <a:xfrm>
            <a:off x="175595" y="451633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系统频率响应：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780" y="5354314"/>
            <a:ext cx="27813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068" y="4717571"/>
            <a:ext cx="26162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256" y="4732014"/>
            <a:ext cx="17018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0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622" y="5068984"/>
            <a:ext cx="16510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4483" y="6673958"/>
            <a:ext cx="32385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117" y="8474836"/>
            <a:ext cx="4229101" cy="93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2222" y="5598058"/>
            <a:ext cx="18034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54" name="幅频响应："/>
          <p:cNvSpPr txBox="1"/>
          <p:nvPr/>
        </p:nvSpPr>
        <p:spPr>
          <a:xfrm>
            <a:off x="286623" y="649558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幅频响应：</a:t>
            </a:r>
          </a:p>
        </p:txBody>
      </p:sp>
      <p:sp>
        <p:nvSpPr>
          <p:cNvPr id="655" name="相频响应："/>
          <p:cNvSpPr txBox="1"/>
          <p:nvPr/>
        </p:nvSpPr>
        <p:spPr>
          <a:xfrm>
            <a:off x="286623" y="8028087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相频响应：</a:t>
            </a:r>
          </a:p>
        </p:txBody>
      </p:sp>
      <p:grpSp>
        <p:nvGrpSpPr>
          <p:cNvPr id="658" name="Group"/>
          <p:cNvGrpSpPr/>
          <p:nvPr/>
        </p:nvGrpSpPr>
        <p:grpSpPr>
          <a:xfrm>
            <a:off x="4996725" y="7555920"/>
            <a:ext cx="4534050" cy="520701"/>
            <a:chOff x="0" y="-25399"/>
            <a:chExt cx="4534048" cy="520700"/>
          </a:xfrm>
        </p:grpSpPr>
        <p:sp>
          <p:nvSpPr>
            <p:cNvPr id="656" name="各极点到         的矢量的长度之积"/>
            <p:cNvSpPr txBox="1"/>
            <p:nvPr/>
          </p:nvSpPr>
          <p:spPr>
            <a:xfrm>
              <a:off x="0" y="-25400"/>
              <a:ext cx="453404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各极点到         的矢量的长度之积</a:t>
              </a:r>
            </a:p>
          </p:txBody>
        </p:sp>
        <p:pic>
          <p:nvPicPr>
            <p:cNvPr id="657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0579" y="95250"/>
              <a:ext cx="4191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61" name="Group"/>
          <p:cNvGrpSpPr/>
          <p:nvPr/>
        </p:nvGrpSpPr>
        <p:grpSpPr>
          <a:xfrm>
            <a:off x="4996725" y="6846685"/>
            <a:ext cx="4534050" cy="520701"/>
            <a:chOff x="0" y="-25399"/>
            <a:chExt cx="4534048" cy="520700"/>
          </a:xfrm>
        </p:grpSpPr>
        <p:sp>
          <p:nvSpPr>
            <p:cNvPr id="659" name="各零点到         的矢量的长度之积"/>
            <p:cNvSpPr txBox="1"/>
            <p:nvPr/>
          </p:nvSpPr>
          <p:spPr>
            <a:xfrm>
              <a:off x="0" y="-25400"/>
              <a:ext cx="453404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defRPr sz="24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各零点到         的矢量的长度之积</a:t>
              </a:r>
            </a:p>
          </p:txBody>
        </p:sp>
        <p:pic>
          <p:nvPicPr>
            <p:cNvPr id="660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0579" y="95250"/>
              <a:ext cx="4191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" grpId="0" animBg="1" advAuto="0"/>
      <p:bldP spid="641" grpId="0" animBg="1" advAuto="0"/>
      <p:bldP spid="642" grpId="0" animBg="1" advAuto="0"/>
      <p:bldP spid="643" grpId="0" animBg="1" advAuto="0"/>
      <p:bldP spid="644" grpId="0" build="p" bldLvl="5" animBg="1" advAuto="0"/>
      <p:bldP spid="645" grpId="0" animBg="1" advAuto="0"/>
      <p:bldP spid="646" grpId="0" animBg="1" advAuto="0"/>
      <p:bldP spid="647" grpId="0" animBg="1" advAuto="0"/>
      <p:bldP spid="648" grpId="0" animBg="1" advAuto="0"/>
      <p:bldP spid="649" grpId="0" animBg="1" advAuto="0"/>
      <p:bldP spid="650" grpId="0" animBg="1" advAuto="0"/>
      <p:bldP spid="651" grpId="0" animBg="1" advAuto="0"/>
      <p:bldP spid="652" grpId="0" animBg="1" advAuto="0"/>
      <p:bldP spid="653" grpId="0" animBg="1" advAuto="0"/>
      <p:bldP spid="654" grpId="0" animBg="1" advAuto="0"/>
      <p:bldP spid="655" grpId="0" animBg="1" advAuto="0"/>
      <p:bldP spid="658" grpId="0" animBg="1" advAuto="0"/>
      <p:bldP spid="661" grpId="0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664" name="3、传输函数的零极点"/>
          <p:cNvSpPr txBox="1"/>
          <p:nvPr/>
        </p:nvSpPr>
        <p:spPr>
          <a:xfrm>
            <a:off x="480602" y="1276350"/>
            <a:ext cx="3026970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3、传输函数的零极点</a:t>
            </a:r>
          </a:p>
        </p:txBody>
      </p:sp>
      <p:sp>
        <p:nvSpPr>
          <p:cNvPr id="665" name="Circle"/>
          <p:cNvSpPr/>
          <p:nvPr/>
        </p:nvSpPr>
        <p:spPr>
          <a:xfrm>
            <a:off x="1414594" y="2612343"/>
            <a:ext cx="3298181" cy="3302001"/>
          </a:xfrm>
          <a:prstGeom prst="ellips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70" name="Group"/>
          <p:cNvGrpSpPr/>
          <p:nvPr/>
        </p:nvGrpSpPr>
        <p:grpSpPr>
          <a:xfrm>
            <a:off x="779615" y="1814018"/>
            <a:ext cx="4935278" cy="4759747"/>
            <a:chOff x="0" y="0"/>
            <a:chExt cx="4935277" cy="4759745"/>
          </a:xfrm>
        </p:grpSpPr>
        <p:sp>
          <p:nvSpPr>
            <p:cNvPr id="666" name="Line"/>
            <p:cNvSpPr/>
            <p:nvPr/>
          </p:nvSpPr>
          <p:spPr>
            <a:xfrm>
              <a:off x="0" y="2449324"/>
              <a:ext cx="456813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ne"/>
            <p:cNvSpPr/>
            <p:nvPr/>
          </p:nvSpPr>
          <p:spPr>
            <a:xfrm flipV="1">
              <a:off x="2284069" y="138904"/>
              <a:ext cx="1" cy="4620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Re"/>
            <p:cNvSpPr txBox="1"/>
            <p:nvPr/>
          </p:nvSpPr>
          <p:spPr>
            <a:xfrm>
              <a:off x="4448206" y="1835257"/>
              <a:ext cx="48707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669" name="Im"/>
            <p:cNvSpPr txBox="1"/>
            <p:nvPr/>
          </p:nvSpPr>
          <p:spPr>
            <a:xfrm>
              <a:off x="2398656" y="-1"/>
              <a:ext cx="4529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</p:grpSp>
      <p:grpSp>
        <p:nvGrpSpPr>
          <p:cNvPr id="673" name="Group"/>
          <p:cNvGrpSpPr/>
          <p:nvPr/>
        </p:nvGrpSpPr>
        <p:grpSpPr>
          <a:xfrm>
            <a:off x="2987306" y="3179650"/>
            <a:ext cx="139880" cy="2167386"/>
            <a:chOff x="0" y="0"/>
            <a:chExt cx="139879" cy="2167384"/>
          </a:xfrm>
        </p:grpSpPr>
        <p:sp>
          <p:nvSpPr>
            <p:cNvPr id="671" name="Circle"/>
            <p:cNvSpPr/>
            <p:nvPr/>
          </p:nvSpPr>
          <p:spPr>
            <a:xfrm>
              <a:off x="12879" y="0"/>
              <a:ext cx="127001" cy="127000"/>
            </a:xfrm>
            <a:prstGeom prst="ellipse">
              <a:avLst/>
            </a:prstGeom>
            <a:solidFill>
              <a:schemeClr val="accent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2" name="Circle"/>
            <p:cNvSpPr/>
            <p:nvPr/>
          </p:nvSpPr>
          <p:spPr>
            <a:xfrm>
              <a:off x="0" y="2040384"/>
              <a:ext cx="127000" cy="127001"/>
            </a:xfrm>
            <a:prstGeom prst="ellipse">
              <a:avLst/>
            </a:prstGeom>
            <a:solidFill>
              <a:schemeClr val="accent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76" name="Group"/>
          <p:cNvGrpSpPr/>
          <p:nvPr/>
        </p:nvGrpSpPr>
        <p:grpSpPr>
          <a:xfrm>
            <a:off x="1349929" y="4199843"/>
            <a:ext cx="3427513" cy="127001"/>
            <a:chOff x="0" y="0"/>
            <a:chExt cx="3427511" cy="127000"/>
          </a:xfrm>
        </p:grpSpPr>
        <p:sp>
          <p:nvSpPr>
            <p:cNvPr id="674" name="Circle"/>
            <p:cNvSpPr/>
            <p:nvPr/>
          </p:nvSpPr>
          <p:spPr>
            <a:xfrm>
              <a:off x="0" y="0"/>
              <a:ext cx="127000" cy="1270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5" name="Circle"/>
            <p:cNvSpPr/>
            <p:nvPr/>
          </p:nvSpPr>
          <p:spPr>
            <a:xfrm>
              <a:off x="3300511" y="0"/>
              <a:ext cx="127001" cy="1270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77" name="Line"/>
          <p:cNvSpPr/>
          <p:nvPr/>
        </p:nvSpPr>
        <p:spPr>
          <a:xfrm flipV="1">
            <a:off x="3059239" y="2982323"/>
            <a:ext cx="1038131" cy="2605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8" name="Line"/>
          <p:cNvSpPr/>
          <p:nvPr/>
        </p:nvSpPr>
        <p:spPr>
          <a:xfrm flipV="1">
            <a:off x="3056832" y="2975943"/>
            <a:ext cx="1042945" cy="23193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681" name="Group"/>
          <p:cNvGrpSpPr/>
          <p:nvPr/>
        </p:nvGrpSpPr>
        <p:grpSpPr>
          <a:xfrm>
            <a:off x="2682398" y="2972907"/>
            <a:ext cx="266701" cy="2513829"/>
            <a:chOff x="0" y="0"/>
            <a:chExt cx="266700" cy="2513827"/>
          </a:xfrm>
        </p:grpSpPr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0"/>
              <a:ext cx="254000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34427"/>
              <a:ext cx="266700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4" name="Group"/>
          <p:cNvGrpSpPr/>
          <p:nvPr/>
        </p:nvGrpSpPr>
        <p:grpSpPr>
          <a:xfrm>
            <a:off x="1073086" y="4399389"/>
            <a:ext cx="3968498" cy="198622"/>
            <a:chOff x="0" y="0"/>
            <a:chExt cx="3968497" cy="198621"/>
          </a:xfrm>
        </p:grpSpPr>
        <p:pic>
          <p:nvPicPr>
            <p:cNvPr id="68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121"/>
              <a:ext cx="241300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9897" y="0"/>
              <a:ext cx="228601" cy="190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8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045" y="2757179"/>
            <a:ext cx="1905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767" y="4360706"/>
            <a:ext cx="2032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Line"/>
          <p:cNvSpPr/>
          <p:nvPr/>
        </p:nvSpPr>
        <p:spPr>
          <a:xfrm flipV="1">
            <a:off x="1419691" y="2976095"/>
            <a:ext cx="2668151" cy="1281939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8" name="Line"/>
          <p:cNvSpPr/>
          <p:nvPr/>
        </p:nvSpPr>
        <p:spPr>
          <a:xfrm flipH="1" flipV="1">
            <a:off x="4095860" y="2980958"/>
            <a:ext cx="617298" cy="1285717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691" name="Group"/>
          <p:cNvGrpSpPr/>
          <p:nvPr/>
        </p:nvGrpSpPr>
        <p:grpSpPr>
          <a:xfrm>
            <a:off x="7594779" y="2473612"/>
            <a:ext cx="4675528" cy="1782662"/>
            <a:chOff x="0" y="0"/>
            <a:chExt cx="4675527" cy="1782661"/>
          </a:xfrm>
        </p:grpSpPr>
        <p:sp>
          <p:nvSpPr>
            <p:cNvPr id="740" name="Connection Line"/>
            <p:cNvSpPr/>
            <p:nvPr/>
          </p:nvSpPr>
          <p:spPr>
            <a:xfrm>
              <a:off x="0" y="0"/>
              <a:ext cx="2338263" cy="1782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32" y="-5397"/>
                    <a:pt x="14232" y="-5400"/>
                    <a:pt x="21600" y="16190"/>
                  </a:cubicBezTo>
                </a:path>
              </a:pathLst>
            </a:cu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41" name="Connection Line"/>
            <p:cNvSpPr/>
            <p:nvPr/>
          </p:nvSpPr>
          <p:spPr>
            <a:xfrm>
              <a:off x="2337264" y="-1"/>
              <a:ext cx="2338264" cy="1782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200"/>
                  </a:moveTo>
                  <a:cubicBezTo>
                    <a:pt x="7032" y="-5397"/>
                    <a:pt x="14232" y="-5400"/>
                    <a:pt x="21600" y="16190"/>
                  </a:cubicBezTo>
                </a:path>
              </a:pathLst>
            </a:cu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05" name="Group"/>
          <p:cNvGrpSpPr/>
          <p:nvPr/>
        </p:nvGrpSpPr>
        <p:grpSpPr>
          <a:xfrm>
            <a:off x="6434895" y="1810166"/>
            <a:ext cx="6456123" cy="4010229"/>
            <a:chOff x="0" y="0"/>
            <a:chExt cx="6456121" cy="4010227"/>
          </a:xfrm>
        </p:grpSpPr>
        <p:sp>
          <p:nvSpPr>
            <p:cNvPr id="692" name="Line"/>
            <p:cNvSpPr/>
            <p:nvPr/>
          </p:nvSpPr>
          <p:spPr>
            <a:xfrm>
              <a:off x="309996" y="2453176"/>
              <a:ext cx="61461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Line"/>
            <p:cNvSpPr/>
            <p:nvPr/>
          </p:nvSpPr>
          <p:spPr>
            <a:xfrm flipV="1">
              <a:off x="1163383" y="142756"/>
              <a:ext cx="1" cy="3867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4" name="0"/>
            <p:cNvSpPr txBox="1"/>
            <p:nvPr/>
          </p:nvSpPr>
          <p:spPr>
            <a:xfrm>
              <a:off x="784614" y="2449522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0</a:t>
              </a:r>
            </a:p>
          </p:txBody>
        </p:sp>
        <p:pic>
          <p:nvPicPr>
            <p:cNvPr id="69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23876" y="2616153"/>
              <a:ext cx="190501" cy="55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7136" y="2578053"/>
              <a:ext cx="342901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78163" y="2787603"/>
              <a:ext cx="317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13908" y="2825703"/>
              <a:ext cx="1651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9" name="Line"/>
            <p:cNvSpPr/>
            <p:nvPr/>
          </p:nvSpPr>
          <p:spPr>
            <a:xfrm flipV="1">
              <a:off x="2328986" y="2313476"/>
              <a:ext cx="1" cy="279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ne"/>
            <p:cNvSpPr/>
            <p:nvPr/>
          </p:nvSpPr>
          <p:spPr>
            <a:xfrm flipV="1">
              <a:off x="5836913" y="2313476"/>
              <a:ext cx="1" cy="279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Line"/>
            <p:cNvSpPr/>
            <p:nvPr/>
          </p:nvSpPr>
          <p:spPr>
            <a:xfrm flipV="1">
              <a:off x="3497753" y="2313476"/>
              <a:ext cx="1" cy="279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2" name="Line"/>
            <p:cNvSpPr/>
            <p:nvPr/>
          </p:nvSpPr>
          <p:spPr>
            <a:xfrm flipV="1">
              <a:off x="4667199" y="2313476"/>
              <a:ext cx="1" cy="279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703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1066800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4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31041" y="2082102"/>
              <a:ext cx="215901" cy="139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06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2094" y="3661798"/>
            <a:ext cx="2540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2167" y="3517881"/>
            <a:ext cx="2667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22526" y="5753280"/>
            <a:ext cx="2620927" cy="767558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Line"/>
          <p:cNvSpPr/>
          <p:nvPr/>
        </p:nvSpPr>
        <p:spPr>
          <a:xfrm flipV="1">
            <a:off x="3061633" y="2977824"/>
            <a:ext cx="1039125" cy="1278481"/>
          </a:xfrm>
          <a:prstGeom prst="line">
            <a:avLst/>
          </a:prstGeom>
          <a:ln w="25400">
            <a:solidFill>
              <a:srgbClr val="AA794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10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18439" y="6851951"/>
            <a:ext cx="4229101" cy="939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15" name="Group"/>
          <p:cNvGrpSpPr/>
          <p:nvPr/>
        </p:nvGrpSpPr>
        <p:grpSpPr>
          <a:xfrm>
            <a:off x="3023141" y="2653003"/>
            <a:ext cx="1061271" cy="596143"/>
            <a:chOff x="0" y="0"/>
            <a:chExt cx="1061270" cy="596142"/>
          </a:xfrm>
        </p:grpSpPr>
        <p:pic>
          <p:nvPicPr>
            <p:cNvPr id="711" name="Image" descr="Image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3359" y="0"/>
              <a:ext cx="279401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2" name="Line"/>
            <p:cNvSpPr/>
            <p:nvPr/>
          </p:nvSpPr>
          <p:spPr>
            <a:xfrm>
              <a:off x="0" y="590147"/>
              <a:ext cx="10612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2" name="Connection Line"/>
            <p:cNvSpPr/>
            <p:nvPr/>
          </p:nvSpPr>
          <p:spPr>
            <a:xfrm>
              <a:off x="584653" y="458337"/>
              <a:ext cx="61419" cy="137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29" h="21600" extrusionOk="0">
                  <a:moveTo>
                    <a:pt x="0" y="0"/>
                  </a:moveTo>
                  <a:cubicBezTo>
                    <a:pt x="16696" y="6310"/>
                    <a:pt x="21600" y="13510"/>
                    <a:pt x="14711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714" name="Line"/>
            <p:cNvSpPr/>
            <p:nvPr/>
          </p:nvSpPr>
          <p:spPr>
            <a:xfrm flipH="1" flipV="1">
              <a:off x="212764" y="258719"/>
              <a:ext cx="271379" cy="27137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718" name="Group"/>
          <p:cNvGrpSpPr/>
          <p:nvPr/>
        </p:nvGrpSpPr>
        <p:grpSpPr>
          <a:xfrm>
            <a:off x="3199129" y="3987597"/>
            <a:ext cx="317392" cy="271840"/>
            <a:chOff x="0" y="0"/>
            <a:chExt cx="317391" cy="271838"/>
          </a:xfrm>
        </p:grpSpPr>
        <p:pic>
          <p:nvPicPr>
            <p:cNvPr id="716" name="Image" descr="Image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6891" y="0"/>
              <a:ext cx="190501" cy="1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3" name="Connection Line"/>
            <p:cNvSpPr/>
            <p:nvPr/>
          </p:nvSpPr>
          <p:spPr>
            <a:xfrm>
              <a:off x="0" y="115579"/>
              <a:ext cx="71784" cy="156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44" h="21600" extrusionOk="0">
                  <a:moveTo>
                    <a:pt x="0" y="0"/>
                  </a:moveTo>
                  <a:cubicBezTo>
                    <a:pt x="16467" y="3629"/>
                    <a:pt x="21600" y="10829"/>
                    <a:pt x="15399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22" name="Group"/>
          <p:cNvGrpSpPr/>
          <p:nvPr/>
        </p:nvGrpSpPr>
        <p:grpSpPr>
          <a:xfrm>
            <a:off x="3045249" y="4915120"/>
            <a:ext cx="1061271" cy="368416"/>
            <a:chOff x="0" y="0"/>
            <a:chExt cx="1061270" cy="368415"/>
          </a:xfrm>
        </p:grpSpPr>
        <p:sp>
          <p:nvSpPr>
            <p:cNvPr id="719" name="Line"/>
            <p:cNvSpPr/>
            <p:nvPr/>
          </p:nvSpPr>
          <p:spPr>
            <a:xfrm>
              <a:off x="0" y="368415"/>
              <a:ext cx="106127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720" name="Image" descr="Image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1945" y="0"/>
              <a:ext cx="279401" cy="292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4" name="Connection Line"/>
            <p:cNvSpPr/>
            <p:nvPr/>
          </p:nvSpPr>
          <p:spPr>
            <a:xfrm>
              <a:off x="140927" y="116011"/>
              <a:ext cx="172953" cy="24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513" y="3607"/>
                    <a:pt x="18713" y="10807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25" name="Group"/>
          <p:cNvGrpSpPr/>
          <p:nvPr/>
        </p:nvGrpSpPr>
        <p:grpSpPr>
          <a:xfrm>
            <a:off x="4625930" y="3836053"/>
            <a:ext cx="422004" cy="428622"/>
            <a:chOff x="0" y="0"/>
            <a:chExt cx="422003" cy="428621"/>
          </a:xfrm>
        </p:grpSpPr>
        <p:pic>
          <p:nvPicPr>
            <p:cNvPr id="723" name="Image" descr="Image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0703" y="0"/>
              <a:ext cx="241301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5" name="Connection Line"/>
            <p:cNvSpPr/>
            <p:nvPr/>
          </p:nvSpPr>
          <p:spPr>
            <a:xfrm>
              <a:off x="0" y="236969"/>
              <a:ext cx="265493" cy="19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241" extrusionOk="0">
                  <a:moveTo>
                    <a:pt x="0" y="1998"/>
                  </a:moveTo>
                  <a:cubicBezTo>
                    <a:pt x="14182" y="-3359"/>
                    <a:pt x="21382" y="2055"/>
                    <a:pt x="21600" y="18241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728" name="Group"/>
          <p:cNvGrpSpPr/>
          <p:nvPr/>
        </p:nvGrpSpPr>
        <p:grpSpPr>
          <a:xfrm>
            <a:off x="1794840" y="3960666"/>
            <a:ext cx="464332" cy="304009"/>
            <a:chOff x="0" y="0"/>
            <a:chExt cx="464331" cy="304008"/>
          </a:xfrm>
        </p:grpSpPr>
        <p:pic>
          <p:nvPicPr>
            <p:cNvPr id="726" name="Image" descr="Image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3031" y="0"/>
              <a:ext cx="241301" cy="279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6" name="Connection Line"/>
            <p:cNvSpPr/>
            <p:nvPr/>
          </p:nvSpPr>
          <p:spPr>
            <a:xfrm>
              <a:off x="0" y="118609"/>
              <a:ext cx="60580" cy="18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65" h="21600" extrusionOk="0">
                  <a:moveTo>
                    <a:pt x="0" y="0"/>
                  </a:moveTo>
                  <a:cubicBezTo>
                    <a:pt x="17631" y="4911"/>
                    <a:pt x="21600" y="12111"/>
                    <a:pt x="11906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pic>
        <p:nvPicPr>
          <p:cNvPr id="729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67894" y="7949813"/>
            <a:ext cx="3937001" cy="31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561389" y="8573668"/>
            <a:ext cx="2590801" cy="292101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假设K&gt;0"/>
          <p:cNvSpPr txBox="1"/>
          <p:nvPr/>
        </p:nvSpPr>
        <p:spPr>
          <a:xfrm>
            <a:off x="11432390" y="8522868"/>
            <a:ext cx="1297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假设K&gt;0</a:t>
            </a:r>
          </a:p>
        </p:txBody>
      </p:sp>
      <p:grpSp>
        <p:nvGrpSpPr>
          <p:cNvPr id="734" name="Group"/>
          <p:cNvGrpSpPr/>
          <p:nvPr/>
        </p:nvGrpSpPr>
        <p:grpSpPr>
          <a:xfrm>
            <a:off x="436134" y="6621751"/>
            <a:ext cx="7165628" cy="939801"/>
            <a:chOff x="0" y="0"/>
            <a:chExt cx="7165626" cy="939800"/>
          </a:xfrm>
        </p:grpSpPr>
        <p:pic>
          <p:nvPicPr>
            <p:cNvPr id="732" name="Image" descr="Image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16634" y="486560"/>
              <a:ext cx="419101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3" name="1）Z平面原点处的零点或极点，对幅频响应没影响，因为它到      的矢量的长度固定为1"/>
            <p:cNvSpPr txBox="1"/>
            <p:nvPr/>
          </p:nvSpPr>
          <p:spPr>
            <a:xfrm>
              <a:off x="0" y="0"/>
              <a:ext cx="7165627" cy="939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algn="l">
                <a:defRPr sz="2400"/>
              </a:pPr>
              <a:r>
                <a:t>1）</a:t>
              </a:r>
              <a:r>
                <a:rPr>
                  <a:latin typeface="Times"/>
                  <a:ea typeface="Times"/>
                  <a:cs typeface="Times"/>
                  <a:sym typeface="Times"/>
                </a:rPr>
                <a:t>Z</a:t>
              </a:r>
              <a:r>
                <a:t>平面原点处的零点或极点，对幅频响应没影响，因为它到      的矢量的长度固定为</a:t>
              </a:r>
              <a:r>
                <a:rPr>
                  <a:latin typeface="Times"/>
                  <a:ea typeface="Times"/>
                  <a:cs typeface="Times"/>
                  <a:sym typeface="Times"/>
                </a:rPr>
                <a:t>1</a:t>
              </a:r>
            </a:p>
          </p:txBody>
        </p:sp>
      </p:grpSp>
      <p:sp>
        <p:nvSpPr>
          <p:cNvPr id="735" name="结论："/>
          <p:cNvSpPr txBox="1"/>
          <p:nvPr/>
        </p:nvSpPr>
        <p:spPr>
          <a:xfrm>
            <a:off x="460929" y="6085796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结论：</a:t>
            </a:r>
          </a:p>
        </p:txBody>
      </p:sp>
      <p:sp>
        <p:nvSpPr>
          <p:cNvPr id="736" name="2）极点越靠近单位圆，幅度特性中的峰越高；极点在单位圆上或圆外，则系统不稳定"/>
          <p:cNvSpPr txBox="1"/>
          <p:nvPr/>
        </p:nvSpPr>
        <p:spPr>
          <a:xfrm>
            <a:off x="514787" y="7524363"/>
            <a:ext cx="678873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2）极点越靠近单位圆，幅度特性中的峰越高；极点在单位圆上或圆外，则系统不稳定</a:t>
            </a:r>
          </a:p>
        </p:txBody>
      </p:sp>
      <p:sp>
        <p:nvSpPr>
          <p:cNvPr id="737" name="3）零点越靠近单位圆，幅度特性中的谷越低；零点在单位圆上，幅度为零；零点可在z平面上任意位置（包括单位圆外）"/>
          <p:cNvSpPr txBox="1"/>
          <p:nvPr/>
        </p:nvSpPr>
        <p:spPr>
          <a:xfrm>
            <a:off x="514787" y="8378149"/>
            <a:ext cx="6788730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3）零点越靠近单位圆，幅度特性中的谷越低；零点在单位圆上，幅度为零；零点可在</a:t>
            </a:r>
            <a:r>
              <a:rPr>
                <a:latin typeface="Times"/>
                <a:ea typeface="Times"/>
                <a:cs typeface="Times"/>
                <a:sym typeface="Times"/>
              </a:rPr>
              <a:t>z</a:t>
            </a:r>
            <a:r>
              <a:t>平面上任意位置（包括单位圆外）</a:t>
            </a:r>
          </a:p>
        </p:txBody>
      </p:sp>
      <p:pic>
        <p:nvPicPr>
          <p:cNvPr id="738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37483" y="2659353"/>
            <a:ext cx="419101" cy="279401"/>
          </a:xfrm>
          <a:prstGeom prst="rect">
            <a:avLst/>
          </a:prstGeom>
          <a:ln w="12700">
            <a:miter lim="400000"/>
          </a:ln>
        </p:spPr>
      </p:pic>
      <p:sp>
        <p:nvSpPr>
          <p:cNvPr id="739" name="Circle"/>
          <p:cNvSpPr/>
          <p:nvPr/>
        </p:nvSpPr>
        <p:spPr>
          <a:xfrm>
            <a:off x="4035159" y="2913714"/>
            <a:ext cx="127001" cy="127001"/>
          </a:xfrm>
          <a:prstGeom prst="ellipse">
            <a:avLst/>
          </a:prstGeom>
          <a:solidFill>
            <a:schemeClr val="accent6">
              <a:satOff val="24555"/>
              <a:lumOff val="2223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" grpId="0" animBg="1" advAuto="0"/>
      <p:bldP spid="665" grpId="0" animBg="1" advAuto="0"/>
      <p:bldP spid="670" grpId="0" animBg="1" advAuto="0"/>
      <p:bldP spid="673" grpId="0" animBg="1" advAuto="0"/>
      <p:bldP spid="676" grpId="0" animBg="1" advAuto="0"/>
      <p:bldP spid="677" grpId="0" animBg="1" advAuto="0"/>
      <p:bldP spid="678" grpId="0" animBg="1" advAuto="0"/>
      <p:bldP spid="681" grpId="0" animBg="1" advAuto="0"/>
      <p:bldP spid="684" grpId="0" animBg="1" advAuto="0"/>
      <p:bldP spid="685" grpId="0" animBg="1" advAuto="0"/>
      <p:bldP spid="686" grpId="0" animBg="1" advAuto="0"/>
      <p:bldP spid="687" grpId="0" animBg="1" advAuto="0"/>
      <p:bldP spid="688" grpId="0" animBg="1" advAuto="0"/>
      <p:bldP spid="691" grpId="0" animBg="1" advAuto="0"/>
      <p:bldP spid="705" grpId="0" animBg="1" advAuto="0"/>
      <p:bldP spid="706" grpId="0" animBg="1" advAuto="0"/>
      <p:bldP spid="707" grpId="0" animBg="1" advAuto="0"/>
      <p:bldP spid="708" grpId="0" animBg="1" advAuto="0"/>
      <p:bldP spid="709" grpId="0" animBg="1" advAuto="0"/>
      <p:bldP spid="710" grpId="0" animBg="1" advAuto="0"/>
      <p:bldP spid="715" grpId="0" animBg="1" advAuto="0"/>
      <p:bldP spid="718" grpId="0" animBg="1" advAuto="0"/>
      <p:bldP spid="722" grpId="0" animBg="1" advAuto="0"/>
      <p:bldP spid="725" grpId="0" animBg="1" advAuto="0"/>
      <p:bldP spid="728" grpId="0" animBg="1" advAuto="0"/>
      <p:bldP spid="729" grpId="0" animBg="1" advAuto="0"/>
      <p:bldP spid="730" grpId="0" animBg="1" advAuto="0"/>
      <p:bldP spid="731" grpId="0" animBg="1" advAuto="0"/>
      <p:bldP spid="734" grpId="0" animBg="1" advAuto="0"/>
      <p:bldP spid="735" grpId="0" animBg="1" advAuto="0"/>
      <p:bldP spid="736" grpId="0" animBg="1" advAuto="0"/>
      <p:bldP spid="737" grpId="0" animBg="1" advAuto="0"/>
      <p:bldP spid="738" grpId="0" animBg="1" advAuto="0"/>
      <p:bldP spid="739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749" name="4、LSI因果系统稳定性"/>
          <p:cNvSpPr txBox="1"/>
          <p:nvPr/>
        </p:nvSpPr>
        <p:spPr>
          <a:xfrm>
            <a:off x="480602" y="1276350"/>
            <a:ext cx="316260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4、LSI因果系统稳定性</a:t>
            </a:r>
          </a:p>
        </p:txBody>
      </p:sp>
      <p:sp>
        <p:nvSpPr>
          <p:cNvPr id="750" name="因果系统"/>
          <p:cNvSpPr txBox="1"/>
          <p:nvPr/>
        </p:nvSpPr>
        <p:spPr>
          <a:xfrm>
            <a:off x="583930" y="183221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因果系统</a:t>
            </a:r>
          </a:p>
        </p:txBody>
      </p:sp>
      <p:sp>
        <p:nvSpPr>
          <p:cNvPr id="751" name="稳定系统"/>
          <p:cNvSpPr txBox="1"/>
          <p:nvPr/>
        </p:nvSpPr>
        <p:spPr>
          <a:xfrm>
            <a:off x="480602" y="429417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稳定系统</a:t>
            </a:r>
          </a:p>
        </p:txBody>
      </p:sp>
      <p:sp>
        <p:nvSpPr>
          <p:cNvPr id="752" name="因果稳定系统"/>
          <p:cNvSpPr txBox="1"/>
          <p:nvPr/>
        </p:nvSpPr>
        <p:spPr>
          <a:xfrm>
            <a:off x="480602" y="6756127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>
                <a:solidFill>
                  <a:srgbClr val="0433FF"/>
                </a:solidFill>
              </a:defRPr>
            </a:lvl1pPr>
          </a:lstStyle>
          <a:p>
            <a:r>
              <a:t>因果稳定系统</a:t>
            </a:r>
          </a:p>
        </p:txBody>
      </p:sp>
      <p:sp>
        <p:nvSpPr>
          <p:cNvPr id="753" name="右边序列，且 h(n)=0, n&lt;0"/>
          <p:cNvSpPr txBox="1"/>
          <p:nvPr/>
        </p:nvSpPr>
        <p:spPr>
          <a:xfrm>
            <a:off x="2109937" y="2298172"/>
            <a:ext cx="364998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右边序列，且 h(n)=0, n&lt;0</a:t>
            </a:r>
          </a:p>
        </p:txBody>
      </p:sp>
      <p:sp>
        <p:nvSpPr>
          <p:cNvPr id="754" name="时域："/>
          <p:cNvSpPr txBox="1"/>
          <p:nvPr/>
        </p:nvSpPr>
        <p:spPr>
          <a:xfrm>
            <a:off x="583930" y="2328144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时域：</a:t>
            </a:r>
          </a:p>
        </p:txBody>
      </p:sp>
      <p:sp>
        <p:nvSpPr>
          <p:cNvPr id="755" name="复频域："/>
          <p:cNvSpPr txBox="1"/>
          <p:nvPr/>
        </p:nvSpPr>
        <p:spPr>
          <a:xfrm>
            <a:off x="583930" y="2947549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复频域：</a:t>
            </a:r>
          </a:p>
        </p:txBody>
      </p:sp>
      <p:sp>
        <p:nvSpPr>
          <p:cNvPr id="756" name="H(z)收敛域为圆外部，即|z|&gt;R，包含无穷"/>
          <p:cNvSpPr txBox="1"/>
          <p:nvPr/>
        </p:nvSpPr>
        <p:spPr>
          <a:xfrm>
            <a:off x="2066708" y="2947549"/>
            <a:ext cx="564916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H(z)收敛域为圆外部，即|z|&gt;R，包含无穷</a:t>
            </a:r>
          </a:p>
        </p:txBody>
      </p:sp>
      <p:sp>
        <p:nvSpPr>
          <p:cNvPr id="757" name="时域："/>
          <p:cNvSpPr txBox="1"/>
          <p:nvPr/>
        </p:nvSpPr>
        <p:spPr>
          <a:xfrm>
            <a:off x="472669" y="4851838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时域：</a:t>
            </a:r>
          </a:p>
        </p:txBody>
      </p:sp>
      <p:sp>
        <p:nvSpPr>
          <p:cNvPr id="758" name="复频域：H(z)收敛域包含单位圆"/>
          <p:cNvSpPr txBox="1"/>
          <p:nvPr/>
        </p:nvSpPr>
        <p:spPr>
          <a:xfrm>
            <a:off x="480602" y="5640796"/>
            <a:ext cx="434736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复频域：H(z)收敛域包含单位圆</a:t>
            </a:r>
          </a:p>
        </p:txBody>
      </p:sp>
      <p:pic>
        <p:nvPicPr>
          <p:cNvPr id="7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73" y="4650143"/>
            <a:ext cx="22860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4" y="4650143"/>
            <a:ext cx="27813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z变换收敛条件："/>
          <p:cNvSpPr txBox="1"/>
          <p:nvPr/>
        </p:nvSpPr>
        <p:spPr>
          <a:xfrm>
            <a:off x="5222047" y="4834293"/>
            <a:ext cx="240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z变换收敛条件：</a:t>
            </a:r>
          </a:p>
        </p:txBody>
      </p:sp>
      <p:sp>
        <p:nvSpPr>
          <p:cNvPr id="762" name="复频域：H(z)收敛域为圆外，且包含单位圆…"/>
          <p:cNvSpPr txBox="1"/>
          <p:nvPr/>
        </p:nvSpPr>
        <p:spPr>
          <a:xfrm>
            <a:off x="480602" y="7515041"/>
            <a:ext cx="595609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400"/>
            </a:pPr>
            <a:r>
              <a:t>复频域：H(z)收敛域为圆外，且包含单位圆</a:t>
            </a:r>
          </a:p>
          <a:p>
            <a:pPr algn="l">
              <a:defRPr sz="2400"/>
            </a:pPr>
            <a:r>
              <a:t>               R&lt;1</a:t>
            </a:r>
          </a:p>
        </p:txBody>
      </p:sp>
      <p:grpSp>
        <p:nvGrpSpPr>
          <p:cNvPr id="775" name="Group"/>
          <p:cNvGrpSpPr/>
          <p:nvPr/>
        </p:nvGrpSpPr>
        <p:grpSpPr>
          <a:xfrm>
            <a:off x="7713148" y="5386924"/>
            <a:ext cx="5234038" cy="4387970"/>
            <a:chOff x="0" y="0"/>
            <a:chExt cx="5234037" cy="4387969"/>
          </a:xfrm>
        </p:grpSpPr>
        <p:sp>
          <p:nvSpPr>
            <p:cNvPr id="763" name="Rectangle"/>
            <p:cNvSpPr/>
            <p:nvPr/>
          </p:nvSpPr>
          <p:spPr>
            <a:xfrm>
              <a:off x="793345" y="619832"/>
              <a:ext cx="3470482" cy="3362315"/>
            </a:xfrm>
            <a:prstGeom prst="rect">
              <a:avLst/>
            </a:prstGeom>
            <a:solidFill>
              <a:srgbClr val="53585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4" name="Circle"/>
            <p:cNvSpPr/>
            <p:nvPr/>
          </p:nvSpPr>
          <p:spPr>
            <a:xfrm>
              <a:off x="2020586" y="1792989"/>
              <a:ext cx="1016001" cy="1016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>
              <a:off x="0" y="2300989"/>
              <a:ext cx="50571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 flipV="1">
              <a:off x="2528586" y="214009"/>
              <a:ext cx="1" cy="41739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7" name="Re"/>
            <p:cNvSpPr txBox="1"/>
            <p:nvPr/>
          </p:nvSpPr>
          <p:spPr>
            <a:xfrm>
              <a:off x="4552351" y="2460203"/>
              <a:ext cx="48707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768" name="Im"/>
            <p:cNvSpPr txBox="1"/>
            <p:nvPr/>
          </p:nvSpPr>
          <p:spPr>
            <a:xfrm>
              <a:off x="2752444" y="-1"/>
              <a:ext cx="4529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  <p:sp>
          <p:nvSpPr>
            <p:cNvPr id="769" name="z平面"/>
            <p:cNvSpPr txBox="1"/>
            <p:nvPr/>
          </p:nvSpPr>
          <p:spPr>
            <a:xfrm>
              <a:off x="4357737" y="228472"/>
              <a:ext cx="876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z平面</a:t>
              </a:r>
            </a:p>
          </p:txBody>
        </p:sp>
        <p:sp>
          <p:nvSpPr>
            <p:cNvPr id="770" name="Circle"/>
            <p:cNvSpPr/>
            <p:nvPr/>
          </p:nvSpPr>
          <p:spPr>
            <a:xfrm>
              <a:off x="1512585" y="1284989"/>
              <a:ext cx="2032001" cy="2032001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1" name="|z|=1"/>
            <p:cNvSpPr txBox="1"/>
            <p:nvPr/>
          </p:nvSpPr>
          <p:spPr>
            <a:xfrm>
              <a:off x="947663" y="758415"/>
              <a:ext cx="7726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FF2600"/>
                  </a:solidFill>
                </a:defRPr>
              </a:lvl1pPr>
            </a:lstStyle>
            <a:p>
              <a:r>
                <a:t>|z|=1</a:t>
              </a:r>
            </a:p>
          </p:txBody>
        </p:sp>
        <p:sp>
          <p:nvSpPr>
            <p:cNvPr id="772" name="|z|=R"/>
            <p:cNvSpPr txBox="1"/>
            <p:nvPr/>
          </p:nvSpPr>
          <p:spPr>
            <a:xfrm>
              <a:off x="3336840" y="736942"/>
              <a:ext cx="80650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t>|z|=R</a:t>
              </a:r>
            </a:p>
          </p:txBody>
        </p:sp>
        <p:sp>
          <p:nvSpPr>
            <p:cNvPr id="773" name="Line"/>
            <p:cNvSpPr/>
            <p:nvPr/>
          </p:nvSpPr>
          <p:spPr>
            <a:xfrm>
              <a:off x="1477199" y="1236758"/>
              <a:ext cx="220884" cy="46503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 flipH="1">
              <a:off x="2933820" y="1238702"/>
              <a:ext cx="763689" cy="76368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" grpId="0" animBg="1" advAuto="0"/>
      <p:bldP spid="750" grpId="0" animBg="1" advAuto="0"/>
      <p:bldP spid="751" grpId="0" animBg="1" advAuto="0"/>
      <p:bldP spid="752" grpId="0" animBg="1" advAuto="0"/>
      <p:bldP spid="753" grpId="0" animBg="1" advAuto="0"/>
      <p:bldP spid="754" grpId="0" animBg="1" advAuto="0"/>
      <p:bldP spid="755" grpId="0" animBg="1" advAuto="0"/>
      <p:bldP spid="756" grpId="0" animBg="1" advAuto="0"/>
      <p:bldP spid="757" grpId="0" animBg="1" advAuto="0"/>
      <p:bldP spid="758" grpId="0" animBg="1" advAuto="0"/>
      <p:bldP spid="759" grpId="0" animBg="1" advAuto="0"/>
      <p:bldP spid="760" grpId="0" animBg="1" advAuto="0"/>
      <p:bldP spid="761" grpId="0" animBg="1" advAuto="0"/>
      <p:bldP spid="762" grpId="0" build="p" bldLvl="5" animBg="1" advAuto="0"/>
      <p:bldP spid="775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2.11 LSI系统的复频域分析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2.11 LSI系统的复频域分析</a:t>
            </a:r>
          </a:p>
        </p:txBody>
      </p:sp>
      <p:sp>
        <p:nvSpPr>
          <p:cNvPr id="778" name="例：给定以下系统差分方程，分析系统稳定性。"/>
          <p:cNvSpPr txBox="1"/>
          <p:nvPr/>
        </p:nvSpPr>
        <p:spPr>
          <a:xfrm>
            <a:off x="480602" y="1276350"/>
            <a:ext cx="6515101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例：给定以下系统差分方程，分析系统稳定性。</a:t>
            </a: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82" y="1823991"/>
            <a:ext cx="47117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解：系统传输函数"/>
          <p:cNvSpPr txBox="1"/>
          <p:nvPr/>
        </p:nvSpPr>
        <p:spPr>
          <a:xfrm>
            <a:off x="464718" y="2824111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解：系统传输函数</a:t>
            </a:r>
          </a:p>
        </p:txBody>
      </p:sp>
      <p:pic>
        <p:nvPicPr>
          <p:cNvPr id="7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3" y="3564384"/>
            <a:ext cx="3162301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813" y="3564384"/>
            <a:ext cx="3187701" cy="749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6" name="Group"/>
          <p:cNvGrpSpPr/>
          <p:nvPr/>
        </p:nvGrpSpPr>
        <p:grpSpPr>
          <a:xfrm>
            <a:off x="8248026" y="5386924"/>
            <a:ext cx="4695154" cy="4387970"/>
            <a:chOff x="0" y="0"/>
            <a:chExt cx="4695153" cy="4387969"/>
          </a:xfrm>
        </p:grpSpPr>
        <p:sp>
          <p:nvSpPr>
            <p:cNvPr id="783" name="Line"/>
            <p:cNvSpPr/>
            <p:nvPr/>
          </p:nvSpPr>
          <p:spPr>
            <a:xfrm>
              <a:off x="0" y="2300989"/>
              <a:ext cx="452229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 flipV="1">
              <a:off x="1993708" y="214009"/>
              <a:ext cx="1" cy="41739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Re"/>
            <p:cNvSpPr txBox="1"/>
            <p:nvPr/>
          </p:nvSpPr>
          <p:spPr>
            <a:xfrm>
              <a:off x="4208082" y="1777189"/>
              <a:ext cx="487072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Re</a:t>
              </a:r>
            </a:p>
          </p:txBody>
        </p:sp>
        <p:sp>
          <p:nvSpPr>
            <p:cNvPr id="786" name="Im"/>
            <p:cNvSpPr txBox="1"/>
            <p:nvPr/>
          </p:nvSpPr>
          <p:spPr>
            <a:xfrm>
              <a:off x="2217566" y="-1"/>
              <a:ext cx="4529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Im</a:t>
              </a:r>
            </a:p>
          </p:txBody>
        </p:sp>
        <p:sp>
          <p:nvSpPr>
            <p:cNvPr id="787" name="z平面"/>
            <p:cNvSpPr txBox="1"/>
            <p:nvPr/>
          </p:nvSpPr>
          <p:spPr>
            <a:xfrm>
              <a:off x="3328239" y="307892"/>
              <a:ext cx="8763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z平面</a:t>
              </a:r>
            </a:p>
          </p:txBody>
        </p:sp>
        <p:sp>
          <p:nvSpPr>
            <p:cNvPr id="788" name="Circle"/>
            <p:cNvSpPr/>
            <p:nvPr/>
          </p:nvSpPr>
          <p:spPr>
            <a:xfrm>
              <a:off x="977708" y="1284989"/>
              <a:ext cx="2032001" cy="2032001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9" name="|z|=1"/>
            <p:cNvSpPr txBox="1"/>
            <p:nvPr/>
          </p:nvSpPr>
          <p:spPr>
            <a:xfrm>
              <a:off x="412785" y="758415"/>
              <a:ext cx="7726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>
                  <a:solidFill>
                    <a:srgbClr val="FF2600"/>
                  </a:solidFill>
                </a:defRPr>
              </a:lvl1pPr>
            </a:lstStyle>
            <a:p>
              <a:r>
                <a:t>|z|=1</a:t>
              </a:r>
            </a:p>
          </p:txBody>
        </p:sp>
        <p:sp>
          <p:nvSpPr>
            <p:cNvPr id="790" name="Line"/>
            <p:cNvSpPr/>
            <p:nvPr/>
          </p:nvSpPr>
          <p:spPr>
            <a:xfrm>
              <a:off x="942322" y="1236758"/>
              <a:ext cx="220883" cy="46503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 flipH="1">
              <a:off x="2398943" y="1238702"/>
              <a:ext cx="763689" cy="763689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2" name="Circle"/>
            <p:cNvSpPr/>
            <p:nvPr/>
          </p:nvSpPr>
          <p:spPr>
            <a:xfrm>
              <a:off x="2495774" y="2237489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3" name="Circle"/>
            <p:cNvSpPr/>
            <p:nvPr/>
          </p:nvSpPr>
          <p:spPr>
            <a:xfrm>
              <a:off x="3702889" y="2237489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4" name="2"/>
            <p:cNvSpPr txBox="1"/>
            <p:nvPr/>
          </p:nvSpPr>
          <p:spPr>
            <a:xfrm>
              <a:off x="3624504" y="2333131"/>
              <a:ext cx="2837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2</a:t>
              </a:r>
            </a:p>
          </p:txBody>
        </p:sp>
        <p:sp>
          <p:nvSpPr>
            <p:cNvPr id="795" name="0.5"/>
            <p:cNvSpPr txBox="1"/>
            <p:nvPr/>
          </p:nvSpPr>
          <p:spPr>
            <a:xfrm>
              <a:off x="2290288" y="2333131"/>
              <a:ext cx="537973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0.5</a:t>
              </a:r>
            </a:p>
          </p:txBody>
        </p:sp>
      </p:grpSp>
      <p:sp>
        <p:nvSpPr>
          <p:cNvPr id="797" name="ROC"/>
          <p:cNvSpPr txBox="1"/>
          <p:nvPr/>
        </p:nvSpPr>
        <p:spPr>
          <a:xfrm>
            <a:off x="464718" y="5693400"/>
            <a:ext cx="7748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ROC</a:t>
            </a:r>
          </a:p>
        </p:txBody>
      </p:sp>
      <p:sp>
        <p:nvSpPr>
          <p:cNvPr id="798" name="ROC：|z|&gt;2"/>
          <p:cNvSpPr txBox="1"/>
          <p:nvPr/>
        </p:nvSpPr>
        <p:spPr>
          <a:xfrm>
            <a:off x="2542295" y="6436714"/>
            <a:ext cx="173797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ROC：|z|&gt;2</a:t>
            </a:r>
          </a:p>
        </p:txBody>
      </p:sp>
      <p:sp>
        <p:nvSpPr>
          <p:cNvPr id="799" name="则ROC：0.5&lt;|z|&lt;2"/>
          <p:cNvSpPr txBox="1"/>
          <p:nvPr/>
        </p:nvSpPr>
        <p:spPr>
          <a:xfrm>
            <a:off x="3159375" y="7268747"/>
            <a:ext cx="26676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则ROC：0.5&lt;|z|&lt;2</a:t>
            </a:r>
          </a:p>
        </p:txBody>
      </p:sp>
      <p:sp>
        <p:nvSpPr>
          <p:cNvPr id="800" name="3）当|z|&lt;0.5"/>
          <p:cNvSpPr txBox="1"/>
          <p:nvPr/>
        </p:nvSpPr>
        <p:spPr>
          <a:xfrm>
            <a:off x="496486" y="8086125"/>
            <a:ext cx="180594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3）当|z|&lt;0.5</a:t>
            </a:r>
          </a:p>
        </p:txBody>
      </p:sp>
      <p:sp>
        <p:nvSpPr>
          <p:cNvPr id="801" name="1）因果系统，"/>
          <p:cNvSpPr txBox="1"/>
          <p:nvPr/>
        </p:nvSpPr>
        <p:spPr>
          <a:xfrm>
            <a:off x="496722" y="6436714"/>
            <a:ext cx="21125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1）因果系统，</a:t>
            </a:r>
          </a:p>
        </p:txBody>
      </p:sp>
      <p:sp>
        <p:nvSpPr>
          <p:cNvPr id="802" name="系统极点："/>
          <p:cNvSpPr txBox="1"/>
          <p:nvPr/>
        </p:nvSpPr>
        <p:spPr>
          <a:xfrm>
            <a:off x="464718" y="4644001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系统极点：</a:t>
            </a:r>
          </a:p>
        </p:txBody>
      </p:sp>
      <p:sp>
        <p:nvSpPr>
          <p:cNvPr id="803" name="z＝2，0.5"/>
          <p:cNvSpPr txBox="1"/>
          <p:nvPr/>
        </p:nvSpPr>
        <p:spPr>
          <a:xfrm>
            <a:off x="2066697" y="4618601"/>
            <a:ext cx="14694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z＝2，0.5</a:t>
            </a:r>
          </a:p>
        </p:txBody>
      </p:sp>
      <p:sp>
        <p:nvSpPr>
          <p:cNvPr id="804" name="则系统不稳定"/>
          <p:cNvSpPr txBox="1"/>
          <p:nvPr/>
        </p:nvSpPr>
        <p:spPr>
          <a:xfrm>
            <a:off x="4511844" y="646668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则系统不稳定</a:t>
            </a:r>
          </a:p>
        </p:txBody>
      </p:sp>
      <p:sp>
        <p:nvSpPr>
          <p:cNvPr id="805" name="2）假定系统稳定，"/>
          <p:cNvSpPr txBox="1"/>
          <p:nvPr/>
        </p:nvSpPr>
        <p:spPr>
          <a:xfrm>
            <a:off x="532384" y="7252220"/>
            <a:ext cx="2722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2）假定系统稳定，</a:t>
            </a:r>
          </a:p>
        </p:txBody>
      </p:sp>
      <p:sp>
        <p:nvSpPr>
          <p:cNvPr id="806" name="系统不稳定，非因果"/>
          <p:cNvSpPr txBox="1"/>
          <p:nvPr/>
        </p:nvSpPr>
        <p:spPr>
          <a:xfrm>
            <a:off x="2377068" y="8046197"/>
            <a:ext cx="2857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/>
            </a:lvl1pPr>
          </a:lstStyle>
          <a:p>
            <a:r>
              <a:t>系统不稳定，非因果</a:t>
            </a:r>
          </a:p>
        </p:txBody>
      </p:sp>
      <p:sp>
        <p:nvSpPr>
          <p:cNvPr id="807" name="（1）根据差分方程，写出传输函数…"/>
          <p:cNvSpPr txBox="1"/>
          <p:nvPr/>
        </p:nvSpPr>
        <p:spPr>
          <a:xfrm>
            <a:off x="7043370" y="1637120"/>
            <a:ext cx="6159704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400"/>
            </a:pPr>
            <a:r>
              <a:t>（1）根据差分方程，写出传输函数</a:t>
            </a:r>
          </a:p>
          <a:p>
            <a:pPr algn="l">
              <a:defRPr sz="2400"/>
            </a:pPr>
            <a:r>
              <a:t>（2）确定零极点值（因式分解）</a:t>
            </a:r>
          </a:p>
          <a:p>
            <a:pPr algn="l">
              <a:defRPr sz="2400"/>
            </a:pPr>
            <a:r>
              <a:t>（3）z平面上画出零极点分布</a:t>
            </a:r>
          </a:p>
          <a:p>
            <a:pPr algn="l">
              <a:defRPr sz="2400"/>
            </a:pPr>
            <a:r>
              <a:t>（4）确定可能收敛域（圆内，圆外，圆环）</a:t>
            </a:r>
          </a:p>
          <a:p>
            <a:pPr algn="l">
              <a:defRPr sz="2400"/>
            </a:pPr>
            <a:r>
              <a:t>（5）确定系统稳定性（单位圆）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0" animBg="1" advAuto="0"/>
      <p:bldP spid="779" grpId="0" animBg="1" advAuto="0"/>
      <p:bldP spid="780" grpId="0" animBg="1" advAuto="0"/>
      <p:bldP spid="781" grpId="0" animBg="1" advAuto="0"/>
      <p:bldP spid="782" grpId="0" animBg="1" advAuto="0"/>
      <p:bldP spid="796" grpId="0" animBg="1" advAuto="0"/>
      <p:bldP spid="797" grpId="0" animBg="1" advAuto="0"/>
      <p:bldP spid="798" grpId="0" animBg="1" advAuto="0"/>
      <p:bldP spid="799" grpId="0" animBg="1" advAuto="0"/>
      <p:bldP spid="800" grpId="0" animBg="1" advAuto="0"/>
      <p:bldP spid="801" grpId="0" animBg="1" advAuto="0"/>
      <p:bldP spid="802" grpId="0" animBg="1" advAuto="0"/>
      <p:bldP spid="803" grpId="0" animBg="1" advAuto="0"/>
      <p:bldP spid="804" grpId="0" animBg="1" advAuto="0"/>
      <p:bldP spid="805" grpId="0" animBg="1" advAuto="0"/>
      <p:bldP spid="806" grpId="0" animBg="1" advAuto="0"/>
      <p:bldP spid="807" grpId="0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roup"/>
          <p:cNvGrpSpPr/>
          <p:nvPr/>
        </p:nvGrpSpPr>
        <p:grpSpPr>
          <a:xfrm>
            <a:off x="7421767" y="3958619"/>
            <a:ext cx="4724220" cy="1604479"/>
            <a:chOff x="0" y="0"/>
            <a:chExt cx="4724218" cy="1604478"/>
          </a:xfrm>
        </p:grpSpPr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035" y="0"/>
              <a:ext cx="3398184" cy="1604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0" name="（b）"/>
            <p:cNvSpPr txBox="1"/>
            <p:nvPr/>
          </p:nvSpPr>
          <p:spPr>
            <a:xfrm>
              <a:off x="0" y="826888"/>
              <a:ext cx="910133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（b）</a:t>
              </a:r>
            </a:p>
          </p:txBody>
        </p:sp>
      </p:grpSp>
      <p:grpSp>
        <p:nvGrpSpPr>
          <p:cNvPr id="814" name="Group"/>
          <p:cNvGrpSpPr/>
          <p:nvPr/>
        </p:nvGrpSpPr>
        <p:grpSpPr>
          <a:xfrm>
            <a:off x="7421767" y="1444191"/>
            <a:ext cx="4691013" cy="1604480"/>
            <a:chOff x="0" y="0"/>
            <a:chExt cx="4691011" cy="1604478"/>
          </a:xfrm>
        </p:grpSpPr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42" y="0"/>
              <a:ext cx="3331770" cy="1604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3" name="（a）"/>
            <p:cNvSpPr txBox="1"/>
            <p:nvPr/>
          </p:nvSpPr>
          <p:spPr>
            <a:xfrm>
              <a:off x="0" y="784057"/>
              <a:ext cx="8933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（a）</a:t>
              </a:r>
            </a:p>
          </p:txBody>
        </p:sp>
      </p:grpSp>
      <p:sp>
        <p:nvSpPr>
          <p:cNvPr id="815" name="Title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t> </a:t>
            </a:r>
          </a:p>
        </p:txBody>
      </p:sp>
      <p:sp>
        <p:nvSpPr>
          <p:cNvPr id="816" name="5、信号流图的转置定理"/>
          <p:cNvSpPr txBox="1"/>
          <p:nvPr/>
        </p:nvSpPr>
        <p:spPr>
          <a:xfrm>
            <a:off x="480602" y="1276350"/>
            <a:ext cx="3331770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400"/>
            </a:lvl1pPr>
          </a:lstStyle>
          <a:p>
            <a:r>
              <a:t>5、信号流图的转置定理</a:t>
            </a:r>
          </a:p>
        </p:txBody>
      </p:sp>
      <p:sp>
        <p:nvSpPr>
          <p:cNvPr id="817" name="转置：…"/>
          <p:cNvSpPr txBox="1"/>
          <p:nvPr/>
        </p:nvSpPr>
        <p:spPr>
          <a:xfrm>
            <a:off x="698394" y="1962385"/>
            <a:ext cx="5990184" cy="665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转置：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保持输入输出间的传输关系不变的条件下，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对流图的形式所进行的变换。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lnSpc>
                <a:spcPct val="150000"/>
              </a:lnSpc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步骤：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1）将全部支路的方向反向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2）将输入变量和输出变量交换位置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lnSpc>
                <a:spcPct val="150000"/>
              </a:lnSpc>
              <a:defRPr sz="2400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转置定理：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当流图中只有</a:t>
            </a:r>
            <a:r>
              <a:rPr>
                <a:solidFill>
                  <a:srgbClr val="FF2600"/>
                </a:solidFill>
              </a:rPr>
              <a:t>一个源点</a:t>
            </a:r>
            <a:r>
              <a:t>和</a:t>
            </a:r>
            <a:r>
              <a:rPr>
                <a:solidFill>
                  <a:srgbClr val="FF2600"/>
                </a:solidFill>
              </a:rPr>
              <a:t>一个汇点</a:t>
            </a:r>
            <a:r>
              <a:t>时，</a:t>
            </a:r>
          </a:p>
          <a:p>
            <a:pPr algn="l" defTabSz="457200">
              <a:lnSpc>
                <a:spcPct val="150000"/>
              </a:lnSpc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转置后的流图与原流图有相同的传输函数。</a:t>
            </a:r>
          </a:p>
        </p:txBody>
      </p:sp>
      <p:sp>
        <p:nvSpPr>
          <p:cNvPr id="818" name="2.11 LSI系统的复频域分析"/>
          <p:cNvSpPr txBox="1"/>
          <p:nvPr/>
        </p:nvSpPr>
        <p:spPr>
          <a:xfrm>
            <a:off x="952500" y="39786"/>
            <a:ext cx="11099800" cy="92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338835">
              <a:defRPr sz="4640"/>
            </a:lvl1pPr>
          </a:lstStyle>
          <a:p>
            <a:pPr algn="ctr"/>
            <a:r>
              <a:rPr dirty="0"/>
              <a:t>2.11 </a:t>
            </a:r>
            <a:r>
              <a:rPr dirty="0" err="1"/>
              <a:t>LSI系统的复频域分析</a:t>
            </a:r>
            <a:endParaRPr dirty="0"/>
          </a:p>
        </p:txBody>
      </p:sp>
      <p:grpSp>
        <p:nvGrpSpPr>
          <p:cNvPr id="821" name="Group"/>
          <p:cNvGrpSpPr/>
          <p:nvPr/>
        </p:nvGrpSpPr>
        <p:grpSpPr>
          <a:xfrm>
            <a:off x="10084166" y="3227362"/>
            <a:ext cx="1238400" cy="732003"/>
            <a:chOff x="0" y="0"/>
            <a:chExt cx="1238398" cy="732001"/>
          </a:xfrm>
        </p:grpSpPr>
        <p:sp>
          <p:nvSpPr>
            <p:cNvPr id="819" name="Arrow"/>
            <p:cNvSpPr/>
            <p:nvPr/>
          </p:nvSpPr>
          <p:spPr>
            <a:xfrm rot="5397715">
              <a:off x="-154493" y="154875"/>
              <a:ext cx="731722" cy="422251"/>
            </a:xfrm>
            <a:prstGeom prst="rightArrow">
              <a:avLst>
                <a:gd name="adj1" fmla="val 31892"/>
                <a:gd name="adj2" fmla="val 85075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0" name="转置"/>
            <p:cNvSpPr txBox="1"/>
            <p:nvPr/>
          </p:nvSpPr>
          <p:spPr>
            <a:xfrm>
              <a:off x="514498" y="71304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转置</a:t>
              </a:r>
            </a:p>
          </p:txBody>
        </p:sp>
      </p:grpSp>
      <p:grpSp>
        <p:nvGrpSpPr>
          <p:cNvPr id="824" name="Group"/>
          <p:cNvGrpSpPr/>
          <p:nvPr/>
        </p:nvGrpSpPr>
        <p:grpSpPr>
          <a:xfrm>
            <a:off x="10084166" y="5736968"/>
            <a:ext cx="1238400" cy="732003"/>
            <a:chOff x="0" y="0"/>
            <a:chExt cx="1238398" cy="732001"/>
          </a:xfrm>
        </p:grpSpPr>
        <p:sp>
          <p:nvSpPr>
            <p:cNvPr id="822" name="Arrow"/>
            <p:cNvSpPr/>
            <p:nvPr/>
          </p:nvSpPr>
          <p:spPr>
            <a:xfrm rot="5397715">
              <a:off x="-154493" y="154875"/>
              <a:ext cx="731722" cy="422251"/>
            </a:xfrm>
            <a:prstGeom prst="rightArrow">
              <a:avLst>
                <a:gd name="adj1" fmla="val 31892"/>
                <a:gd name="adj2" fmla="val 85075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3" name="整理"/>
            <p:cNvSpPr txBox="1"/>
            <p:nvPr/>
          </p:nvSpPr>
          <p:spPr>
            <a:xfrm>
              <a:off x="514498" y="161000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整理</a:t>
              </a: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8590210" y="1485918"/>
            <a:ext cx="3710984" cy="3065800"/>
            <a:chOff x="0" y="0"/>
            <a:chExt cx="3710982" cy="3065798"/>
          </a:xfrm>
        </p:grpSpPr>
        <p:sp>
          <p:nvSpPr>
            <p:cNvPr id="825" name="Oval"/>
            <p:cNvSpPr/>
            <p:nvPr/>
          </p:nvSpPr>
          <p:spPr>
            <a:xfrm>
              <a:off x="0" y="0"/>
              <a:ext cx="994884" cy="592199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6" name="Oval"/>
            <p:cNvSpPr/>
            <p:nvPr/>
          </p:nvSpPr>
          <p:spPr>
            <a:xfrm>
              <a:off x="2716099" y="0"/>
              <a:ext cx="994884" cy="592199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7" name="Oval"/>
            <p:cNvSpPr/>
            <p:nvPr/>
          </p:nvSpPr>
          <p:spPr>
            <a:xfrm>
              <a:off x="0" y="2473600"/>
              <a:ext cx="994884" cy="592199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8" name="Oval"/>
            <p:cNvSpPr/>
            <p:nvPr/>
          </p:nvSpPr>
          <p:spPr>
            <a:xfrm>
              <a:off x="2716099" y="2473600"/>
              <a:ext cx="994884" cy="592199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7421767" y="6420420"/>
            <a:ext cx="4641233" cy="1604479"/>
            <a:chOff x="0" y="0"/>
            <a:chExt cx="4641231" cy="1604478"/>
          </a:xfrm>
        </p:grpSpPr>
        <p:pic>
          <p:nvPicPr>
            <p:cNvPr id="830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9021" y="0"/>
              <a:ext cx="3232211" cy="16044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1" name="（c）"/>
            <p:cNvSpPr txBox="1"/>
            <p:nvPr/>
          </p:nvSpPr>
          <p:spPr>
            <a:xfrm>
              <a:off x="0" y="779462"/>
              <a:ext cx="89336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2400"/>
              </a:lvl1pPr>
            </a:lstStyle>
            <a:p>
              <a:r>
                <a:t>（c）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0" animBg="1" advAuto="0"/>
      <p:bldP spid="814" grpId="0" animBg="1" advAuto="0"/>
      <p:bldP spid="816" grpId="0" animBg="1" advAuto="0"/>
      <p:bldP spid="817" grpId="0" build="p" bldLvl="5" animBg="1" advAuto="0"/>
      <p:bldP spid="821" grpId="0" animBg="1" advAuto="0"/>
      <p:bldP spid="824" grpId="0" animBg="1" advAuto="0"/>
      <p:bldP spid="829" grpId="0" animBg="1" advAuto="0"/>
      <p:bldP spid="832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itle"/>
          <p:cNvSpPr txBox="1">
            <a:spLocks noGrp="1"/>
          </p:cNvSpPr>
          <p:nvPr>
            <p:ph type="title"/>
          </p:nvPr>
        </p:nvSpPr>
        <p:spPr>
          <a:xfrm>
            <a:off x="952500" y="39786"/>
            <a:ext cx="11099800" cy="927994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t> </a:t>
            </a:r>
          </a:p>
        </p:txBody>
      </p:sp>
      <p:sp>
        <p:nvSpPr>
          <p:cNvPr id="835" name="第2章 小结"/>
          <p:cNvSpPr txBox="1"/>
          <p:nvPr/>
        </p:nvSpPr>
        <p:spPr>
          <a:xfrm>
            <a:off x="952500" y="39786"/>
            <a:ext cx="11099800" cy="927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338835">
              <a:defRPr sz="4640"/>
            </a:lvl1pPr>
          </a:lstStyle>
          <a:p>
            <a:pPr algn="ctr"/>
            <a:r>
              <a:rPr dirty="0"/>
              <a:t>第2章 </a:t>
            </a:r>
            <a:r>
              <a:rPr dirty="0" err="1"/>
              <a:t>小结</a:t>
            </a:r>
            <a:endParaRPr dirty="0"/>
          </a:p>
        </p:txBody>
      </p:sp>
      <p:sp>
        <p:nvSpPr>
          <p:cNvPr id="836" name="离散时间信号…"/>
          <p:cNvSpPr txBox="1"/>
          <p:nvPr/>
        </p:nvSpPr>
        <p:spPr>
          <a:xfrm>
            <a:off x="1991332" y="2167649"/>
            <a:ext cx="8233023" cy="4980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lnSpc>
                <a:spcPct val="150000"/>
              </a:lnSpc>
            </a:pPr>
            <a:r>
              <a:rPr sz="3600" dirty="0" err="1"/>
              <a:t>离散时间信号</a:t>
            </a:r>
            <a:endParaRPr sz="3600" dirty="0"/>
          </a:p>
          <a:p>
            <a:pPr algn="l">
              <a:lnSpc>
                <a:spcPct val="150000"/>
              </a:lnSpc>
            </a:pPr>
            <a:r>
              <a:rPr sz="3600" dirty="0" err="1"/>
              <a:t>离散时间系统</a:t>
            </a:r>
            <a:endParaRPr sz="3600" dirty="0"/>
          </a:p>
          <a:p>
            <a:pPr algn="l">
              <a:lnSpc>
                <a:spcPct val="150000"/>
              </a:lnSpc>
            </a:pPr>
            <a:r>
              <a:rPr sz="3600" dirty="0" err="1"/>
              <a:t>离散时间信号傅里叶变换</a:t>
            </a:r>
            <a:endParaRPr sz="3600" dirty="0"/>
          </a:p>
          <a:p>
            <a:pPr algn="l">
              <a:lnSpc>
                <a:spcPct val="150000"/>
              </a:lnSpc>
            </a:pPr>
            <a:r>
              <a:rPr sz="3600" dirty="0" err="1"/>
              <a:t>Z变化与Z反变换</a:t>
            </a:r>
            <a:endParaRPr sz="3600" dirty="0"/>
          </a:p>
          <a:p>
            <a:pPr algn="l">
              <a:lnSpc>
                <a:spcPct val="150000"/>
              </a:lnSpc>
            </a:pPr>
            <a:r>
              <a:rPr sz="3600" dirty="0" err="1"/>
              <a:t>Z变换与拉普拉斯变换、傅里叶变换关系</a:t>
            </a:r>
            <a:endParaRPr sz="3600" dirty="0"/>
          </a:p>
          <a:p>
            <a:pPr algn="l">
              <a:lnSpc>
                <a:spcPct val="150000"/>
              </a:lnSpc>
            </a:pPr>
            <a:r>
              <a:rPr sz="3600" dirty="0" err="1"/>
              <a:t>离散系统的频域分析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2.5 离散时间信号傅里叶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2.5 </a:t>
            </a:r>
            <a:r>
              <a:rPr dirty="0" err="1"/>
              <a:t>离散时间信号傅里叶变换</a:t>
            </a:r>
            <a:endParaRPr dirty="0"/>
          </a:p>
        </p:txBody>
      </p:sp>
      <p:sp>
        <p:nvSpPr>
          <p:cNvPr id="433" name="2.5 离散时间信号的傅里叶变换的性质"/>
          <p:cNvSpPr txBox="1"/>
          <p:nvPr/>
        </p:nvSpPr>
        <p:spPr>
          <a:xfrm>
            <a:off x="610838" y="1430367"/>
            <a:ext cx="646480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2.5 </a:t>
            </a:r>
            <a:r>
              <a:rPr dirty="0" err="1"/>
              <a:t>离散时间信号的傅里叶变换的性质</a:t>
            </a:r>
            <a:endParaRPr dirty="0"/>
          </a:p>
        </p:txBody>
      </p:sp>
      <p:sp>
        <p:nvSpPr>
          <p:cNvPr id="434" name="1、线性"/>
          <p:cNvSpPr txBox="1"/>
          <p:nvPr/>
        </p:nvSpPr>
        <p:spPr>
          <a:xfrm>
            <a:off x="610838" y="2590372"/>
            <a:ext cx="1469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1、线性</a:t>
            </a:r>
          </a:p>
        </p:txBody>
      </p:sp>
      <p:sp>
        <p:nvSpPr>
          <p:cNvPr id="435" name="2、时延特性"/>
          <p:cNvSpPr txBox="1"/>
          <p:nvPr/>
        </p:nvSpPr>
        <p:spPr>
          <a:xfrm>
            <a:off x="610838" y="3750377"/>
            <a:ext cx="2231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2、时延特性</a:t>
            </a:r>
          </a:p>
        </p:txBody>
      </p:sp>
      <p:sp>
        <p:nvSpPr>
          <p:cNvPr id="436" name="3、周期性"/>
          <p:cNvSpPr txBox="1"/>
          <p:nvPr/>
        </p:nvSpPr>
        <p:spPr>
          <a:xfrm>
            <a:off x="725190" y="5565714"/>
            <a:ext cx="1850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3、周期性</a:t>
            </a:r>
          </a:p>
        </p:txBody>
      </p:sp>
      <p:sp>
        <p:nvSpPr>
          <p:cNvPr id="437" name="4、卷积特性"/>
          <p:cNvSpPr txBox="1"/>
          <p:nvPr/>
        </p:nvSpPr>
        <p:spPr>
          <a:xfrm>
            <a:off x="696602" y="6807641"/>
            <a:ext cx="223113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4、卷积特性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11" y="2679272"/>
            <a:ext cx="54610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521" y="3839277"/>
            <a:ext cx="40132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69" y="4559248"/>
            <a:ext cx="38608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050" y="5641914"/>
            <a:ext cx="6616700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430" y="6896541"/>
            <a:ext cx="43942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425" y="7730909"/>
            <a:ext cx="46355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3618" y="7534059"/>
            <a:ext cx="3962401" cy="77470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="/>
          <p:cNvSpPr txBox="1"/>
          <p:nvPr/>
        </p:nvSpPr>
        <p:spPr>
          <a:xfrm>
            <a:off x="8145891" y="7642009"/>
            <a:ext cx="3657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=</a:t>
            </a:r>
          </a:p>
        </p:txBody>
      </p:sp>
      <p:sp>
        <p:nvSpPr>
          <p:cNvPr id="446" name="时频域对偶"/>
          <p:cNvSpPr txBox="1"/>
          <p:nvPr/>
        </p:nvSpPr>
        <p:spPr>
          <a:xfrm>
            <a:off x="8345849" y="4107662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 err="1"/>
              <a:t>时频域对偶</a:t>
            </a:r>
            <a:endParaRPr dirty="0"/>
          </a:p>
        </p:txBody>
      </p:sp>
      <p:sp>
        <p:nvSpPr>
          <p:cNvPr id="447" name="时频域对偶"/>
          <p:cNvSpPr txBox="1"/>
          <p:nvPr/>
        </p:nvSpPr>
        <p:spPr>
          <a:xfrm>
            <a:off x="8345849" y="6849775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 err="1"/>
              <a:t>时频域对偶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BC2A1-8552-FA4D-BC35-71B49A7951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5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1" animBg="1" advAuto="0"/>
      <p:bldP spid="434" grpId="2" animBg="1" advAuto="0"/>
      <p:bldP spid="435" grpId="4" animBg="1" advAuto="0"/>
      <p:bldP spid="436" grpId="8" animBg="1" advAuto="0"/>
      <p:bldP spid="437" grpId="10" animBg="1" advAuto="0"/>
      <p:bldP spid="438" grpId="3" animBg="1" advAuto="0"/>
      <p:bldP spid="439" grpId="5" animBg="1" advAuto="0"/>
      <p:bldP spid="440" grpId="6" animBg="1" advAuto="0"/>
      <p:bldP spid="441" grpId="9" animBg="1" advAuto="0"/>
      <p:bldP spid="442" grpId="11" animBg="1" advAuto="0"/>
      <p:bldP spid="443" grpId="12" animBg="1" advAuto="0"/>
      <p:bldP spid="444" grpId="15" animBg="1" advAuto="0"/>
      <p:bldP spid="445" grpId="14" animBg="1" advAuto="0"/>
      <p:bldP spid="446" grpId="7" animBg="1" advAuto="0"/>
      <p:bldP spid="447" grpId="1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2.5 离散时间信号傅里叶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2.5 </a:t>
            </a:r>
            <a:r>
              <a:rPr dirty="0" err="1"/>
              <a:t>离散时间信号傅里叶变换</a:t>
            </a:r>
            <a:endParaRPr dirty="0"/>
          </a:p>
        </p:txBody>
      </p:sp>
      <p:sp>
        <p:nvSpPr>
          <p:cNvPr id="450" name="2.5.3 离散时间信号的傅里叶变换的性质"/>
          <p:cNvSpPr txBox="1"/>
          <p:nvPr/>
        </p:nvSpPr>
        <p:spPr>
          <a:xfrm>
            <a:off x="610838" y="1706569"/>
            <a:ext cx="67825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2.5.3 离散时间信号的傅里叶变换的性质</a:t>
            </a:r>
          </a:p>
        </p:txBody>
      </p:sp>
      <p:sp>
        <p:nvSpPr>
          <p:cNvPr id="451" name="共轭对称："/>
          <p:cNvSpPr txBox="1"/>
          <p:nvPr/>
        </p:nvSpPr>
        <p:spPr>
          <a:xfrm>
            <a:off x="625132" y="2614129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 err="1"/>
              <a:t>共轭对称</a:t>
            </a:r>
            <a:r>
              <a:rPr dirty="0"/>
              <a:t>：</a:t>
            </a:r>
          </a:p>
        </p:txBody>
      </p:sp>
      <p:sp>
        <p:nvSpPr>
          <p:cNvPr id="452" name="共轭反对称："/>
          <p:cNvSpPr txBox="1"/>
          <p:nvPr/>
        </p:nvSpPr>
        <p:spPr>
          <a:xfrm>
            <a:off x="625132" y="3298593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 err="1"/>
              <a:t>共轭反对称</a:t>
            </a:r>
            <a:r>
              <a:rPr dirty="0"/>
              <a:t>：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2" y="2682795"/>
            <a:ext cx="2377037" cy="375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25" y="3349625"/>
            <a:ext cx="2789153" cy="410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712" y="4051723"/>
            <a:ext cx="3331473" cy="442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2076" y="3599565"/>
            <a:ext cx="3790726" cy="1346748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任何序列可分解为："/>
          <p:cNvSpPr txBox="1"/>
          <p:nvPr/>
        </p:nvSpPr>
        <p:spPr>
          <a:xfrm>
            <a:off x="625132" y="4093162"/>
            <a:ext cx="3543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 err="1"/>
              <a:t>任何序列可分解为</a:t>
            </a:r>
            <a:r>
              <a:rPr dirty="0"/>
              <a:t>：</a:t>
            </a:r>
          </a:p>
        </p:txBody>
      </p:sp>
      <p:sp>
        <p:nvSpPr>
          <p:cNvPr id="458" name="其中"/>
          <p:cNvSpPr txBox="1"/>
          <p:nvPr/>
        </p:nvSpPr>
        <p:spPr>
          <a:xfrm>
            <a:off x="7806184" y="4093162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 err="1"/>
              <a:t>其中</a:t>
            </a:r>
            <a:endParaRPr dirty="0"/>
          </a:p>
        </p:txBody>
      </p:sp>
      <p:sp>
        <p:nvSpPr>
          <p:cNvPr id="459" name="Line"/>
          <p:cNvSpPr/>
          <p:nvPr/>
        </p:nvSpPr>
        <p:spPr>
          <a:xfrm>
            <a:off x="6883" y="4986375"/>
            <a:ext cx="129910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46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562" y="5478596"/>
            <a:ext cx="3331472" cy="442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173" y="6213598"/>
            <a:ext cx="3365314" cy="375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327" y="6840268"/>
            <a:ext cx="3411005" cy="442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6566" y="5507034"/>
            <a:ext cx="3297817" cy="442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7495" y="6193633"/>
            <a:ext cx="3275959" cy="397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2875" y="6887609"/>
            <a:ext cx="3376135" cy="3751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mage" descr="Image"/>
          <p:cNvPicPr>
            <a:picLocks noChangeAspect="1"/>
          </p:cNvPicPr>
          <p:nvPr/>
        </p:nvPicPr>
        <p:blipFill>
          <a:blip r:embed="rId12"/>
          <a:srcRect r="59082"/>
          <a:stretch>
            <a:fillRect/>
          </a:stretch>
        </p:blipFill>
        <p:spPr>
          <a:xfrm>
            <a:off x="2012367" y="7866572"/>
            <a:ext cx="3601233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mage" descr="Image"/>
          <p:cNvPicPr>
            <a:picLocks noChangeAspect="1"/>
          </p:cNvPicPr>
          <p:nvPr/>
        </p:nvPicPr>
        <p:blipFill>
          <a:blip r:embed="rId12"/>
          <a:srcRect l="40954" r="17745"/>
          <a:stretch>
            <a:fillRect/>
          </a:stretch>
        </p:blipFill>
        <p:spPr>
          <a:xfrm>
            <a:off x="5715198" y="7866572"/>
            <a:ext cx="3634846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12"/>
          <a:srcRect l="82495"/>
          <a:stretch>
            <a:fillRect/>
          </a:stretch>
        </p:blipFill>
        <p:spPr>
          <a:xfrm>
            <a:off x="9451763" y="7866572"/>
            <a:ext cx="1540616" cy="736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447DD-5C1B-4744-B7FB-79E8A3C46B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6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1" animBg="1" advAuto="0"/>
      <p:bldP spid="451" grpId="2" animBg="1" advAuto="0"/>
      <p:bldP spid="452" grpId="4" animBg="1" advAuto="0"/>
      <p:bldP spid="453" grpId="3" animBg="1" advAuto="0"/>
      <p:bldP spid="454" grpId="5" animBg="1" advAuto="0"/>
      <p:bldP spid="455" grpId="7" animBg="1" advAuto="0"/>
      <p:bldP spid="456" grpId="9" animBg="1" advAuto="0"/>
      <p:bldP spid="457" grpId="6" animBg="1" advAuto="0"/>
      <p:bldP spid="458" grpId="8" animBg="1" advAuto="0"/>
      <p:bldP spid="459" grpId="10" animBg="1" advAuto="0"/>
      <p:bldP spid="460" grpId="11" animBg="1" advAuto="0"/>
      <p:bldP spid="461" grpId="12" animBg="1" advAuto="0"/>
      <p:bldP spid="462" grpId="13" animBg="1" advAuto="0"/>
      <p:bldP spid="463" grpId="17" animBg="1" advAuto="0"/>
      <p:bldP spid="464" grpId="18" animBg="1" advAuto="0"/>
      <p:bldP spid="465" grpId="19" animBg="1" advAuto="0"/>
      <p:bldP spid="466" grpId="14" animBg="1" advAuto="0"/>
      <p:bldP spid="467" grpId="15" animBg="1" advAuto="0"/>
      <p:bldP spid="468" grpId="16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2.5 离散时间信号傅里叶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2.5 </a:t>
            </a:r>
            <a:r>
              <a:rPr dirty="0" err="1"/>
              <a:t>离散时间信号傅里叶变换</a:t>
            </a:r>
            <a:endParaRPr dirty="0"/>
          </a:p>
        </p:txBody>
      </p:sp>
      <p:sp>
        <p:nvSpPr>
          <p:cNvPr id="471" name="2.5.3 离散时间信号的傅里叶变换的性质"/>
          <p:cNvSpPr txBox="1"/>
          <p:nvPr/>
        </p:nvSpPr>
        <p:spPr>
          <a:xfrm>
            <a:off x="610838" y="1706569"/>
            <a:ext cx="67825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2.5.3 离散时间信号的傅里叶变换的性质</a:t>
            </a:r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39" y="3645356"/>
            <a:ext cx="3076100" cy="410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39" y="4419204"/>
            <a:ext cx="3781406" cy="34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39" y="5171343"/>
            <a:ext cx="3996750" cy="413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39" y="5968799"/>
            <a:ext cx="3557837" cy="458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939" y="6745066"/>
            <a:ext cx="4285960" cy="4103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939" y="7486302"/>
            <a:ext cx="3231568" cy="3873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939" y="8212803"/>
            <a:ext cx="3179689" cy="400026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共轭对称"/>
          <p:cNvSpPr txBox="1"/>
          <p:nvPr/>
        </p:nvSpPr>
        <p:spPr>
          <a:xfrm>
            <a:off x="6769882" y="3571152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共轭对称</a:t>
            </a:r>
          </a:p>
        </p:txBody>
      </p:sp>
      <p:sp>
        <p:nvSpPr>
          <p:cNvPr id="480" name="实部偶函数"/>
          <p:cNvSpPr txBox="1"/>
          <p:nvPr/>
        </p:nvSpPr>
        <p:spPr>
          <a:xfrm>
            <a:off x="6769882" y="4350170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实部偶函数</a:t>
            </a:r>
          </a:p>
        </p:txBody>
      </p:sp>
      <p:sp>
        <p:nvSpPr>
          <p:cNvPr id="481" name="虚部奇函数"/>
          <p:cNvSpPr txBox="1"/>
          <p:nvPr/>
        </p:nvSpPr>
        <p:spPr>
          <a:xfrm>
            <a:off x="6769882" y="5136246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虚部奇函数</a:t>
            </a:r>
          </a:p>
        </p:txBody>
      </p:sp>
      <p:sp>
        <p:nvSpPr>
          <p:cNvPr id="482" name="幅度函数"/>
          <p:cNvSpPr txBox="1"/>
          <p:nvPr/>
        </p:nvSpPr>
        <p:spPr>
          <a:xfrm>
            <a:off x="6769882" y="5955925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幅度函数</a:t>
            </a:r>
          </a:p>
        </p:txBody>
      </p:sp>
      <p:sp>
        <p:nvSpPr>
          <p:cNvPr id="483" name="相位奇函数"/>
          <p:cNvSpPr txBox="1"/>
          <p:nvPr/>
        </p:nvSpPr>
        <p:spPr>
          <a:xfrm>
            <a:off x="6769882" y="6714677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相位奇函数</a:t>
            </a:r>
          </a:p>
        </p:txBody>
      </p:sp>
      <p:sp>
        <p:nvSpPr>
          <p:cNvPr id="484" name="共轭对称傅里叶变换"/>
          <p:cNvSpPr txBox="1"/>
          <p:nvPr/>
        </p:nvSpPr>
        <p:spPr>
          <a:xfrm>
            <a:off x="6769882" y="7438047"/>
            <a:ext cx="3543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共轭对称傅里叶变换</a:t>
            </a:r>
          </a:p>
        </p:txBody>
      </p:sp>
      <p:sp>
        <p:nvSpPr>
          <p:cNvPr id="485" name="共轭反对称傅里叶变换"/>
          <p:cNvSpPr txBox="1"/>
          <p:nvPr/>
        </p:nvSpPr>
        <p:spPr>
          <a:xfrm>
            <a:off x="6769882" y="8170881"/>
            <a:ext cx="3924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共轭反对称傅里叶变换</a:t>
            </a:r>
          </a:p>
        </p:txBody>
      </p:sp>
      <p:sp>
        <p:nvSpPr>
          <p:cNvPr id="486" name="x(n)是实序列："/>
          <p:cNvSpPr txBox="1"/>
          <p:nvPr/>
        </p:nvSpPr>
        <p:spPr>
          <a:xfrm>
            <a:off x="795014" y="2776700"/>
            <a:ext cx="267538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x(n)是实序列：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BFC22-A381-4C45-8583-859D36F58D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7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2" animBg="1" advAuto="0"/>
      <p:bldP spid="473" grpId="4" animBg="1" advAuto="0"/>
      <p:bldP spid="474" grpId="6" animBg="1" advAuto="0"/>
      <p:bldP spid="475" grpId="8" animBg="1" advAuto="0"/>
      <p:bldP spid="476" grpId="10" animBg="1" advAuto="0"/>
      <p:bldP spid="477" grpId="12" animBg="1" advAuto="0"/>
      <p:bldP spid="478" grpId="14" animBg="1" advAuto="0"/>
      <p:bldP spid="479" grpId="3" animBg="1" advAuto="0"/>
      <p:bldP spid="480" grpId="5" animBg="1" advAuto="0"/>
      <p:bldP spid="481" grpId="7" animBg="1" advAuto="0"/>
      <p:bldP spid="482" grpId="9" animBg="1" advAuto="0"/>
      <p:bldP spid="483" grpId="11" animBg="1" advAuto="0"/>
      <p:bldP spid="484" grpId="13" animBg="1" advAuto="0"/>
      <p:bldP spid="485" grpId="15" animBg="1" advAuto="0"/>
      <p:bldP spid="48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2.5 离散时间信号傅里叶变换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2.5 </a:t>
            </a:r>
            <a:r>
              <a:rPr dirty="0" err="1"/>
              <a:t>离散时间信号傅里叶变换</a:t>
            </a:r>
            <a:endParaRPr dirty="0"/>
          </a:p>
        </p:txBody>
      </p:sp>
      <p:sp>
        <p:nvSpPr>
          <p:cNvPr id="489" name="2.5.4 线性非移变系统的频率响应"/>
          <p:cNvSpPr txBox="1"/>
          <p:nvPr/>
        </p:nvSpPr>
        <p:spPr>
          <a:xfrm>
            <a:off x="610838" y="1579569"/>
            <a:ext cx="56395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t>2.5.4 线性非移变系统的频率响应</a:t>
            </a:r>
          </a:p>
        </p:txBody>
      </p:sp>
      <p:pic>
        <p:nvPicPr>
          <p:cNvPr id="4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2" y="2622652"/>
            <a:ext cx="3181489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983" y="2556937"/>
            <a:ext cx="2960878" cy="766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33" y="3691135"/>
            <a:ext cx="5787185" cy="843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327" y="4777220"/>
            <a:ext cx="5075961" cy="826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649" y="5873887"/>
            <a:ext cx="2423877" cy="498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9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790" y="6643325"/>
            <a:ext cx="3684847" cy="620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238" y="7600104"/>
            <a:ext cx="2505717" cy="826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" descr="Image"/>
          <p:cNvPicPr>
            <a:picLocks noChangeAspect="1"/>
          </p:cNvPicPr>
          <p:nvPr/>
        </p:nvPicPr>
        <p:blipFill>
          <a:blip r:embed="rId2"/>
          <a:srcRect l="74760"/>
          <a:stretch>
            <a:fillRect/>
          </a:stretch>
        </p:blipFill>
        <p:spPr>
          <a:xfrm>
            <a:off x="967398" y="8762683"/>
            <a:ext cx="802999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Line"/>
          <p:cNvSpPr/>
          <p:nvPr/>
        </p:nvSpPr>
        <p:spPr>
          <a:xfrm flipV="1">
            <a:off x="1368837" y="8303630"/>
            <a:ext cx="1" cy="48387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501" name="Group"/>
          <p:cNvGrpSpPr/>
          <p:nvPr/>
        </p:nvGrpSpPr>
        <p:grpSpPr>
          <a:xfrm>
            <a:off x="3825329" y="7712337"/>
            <a:ext cx="8221220" cy="1168401"/>
            <a:chOff x="0" y="0"/>
            <a:chExt cx="8221218" cy="1168400"/>
          </a:xfrm>
        </p:grpSpPr>
        <p:sp>
          <p:nvSpPr>
            <p:cNvPr id="499" name="为系统频率响应，是单位冲激响应的傅里叶变换…"/>
            <p:cNvSpPr txBox="1"/>
            <p:nvPr/>
          </p:nvSpPr>
          <p:spPr>
            <a:xfrm>
              <a:off x="0" y="0"/>
              <a:ext cx="8221218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l">
                <a:defRPr sz="3000"/>
              </a:pPr>
              <a:r>
                <a:t>为系统频率响应，是单位冲激响应的傅里叶变换</a:t>
              </a:r>
            </a:p>
            <a:p>
              <a:pPr algn="l">
                <a:defRPr sz="3000"/>
              </a:pPr>
              <a:r>
                <a:t>也是    周期函数</a:t>
              </a:r>
            </a:p>
          </p:txBody>
        </p:sp>
        <p:pic>
          <p:nvPicPr>
            <p:cNvPr id="500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3078" y="746046"/>
              <a:ext cx="291555" cy="2368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6A1548-EA79-454F-8303-4BC97D7D59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8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1" animBg="1" advAuto="0"/>
      <p:bldP spid="490" grpId="2" animBg="1" advAuto="0"/>
      <p:bldP spid="491" grpId="3" animBg="1" advAuto="0"/>
      <p:bldP spid="492" grpId="4" animBg="1" advAuto="0"/>
      <p:bldP spid="493" grpId="5" animBg="1" advAuto="0"/>
      <p:bldP spid="494" grpId="6" animBg="1" advAuto="0"/>
      <p:bldP spid="495" grpId="7" animBg="1" advAuto="0"/>
      <p:bldP spid="496" grpId="8" animBg="1" advAuto="0"/>
      <p:bldP spid="497" grpId="10" animBg="1" advAuto="0"/>
      <p:bldP spid="498" grpId="9" animBg="1" advAuto="0"/>
      <p:bldP spid="501" grpId="1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2.6 Z变换的定义及收敛域"/>
          <p:cNvSpPr txBox="1"/>
          <p:nvPr/>
        </p:nvSpPr>
        <p:spPr>
          <a:xfrm>
            <a:off x="952500" y="231040"/>
            <a:ext cx="11099800" cy="826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defTabSz="297941">
              <a:defRPr sz="4080"/>
            </a:lvl1pPr>
          </a:lstStyle>
          <a:p>
            <a:pPr algn="ctr"/>
            <a:r>
              <a:rPr dirty="0"/>
              <a:t>2.6 </a:t>
            </a:r>
            <a:r>
              <a:rPr dirty="0" err="1"/>
              <a:t>Z变换的定义及收敛域</a:t>
            </a:r>
            <a:endParaRPr dirty="0"/>
          </a:p>
        </p:txBody>
      </p:sp>
      <p:sp>
        <p:nvSpPr>
          <p:cNvPr id="504" name="2.6.1 Z变换定义"/>
          <p:cNvSpPr txBox="1"/>
          <p:nvPr/>
        </p:nvSpPr>
        <p:spPr>
          <a:xfrm>
            <a:off x="374636" y="3932315"/>
            <a:ext cx="282435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000"/>
            </a:lvl1pPr>
          </a:lstStyle>
          <a:p>
            <a:r>
              <a:rPr dirty="0"/>
              <a:t>2.6.1 </a:t>
            </a:r>
            <a:r>
              <a:rPr dirty="0" err="1"/>
              <a:t>Z变换定义</a:t>
            </a:r>
            <a:endParaRPr dirty="0"/>
          </a:p>
        </p:txBody>
      </p:sp>
      <p:pic>
        <p:nvPicPr>
          <p:cNvPr id="5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07" y="4590961"/>
            <a:ext cx="3219955" cy="826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74" y="7476174"/>
            <a:ext cx="3166845" cy="884249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双边"/>
          <p:cNvSpPr txBox="1"/>
          <p:nvPr/>
        </p:nvSpPr>
        <p:spPr>
          <a:xfrm>
            <a:off x="1012112" y="4718284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双边</a:t>
            </a:r>
          </a:p>
        </p:txBody>
      </p:sp>
      <p:sp>
        <p:nvSpPr>
          <p:cNvPr id="508" name="单边"/>
          <p:cNvSpPr txBox="1"/>
          <p:nvPr/>
        </p:nvSpPr>
        <p:spPr>
          <a:xfrm>
            <a:off x="983524" y="7632548"/>
            <a:ext cx="7747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单边</a:t>
            </a:r>
          </a:p>
        </p:txBody>
      </p:sp>
      <p:pic>
        <p:nvPicPr>
          <p:cNvPr id="50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321" y="6619779"/>
            <a:ext cx="2487157" cy="487758"/>
          </a:xfrm>
          <a:prstGeom prst="rect">
            <a:avLst/>
          </a:prstGeom>
          <a:ln w="12700">
            <a:miter lim="400000"/>
          </a:ln>
        </p:spPr>
      </p:pic>
      <p:sp>
        <p:nvSpPr>
          <p:cNvPr id="510" name="简记："/>
          <p:cNvSpPr txBox="1"/>
          <p:nvPr/>
        </p:nvSpPr>
        <p:spPr>
          <a:xfrm>
            <a:off x="988307" y="6577907"/>
            <a:ext cx="1104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简记：</a:t>
            </a:r>
          </a:p>
        </p:txBody>
      </p:sp>
      <p:sp>
        <p:nvSpPr>
          <p:cNvPr id="511" name="Z是复变量,表示为："/>
          <p:cNvSpPr txBox="1"/>
          <p:nvPr/>
        </p:nvSpPr>
        <p:spPr>
          <a:xfrm>
            <a:off x="1008209" y="5755841"/>
            <a:ext cx="304944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Z是复变量,表示为：</a:t>
            </a:r>
          </a:p>
        </p:txBody>
      </p:sp>
      <p:pic>
        <p:nvPicPr>
          <p:cNvPr id="51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333" y="5851091"/>
            <a:ext cx="60960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对于因果序列，单边变换和双边变换相等"/>
          <p:cNvSpPr txBox="1"/>
          <p:nvPr/>
        </p:nvSpPr>
        <p:spPr>
          <a:xfrm>
            <a:off x="970644" y="8505984"/>
            <a:ext cx="605790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600"/>
            </a:lvl1pPr>
          </a:lstStyle>
          <a:p>
            <a:r>
              <a:t>对于因果序列，单边变换和双边变换相等</a:t>
            </a:r>
          </a:p>
        </p:txBody>
      </p:sp>
      <p:sp>
        <p:nvSpPr>
          <p:cNvPr id="514" name="离散时间傅立叶变换局限性：…"/>
          <p:cNvSpPr txBox="1"/>
          <p:nvPr/>
        </p:nvSpPr>
        <p:spPr>
          <a:xfrm>
            <a:off x="796058" y="1647123"/>
            <a:ext cx="7758687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/>
            </a:pPr>
            <a:r>
              <a:rPr sz="2800" dirty="0" err="1"/>
              <a:t>离散时间傅立叶变换局限性</a:t>
            </a:r>
            <a:r>
              <a:rPr sz="2800" dirty="0"/>
              <a:t>：</a:t>
            </a:r>
          </a:p>
          <a:p>
            <a:pPr marL="321027" indent="-321027" algn="l">
              <a:buSzPct val="75000"/>
              <a:buChar char="•"/>
              <a:defRPr sz="2600"/>
            </a:pPr>
            <a:r>
              <a:rPr sz="2800" dirty="0" err="1"/>
              <a:t>不利于分析系统稳定性</a:t>
            </a:r>
            <a:endParaRPr sz="2800" dirty="0"/>
          </a:p>
        </p:txBody>
      </p:sp>
      <p:pic>
        <p:nvPicPr>
          <p:cNvPr id="51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859" y="2744769"/>
            <a:ext cx="3181489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306" y="2713997"/>
            <a:ext cx="3684847" cy="620345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Line"/>
          <p:cNvSpPr/>
          <p:nvPr/>
        </p:nvSpPr>
        <p:spPr>
          <a:xfrm flipV="1">
            <a:off x="4981175" y="3081829"/>
            <a:ext cx="17163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015D3-AF64-1B4F-B802-DFFD44BF6B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N" smtClean="0"/>
              <a:t>9</a:t>
            </a:fld>
            <a:endParaRPr lang="en-CN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1" animBg="1" advAuto="0"/>
      <p:bldP spid="505" grpId="3" animBg="1" advAuto="0"/>
      <p:bldP spid="506" grpId="9" animBg="1" advAuto="0"/>
      <p:bldP spid="507" grpId="2" animBg="1" advAuto="0"/>
      <p:bldP spid="508" grpId="8" animBg="1" advAuto="0"/>
      <p:bldP spid="509" grpId="7" animBg="1" advAuto="0"/>
      <p:bldP spid="510" grpId="6" animBg="1" advAuto="0"/>
      <p:bldP spid="511" grpId="4" animBg="1" advAuto="0"/>
      <p:bldP spid="512" grpId="5" animBg="1" advAuto="0"/>
      <p:bldP spid="513" grpId="10" animBg="1" advAuto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信电学院ppt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信电学院ppt模板</Template>
  <TotalTime>870</TotalTime>
  <Words>1487</Words>
  <Application>Microsoft Macintosh PowerPoint</Application>
  <PresentationFormat>自定义</PresentationFormat>
  <Paragraphs>458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Arial</vt:lpstr>
      <vt:lpstr>Century Gothic</vt:lpstr>
      <vt:lpstr>Helvetica</vt:lpstr>
      <vt:lpstr>Helvetica Neue</vt:lpstr>
      <vt:lpstr>Times</vt:lpstr>
      <vt:lpstr>信电学院ppt模板</vt:lpstr>
      <vt:lpstr>数字信号处理 Digital Signal Processing</vt:lpstr>
      <vt:lpstr>PowerPoint 演示文稿</vt:lpstr>
      <vt:lpstr>2.5 离散时间信号傅里叶变换</vt:lpstr>
      <vt:lpstr>2.5 离散时间信号傅里叶变换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2.8 Z变换的性质</vt:lpstr>
      <vt:lpstr>PowerPoint 演示文稿</vt:lpstr>
      <vt:lpstr>2.10 Z变换与拉普拉斯变换、傅里叶变换的关系</vt:lpstr>
      <vt:lpstr>2.10 Z变换与拉普拉斯变换、傅里叶变换的关系</vt:lpstr>
      <vt:lpstr>2.10 Z变换与拉普拉斯变换、傅里叶变换的关系</vt:lpstr>
      <vt:lpstr>2.11 LSI系统的复频域分析</vt:lpstr>
      <vt:lpstr>2.11 LSI系统的复频域分析</vt:lpstr>
      <vt:lpstr>2.11 LSI系统的复频域分析</vt:lpstr>
      <vt:lpstr>2.11 LSI系统的复频域分析</vt:lpstr>
      <vt:lpstr>2.11 LSI系统的复频域分析</vt:lpstr>
      <vt:lpstr>2.11 LSI系统的复频域分析</vt:lpstr>
      <vt:lpstr>2.11 LSI系统的复频域分析</vt:lpstr>
      <vt:lpstr>2.11 LSI系统的复频域分析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</dc:title>
  <cp:lastModifiedBy>Microsoft Office User</cp:lastModifiedBy>
  <cp:revision>39</cp:revision>
  <cp:lastPrinted>2019-09-15T15:57:07Z</cp:lastPrinted>
  <dcterms:modified xsi:type="dcterms:W3CDTF">2021-09-17T23:53:31Z</dcterms:modified>
</cp:coreProperties>
</file>