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8" r:id="rId9"/>
    <p:sldId id="263" r:id="rId10"/>
    <p:sldId id="264" r:id="rId11"/>
    <p:sldId id="265" r:id="rId12"/>
    <p:sldId id="266" r:id="rId13"/>
    <p:sldId id="267" r:id="rId14"/>
    <p:sldId id="289" r:id="rId15"/>
    <p:sldId id="268" r:id="rId16"/>
    <p:sldId id="290" r:id="rId17"/>
    <p:sldId id="269" r:id="rId18"/>
    <p:sldId id="270" r:id="rId19"/>
    <p:sldId id="291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92" r:id="rId37"/>
    <p:sldId id="287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5413" autoAdjust="0"/>
  </p:normalViewPr>
  <p:slideViewPr>
    <p:cSldViewPr snapToGrid="0" snapToObjects="1">
      <p:cViewPr varScale="1">
        <p:scale>
          <a:sx n="65" d="100"/>
          <a:sy n="65" d="100"/>
        </p:scale>
        <p:origin x="21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"/>
          <p:cNvSpPr/>
          <p:nvPr/>
        </p:nvSpPr>
        <p:spPr>
          <a:xfrm>
            <a:off x="189582" y="965675"/>
            <a:ext cx="12625636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537" y="9373396"/>
            <a:ext cx="368504" cy="381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064277"/>
            <a:ext cx="11099800" cy="8147017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000"/>
              </a:spcBef>
              <a:defRPr sz="2400"/>
            </a:lvl1pPr>
            <a:lvl2pPr>
              <a:spcBef>
                <a:spcPts val="2000"/>
              </a:spcBef>
              <a:buChar char="-"/>
              <a:defRPr sz="2400"/>
            </a:lvl2pPr>
            <a:lvl3pPr>
              <a:spcBef>
                <a:spcPts val="2000"/>
              </a:spcBef>
              <a:buChar char="‣"/>
              <a:defRPr sz="2400"/>
            </a:lvl3pPr>
            <a:lvl4pPr>
              <a:spcBef>
                <a:spcPts val="2000"/>
              </a:spcBef>
              <a:buChar char="✓"/>
              <a:defRPr sz="2400"/>
            </a:lvl4pPr>
            <a:lvl5pPr>
              <a:spcBef>
                <a:spcPts val="2000"/>
              </a:spcBef>
              <a:buChar char="✓"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952500" y="11211"/>
            <a:ext cx="11099800" cy="952752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"/>
          <p:cNvSpPr/>
          <p:nvPr/>
        </p:nvSpPr>
        <p:spPr>
          <a:xfrm>
            <a:off x="189582" y="965675"/>
            <a:ext cx="12625636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537" y="9373396"/>
            <a:ext cx="368504" cy="381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952500" y="11211"/>
            <a:ext cx="11099800" cy="952752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50.png"/><Relationship Id="rId2" Type="http://schemas.openxmlformats.org/officeDocument/2006/relationships/image" Target="../media/image38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50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4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4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93.png"/><Relationship Id="rId9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30.png"/><Relationship Id="rId7" Type="http://schemas.openxmlformats.org/officeDocument/2006/relationships/image" Target="../media/image125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数字信号处理…"/>
          <p:cNvSpPr txBox="1">
            <a:spLocks noGrp="1"/>
          </p:cNvSpPr>
          <p:nvPr>
            <p:ph type="ctrTitle"/>
          </p:nvPr>
        </p:nvSpPr>
        <p:spPr>
          <a:xfrm>
            <a:off x="1270000" y="1231900"/>
            <a:ext cx="10464800" cy="3302000"/>
          </a:xfrm>
          <a:prstGeom prst="rect">
            <a:avLst/>
          </a:prstGeom>
        </p:spPr>
        <p:txBody>
          <a:bodyPr anchor="t"/>
          <a:lstStyle/>
          <a:p>
            <a:pPr defTabSz="531622">
              <a:defRPr sz="7280"/>
            </a:pPr>
            <a:r>
              <a:rPr dirty="0"/>
              <a:t>数字信号处理</a:t>
            </a:r>
          </a:p>
          <a:p>
            <a:pPr defTabSz="531622">
              <a:defRPr sz="7280"/>
            </a:pPr>
            <a:r>
              <a:rPr dirty="0"/>
              <a:t>Digital Signal Processing</a:t>
            </a:r>
          </a:p>
        </p:txBody>
      </p:sp>
      <p:sp>
        <p:nvSpPr>
          <p:cNvPr id="130" name="主讲：刘而云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4998751"/>
            <a:ext cx="10464800" cy="3484849"/>
          </a:xfrm>
          <a:prstGeom prst="rect">
            <a:avLst/>
          </a:prstGeom>
        </p:spPr>
        <p:txBody>
          <a:bodyPr/>
          <a:lstStyle/>
          <a:p>
            <a:pPr defTabSz="473201">
              <a:lnSpc>
                <a:spcPct val="120000"/>
              </a:lnSpc>
              <a:defRPr sz="3240"/>
            </a:pPr>
            <a:r>
              <a:rPr dirty="0"/>
              <a:t>主讲：刘而云</a:t>
            </a:r>
          </a:p>
          <a:p>
            <a:pPr defTabSz="473201">
              <a:lnSpc>
                <a:spcPct val="120000"/>
              </a:lnSpc>
              <a:defRPr sz="3240"/>
            </a:pPr>
            <a:r>
              <a:rPr dirty="0" err="1"/>
              <a:t>浙江大学</a:t>
            </a:r>
            <a:r>
              <a:rPr dirty="0"/>
              <a:t> </a:t>
            </a:r>
            <a:r>
              <a:rPr dirty="0" err="1"/>
              <a:t>信电学院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0C43ED-82EA-4220-9750-53A630F8063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79088" y="9373396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43" name="6.1 数的表示及其对量化的影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6.1 </a:t>
            </a:r>
            <a:r>
              <a:rPr dirty="0" err="1"/>
              <a:t>数的表示及其对量化的影响</a:t>
            </a:r>
            <a:endParaRPr dirty="0"/>
          </a:p>
        </p:txBody>
      </p:sp>
      <p:sp>
        <p:nvSpPr>
          <p:cNvPr id="244" name="6.1.1 二进制表示"/>
          <p:cNvSpPr txBox="1">
            <a:spLocks noGrp="1"/>
          </p:cNvSpPr>
          <p:nvPr>
            <p:ph type="body" sz="quarter" idx="4294967295"/>
          </p:nvPr>
        </p:nvSpPr>
        <p:spPr>
          <a:xfrm>
            <a:off x="584034" y="1064277"/>
            <a:ext cx="11836731" cy="6090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rPr sz="3200" dirty="0"/>
              <a:t>6.1.1 </a:t>
            </a:r>
            <a:r>
              <a:rPr sz="3200" dirty="0" err="1"/>
              <a:t>二进制表示</a:t>
            </a:r>
            <a:endParaRPr sz="3200" dirty="0"/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073" y="2680095"/>
            <a:ext cx="2075561" cy="670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21" y="2786167"/>
            <a:ext cx="1769034" cy="458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057" y="3361907"/>
            <a:ext cx="5887627" cy="609065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Line"/>
          <p:cNvSpPr/>
          <p:nvPr/>
        </p:nvSpPr>
        <p:spPr>
          <a:xfrm>
            <a:off x="7100223" y="3983110"/>
            <a:ext cx="339750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9" name="Line"/>
          <p:cNvSpPr/>
          <p:nvPr/>
        </p:nvSpPr>
        <p:spPr>
          <a:xfrm>
            <a:off x="4579454" y="3983110"/>
            <a:ext cx="339750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0" name="基数点"/>
          <p:cNvSpPr txBox="1"/>
          <p:nvPr/>
        </p:nvSpPr>
        <p:spPr>
          <a:xfrm>
            <a:off x="4196879" y="4066229"/>
            <a:ext cx="1104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dirty="0" err="1"/>
              <a:t>基数点</a:t>
            </a:r>
            <a:endParaRPr dirty="0"/>
          </a:p>
        </p:txBody>
      </p:sp>
      <p:sp>
        <p:nvSpPr>
          <p:cNvPr id="251" name="基数"/>
          <p:cNvSpPr txBox="1"/>
          <p:nvPr/>
        </p:nvSpPr>
        <p:spPr>
          <a:xfrm>
            <a:off x="6920848" y="4066229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dirty="0" err="1"/>
              <a:t>基数</a:t>
            </a:r>
            <a:endParaRPr dirty="0"/>
          </a:p>
        </p:txBody>
      </p:sp>
      <p:sp>
        <p:nvSpPr>
          <p:cNvPr id="252" name="已知十进制，求二进制…"/>
          <p:cNvSpPr txBox="1"/>
          <p:nvPr/>
        </p:nvSpPr>
        <p:spPr>
          <a:xfrm>
            <a:off x="455133" y="5128275"/>
            <a:ext cx="7177279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sz="2600"/>
            </a:pPr>
            <a:r>
              <a:rPr dirty="0" err="1"/>
              <a:t>已知十进制，求二进制</a:t>
            </a:r>
            <a:endParaRPr dirty="0"/>
          </a:p>
          <a:p>
            <a:pPr algn="l">
              <a:lnSpc>
                <a:spcPct val="150000"/>
              </a:lnSpc>
              <a:defRPr sz="2600"/>
            </a:pPr>
            <a:r>
              <a:rPr dirty="0"/>
              <a:t>（1）整数部分：反复除以2，取余数，逆序排列</a:t>
            </a:r>
          </a:p>
          <a:p>
            <a:pPr algn="l">
              <a:lnSpc>
                <a:spcPct val="150000"/>
              </a:lnSpc>
              <a:defRPr sz="2600"/>
            </a:pPr>
            <a:r>
              <a:rPr dirty="0"/>
              <a:t>（2）小数部分：反复乘以2，取整数，正序排列</a:t>
            </a:r>
          </a:p>
        </p:txBody>
      </p:sp>
      <p:sp>
        <p:nvSpPr>
          <p:cNvPr id="253" name="练习：…"/>
          <p:cNvSpPr txBox="1"/>
          <p:nvPr/>
        </p:nvSpPr>
        <p:spPr>
          <a:xfrm>
            <a:off x="393722" y="7545651"/>
            <a:ext cx="2005026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600"/>
            </a:pPr>
            <a:r>
              <a:t>练习：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例6.1 18.375</a:t>
            </a:r>
          </a:p>
        </p:txBody>
      </p:sp>
      <p:sp>
        <p:nvSpPr>
          <p:cNvPr id="254" name="一般进制数表示："/>
          <p:cNvSpPr txBox="1"/>
          <p:nvPr/>
        </p:nvSpPr>
        <p:spPr>
          <a:xfrm>
            <a:off x="511320" y="1736289"/>
            <a:ext cx="2755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dirty="0" err="1"/>
              <a:t>一般进制数表示</a:t>
            </a:r>
            <a:r>
              <a:rPr dirty="0"/>
              <a:t>：</a:t>
            </a:r>
          </a:p>
        </p:txBody>
      </p:sp>
      <p:sp>
        <p:nvSpPr>
          <p:cNvPr id="255" name="Line"/>
          <p:cNvSpPr/>
          <p:nvPr/>
        </p:nvSpPr>
        <p:spPr>
          <a:xfrm>
            <a:off x="2744540" y="3983110"/>
            <a:ext cx="1769034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6" name="整数部分"/>
          <p:cNvSpPr txBox="1"/>
          <p:nvPr/>
        </p:nvSpPr>
        <p:spPr>
          <a:xfrm>
            <a:off x="2709436" y="4066229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dirty="0" err="1"/>
              <a:t>整数部分</a:t>
            </a:r>
            <a:endParaRPr dirty="0"/>
          </a:p>
        </p:txBody>
      </p:sp>
      <p:sp>
        <p:nvSpPr>
          <p:cNvPr id="257" name="Line"/>
          <p:cNvSpPr/>
          <p:nvPr/>
        </p:nvSpPr>
        <p:spPr>
          <a:xfrm>
            <a:off x="4974853" y="3983110"/>
            <a:ext cx="2005027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8" name="小数部分"/>
          <p:cNvSpPr txBox="1"/>
          <p:nvPr/>
        </p:nvSpPr>
        <p:spPr>
          <a:xfrm>
            <a:off x="5374713" y="4066229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dirty="0" err="1"/>
              <a:t>小数部分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61" name="6.1 数的表示及其对量化的影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6.1 数的表示及其对量化的影响</a:t>
            </a:r>
          </a:p>
        </p:txBody>
      </p:sp>
      <p:sp>
        <p:nvSpPr>
          <p:cNvPr id="262" name="二进制数在计算机中的表示"/>
          <p:cNvSpPr txBox="1">
            <a:spLocks noGrp="1"/>
          </p:cNvSpPr>
          <p:nvPr>
            <p:ph type="body" sz="quarter" idx="4294967295"/>
          </p:nvPr>
        </p:nvSpPr>
        <p:spPr>
          <a:xfrm>
            <a:off x="584034" y="1064277"/>
            <a:ext cx="11836731" cy="6090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二进制数在计算机中的表示</a:t>
            </a:r>
          </a:p>
        </p:txBody>
      </p:sp>
      <p:pic>
        <p:nvPicPr>
          <p:cNvPr id="263" name="Image" descr="Image"/>
          <p:cNvPicPr>
            <a:picLocks noChangeAspect="1"/>
          </p:cNvPicPr>
          <p:nvPr/>
        </p:nvPicPr>
        <p:blipFill>
          <a:blip r:embed="rId2"/>
          <a:srcRect b="21811"/>
          <a:stretch>
            <a:fillRect/>
          </a:stretch>
        </p:blipFill>
        <p:spPr>
          <a:xfrm>
            <a:off x="1036783" y="2898695"/>
            <a:ext cx="3525622" cy="1159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261" y="2511804"/>
            <a:ext cx="3877252" cy="2036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" descr="Image"/>
          <p:cNvPicPr>
            <a:picLocks noChangeAspect="1"/>
          </p:cNvPicPr>
          <p:nvPr/>
        </p:nvPicPr>
        <p:blipFill>
          <a:blip r:embed="rId4"/>
          <a:srcRect b="15997"/>
          <a:stretch>
            <a:fillRect/>
          </a:stretch>
        </p:blipFill>
        <p:spPr>
          <a:xfrm>
            <a:off x="3278190" y="5386633"/>
            <a:ext cx="6891682" cy="2928359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y(n) = by(n-1)+x(n)"/>
          <p:cNvSpPr txBox="1"/>
          <p:nvPr/>
        </p:nvSpPr>
        <p:spPr>
          <a:xfrm>
            <a:off x="564994" y="1788176"/>
            <a:ext cx="2934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y(n) = by(n-1)+x(n)</a:t>
            </a:r>
          </a:p>
        </p:txBody>
      </p:sp>
      <p:sp>
        <p:nvSpPr>
          <p:cNvPr id="267" name="由触发器排列得到寄存器…"/>
          <p:cNvSpPr txBox="1"/>
          <p:nvPr/>
        </p:nvSpPr>
        <p:spPr>
          <a:xfrm>
            <a:off x="880355" y="4201997"/>
            <a:ext cx="3838297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rPr dirty="0" err="1"/>
              <a:t>由触发器排列得到寄存器</a:t>
            </a:r>
            <a:endParaRPr dirty="0"/>
          </a:p>
          <a:p>
            <a:pPr>
              <a:defRPr sz="2600"/>
            </a:pPr>
            <a:r>
              <a:rPr dirty="0"/>
              <a:t>（</a:t>
            </a:r>
            <a:r>
              <a:rPr dirty="0" err="1"/>
              <a:t>具备存储功能</a:t>
            </a:r>
            <a:r>
              <a:rPr dirty="0"/>
              <a:t>）</a:t>
            </a:r>
          </a:p>
        </p:txBody>
      </p:sp>
      <p:sp>
        <p:nvSpPr>
          <p:cNvPr id="268" name="系统实现结构"/>
          <p:cNvSpPr txBox="1"/>
          <p:nvPr/>
        </p:nvSpPr>
        <p:spPr>
          <a:xfrm>
            <a:off x="9037536" y="4591050"/>
            <a:ext cx="2095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系统实现结构</a:t>
            </a:r>
          </a:p>
        </p:txBody>
      </p:sp>
      <p:sp>
        <p:nvSpPr>
          <p:cNvPr id="269" name="数字电路"/>
          <p:cNvSpPr txBox="1"/>
          <p:nvPr/>
        </p:nvSpPr>
        <p:spPr>
          <a:xfrm>
            <a:off x="5784850" y="9085184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数字电路</a:t>
            </a:r>
          </a:p>
        </p:txBody>
      </p:sp>
      <p:sp>
        <p:nvSpPr>
          <p:cNvPr id="270" name="触发器"/>
          <p:cNvSpPr txBox="1"/>
          <p:nvPr/>
        </p:nvSpPr>
        <p:spPr>
          <a:xfrm>
            <a:off x="5011322" y="2265496"/>
            <a:ext cx="1104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433FF"/>
                </a:solidFill>
              </a:defRPr>
            </a:lvl1pPr>
          </a:lstStyle>
          <a:p>
            <a:r>
              <a:t>触发器</a:t>
            </a:r>
          </a:p>
        </p:txBody>
      </p:sp>
      <p:sp>
        <p:nvSpPr>
          <p:cNvPr id="271" name="Line"/>
          <p:cNvSpPr/>
          <p:nvPr/>
        </p:nvSpPr>
        <p:spPr>
          <a:xfrm flipH="1">
            <a:off x="4427409" y="2765965"/>
            <a:ext cx="991692" cy="657365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2" name="寄存器"/>
          <p:cNvSpPr txBox="1"/>
          <p:nvPr/>
        </p:nvSpPr>
        <p:spPr>
          <a:xfrm>
            <a:off x="9750054" y="6565153"/>
            <a:ext cx="1104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寄存器</a:t>
            </a:r>
          </a:p>
        </p:txBody>
      </p:sp>
      <p:sp>
        <p:nvSpPr>
          <p:cNvPr id="273" name="寄存器"/>
          <p:cNvSpPr txBox="1"/>
          <p:nvPr/>
        </p:nvSpPr>
        <p:spPr>
          <a:xfrm>
            <a:off x="7894189" y="7825557"/>
            <a:ext cx="1104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寄存器</a:t>
            </a:r>
          </a:p>
        </p:txBody>
      </p:sp>
      <p:sp>
        <p:nvSpPr>
          <p:cNvPr id="274" name="Line"/>
          <p:cNvSpPr/>
          <p:nvPr/>
        </p:nvSpPr>
        <p:spPr>
          <a:xfrm flipH="1">
            <a:off x="9170310" y="6857229"/>
            <a:ext cx="572802" cy="1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5" name="Line"/>
          <p:cNvSpPr/>
          <p:nvPr/>
        </p:nvSpPr>
        <p:spPr>
          <a:xfrm flipH="1">
            <a:off x="7353070" y="8111307"/>
            <a:ext cx="572803" cy="1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78" name="6.1 数的表示及其对量化的影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6.1 数的表示及其对量化的影响</a:t>
            </a:r>
          </a:p>
        </p:txBody>
      </p:sp>
      <p:sp>
        <p:nvSpPr>
          <p:cNvPr id="279" name="6.1.2 数的定点表示法"/>
          <p:cNvSpPr txBox="1">
            <a:spLocks noGrp="1"/>
          </p:cNvSpPr>
          <p:nvPr>
            <p:ph type="body" sz="quarter" idx="4294967295"/>
          </p:nvPr>
        </p:nvSpPr>
        <p:spPr>
          <a:xfrm>
            <a:off x="584034" y="1064277"/>
            <a:ext cx="11836731" cy="609065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2000"/>
              </a:spcBef>
              <a:buSzTx/>
              <a:buNone/>
              <a:defRPr sz="2400"/>
            </a:pPr>
            <a:r>
              <a:t>6.1.2 数的</a:t>
            </a:r>
            <a:r>
              <a:rPr>
                <a:solidFill>
                  <a:srgbClr val="0433FF"/>
                </a:solidFill>
              </a:rPr>
              <a:t>定点表示法</a:t>
            </a:r>
          </a:p>
        </p:txBody>
      </p:sp>
      <p:pic>
        <p:nvPicPr>
          <p:cNvPr id="280" name="Image" descr="Imag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50702" y="2662912"/>
            <a:ext cx="4828226" cy="1811070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小数点位置固定…"/>
          <p:cNvSpPr txBox="1"/>
          <p:nvPr/>
        </p:nvSpPr>
        <p:spPr>
          <a:xfrm>
            <a:off x="492384" y="6402945"/>
            <a:ext cx="6388101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600"/>
            </a:pPr>
            <a:r>
              <a:rPr dirty="0" err="1"/>
              <a:t>小数点位置固定</a:t>
            </a:r>
            <a:endParaRPr dirty="0"/>
          </a:p>
          <a:p>
            <a:pPr algn="l">
              <a:defRPr sz="2600"/>
            </a:pPr>
            <a:r>
              <a:rPr dirty="0" err="1"/>
              <a:t>只能表示小数</a:t>
            </a:r>
            <a:r>
              <a:rPr dirty="0"/>
              <a:t>：-1&lt;x&lt;1</a:t>
            </a:r>
          </a:p>
          <a:p>
            <a:pPr algn="l">
              <a:defRPr sz="2600"/>
            </a:pPr>
            <a:endParaRPr dirty="0"/>
          </a:p>
          <a:p>
            <a:pPr algn="l">
              <a:defRPr sz="2600"/>
            </a:pPr>
            <a:r>
              <a:rPr dirty="0" err="1"/>
              <a:t>加法可能溢出</a:t>
            </a:r>
            <a:endParaRPr dirty="0"/>
          </a:p>
          <a:p>
            <a:pPr algn="l">
              <a:defRPr sz="2600"/>
            </a:pPr>
            <a:r>
              <a:rPr dirty="0" err="1"/>
              <a:t>乘法不会溢出，字长会增加，需截尾或舍入</a:t>
            </a:r>
            <a:endParaRPr dirty="0"/>
          </a:p>
        </p:txBody>
      </p:sp>
      <p:sp>
        <p:nvSpPr>
          <p:cNvPr id="282" name="b0=0，正数…"/>
          <p:cNvSpPr txBox="1"/>
          <p:nvPr/>
        </p:nvSpPr>
        <p:spPr>
          <a:xfrm>
            <a:off x="506393" y="4988946"/>
            <a:ext cx="192236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600"/>
            </a:pPr>
            <a:r>
              <a:rPr dirty="0"/>
              <a:t>b</a:t>
            </a:r>
            <a:r>
              <a:rPr baseline="-5999" dirty="0"/>
              <a:t>0</a:t>
            </a:r>
            <a:r>
              <a:rPr dirty="0"/>
              <a:t>=0，正数</a:t>
            </a:r>
          </a:p>
          <a:p>
            <a:pPr algn="l">
              <a:defRPr sz="2600"/>
            </a:pPr>
            <a:r>
              <a:rPr dirty="0"/>
              <a:t>b</a:t>
            </a:r>
            <a:r>
              <a:rPr baseline="-5999" dirty="0"/>
              <a:t>0</a:t>
            </a:r>
            <a:r>
              <a:rPr dirty="0"/>
              <a:t>=1，负数</a:t>
            </a:r>
          </a:p>
        </p:txBody>
      </p:sp>
      <p:sp>
        <p:nvSpPr>
          <p:cNvPr id="283" name="1、定义"/>
          <p:cNvSpPr txBox="1"/>
          <p:nvPr/>
        </p:nvSpPr>
        <p:spPr>
          <a:xfrm>
            <a:off x="595361" y="1705203"/>
            <a:ext cx="12884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1、定义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86" name="6.1 数的表示及其对量化的影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6.1 数的表示及其对量化的影响</a:t>
            </a:r>
          </a:p>
        </p:txBody>
      </p:sp>
      <p:sp>
        <p:nvSpPr>
          <p:cNvPr id="287" name="6.1.2 数的定点表示法"/>
          <p:cNvSpPr txBox="1">
            <a:spLocks noGrp="1"/>
          </p:cNvSpPr>
          <p:nvPr>
            <p:ph type="body" sz="quarter" idx="4294967295"/>
          </p:nvPr>
        </p:nvSpPr>
        <p:spPr>
          <a:xfrm>
            <a:off x="584034" y="1064277"/>
            <a:ext cx="11836731" cy="6090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6.1.2 数的定点表示法</a:t>
            </a:r>
          </a:p>
        </p:txBody>
      </p:sp>
      <p:sp>
        <p:nvSpPr>
          <p:cNvPr id="288" name="2、定点值的原码、补码和反码表示"/>
          <p:cNvSpPr txBox="1"/>
          <p:nvPr/>
        </p:nvSpPr>
        <p:spPr>
          <a:xfrm>
            <a:off x="595361" y="1527403"/>
            <a:ext cx="52508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2、定点值的原码、补码和反码表示</a:t>
            </a:r>
          </a:p>
        </p:txBody>
      </p:sp>
      <p:pic>
        <p:nvPicPr>
          <p:cNvPr id="28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73" y="2384213"/>
            <a:ext cx="11804215" cy="4619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86" name="6.1 数的表示及其对量化的影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6.1 数的表示及其对量化的影响</a:t>
            </a:r>
          </a:p>
        </p:txBody>
      </p:sp>
      <p:sp>
        <p:nvSpPr>
          <p:cNvPr id="287" name="6.1.2 数的定点表示法"/>
          <p:cNvSpPr txBox="1">
            <a:spLocks noGrp="1"/>
          </p:cNvSpPr>
          <p:nvPr>
            <p:ph type="body" sz="quarter" idx="4294967295"/>
          </p:nvPr>
        </p:nvSpPr>
        <p:spPr>
          <a:xfrm>
            <a:off x="584034" y="1064277"/>
            <a:ext cx="11836731" cy="6090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6.1.2 数的定点表示法</a:t>
            </a:r>
          </a:p>
        </p:txBody>
      </p:sp>
      <p:sp>
        <p:nvSpPr>
          <p:cNvPr id="288" name="2、定点值的原码、补码和反码表示"/>
          <p:cNvSpPr txBox="1"/>
          <p:nvPr/>
        </p:nvSpPr>
        <p:spPr>
          <a:xfrm>
            <a:off x="595361" y="1527403"/>
            <a:ext cx="52508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2、定点值的原码、补码和反码表示</a:t>
            </a:r>
          </a:p>
        </p:txBody>
      </p:sp>
      <p:sp>
        <p:nvSpPr>
          <p:cNvPr id="290" name="例：写出下列十进制数的原码、补码、反码定点表示"/>
          <p:cNvSpPr txBox="1"/>
          <p:nvPr/>
        </p:nvSpPr>
        <p:spPr>
          <a:xfrm>
            <a:off x="595361" y="2562030"/>
            <a:ext cx="7708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例：写出下列十进制数的原码、补码、反码定点表示</a:t>
            </a:r>
          </a:p>
        </p:txBody>
      </p:sp>
      <p:sp>
        <p:nvSpPr>
          <p:cNvPr id="291" name="0.78"/>
          <p:cNvSpPr txBox="1"/>
          <p:nvPr/>
        </p:nvSpPr>
        <p:spPr>
          <a:xfrm>
            <a:off x="1233500" y="3281907"/>
            <a:ext cx="756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0.78</a:t>
            </a:r>
          </a:p>
        </p:txBody>
      </p:sp>
      <p:sp>
        <p:nvSpPr>
          <p:cNvPr id="292" name="0.261"/>
          <p:cNvSpPr txBox="1"/>
          <p:nvPr/>
        </p:nvSpPr>
        <p:spPr>
          <a:xfrm>
            <a:off x="2597743" y="3281907"/>
            <a:ext cx="94046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0.261</a:t>
            </a:r>
          </a:p>
        </p:txBody>
      </p:sp>
      <p:sp>
        <p:nvSpPr>
          <p:cNvPr id="293" name="－0.173"/>
          <p:cNvSpPr txBox="1"/>
          <p:nvPr/>
        </p:nvSpPr>
        <p:spPr>
          <a:xfrm>
            <a:off x="4071376" y="3243807"/>
            <a:ext cx="127066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－0.173</a:t>
            </a:r>
          </a:p>
        </p:txBody>
      </p:sp>
      <p:sp>
        <p:nvSpPr>
          <p:cNvPr id="294" name="－0.773"/>
          <p:cNvSpPr txBox="1"/>
          <p:nvPr/>
        </p:nvSpPr>
        <p:spPr>
          <a:xfrm>
            <a:off x="6199617" y="3243807"/>
            <a:ext cx="127066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－0.773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F0340A-2899-42D3-B7BB-9BE89D9323FB}"/>
              </a:ext>
            </a:extLst>
          </p:cNvPr>
          <p:cNvSpPr txBox="1"/>
          <p:nvPr/>
        </p:nvSpPr>
        <p:spPr>
          <a:xfrm>
            <a:off x="584034" y="4308473"/>
            <a:ext cx="12041945" cy="2041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sz="2800" dirty="0"/>
              <a:t>先判断正负号</a:t>
            </a:r>
            <a:endParaRPr lang="en-US" altLang="zh-CN" sz="2800" dirty="0"/>
          </a:p>
          <a:p>
            <a:pPr marL="742950" marR="0" indent="-74295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sz="2800" dirty="0"/>
              <a:t>正数，则原码、补码、反码一致</a:t>
            </a:r>
            <a:endParaRPr lang="en-US" altLang="zh-CN" sz="2800" dirty="0"/>
          </a:p>
          <a:p>
            <a:pPr marL="742950" marR="0" indent="-74295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负数，则先写原码，再写反码（小数取反），最后补码（反码末位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+1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322329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97" name="6.1 数的表示及其对量化的影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6.1 数的表示及其对量化的影响</a:t>
            </a:r>
          </a:p>
        </p:txBody>
      </p:sp>
      <p:sp>
        <p:nvSpPr>
          <p:cNvPr id="298" name="6.1.2 数的定点表示法"/>
          <p:cNvSpPr txBox="1">
            <a:spLocks noGrp="1"/>
          </p:cNvSpPr>
          <p:nvPr>
            <p:ph type="body" sz="quarter" idx="4294967295"/>
          </p:nvPr>
        </p:nvSpPr>
        <p:spPr>
          <a:xfrm>
            <a:off x="584034" y="1064277"/>
            <a:ext cx="11836731" cy="6090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6.1.2 数的定点表示法</a:t>
            </a:r>
          </a:p>
        </p:txBody>
      </p:sp>
      <p:sp>
        <p:nvSpPr>
          <p:cNvPr id="299" name="2、定点值的原码、补码和反码表示"/>
          <p:cNvSpPr txBox="1"/>
          <p:nvPr/>
        </p:nvSpPr>
        <p:spPr>
          <a:xfrm>
            <a:off x="595361" y="1527403"/>
            <a:ext cx="52508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2、定点值的原码、补码和反码表示</a:t>
            </a:r>
          </a:p>
        </p:txBody>
      </p:sp>
      <p:sp>
        <p:nvSpPr>
          <p:cNvPr id="300" name="例：写出下列十进制数的原码、补码、反码定点表示"/>
          <p:cNvSpPr txBox="1"/>
          <p:nvPr/>
        </p:nvSpPr>
        <p:spPr>
          <a:xfrm>
            <a:off x="245139" y="2203376"/>
            <a:ext cx="7708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例：写出下列十进制数的原码、补码、反码定点表示</a:t>
            </a:r>
          </a:p>
        </p:txBody>
      </p:sp>
      <p:sp>
        <p:nvSpPr>
          <p:cNvPr id="301" name="0.78"/>
          <p:cNvSpPr txBox="1"/>
          <p:nvPr/>
        </p:nvSpPr>
        <p:spPr>
          <a:xfrm>
            <a:off x="618154" y="3697770"/>
            <a:ext cx="756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0.78</a:t>
            </a:r>
          </a:p>
        </p:txBody>
      </p:sp>
      <p:sp>
        <p:nvSpPr>
          <p:cNvPr id="302" name="－0.473"/>
          <p:cNvSpPr txBox="1"/>
          <p:nvPr/>
        </p:nvSpPr>
        <p:spPr>
          <a:xfrm>
            <a:off x="361259" y="4819317"/>
            <a:ext cx="127066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－0.473</a:t>
            </a:r>
          </a:p>
        </p:txBody>
      </p:sp>
      <p:sp>
        <p:nvSpPr>
          <p:cNvPr id="303" name="原码"/>
          <p:cNvSpPr txBox="1"/>
          <p:nvPr/>
        </p:nvSpPr>
        <p:spPr>
          <a:xfrm>
            <a:off x="3252691" y="2979510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原码</a:t>
            </a:r>
          </a:p>
        </p:txBody>
      </p:sp>
      <p:sp>
        <p:nvSpPr>
          <p:cNvPr id="304" name="补码"/>
          <p:cNvSpPr txBox="1"/>
          <p:nvPr/>
        </p:nvSpPr>
        <p:spPr>
          <a:xfrm>
            <a:off x="8270412" y="2979510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补码</a:t>
            </a:r>
          </a:p>
        </p:txBody>
      </p:sp>
      <p:sp>
        <p:nvSpPr>
          <p:cNvPr id="305" name="反码"/>
          <p:cNvSpPr txBox="1"/>
          <p:nvPr/>
        </p:nvSpPr>
        <p:spPr>
          <a:xfrm>
            <a:off x="5761551" y="2979510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反码</a:t>
            </a:r>
          </a:p>
        </p:txBody>
      </p:sp>
      <p:sp>
        <p:nvSpPr>
          <p:cNvPr id="306" name="0。11000111"/>
          <p:cNvSpPr txBox="1"/>
          <p:nvPr/>
        </p:nvSpPr>
        <p:spPr>
          <a:xfrm>
            <a:off x="2683427" y="3659670"/>
            <a:ext cx="2096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0。11000111</a:t>
            </a:r>
          </a:p>
        </p:txBody>
      </p:sp>
      <p:sp>
        <p:nvSpPr>
          <p:cNvPr id="307" name="1。01111001"/>
          <p:cNvSpPr txBox="1"/>
          <p:nvPr/>
        </p:nvSpPr>
        <p:spPr>
          <a:xfrm>
            <a:off x="2683427" y="4819317"/>
            <a:ext cx="2096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1。01111001</a:t>
            </a:r>
          </a:p>
        </p:txBody>
      </p:sp>
      <p:sp>
        <p:nvSpPr>
          <p:cNvPr id="308" name="1。10000110"/>
          <p:cNvSpPr txBox="1"/>
          <p:nvPr/>
        </p:nvSpPr>
        <p:spPr>
          <a:xfrm>
            <a:off x="5100491" y="4819317"/>
            <a:ext cx="209682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1。10000110</a:t>
            </a:r>
          </a:p>
        </p:txBody>
      </p:sp>
      <p:sp>
        <p:nvSpPr>
          <p:cNvPr id="309" name="0。11000111"/>
          <p:cNvSpPr txBox="1"/>
          <p:nvPr/>
        </p:nvSpPr>
        <p:spPr>
          <a:xfrm>
            <a:off x="7609351" y="3659670"/>
            <a:ext cx="209682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0。11000111</a:t>
            </a:r>
          </a:p>
        </p:txBody>
      </p:sp>
      <p:sp>
        <p:nvSpPr>
          <p:cNvPr id="310" name="1。10000111"/>
          <p:cNvSpPr txBox="1"/>
          <p:nvPr/>
        </p:nvSpPr>
        <p:spPr>
          <a:xfrm>
            <a:off x="7609351" y="4819317"/>
            <a:ext cx="209682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1。10000111</a:t>
            </a:r>
          </a:p>
        </p:txBody>
      </p:sp>
      <p:sp>
        <p:nvSpPr>
          <p:cNvPr id="311" name="0.78－0.473"/>
          <p:cNvSpPr txBox="1"/>
          <p:nvPr/>
        </p:nvSpPr>
        <p:spPr>
          <a:xfrm>
            <a:off x="39974" y="6804164"/>
            <a:ext cx="1913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0.78－0.473</a:t>
            </a:r>
          </a:p>
        </p:txBody>
      </p:sp>
      <p:sp>
        <p:nvSpPr>
          <p:cNvPr id="312" name="0。01001110"/>
          <p:cNvSpPr txBox="1"/>
          <p:nvPr/>
        </p:nvSpPr>
        <p:spPr>
          <a:xfrm>
            <a:off x="2683427" y="6804164"/>
            <a:ext cx="2096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0。01001110</a:t>
            </a:r>
          </a:p>
        </p:txBody>
      </p:sp>
      <p:sp>
        <p:nvSpPr>
          <p:cNvPr id="313" name="10。01001110"/>
          <p:cNvSpPr txBox="1"/>
          <p:nvPr/>
        </p:nvSpPr>
        <p:spPr>
          <a:xfrm>
            <a:off x="7517555" y="6804164"/>
            <a:ext cx="228041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rPr dirty="0">
                <a:solidFill>
                  <a:srgbClr val="FF2600"/>
                </a:solidFill>
              </a:rPr>
              <a:t>1</a:t>
            </a:r>
            <a:r>
              <a:rPr dirty="0"/>
              <a:t>0。01001110</a:t>
            </a:r>
          </a:p>
        </p:txBody>
      </p:sp>
      <p:sp>
        <p:nvSpPr>
          <p:cNvPr id="314" name="0。01001110"/>
          <p:cNvSpPr txBox="1"/>
          <p:nvPr/>
        </p:nvSpPr>
        <p:spPr>
          <a:xfrm>
            <a:off x="10737809" y="6804164"/>
            <a:ext cx="209682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0。01001110</a:t>
            </a:r>
          </a:p>
        </p:txBody>
      </p:sp>
      <p:sp>
        <p:nvSpPr>
          <p:cNvPr id="315" name="0。01001110"/>
          <p:cNvSpPr txBox="1"/>
          <p:nvPr/>
        </p:nvSpPr>
        <p:spPr>
          <a:xfrm>
            <a:off x="5146389" y="6804164"/>
            <a:ext cx="209682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0。01001110</a:t>
            </a:r>
          </a:p>
        </p:txBody>
      </p:sp>
      <p:sp>
        <p:nvSpPr>
          <p:cNvPr id="316" name="Line"/>
          <p:cNvSpPr/>
          <p:nvPr/>
        </p:nvSpPr>
        <p:spPr>
          <a:xfrm>
            <a:off x="9986386" y="7089914"/>
            <a:ext cx="5630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7" name="0.23"/>
          <p:cNvSpPr txBox="1"/>
          <p:nvPr/>
        </p:nvSpPr>
        <p:spPr>
          <a:xfrm>
            <a:off x="618154" y="5838365"/>
            <a:ext cx="756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0.23</a:t>
            </a:r>
          </a:p>
        </p:txBody>
      </p:sp>
      <p:sp>
        <p:nvSpPr>
          <p:cNvPr id="318" name="0。00111010"/>
          <p:cNvSpPr txBox="1"/>
          <p:nvPr/>
        </p:nvSpPr>
        <p:spPr>
          <a:xfrm>
            <a:off x="2683427" y="5800265"/>
            <a:ext cx="2096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0。00111010</a:t>
            </a:r>
          </a:p>
        </p:txBody>
      </p:sp>
      <p:sp>
        <p:nvSpPr>
          <p:cNvPr id="319" name="0。00111010"/>
          <p:cNvSpPr txBox="1"/>
          <p:nvPr/>
        </p:nvSpPr>
        <p:spPr>
          <a:xfrm>
            <a:off x="7609351" y="5800265"/>
            <a:ext cx="209682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0。00111010</a:t>
            </a:r>
          </a:p>
        </p:txBody>
      </p:sp>
      <p:sp>
        <p:nvSpPr>
          <p:cNvPr id="320" name="0。11000111"/>
          <p:cNvSpPr txBox="1"/>
          <p:nvPr/>
        </p:nvSpPr>
        <p:spPr>
          <a:xfrm>
            <a:off x="5146389" y="3659670"/>
            <a:ext cx="209682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0。11000111</a:t>
            </a:r>
          </a:p>
        </p:txBody>
      </p:sp>
      <p:sp>
        <p:nvSpPr>
          <p:cNvPr id="321" name="0。00111010"/>
          <p:cNvSpPr txBox="1"/>
          <p:nvPr/>
        </p:nvSpPr>
        <p:spPr>
          <a:xfrm>
            <a:off x="5146389" y="5800265"/>
            <a:ext cx="209682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0。00111010</a:t>
            </a:r>
          </a:p>
        </p:txBody>
      </p:sp>
      <p:sp>
        <p:nvSpPr>
          <p:cNvPr id="322" name="0.23－0.473"/>
          <p:cNvSpPr txBox="1"/>
          <p:nvPr/>
        </p:nvSpPr>
        <p:spPr>
          <a:xfrm>
            <a:off x="39974" y="7941864"/>
            <a:ext cx="1913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0.23－0.473</a:t>
            </a:r>
          </a:p>
        </p:txBody>
      </p:sp>
      <p:sp>
        <p:nvSpPr>
          <p:cNvPr id="323" name="1。11000001"/>
          <p:cNvSpPr txBox="1"/>
          <p:nvPr/>
        </p:nvSpPr>
        <p:spPr>
          <a:xfrm>
            <a:off x="7609351" y="7941864"/>
            <a:ext cx="209682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1。11000001</a:t>
            </a:r>
          </a:p>
        </p:txBody>
      </p:sp>
      <p:sp>
        <p:nvSpPr>
          <p:cNvPr id="324" name="1。00111111"/>
          <p:cNvSpPr txBox="1"/>
          <p:nvPr/>
        </p:nvSpPr>
        <p:spPr>
          <a:xfrm>
            <a:off x="2683427" y="7941864"/>
            <a:ext cx="2096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1。00111111</a:t>
            </a:r>
          </a:p>
        </p:txBody>
      </p:sp>
      <p:sp>
        <p:nvSpPr>
          <p:cNvPr id="325" name="1。11000000"/>
          <p:cNvSpPr txBox="1"/>
          <p:nvPr/>
        </p:nvSpPr>
        <p:spPr>
          <a:xfrm>
            <a:off x="5146389" y="7941750"/>
            <a:ext cx="209682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1。11000000</a:t>
            </a:r>
          </a:p>
        </p:txBody>
      </p:sp>
      <p:sp>
        <p:nvSpPr>
          <p:cNvPr id="326" name="＝－0.243"/>
          <p:cNvSpPr txBox="1"/>
          <p:nvPr/>
        </p:nvSpPr>
        <p:spPr>
          <a:xfrm>
            <a:off x="-15415" y="8329211"/>
            <a:ext cx="160086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＝－0.243</a:t>
            </a:r>
          </a:p>
        </p:txBody>
      </p:sp>
      <p:sp>
        <p:nvSpPr>
          <p:cNvPr id="327" name="＝0.307"/>
          <p:cNvSpPr txBox="1"/>
          <p:nvPr/>
        </p:nvSpPr>
        <p:spPr>
          <a:xfrm>
            <a:off x="-2767" y="7174842"/>
            <a:ext cx="127066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＝0.307</a:t>
            </a:r>
          </a:p>
        </p:txBody>
      </p:sp>
      <p:sp>
        <p:nvSpPr>
          <p:cNvPr id="328" name="忽略符号位进位"/>
          <p:cNvSpPr txBox="1"/>
          <p:nvPr/>
        </p:nvSpPr>
        <p:spPr>
          <a:xfrm>
            <a:off x="10235660" y="5800766"/>
            <a:ext cx="2425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忽略符号位进位</a:t>
            </a:r>
          </a:p>
        </p:txBody>
      </p:sp>
      <p:sp>
        <p:nvSpPr>
          <p:cNvPr id="329" name="Line"/>
          <p:cNvSpPr/>
          <p:nvPr/>
        </p:nvSpPr>
        <p:spPr>
          <a:xfrm flipH="1">
            <a:off x="9733367" y="6315378"/>
            <a:ext cx="554024" cy="55402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B49F67-8C45-40F4-AC5D-054F8201C6C3}"/>
              </a:ext>
            </a:extLst>
          </p:cNvPr>
          <p:cNvSpPr txBox="1"/>
          <p:nvPr/>
        </p:nvSpPr>
        <p:spPr>
          <a:xfrm>
            <a:off x="7326394" y="8843602"/>
            <a:ext cx="34114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补码表示计算很方便！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32" name="6.1 数的表示及其对量化的影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6.1 数的表示及其对量化的影响</a:t>
            </a:r>
          </a:p>
        </p:txBody>
      </p:sp>
      <p:sp>
        <p:nvSpPr>
          <p:cNvPr id="333" name="6.1.2 数的定点表示法"/>
          <p:cNvSpPr txBox="1">
            <a:spLocks noGrp="1"/>
          </p:cNvSpPr>
          <p:nvPr>
            <p:ph type="body" sz="quarter" idx="4294967295"/>
          </p:nvPr>
        </p:nvSpPr>
        <p:spPr>
          <a:xfrm>
            <a:off x="584034" y="1064277"/>
            <a:ext cx="11836731" cy="6090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6.1.2 数的定点表示法</a:t>
            </a:r>
          </a:p>
        </p:txBody>
      </p:sp>
      <p:sp>
        <p:nvSpPr>
          <p:cNvPr id="334" name="2、定点值的原码、补码和反码表示"/>
          <p:cNvSpPr txBox="1"/>
          <p:nvPr/>
        </p:nvSpPr>
        <p:spPr>
          <a:xfrm>
            <a:off x="595361" y="1705203"/>
            <a:ext cx="52508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2、定点值的原码、补码和反码表示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B7B470-58AF-4A12-825D-3AFD322F7687}"/>
                  </a:ext>
                </a:extLst>
              </p:cNvPr>
              <p:cNvSpPr txBox="1"/>
              <p:nvPr/>
            </p:nvSpPr>
            <p:spPr>
              <a:xfrm>
                <a:off x="1560611" y="2867670"/>
                <a:ext cx="4149726" cy="1557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𝑥</m:t>
                      </m:r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nary>
                        <m:naryPr>
                          <m:chr m:val="∑"/>
                          <m:ctrl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𝑖</m:t>
                          </m:r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−</m:t>
                              </m:r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B7B470-58AF-4A12-825D-3AFD322F7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611" y="2867670"/>
                <a:ext cx="4149726" cy="1557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2343875-FAFE-438E-BA5F-66AC8CAFF96E}"/>
                  </a:ext>
                </a:extLst>
              </p:cNvPr>
              <p:cNvSpPr txBox="1"/>
              <p:nvPr/>
            </p:nvSpPr>
            <p:spPr>
              <a:xfrm>
                <a:off x="7268848" y="2836315"/>
                <a:ext cx="4200958" cy="1620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𝑦</m:t>
                      </m:r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nary>
                        <m:naryPr>
                          <m:chr m:val="∑"/>
                          <m:ctrl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𝑗</m:t>
                          </m:r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−</m:t>
                              </m:r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2343875-FAFE-438E-BA5F-66AC8CAF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848" y="2836315"/>
                <a:ext cx="4200958" cy="1620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C067DE-D4CD-4388-87DF-B204DCFC3100}"/>
                  </a:ext>
                </a:extLst>
              </p:cNvPr>
              <p:cNvSpPr txBox="1"/>
              <p:nvPr/>
            </p:nvSpPr>
            <p:spPr>
              <a:xfrm>
                <a:off x="1560611" y="5050471"/>
                <a:ext cx="7373493" cy="1620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𝑥</m:t>
                      </m:r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×</m:t>
                      </m:r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𝑦</m:t>
                      </m:r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</m:ctrlPr>
                            </m:dPr>
                            <m:e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nary>
                        <m:naryPr>
                          <m:chr m:val="∑"/>
                          <m:ctrl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𝑖</m:t>
                          </m:r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𝑗</m:t>
                              </m:r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altLang="zh-CN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altLang="zh-CN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zh-CN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0" lang="en-US" altLang="zh-CN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  <m:t>−(</m:t>
                                  </m:r>
                                  <m:r>
                                    <a:rPr kumimoji="0" lang="en-US" altLang="zh-CN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  <m:t>𝑖</m:t>
                                  </m:r>
                                  <m:r>
                                    <a:rPr kumimoji="0" lang="en-US" altLang="zh-CN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  <m:t>+</m:t>
                                  </m:r>
                                  <m:r>
                                    <a:rPr kumimoji="0" lang="en-US" altLang="zh-CN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  <m:t>𝑗</m:t>
                                  </m:r>
                                  <m:r>
                                    <a:rPr kumimoji="0" lang="en-US" altLang="zh-CN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C067DE-D4CD-4388-87DF-B204DCFC3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611" y="5050471"/>
                <a:ext cx="7373493" cy="1620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27B961-562B-4DA1-BA60-165DF9376737}"/>
              </a:ext>
            </a:extLst>
          </p:cNvPr>
          <p:cNvCxnSpPr/>
          <p:nvPr/>
        </p:nvCxnSpPr>
        <p:spPr>
          <a:xfrm>
            <a:off x="4159045" y="6032090"/>
            <a:ext cx="1007196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61884E4-DB53-45A9-AB05-6673EE65F762}"/>
              </a:ext>
            </a:extLst>
          </p:cNvPr>
          <p:cNvSpPr txBox="1"/>
          <p:nvPr/>
        </p:nvSpPr>
        <p:spPr>
          <a:xfrm>
            <a:off x="3967316" y="6925762"/>
            <a:ext cx="11989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4D06332-D4C6-47E3-A0C9-E97619D41CBD}"/>
              </a:ext>
            </a:extLst>
          </p:cNvPr>
          <p:cNvSpPr txBox="1"/>
          <p:nvPr/>
        </p:nvSpPr>
        <p:spPr>
          <a:xfrm>
            <a:off x="6451292" y="6921142"/>
            <a:ext cx="11989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AND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3ACC373-744F-49D5-977F-BA96D0E4F1F6}"/>
              </a:ext>
            </a:extLst>
          </p:cNvPr>
          <p:cNvSpPr txBox="1"/>
          <p:nvPr/>
        </p:nvSpPr>
        <p:spPr>
          <a:xfrm>
            <a:off x="7463807" y="6921142"/>
            <a:ext cx="11989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433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移位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B80B418-849F-42F1-ACC2-3428C691173B}"/>
              </a:ext>
            </a:extLst>
          </p:cNvPr>
          <p:cNvCxnSpPr>
            <a:cxnSpLocks/>
          </p:cNvCxnSpPr>
          <p:nvPr/>
        </p:nvCxnSpPr>
        <p:spPr>
          <a:xfrm>
            <a:off x="6643021" y="6184490"/>
            <a:ext cx="745921" cy="0"/>
          </a:xfrm>
          <a:prstGeom prst="line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22D2F17-9595-4245-8C65-8A5BCF4CA465}"/>
              </a:ext>
            </a:extLst>
          </p:cNvPr>
          <p:cNvCxnSpPr>
            <a:cxnSpLocks/>
          </p:cNvCxnSpPr>
          <p:nvPr/>
        </p:nvCxnSpPr>
        <p:spPr>
          <a:xfrm>
            <a:off x="7463807" y="6184490"/>
            <a:ext cx="1274612" cy="0"/>
          </a:xfrm>
          <a:prstGeom prst="line">
            <a:avLst/>
          </a:prstGeom>
          <a:noFill/>
          <a:ln w="25400" cap="flat">
            <a:solidFill>
              <a:srgbClr val="0433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036479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32" name="6.1 数的表示及其对量化的影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6.1 数的表示及其对量化的影响</a:t>
            </a:r>
          </a:p>
        </p:txBody>
      </p:sp>
      <p:sp>
        <p:nvSpPr>
          <p:cNvPr id="333" name="6.1.2 数的定点表示法"/>
          <p:cNvSpPr txBox="1">
            <a:spLocks noGrp="1"/>
          </p:cNvSpPr>
          <p:nvPr>
            <p:ph type="body" sz="quarter" idx="4294967295"/>
          </p:nvPr>
        </p:nvSpPr>
        <p:spPr>
          <a:xfrm>
            <a:off x="584034" y="1064277"/>
            <a:ext cx="11836731" cy="6090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6.1.2 数的定点表示法</a:t>
            </a:r>
          </a:p>
        </p:txBody>
      </p:sp>
      <p:sp>
        <p:nvSpPr>
          <p:cNvPr id="334" name="2、定点值的原码、补码和反码表示"/>
          <p:cNvSpPr txBox="1"/>
          <p:nvPr/>
        </p:nvSpPr>
        <p:spPr>
          <a:xfrm>
            <a:off x="595361" y="1705203"/>
            <a:ext cx="52508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2、定点值的原码、补码和反码表示</a:t>
            </a:r>
          </a:p>
        </p:txBody>
      </p:sp>
      <p:sp>
        <p:nvSpPr>
          <p:cNvPr id="335" name="原码…"/>
          <p:cNvSpPr txBox="1"/>
          <p:nvPr/>
        </p:nvSpPr>
        <p:spPr>
          <a:xfrm>
            <a:off x="1688704" y="4337615"/>
            <a:ext cx="866497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t>原码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补码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反码</a:t>
            </a:r>
          </a:p>
        </p:txBody>
      </p:sp>
      <p:sp>
        <p:nvSpPr>
          <p:cNvPr id="336" name="加法"/>
          <p:cNvSpPr txBox="1"/>
          <p:nvPr/>
        </p:nvSpPr>
        <p:spPr>
          <a:xfrm>
            <a:off x="4617577" y="3134865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加法</a:t>
            </a:r>
          </a:p>
        </p:txBody>
      </p:sp>
      <p:sp>
        <p:nvSpPr>
          <p:cNvPr id="337" name="乘法"/>
          <p:cNvSpPr txBox="1"/>
          <p:nvPr/>
        </p:nvSpPr>
        <p:spPr>
          <a:xfrm>
            <a:off x="9213563" y="3134865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乘法</a:t>
            </a:r>
          </a:p>
        </p:txBody>
      </p:sp>
      <p:sp>
        <p:nvSpPr>
          <p:cNvPr id="338" name="符号位逻辑加（异或），尾数相乘"/>
          <p:cNvSpPr txBox="1"/>
          <p:nvPr/>
        </p:nvSpPr>
        <p:spPr>
          <a:xfrm>
            <a:off x="7964375" y="4120859"/>
            <a:ext cx="3273077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符号位逻辑加（异或），尾数相乘</a:t>
            </a:r>
          </a:p>
        </p:txBody>
      </p:sp>
      <p:sp>
        <p:nvSpPr>
          <p:cNvPr id="339" name="需判断加数、被加数符号，决定两数次序及和的符号"/>
          <p:cNvSpPr txBox="1"/>
          <p:nvPr/>
        </p:nvSpPr>
        <p:spPr>
          <a:xfrm>
            <a:off x="3487277" y="3885909"/>
            <a:ext cx="3273077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需判断加数、被加数符号，决定两数次序及和的符号</a:t>
            </a:r>
          </a:p>
        </p:txBody>
      </p:sp>
      <p:sp>
        <p:nvSpPr>
          <p:cNvPr id="340" name="相加的两数可同号、可异号，不需按相对大小来决定和的符号。"/>
          <p:cNvSpPr txBox="1"/>
          <p:nvPr/>
        </p:nvSpPr>
        <p:spPr>
          <a:xfrm>
            <a:off x="3368388" y="5518715"/>
            <a:ext cx="3273078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相加的两数可同号、可异号，不需按相对大小来决定和的符号。</a:t>
            </a:r>
          </a:p>
        </p:txBody>
      </p:sp>
      <p:sp>
        <p:nvSpPr>
          <p:cNvPr id="341" name="乘法前要先变为原码表示；乘积为负则尾数要改为补码表示。"/>
          <p:cNvSpPr txBox="1"/>
          <p:nvPr/>
        </p:nvSpPr>
        <p:spPr>
          <a:xfrm>
            <a:off x="7964375" y="5621203"/>
            <a:ext cx="3273077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乘法前要先变为原码表示；乘积为负则尾数要改为补码表示。</a:t>
            </a:r>
          </a:p>
        </p:txBody>
      </p:sp>
      <p:sp>
        <p:nvSpPr>
          <p:cNvPr id="342" name="－"/>
          <p:cNvSpPr txBox="1"/>
          <p:nvPr/>
        </p:nvSpPr>
        <p:spPr>
          <a:xfrm>
            <a:off x="4617577" y="7464673"/>
            <a:ext cx="444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－</a:t>
            </a:r>
          </a:p>
        </p:txBody>
      </p:sp>
      <p:sp>
        <p:nvSpPr>
          <p:cNvPr id="343" name="－"/>
          <p:cNvSpPr txBox="1"/>
          <p:nvPr/>
        </p:nvSpPr>
        <p:spPr>
          <a:xfrm>
            <a:off x="9378663" y="7464673"/>
            <a:ext cx="444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－</a:t>
            </a:r>
          </a:p>
        </p:txBody>
      </p:sp>
      <p:sp>
        <p:nvSpPr>
          <p:cNvPr id="344" name="Line"/>
          <p:cNvSpPr/>
          <p:nvPr/>
        </p:nvSpPr>
        <p:spPr>
          <a:xfrm>
            <a:off x="1551833" y="5457962"/>
            <a:ext cx="99022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5" name="Line"/>
          <p:cNvSpPr/>
          <p:nvPr/>
        </p:nvSpPr>
        <p:spPr>
          <a:xfrm>
            <a:off x="1551833" y="7359673"/>
            <a:ext cx="99022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6" name="Line"/>
          <p:cNvSpPr/>
          <p:nvPr/>
        </p:nvSpPr>
        <p:spPr>
          <a:xfrm>
            <a:off x="1551833" y="3825156"/>
            <a:ext cx="99022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7" name="Line"/>
          <p:cNvSpPr/>
          <p:nvPr/>
        </p:nvSpPr>
        <p:spPr>
          <a:xfrm flipV="1">
            <a:off x="7362364" y="3039913"/>
            <a:ext cx="1" cy="54112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8" name="Line"/>
          <p:cNvSpPr/>
          <p:nvPr/>
        </p:nvSpPr>
        <p:spPr>
          <a:xfrm>
            <a:off x="1551833" y="8439309"/>
            <a:ext cx="99022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9" name="Line"/>
          <p:cNvSpPr/>
          <p:nvPr/>
        </p:nvSpPr>
        <p:spPr>
          <a:xfrm flipV="1">
            <a:off x="3021238" y="3039913"/>
            <a:ext cx="1" cy="54112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0" name="Line"/>
          <p:cNvSpPr/>
          <p:nvPr/>
        </p:nvSpPr>
        <p:spPr>
          <a:xfrm>
            <a:off x="1551833" y="3016353"/>
            <a:ext cx="99022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1" name="Line"/>
          <p:cNvSpPr/>
          <p:nvPr/>
        </p:nvSpPr>
        <p:spPr>
          <a:xfrm flipV="1">
            <a:off x="11440004" y="3003531"/>
            <a:ext cx="1" cy="54112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2" name="Line"/>
          <p:cNvSpPr/>
          <p:nvPr/>
        </p:nvSpPr>
        <p:spPr>
          <a:xfrm flipV="1">
            <a:off x="1563404" y="3003531"/>
            <a:ext cx="1" cy="54112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3" name="反码实际应用较少"/>
          <p:cNvSpPr txBox="1"/>
          <p:nvPr/>
        </p:nvSpPr>
        <p:spPr>
          <a:xfrm>
            <a:off x="1451804" y="8842445"/>
            <a:ext cx="2755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反码实际应用较少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356" name="6.1 数的表示及其对量化的影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6.1 数的表示及其对量化的影响</a:t>
            </a:r>
          </a:p>
        </p:txBody>
      </p:sp>
      <p:sp>
        <p:nvSpPr>
          <p:cNvPr id="357" name="6.1.3 浮点表示"/>
          <p:cNvSpPr txBox="1">
            <a:spLocks noGrp="1"/>
          </p:cNvSpPr>
          <p:nvPr>
            <p:ph type="body" sz="quarter" idx="4294967295"/>
          </p:nvPr>
        </p:nvSpPr>
        <p:spPr>
          <a:xfrm>
            <a:off x="584034" y="1064277"/>
            <a:ext cx="11836731" cy="6090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6.1.3 浮点表示</a:t>
            </a:r>
          </a:p>
        </p:txBody>
      </p:sp>
      <p:pic>
        <p:nvPicPr>
          <p:cNvPr id="3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56" y="3465233"/>
            <a:ext cx="2661145" cy="609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451" y="3802172"/>
            <a:ext cx="6426932" cy="1825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248" y="7314487"/>
            <a:ext cx="2072273" cy="874427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Rectangle"/>
          <p:cNvSpPr/>
          <p:nvPr/>
        </p:nvSpPr>
        <p:spPr>
          <a:xfrm>
            <a:off x="1261405" y="3477933"/>
            <a:ext cx="408863" cy="583665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2" name="阶符"/>
          <p:cNvSpPr txBox="1"/>
          <p:nvPr/>
        </p:nvSpPr>
        <p:spPr>
          <a:xfrm>
            <a:off x="2460569" y="4815538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阶符</a:t>
            </a:r>
          </a:p>
        </p:txBody>
      </p:sp>
      <p:sp>
        <p:nvSpPr>
          <p:cNvPr id="363" name="数符"/>
          <p:cNvSpPr txBox="1"/>
          <p:nvPr/>
        </p:nvSpPr>
        <p:spPr>
          <a:xfrm>
            <a:off x="1078486" y="4815538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数符</a:t>
            </a:r>
          </a:p>
        </p:txBody>
      </p:sp>
      <p:sp>
        <p:nvSpPr>
          <p:cNvPr id="364" name="Rectangle"/>
          <p:cNvSpPr/>
          <p:nvPr/>
        </p:nvSpPr>
        <p:spPr>
          <a:xfrm>
            <a:off x="2745088" y="3485139"/>
            <a:ext cx="216002" cy="355601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5" name="Line"/>
          <p:cNvSpPr/>
          <p:nvPr/>
        </p:nvSpPr>
        <p:spPr>
          <a:xfrm flipV="1">
            <a:off x="1466694" y="4174612"/>
            <a:ext cx="1" cy="609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66" name="Line"/>
          <p:cNvSpPr/>
          <p:nvPr/>
        </p:nvSpPr>
        <p:spPr>
          <a:xfrm flipV="1">
            <a:off x="2865789" y="3953753"/>
            <a:ext cx="1" cy="8299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67" name="阶符"/>
          <p:cNvSpPr txBox="1"/>
          <p:nvPr/>
        </p:nvSpPr>
        <p:spPr>
          <a:xfrm>
            <a:off x="9170364" y="2842800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阶符</a:t>
            </a:r>
          </a:p>
        </p:txBody>
      </p:sp>
      <p:sp>
        <p:nvSpPr>
          <p:cNvPr id="368" name="数符"/>
          <p:cNvSpPr txBox="1"/>
          <p:nvPr/>
        </p:nvSpPr>
        <p:spPr>
          <a:xfrm>
            <a:off x="5520998" y="2842800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数符</a:t>
            </a:r>
          </a:p>
        </p:txBody>
      </p:sp>
      <p:sp>
        <p:nvSpPr>
          <p:cNvPr id="369" name="Line"/>
          <p:cNvSpPr/>
          <p:nvPr/>
        </p:nvSpPr>
        <p:spPr>
          <a:xfrm>
            <a:off x="5908349" y="3460136"/>
            <a:ext cx="1" cy="82992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0" name="Line"/>
          <p:cNvSpPr/>
          <p:nvPr/>
        </p:nvSpPr>
        <p:spPr>
          <a:xfrm>
            <a:off x="9557714" y="3422968"/>
            <a:ext cx="1" cy="82992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37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943" y="7304564"/>
            <a:ext cx="4679620" cy="1075049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同一个数表示不唯一："/>
          <p:cNvSpPr txBox="1"/>
          <p:nvPr/>
        </p:nvSpPr>
        <p:spPr>
          <a:xfrm>
            <a:off x="385535" y="5738050"/>
            <a:ext cx="3416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同一个数表示不唯一</a:t>
            </a:r>
            <a:r>
              <a:rPr dirty="0"/>
              <a:t>：</a:t>
            </a:r>
          </a:p>
        </p:txBody>
      </p:sp>
      <p:pic>
        <p:nvPicPr>
          <p:cNvPr id="373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37" y="6240758"/>
            <a:ext cx="3342289" cy="567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6445" y="6406326"/>
            <a:ext cx="4572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9142" y="6406326"/>
            <a:ext cx="622301" cy="393701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Line"/>
          <p:cNvSpPr/>
          <p:nvPr/>
        </p:nvSpPr>
        <p:spPr>
          <a:xfrm flipV="1">
            <a:off x="6220491" y="5759000"/>
            <a:ext cx="1" cy="108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7" name="Line"/>
          <p:cNvSpPr/>
          <p:nvPr/>
        </p:nvSpPr>
        <p:spPr>
          <a:xfrm flipV="1">
            <a:off x="9320094" y="5763518"/>
            <a:ext cx="1" cy="1075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8" name="Line"/>
          <p:cNvSpPr/>
          <p:nvPr/>
        </p:nvSpPr>
        <p:spPr>
          <a:xfrm flipV="1">
            <a:off x="9949620" y="5763517"/>
            <a:ext cx="1" cy="10750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9" name="Line"/>
          <p:cNvSpPr/>
          <p:nvPr/>
        </p:nvSpPr>
        <p:spPr>
          <a:xfrm flipV="1">
            <a:off x="11779696" y="5763517"/>
            <a:ext cx="1" cy="10750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0" name="Line"/>
          <p:cNvSpPr/>
          <p:nvPr/>
        </p:nvSpPr>
        <p:spPr>
          <a:xfrm>
            <a:off x="8543697" y="6613206"/>
            <a:ext cx="78584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1" name="Line"/>
          <p:cNvSpPr/>
          <p:nvPr/>
        </p:nvSpPr>
        <p:spPr>
          <a:xfrm>
            <a:off x="11310881" y="6603176"/>
            <a:ext cx="4572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2" name="Line"/>
          <p:cNvSpPr/>
          <p:nvPr/>
        </p:nvSpPr>
        <p:spPr>
          <a:xfrm>
            <a:off x="6211048" y="6603176"/>
            <a:ext cx="7858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3" name="Line"/>
          <p:cNvSpPr/>
          <p:nvPr/>
        </p:nvSpPr>
        <p:spPr>
          <a:xfrm>
            <a:off x="9947990" y="6613206"/>
            <a:ext cx="4572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4" name="Rectangle"/>
          <p:cNvSpPr/>
          <p:nvPr/>
        </p:nvSpPr>
        <p:spPr>
          <a:xfrm>
            <a:off x="5573441" y="4008666"/>
            <a:ext cx="655914" cy="768135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5" name="Rectangle"/>
          <p:cNvSpPr/>
          <p:nvPr/>
        </p:nvSpPr>
        <p:spPr>
          <a:xfrm>
            <a:off x="9314171" y="3995966"/>
            <a:ext cx="596901" cy="768135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6" name="数值范围（补码）："/>
          <p:cNvSpPr txBox="1"/>
          <p:nvPr/>
        </p:nvSpPr>
        <p:spPr>
          <a:xfrm>
            <a:off x="5086671" y="7596216"/>
            <a:ext cx="3086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数值范围（补码）：</a:t>
            </a:r>
          </a:p>
        </p:txBody>
      </p:sp>
      <p:sp>
        <p:nvSpPr>
          <p:cNvPr id="387" name="规格化"/>
          <p:cNvSpPr txBox="1"/>
          <p:nvPr/>
        </p:nvSpPr>
        <p:spPr>
          <a:xfrm>
            <a:off x="402851" y="7534403"/>
            <a:ext cx="1104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规格化</a:t>
            </a:r>
          </a:p>
        </p:txBody>
      </p:sp>
      <p:sp>
        <p:nvSpPr>
          <p:cNvPr id="393" name="指数加一，尾数右移一位"/>
          <p:cNvSpPr txBox="1"/>
          <p:nvPr/>
        </p:nvSpPr>
        <p:spPr>
          <a:xfrm>
            <a:off x="385535" y="6876283"/>
            <a:ext cx="3746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指数加一，尾数右移一位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3C4891-3FBD-4501-A5FF-94069B3E7DFD}"/>
              </a:ext>
            </a:extLst>
          </p:cNvPr>
          <p:cNvSpPr txBox="1"/>
          <p:nvPr/>
        </p:nvSpPr>
        <p:spPr>
          <a:xfrm>
            <a:off x="6526727" y="3330248"/>
            <a:ext cx="24126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决定数值精度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CF0B262-E610-4B25-881B-E6FE617372C8}"/>
              </a:ext>
            </a:extLst>
          </p:cNvPr>
          <p:cNvSpPr txBox="1"/>
          <p:nvPr/>
        </p:nvSpPr>
        <p:spPr>
          <a:xfrm>
            <a:off x="9856945" y="3343491"/>
            <a:ext cx="24126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决定数值最大值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5F735D4-5E52-449C-BA07-7DEB147ECA13}"/>
              </a:ext>
            </a:extLst>
          </p:cNvPr>
          <p:cNvSpPr txBox="1"/>
          <p:nvPr/>
        </p:nvSpPr>
        <p:spPr>
          <a:xfrm>
            <a:off x="584034" y="1935657"/>
            <a:ext cx="655100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浮点数：顾名思义，小数点可浮动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56" name="6.1 数的表示及其对量化的影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6.1 数的表示及其对量化的影响</a:t>
            </a:r>
          </a:p>
        </p:txBody>
      </p:sp>
      <p:sp>
        <p:nvSpPr>
          <p:cNvPr id="357" name="6.1.3 浮点表示"/>
          <p:cNvSpPr txBox="1">
            <a:spLocks noGrp="1"/>
          </p:cNvSpPr>
          <p:nvPr>
            <p:ph type="body" sz="quarter" idx="4294967295"/>
          </p:nvPr>
        </p:nvSpPr>
        <p:spPr>
          <a:xfrm>
            <a:off x="584034" y="1064277"/>
            <a:ext cx="11836731" cy="6090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6.1.3 浮点表示</a:t>
            </a:r>
          </a:p>
        </p:txBody>
      </p:sp>
      <p:sp>
        <p:nvSpPr>
          <p:cNvPr id="388" name="浮点数加法：…"/>
          <p:cNvSpPr txBox="1"/>
          <p:nvPr/>
        </p:nvSpPr>
        <p:spPr>
          <a:xfrm>
            <a:off x="821166" y="1773656"/>
            <a:ext cx="6423696" cy="6032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sz="2600"/>
            </a:pPr>
            <a:r>
              <a:rPr lang="en-US" altLang="zh-CN" dirty="0"/>
              <a:t>1. </a:t>
            </a:r>
            <a:r>
              <a:rPr dirty="0" err="1"/>
              <a:t>浮点数加法</a:t>
            </a:r>
            <a:r>
              <a:rPr dirty="0"/>
              <a:t>：</a:t>
            </a:r>
          </a:p>
          <a:p>
            <a:pPr algn="l">
              <a:lnSpc>
                <a:spcPct val="150000"/>
              </a:lnSpc>
              <a:defRPr sz="2600"/>
            </a:pPr>
            <a:r>
              <a:rPr dirty="0" err="1"/>
              <a:t>若两数阶码相同，则和的阶码＝两数的阶码</a:t>
            </a:r>
            <a:endParaRPr dirty="0"/>
          </a:p>
          <a:p>
            <a:pPr algn="l" defTabSz="457200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若两数阶码不同，先对阶，再相加</a:t>
            </a:r>
            <a:endParaRPr dirty="0"/>
          </a:p>
          <a:p>
            <a:pPr algn="l">
              <a:lnSpc>
                <a:spcPct val="150000"/>
              </a:lnSpc>
              <a:defRPr sz="2600"/>
            </a:pPr>
            <a:endParaRPr lang="en-US" dirty="0"/>
          </a:p>
          <a:p>
            <a:pPr algn="l">
              <a:lnSpc>
                <a:spcPct val="150000"/>
              </a:lnSpc>
              <a:defRPr sz="2600"/>
            </a:pPr>
            <a:endParaRPr lang="en-US" dirty="0"/>
          </a:p>
          <a:p>
            <a:pPr algn="l">
              <a:lnSpc>
                <a:spcPct val="150000"/>
              </a:lnSpc>
              <a:defRPr sz="2600"/>
            </a:pPr>
            <a:endParaRPr lang="en-US" dirty="0"/>
          </a:p>
          <a:p>
            <a:pPr algn="l">
              <a:lnSpc>
                <a:spcPct val="150000"/>
              </a:lnSpc>
              <a:defRPr sz="2600"/>
            </a:pPr>
            <a:endParaRPr lang="en-US" dirty="0"/>
          </a:p>
          <a:p>
            <a:pPr algn="l">
              <a:lnSpc>
                <a:spcPct val="150000"/>
              </a:lnSpc>
              <a:defRPr sz="2600"/>
            </a:pPr>
            <a:endParaRPr dirty="0"/>
          </a:p>
          <a:p>
            <a:pPr algn="l">
              <a:lnSpc>
                <a:spcPct val="150000"/>
              </a:lnSpc>
              <a:defRPr sz="2600"/>
            </a:pPr>
            <a:r>
              <a:rPr lang="en-US" altLang="zh-CN" dirty="0"/>
              <a:t>2. </a:t>
            </a:r>
            <a:r>
              <a:rPr dirty="0" err="1"/>
              <a:t>浮点数乘法</a:t>
            </a:r>
            <a:r>
              <a:rPr dirty="0"/>
              <a:t>：</a:t>
            </a:r>
          </a:p>
          <a:p>
            <a:pPr algn="l">
              <a:lnSpc>
                <a:spcPct val="150000"/>
              </a:lnSpc>
              <a:defRPr sz="2600"/>
            </a:pPr>
            <a:r>
              <a:rPr dirty="0" err="1"/>
              <a:t>两数阶码相加，尾数相乘；再规格化</a:t>
            </a:r>
            <a:endParaRPr dirty="0"/>
          </a:p>
        </p:txBody>
      </p:sp>
      <p:pic>
        <p:nvPicPr>
          <p:cNvPr id="38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268" y="4145575"/>
            <a:ext cx="7368587" cy="455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778" y="8233407"/>
            <a:ext cx="5692756" cy="455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833" y="5028617"/>
            <a:ext cx="1172955" cy="276641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假设"/>
          <p:cNvSpPr txBox="1"/>
          <p:nvPr/>
        </p:nvSpPr>
        <p:spPr>
          <a:xfrm>
            <a:off x="6333819" y="4876800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假设</a:t>
            </a:r>
          </a:p>
        </p:txBody>
      </p:sp>
    </p:spTree>
    <p:extLst>
      <p:ext uri="{BB962C8B-B14F-4D97-AF65-F5344CB8AC3E}">
        <p14:creationId xmlns:p14="http://schemas.microsoft.com/office/powerpoint/2010/main" val="4602389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79088" y="9373396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33" name="窗函数法设计FIR滤波器…"/>
          <p:cNvSpPr txBox="1">
            <a:spLocks noGrp="1"/>
          </p:cNvSpPr>
          <p:nvPr>
            <p:ph type="body" idx="1"/>
          </p:nvPr>
        </p:nvSpPr>
        <p:spPr>
          <a:xfrm>
            <a:off x="584035" y="1170326"/>
            <a:ext cx="11836730" cy="8147017"/>
          </a:xfrm>
          <a:prstGeom prst="rect">
            <a:avLst/>
          </a:prstGeom>
        </p:spPr>
        <p:txBody>
          <a:bodyPr/>
          <a:lstStyle/>
          <a:p>
            <a:r>
              <a:t>窗函数法设计FIR滤波器</a:t>
            </a:r>
          </a:p>
          <a:p>
            <a:r>
              <a:t>频率取样法设计FIR滤波器</a:t>
            </a:r>
          </a:p>
          <a:p>
            <a:r>
              <a:t>FIR滤波器取样结构</a:t>
            </a:r>
          </a:p>
        </p:txBody>
      </p:sp>
      <p:sp>
        <p:nvSpPr>
          <p:cNvPr id="134" name="回顾"/>
          <p:cNvSpPr txBox="1">
            <a:spLocks noGrp="1"/>
          </p:cNvSpPr>
          <p:nvPr>
            <p:ph type="title"/>
          </p:nvPr>
        </p:nvSpPr>
        <p:spPr>
          <a:xfrm>
            <a:off x="223902" y="-1489"/>
            <a:ext cx="12556996" cy="952752"/>
          </a:xfrm>
          <a:prstGeom prst="rect">
            <a:avLst/>
          </a:prstGeom>
        </p:spPr>
        <p:txBody>
          <a:bodyPr/>
          <a:lstStyle/>
          <a:p>
            <a:r>
              <a:t>回顾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396" name="6.1 数的表示及其对量化的影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6.1 数的表示及其对量化的影响</a:t>
            </a:r>
          </a:p>
        </p:txBody>
      </p:sp>
      <p:sp>
        <p:nvSpPr>
          <p:cNvPr id="397" name="定点数与浮点数比较"/>
          <p:cNvSpPr txBox="1">
            <a:spLocks noGrp="1"/>
          </p:cNvSpPr>
          <p:nvPr>
            <p:ph type="body" sz="quarter" idx="4294967295"/>
          </p:nvPr>
        </p:nvSpPr>
        <p:spPr>
          <a:xfrm>
            <a:off x="584034" y="1064277"/>
            <a:ext cx="11836731" cy="6090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定点数与浮点数比较</a:t>
            </a:r>
          </a:p>
        </p:txBody>
      </p:sp>
      <p:sp>
        <p:nvSpPr>
          <p:cNvPr id="398" name="浮点数的特点：…"/>
          <p:cNvSpPr txBox="1"/>
          <p:nvPr/>
        </p:nvSpPr>
        <p:spPr>
          <a:xfrm>
            <a:off x="1268675" y="2385979"/>
            <a:ext cx="4168441" cy="339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浮点数的特点：</a:t>
            </a:r>
          </a:p>
          <a:p>
            <a:pPr algn="l" defTabSz="457200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数值范围大</a:t>
            </a:r>
          </a:p>
          <a:p>
            <a:pPr algn="l" defTabSz="457200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运算复杂、速度慢</a:t>
            </a:r>
          </a:p>
          <a:p>
            <a:pPr algn="l" defTabSz="457200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加法、乘法后均需尾数量化</a:t>
            </a:r>
          </a:p>
          <a:p>
            <a:pPr algn="l" defTabSz="457200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加法前需对阶</a:t>
            </a:r>
          </a:p>
        </p:txBody>
      </p:sp>
      <p:sp>
        <p:nvSpPr>
          <p:cNvPr id="399" name="定点数的特点：…"/>
          <p:cNvSpPr txBox="1"/>
          <p:nvPr/>
        </p:nvSpPr>
        <p:spPr>
          <a:xfrm>
            <a:off x="8074564" y="2385979"/>
            <a:ext cx="2847641" cy="339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定点数的特点：</a:t>
            </a:r>
          </a:p>
          <a:p>
            <a:pPr algn="l" defTabSz="457200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数值动态范围小</a:t>
            </a:r>
          </a:p>
          <a:p>
            <a:pPr algn="l" defTabSz="457200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运算简单快速</a:t>
            </a:r>
          </a:p>
          <a:p>
            <a:pPr algn="l" defTabSz="457200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乘法后需进行量化</a:t>
            </a:r>
          </a:p>
          <a:p>
            <a:pPr algn="l" defTabSz="457200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加法前需防溢出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402" name="6.1 数的表示及其对量化的影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6.1 数的表示及其对量化的影响</a:t>
            </a:r>
          </a:p>
        </p:txBody>
      </p:sp>
      <p:sp>
        <p:nvSpPr>
          <p:cNvPr id="403" name="6.1.4 定点制数的量化"/>
          <p:cNvSpPr txBox="1">
            <a:spLocks noGrp="1"/>
          </p:cNvSpPr>
          <p:nvPr>
            <p:ph type="body" sz="quarter" idx="4294967295"/>
          </p:nvPr>
        </p:nvSpPr>
        <p:spPr>
          <a:xfrm>
            <a:off x="584034" y="1064277"/>
            <a:ext cx="11836731" cy="6090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6.1.4 定点制数的量化</a:t>
            </a:r>
          </a:p>
        </p:txBody>
      </p:sp>
      <p:pic>
        <p:nvPicPr>
          <p:cNvPr id="40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56" y="1314743"/>
            <a:ext cx="2857384" cy="748597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量化误差"/>
          <p:cNvSpPr txBox="1"/>
          <p:nvPr/>
        </p:nvSpPr>
        <p:spPr>
          <a:xfrm>
            <a:off x="4107566" y="2676478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量化误差</a:t>
            </a:r>
          </a:p>
        </p:txBody>
      </p:sp>
      <p:sp>
        <p:nvSpPr>
          <p:cNvPr id="406" name="量化后值"/>
          <p:cNvSpPr txBox="1"/>
          <p:nvPr/>
        </p:nvSpPr>
        <p:spPr>
          <a:xfrm>
            <a:off x="5877909" y="2676478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量化后值</a:t>
            </a:r>
          </a:p>
        </p:txBody>
      </p:sp>
      <p:sp>
        <p:nvSpPr>
          <p:cNvPr id="407" name="量化前值"/>
          <p:cNvSpPr txBox="1"/>
          <p:nvPr/>
        </p:nvSpPr>
        <p:spPr>
          <a:xfrm>
            <a:off x="7648253" y="2676478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量化前值</a:t>
            </a:r>
          </a:p>
        </p:txBody>
      </p:sp>
      <p:sp>
        <p:nvSpPr>
          <p:cNvPr id="408" name="Line"/>
          <p:cNvSpPr/>
          <p:nvPr/>
        </p:nvSpPr>
        <p:spPr>
          <a:xfrm flipV="1">
            <a:off x="5144739" y="2066528"/>
            <a:ext cx="193311" cy="6055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09" name="Line"/>
          <p:cNvSpPr/>
          <p:nvPr/>
        </p:nvSpPr>
        <p:spPr>
          <a:xfrm flipV="1">
            <a:off x="6544659" y="2092892"/>
            <a:ext cx="1" cy="609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0" name="Line"/>
          <p:cNvSpPr/>
          <p:nvPr/>
        </p:nvSpPr>
        <p:spPr>
          <a:xfrm flipH="1" flipV="1">
            <a:off x="7791235" y="2066698"/>
            <a:ext cx="462598" cy="6545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1" name="截尾处理"/>
          <p:cNvSpPr txBox="1"/>
          <p:nvPr/>
        </p:nvSpPr>
        <p:spPr>
          <a:xfrm>
            <a:off x="232704" y="394003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截尾处理</a:t>
            </a:r>
          </a:p>
        </p:txBody>
      </p:sp>
      <p:pic>
        <p:nvPicPr>
          <p:cNvPr id="41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85" y="3947410"/>
            <a:ext cx="2952047" cy="505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075" y="4717578"/>
            <a:ext cx="1672422" cy="857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743" y="5839616"/>
            <a:ext cx="2057842" cy="748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8556" y="6727431"/>
            <a:ext cx="4097365" cy="862797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截尾前"/>
          <p:cNvSpPr txBox="1"/>
          <p:nvPr/>
        </p:nvSpPr>
        <p:spPr>
          <a:xfrm>
            <a:off x="232704" y="4886139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截尾前</a:t>
            </a:r>
          </a:p>
        </p:txBody>
      </p:sp>
      <p:sp>
        <p:nvSpPr>
          <p:cNvPr id="417" name="截尾后"/>
          <p:cNvSpPr txBox="1"/>
          <p:nvPr/>
        </p:nvSpPr>
        <p:spPr>
          <a:xfrm>
            <a:off x="232704" y="5953564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截尾后</a:t>
            </a:r>
          </a:p>
        </p:txBody>
      </p:sp>
      <p:sp>
        <p:nvSpPr>
          <p:cNvPr id="418" name="误差"/>
          <p:cNvSpPr txBox="1"/>
          <p:nvPr/>
        </p:nvSpPr>
        <p:spPr>
          <a:xfrm>
            <a:off x="232704" y="6898478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误差</a:t>
            </a:r>
          </a:p>
        </p:txBody>
      </p:sp>
      <p:pic>
        <p:nvPicPr>
          <p:cNvPr id="419" name="Image" descr="Image"/>
          <p:cNvPicPr>
            <a:picLocks noChangeAspect="1"/>
          </p:cNvPicPr>
          <p:nvPr/>
        </p:nvPicPr>
        <p:blipFill>
          <a:blip r:embed="rId7"/>
          <a:srcRect t="17781"/>
          <a:stretch>
            <a:fillRect/>
          </a:stretch>
        </p:blipFill>
        <p:spPr>
          <a:xfrm>
            <a:off x="5317497" y="4135862"/>
            <a:ext cx="723765" cy="266657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对于正数，原码、补码、反码一致"/>
          <p:cNvSpPr txBox="1"/>
          <p:nvPr/>
        </p:nvSpPr>
        <p:spPr>
          <a:xfrm>
            <a:off x="7332924" y="3916427"/>
            <a:ext cx="47192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rPr dirty="0" err="1"/>
              <a:t>对于正数</a:t>
            </a:r>
            <a:r>
              <a:rPr lang="zh-CN" altLang="en-US" dirty="0"/>
              <a:t>：</a:t>
            </a:r>
            <a:r>
              <a:rPr dirty="0" err="1"/>
              <a:t>原码、补码、反码一致</a:t>
            </a:r>
            <a:endParaRPr dirty="0"/>
          </a:p>
        </p:txBody>
      </p:sp>
      <p:pic>
        <p:nvPicPr>
          <p:cNvPr id="421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319" y="8901593"/>
            <a:ext cx="3276198" cy="647701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bi全为1时，误差最大"/>
          <p:cNvSpPr txBox="1"/>
          <p:nvPr/>
        </p:nvSpPr>
        <p:spPr>
          <a:xfrm>
            <a:off x="30677" y="7949066"/>
            <a:ext cx="295351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2000"/>
              </a:spcBef>
              <a:defRPr sz="2400"/>
            </a:pPr>
            <a:r>
              <a:t>b</a:t>
            </a:r>
            <a:r>
              <a:rPr baseline="-5999"/>
              <a:t>i</a:t>
            </a:r>
            <a:r>
              <a:t>全为1时，误差最大</a:t>
            </a:r>
          </a:p>
        </p:txBody>
      </p:sp>
      <p:pic>
        <p:nvPicPr>
          <p:cNvPr id="423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3737" y="7809762"/>
            <a:ext cx="4097365" cy="815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1332" y="8964378"/>
            <a:ext cx="3159390" cy="522131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Line"/>
          <p:cNvSpPr/>
          <p:nvPr/>
        </p:nvSpPr>
        <p:spPr>
          <a:xfrm>
            <a:off x="5615075" y="9225443"/>
            <a:ext cx="15057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426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3598" y="8793911"/>
            <a:ext cx="1028701" cy="3345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50858" y="9296833"/>
            <a:ext cx="1234180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1）正数"/>
          <p:cNvSpPr txBox="1"/>
          <p:nvPr/>
        </p:nvSpPr>
        <p:spPr>
          <a:xfrm>
            <a:off x="232704" y="3233305"/>
            <a:ext cx="11981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>
                <a:solidFill>
                  <a:srgbClr val="0433FF"/>
                </a:solidFill>
              </a:defRPr>
            </a:lvl1pPr>
          </a:lstStyle>
          <a:p>
            <a:r>
              <a:t>1）正数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B39222-F9F3-4021-8DA3-D014CA7FA27E}"/>
              </a:ext>
            </a:extLst>
          </p:cNvPr>
          <p:cNvGrpSpPr/>
          <p:nvPr/>
        </p:nvGrpSpPr>
        <p:grpSpPr>
          <a:xfrm>
            <a:off x="6896197" y="4862202"/>
            <a:ext cx="5559756" cy="1719249"/>
            <a:chOff x="6896197" y="4862202"/>
            <a:chExt cx="5559756" cy="1719249"/>
          </a:xfrm>
        </p:grpSpPr>
        <p:grpSp>
          <p:nvGrpSpPr>
            <p:cNvPr id="442" name="Group"/>
            <p:cNvGrpSpPr/>
            <p:nvPr/>
          </p:nvGrpSpPr>
          <p:grpSpPr>
            <a:xfrm>
              <a:off x="6896197" y="4909694"/>
              <a:ext cx="5559756" cy="522131"/>
              <a:chOff x="0" y="0"/>
              <a:chExt cx="5559754" cy="522130"/>
            </a:xfrm>
          </p:grpSpPr>
          <p:sp>
            <p:nvSpPr>
              <p:cNvPr id="429" name="Rectangle"/>
              <p:cNvSpPr/>
              <p:nvPr/>
            </p:nvSpPr>
            <p:spPr>
              <a:xfrm>
                <a:off x="0" y="12699"/>
                <a:ext cx="5559755" cy="50943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0" name="Line"/>
              <p:cNvSpPr/>
              <p:nvPr/>
            </p:nvSpPr>
            <p:spPr>
              <a:xfrm flipV="1">
                <a:off x="433086" y="9521"/>
                <a:ext cx="1" cy="5016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31" name="Line"/>
              <p:cNvSpPr/>
              <p:nvPr/>
            </p:nvSpPr>
            <p:spPr>
              <a:xfrm flipV="1">
                <a:off x="860560" y="-1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32" name="Line"/>
              <p:cNvSpPr/>
              <p:nvPr/>
            </p:nvSpPr>
            <p:spPr>
              <a:xfrm flipV="1">
                <a:off x="1288033" y="-1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33" name="Line"/>
              <p:cNvSpPr/>
              <p:nvPr/>
            </p:nvSpPr>
            <p:spPr>
              <a:xfrm flipV="1">
                <a:off x="1715507" y="7915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34" name="Line"/>
              <p:cNvSpPr/>
              <p:nvPr/>
            </p:nvSpPr>
            <p:spPr>
              <a:xfrm flipV="1">
                <a:off x="2142980" y="17642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35" name="Line"/>
              <p:cNvSpPr/>
              <p:nvPr/>
            </p:nvSpPr>
            <p:spPr>
              <a:xfrm flipV="1">
                <a:off x="2570454" y="17642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36" name="Line"/>
              <p:cNvSpPr/>
              <p:nvPr/>
            </p:nvSpPr>
            <p:spPr>
              <a:xfrm flipV="1">
                <a:off x="2997928" y="17642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37" name="Line"/>
              <p:cNvSpPr/>
              <p:nvPr/>
            </p:nvSpPr>
            <p:spPr>
              <a:xfrm flipV="1">
                <a:off x="3425401" y="17642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38" name="Line"/>
              <p:cNvSpPr/>
              <p:nvPr/>
            </p:nvSpPr>
            <p:spPr>
              <a:xfrm flipV="1">
                <a:off x="3852875" y="17642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39" name="Line"/>
              <p:cNvSpPr/>
              <p:nvPr/>
            </p:nvSpPr>
            <p:spPr>
              <a:xfrm flipV="1">
                <a:off x="4280348" y="-1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40" name="Line"/>
              <p:cNvSpPr/>
              <p:nvPr/>
            </p:nvSpPr>
            <p:spPr>
              <a:xfrm flipV="1">
                <a:off x="4707822" y="17642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41" name="Line"/>
              <p:cNvSpPr/>
              <p:nvPr/>
            </p:nvSpPr>
            <p:spPr>
              <a:xfrm flipV="1">
                <a:off x="5135296" y="17642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443" name="Line"/>
            <p:cNvSpPr/>
            <p:nvPr/>
          </p:nvSpPr>
          <p:spPr>
            <a:xfrm flipV="1">
              <a:off x="10560138" y="5435870"/>
              <a:ext cx="1" cy="748596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pic>
          <p:nvPicPr>
            <p:cNvPr id="444" name="Image" descr="Image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451217" y="6352850"/>
              <a:ext cx="215901" cy="2286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100456" y="6352850"/>
              <a:ext cx="342901" cy="2286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46" name="Line"/>
            <p:cNvSpPr/>
            <p:nvPr/>
          </p:nvSpPr>
          <p:spPr>
            <a:xfrm flipV="1">
              <a:off x="12271907" y="5429140"/>
              <a:ext cx="1" cy="748596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447" name="1"/>
            <p:cNvSpPr txBox="1"/>
            <p:nvPr/>
          </p:nvSpPr>
          <p:spPr>
            <a:xfrm>
              <a:off x="10758413" y="4862202"/>
              <a:ext cx="36850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r>
                <a:rPr dirty="0"/>
                <a:t>1</a:t>
              </a:r>
            </a:p>
          </p:txBody>
        </p:sp>
        <p:sp>
          <p:nvSpPr>
            <p:cNvPr id="448" name="1"/>
            <p:cNvSpPr txBox="1"/>
            <p:nvPr/>
          </p:nvSpPr>
          <p:spPr>
            <a:xfrm>
              <a:off x="11231770" y="4866646"/>
              <a:ext cx="368505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449" name="1"/>
            <p:cNvSpPr txBox="1"/>
            <p:nvPr/>
          </p:nvSpPr>
          <p:spPr>
            <a:xfrm>
              <a:off x="11616229" y="4866646"/>
              <a:ext cx="368504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450" name="1"/>
            <p:cNvSpPr txBox="1"/>
            <p:nvPr/>
          </p:nvSpPr>
          <p:spPr>
            <a:xfrm>
              <a:off x="12060729" y="4866646"/>
              <a:ext cx="368504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t>1</a:t>
              </a:r>
            </a:p>
          </p:txBody>
        </p:sp>
      </p:grpSp>
      <p:sp>
        <p:nvSpPr>
          <p:cNvPr id="54" name="1">
            <a:extLst>
              <a:ext uri="{FF2B5EF4-FFF2-40B4-BE49-F238E27FC236}">
                <a16:creationId xmlns:a16="http://schemas.microsoft.com/office/drawing/2014/main" id="{C5E9A5A4-BCE2-4C92-A1B8-7DAF94460C77}"/>
              </a:ext>
            </a:extLst>
          </p:cNvPr>
          <p:cNvSpPr txBox="1"/>
          <p:nvPr/>
        </p:nvSpPr>
        <p:spPr>
          <a:xfrm>
            <a:off x="6958399" y="4838052"/>
            <a:ext cx="36850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altLang="zh-CN" dirty="0"/>
              <a:t>0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453" name="6.1 数的表示及其对量化的影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6.1 数的表示及其对量化的影响</a:t>
            </a:r>
          </a:p>
        </p:txBody>
      </p:sp>
      <p:sp>
        <p:nvSpPr>
          <p:cNvPr id="454" name="6.1.4 定点制数的量化"/>
          <p:cNvSpPr txBox="1">
            <a:spLocks noGrp="1"/>
          </p:cNvSpPr>
          <p:nvPr>
            <p:ph type="body" sz="quarter" idx="4294967295"/>
          </p:nvPr>
        </p:nvSpPr>
        <p:spPr>
          <a:xfrm>
            <a:off x="584034" y="1064277"/>
            <a:ext cx="11836731" cy="6090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6.1.4 定点制数的量化</a:t>
            </a:r>
          </a:p>
        </p:txBody>
      </p:sp>
      <p:pic>
        <p:nvPicPr>
          <p:cNvPr id="45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56" y="1276643"/>
            <a:ext cx="2857384" cy="748597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量化误差"/>
          <p:cNvSpPr txBox="1"/>
          <p:nvPr/>
        </p:nvSpPr>
        <p:spPr>
          <a:xfrm>
            <a:off x="4270543" y="2637807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量化误差</a:t>
            </a:r>
          </a:p>
        </p:txBody>
      </p:sp>
      <p:sp>
        <p:nvSpPr>
          <p:cNvPr id="457" name="量化后值"/>
          <p:cNvSpPr txBox="1"/>
          <p:nvPr/>
        </p:nvSpPr>
        <p:spPr>
          <a:xfrm>
            <a:off x="5959398" y="2667129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量化后值</a:t>
            </a:r>
          </a:p>
        </p:txBody>
      </p:sp>
      <p:sp>
        <p:nvSpPr>
          <p:cNvPr id="458" name="量化前值"/>
          <p:cNvSpPr txBox="1"/>
          <p:nvPr/>
        </p:nvSpPr>
        <p:spPr>
          <a:xfrm>
            <a:off x="7648253" y="2638378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量化前值</a:t>
            </a:r>
          </a:p>
        </p:txBody>
      </p:sp>
      <p:sp>
        <p:nvSpPr>
          <p:cNvPr id="459" name="Line"/>
          <p:cNvSpPr/>
          <p:nvPr/>
        </p:nvSpPr>
        <p:spPr>
          <a:xfrm flipV="1">
            <a:off x="5144739" y="2028428"/>
            <a:ext cx="193311" cy="6055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60" name="Line"/>
          <p:cNvSpPr/>
          <p:nvPr/>
        </p:nvSpPr>
        <p:spPr>
          <a:xfrm flipV="1">
            <a:off x="6544659" y="2054792"/>
            <a:ext cx="1" cy="609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61" name="Line"/>
          <p:cNvSpPr/>
          <p:nvPr/>
        </p:nvSpPr>
        <p:spPr>
          <a:xfrm flipH="1" flipV="1">
            <a:off x="7791235" y="2028598"/>
            <a:ext cx="462598" cy="6545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62" name="截尾处理"/>
          <p:cNvSpPr txBox="1"/>
          <p:nvPr/>
        </p:nvSpPr>
        <p:spPr>
          <a:xfrm>
            <a:off x="232704" y="345743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截尾处理</a:t>
            </a:r>
          </a:p>
        </p:txBody>
      </p:sp>
      <p:sp>
        <p:nvSpPr>
          <p:cNvPr id="463" name="2）负数"/>
          <p:cNvSpPr txBox="1"/>
          <p:nvPr/>
        </p:nvSpPr>
        <p:spPr>
          <a:xfrm>
            <a:off x="232704" y="2750705"/>
            <a:ext cx="11981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>
                <a:solidFill>
                  <a:srgbClr val="0433FF"/>
                </a:solidFill>
              </a:defRPr>
            </a:lvl1pPr>
          </a:lstStyle>
          <a:p>
            <a:r>
              <a:t>2）负数</a:t>
            </a:r>
          </a:p>
        </p:txBody>
      </p:sp>
      <p:pic>
        <p:nvPicPr>
          <p:cNvPr id="46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590" y="3472315"/>
            <a:ext cx="1685327" cy="490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005" y="4828469"/>
            <a:ext cx="2042039" cy="860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330" y="4876583"/>
            <a:ext cx="2479119" cy="860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1736" y="4599170"/>
            <a:ext cx="2042039" cy="963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005" y="6388916"/>
            <a:ext cx="2598293" cy="860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9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9330" y="6510692"/>
            <a:ext cx="3074588" cy="860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005" y="8245365"/>
            <a:ext cx="3361697" cy="777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9330" y="8245365"/>
            <a:ext cx="3461136" cy="7204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4" name="Group"/>
          <p:cNvGrpSpPr/>
          <p:nvPr/>
        </p:nvGrpSpPr>
        <p:grpSpPr>
          <a:xfrm>
            <a:off x="8897051" y="6246026"/>
            <a:ext cx="2427263" cy="952752"/>
            <a:chOff x="0" y="0"/>
            <a:chExt cx="2427261" cy="952751"/>
          </a:xfrm>
        </p:grpSpPr>
        <p:pic>
          <p:nvPicPr>
            <p:cNvPr id="472" name="Image" descr="Image"/>
            <p:cNvPicPr>
              <a:picLocks noChangeAspect="1"/>
            </p:cNvPicPr>
            <p:nvPr/>
          </p:nvPicPr>
          <p:blipFill>
            <a:blip r:embed="rId11"/>
            <a:srcRect l="54487"/>
            <a:stretch>
              <a:fillRect/>
            </a:stretch>
          </p:blipFill>
          <p:spPr>
            <a:xfrm>
              <a:off x="443780" y="0"/>
              <a:ext cx="1983482" cy="9527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3" name="Image" descr="Image"/>
            <p:cNvPicPr>
              <a:picLocks noChangeAspect="1"/>
            </p:cNvPicPr>
            <p:nvPr/>
          </p:nvPicPr>
          <p:blipFill>
            <a:blip r:embed="rId11"/>
            <a:srcRect r="90658"/>
            <a:stretch>
              <a:fillRect/>
            </a:stretch>
          </p:blipFill>
          <p:spPr>
            <a:xfrm>
              <a:off x="0" y="36"/>
              <a:ext cx="407105" cy="9527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77" name="Group"/>
          <p:cNvGrpSpPr/>
          <p:nvPr/>
        </p:nvGrpSpPr>
        <p:grpSpPr>
          <a:xfrm>
            <a:off x="8897051" y="7992147"/>
            <a:ext cx="4092490" cy="894508"/>
            <a:chOff x="0" y="0"/>
            <a:chExt cx="4092488" cy="894507"/>
          </a:xfrm>
        </p:grpSpPr>
        <p:pic>
          <p:nvPicPr>
            <p:cNvPr id="475" name="Image" descr="Image"/>
            <p:cNvPicPr>
              <a:picLocks noChangeAspect="1"/>
            </p:cNvPicPr>
            <p:nvPr/>
          </p:nvPicPr>
          <p:blipFill>
            <a:blip r:embed="rId12"/>
            <a:srcRect l="43966"/>
            <a:stretch>
              <a:fillRect/>
            </a:stretch>
          </p:blipFill>
          <p:spPr>
            <a:xfrm>
              <a:off x="812089" y="0"/>
              <a:ext cx="3280400" cy="8932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6" name="Image" descr="Image"/>
            <p:cNvPicPr>
              <a:picLocks noChangeAspect="1"/>
            </p:cNvPicPr>
            <p:nvPr/>
          </p:nvPicPr>
          <p:blipFill>
            <a:blip r:embed="rId12"/>
            <a:srcRect r="86612"/>
            <a:stretch>
              <a:fillRect/>
            </a:stretch>
          </p:blipFill>
          <p:spPr>
            <a:xfrm>
              <a:off x="-1" y="1226"/>
              <a:ext cx="783773" cy="893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8" name="原码"/>
          <p:cNvSpPr txBox="1"/>
          <p:nvPr/>
        </p:nvSpPr>
        <p:spPr>
          <a:xfrm>
            <a:off x="184007" y="5053619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原码</a:t>
            </a:r>
          </a:p>
        </p:txBody>
      </p:sp>
      <p:sp>
        <p:nvSpPr>
          <p:cNvPr id="479" name="补码"/>
          <p:cNvSpPr txBox="1"/>
          <p:nvPr/>
        </p:nvSpPr>
        <p:spPr>
          <a:xfrm>
            <a:off x="184007" y="6558653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补码</a:t>
            </a:r>
          </a:p>
        </p:txBody>
      </p:sp>
      <p:sp>
        <p:nvSpPr>
          <p:cNvPr id="480" name="反码"/>
          <p:cNvSpPr txBox="1"/>
          <p:nvPr/>
        </p:nvSpPr>
        <p:spPr>
          <a:xfrm>
            <a:off x="184007" y="8373817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反码</a:t>
            </a:r>
          </a:p>
        </p:txBody>
      </p:sp>
      <p:pic>
        <p:nvPicPr>
          <p:cNvPr id="481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28103" y="5641392"/>
            <a:ext cx="2740537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23383" y="7395936"/>
            <a:ext cx="3015990" cy="470838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Line"/>
          <p:cNvSpPr/>
          <p:nvPr/>
        </p:nvSpPr>
        <p:spPr>
          <a:xfrm>
            <a:off x="70031" y="6222436"/>
            <a:ext cx="12864739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84" name="Line"/>
          <p:cNvSpPr/>
          <p:nvPr/>
        </p:nvSpPr>
        <p:spPr>
          <a:xfrm>
            <a:off x="112290" y="7969936"/>
            <a:ext cx="12864739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85" name="Line"/>
          <p:cNvSpPr/>
          <p:nvPr/>
        </p:nvSpPr>
        <p:spPr>
          <a:xfrm>
            <a:off x="112290" y="9647665"/>
            <a:ext cx="12864739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86" name="Line"/>
          <p:cNvSpPr/>
          <p:nvPr/>
        </p:nvSpPr>
        <p:spPr>
          <a:xfrm>
            <a:off x="70030" y="4611870"/>
            <a:ext cx="12864740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489" name="Group"/>
          <p:cNvGrpSpPr/>
          <p:nvPr/>
        </p:nvGrpSpPr>
        <p:grpSpPr>
          <a:xfrm>
            <a:off x="8897051" y="9027573"/>
            <a:ext cx="3292312" cy="508762"/>
            <a:chOff x="0" y="0"/>
            <a:chExt cx="3292311" cy="508760"/>
          </a:xfrm>
        </p:grpSpPr>
        <p:pic>
          <p:nvPicPr>
            <p:cNvPr id="487" name="Image" descr="Image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0" y="0"/>
              <a:ext cx="2602641" cy="5087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8" name="Image" descr="Image"/>
            <p:cNvPicPr>
              <a:picLocks noChangeAspect="1"/>
            </p:cNvPicPr>
            <p:nvPr/>
          </p:nvPicPr>
          <p:blipFill>
            <a:blip r:embed="rId13"/>
            <a:srcRect l="31471" r="45188"/>
            <a:stretch>
              <a:fillRect/>
            </a:stretch>
          </p:blipFill>
          <p:spPr>
            <a:xfrm>
              <a:off x="2652672" y="9547"/>
              <a:ext cx="639640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2A5EF18-C11D-4157-A5CB-CF72D63BB6B8}"/>
              </a:ext>
            </a:extLst>
          </p:cNvPr>
          <p:cNvGrpSpPr/>
          <p:nvPr/>
        </p:nvGrpSpPr>
        <p:grpSpPr>
          <a:xfrm>
            <a:off x="7725985" y="3218006"/>
            <a:ext cx="5126669" cy="1256932"/>
            <a:chOff x="6896197" y="4909694"/>
            <a:chExt cx="5559756" cy="1671757"/>
          </a:xfrm>
        </p:grpSpPr>
        <p:grpSp>
          <p:nvGrpSpPr>
            <p:cNvPr id="41" name="Group">
              <a:extLst>
                <a:ext uri="{FF2B5EF4-FFF2-40B4-BE49-F238E27FC236}">
                  <a16:creationId xmlns:a16="http://schemas.microsoft.com/office/drawing/2014/main" id="{B12EB1A2-D346-467C-9EAE-CD281543BB5C}"/>
                </a:ext>
              </a:extLst>
            </p:cNvPr>
            <p:cNvGrpSpPr/>
            <p:nvPr/>
          </p:nvGrpSpPr>
          <p:grpSpPr>
            <a:xfrm>
              <a:off x="6896197" y="4909694"/>
              <a:ext cx="5559756" cy="522131"/>
              <a:chOff x="0" y="0"/>
              <a:chExt cx="5559754" cy="522130"/>
            </a:xfrm>
          </p:grpSpPr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4FF84E14-5B61-4577-B547-A6E13B11C5FE}"/>
                  </a:ext>
                </a:extLst>
              </p:cNvPr>
              <p:cNvSpPr/>
              <p:nvPr/>
            </p:nvSpPr>
            <p:spPr>
              <a:xfrm>
                <a:off x="0" y="12699"/>
                <a:ext cx="5559755" cy="50943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51" name="Line">
                <a:extLst>
                  <a:ext uri="{FF2B5EF4-FFF2-40B4-BE49-F238E27FC236}">
                    <a16:creationId xmlns:a16="http://schemas.microsoft.com/office/drawing/2014/main" id="{0A0F10C9-742F-43A4-B287-F566AD3AB1F4}"/>
                  </a:ext>
                </a:extLst>
              </p:cNvPr>
              <p:cNvSpPr/>
              <p:nvPr/>
            </p:nvSpPr>
            <p:spPr>
              <a:xfrm flipV="1">
                <a:off x="433086" y="9521"/>
                <a:ext cx="1" cy="5016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000"/>
              </a:p>
            </p:txBody>
          </p:sp>
          <p:sp>
            <p:nvSpPr>
              <p:cNvPr id="52" name="Line">
                <a:extLst>
                  <a:ext uri="{FF2B5EF4-FFF2-40B4-BE49-F238E27FC236}">
                    <a16:creationId xmlns:a16="http://schemas.microsoft.com/office/drawing/2014/main" id="{91DC10FC-B37E-40CE-8FF0-24B431C5AB3A}"/>
                  </a:ext>
                </a:extLst>
              </p:cNvPr>
              <p:cNvSpPr/>
              <p:nvPr/>
            </p:nvSpPr>
            <p:spPr>
              <a:xfrm flipV="1">
                <a:off x="860560" y="-1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000"/>
              </a:p>
            </p:txBody>
          </p:sp>
          <p:sp>
            <p:nvSpPr>
              <p:cNvPr id="53" name="Line">
                <a:extLst>
                  <a:ext uri="{FF2B5EF4-FFF2-40B4-BE49-F238E27FC236}">
                    <a16:creationId xmlns:a16="http://schemas.microsoft.com/office/drawing/2014/main" id="{2485CE29-E06C-417C-B33B-2F84E5A2BB0F}"/>
                  </a:ext>
                </a:extLst>
              </p:cNvPr>
              <p:cNvSpPr/>
              <p:nvPr/>
            </p:nvSpPr>
            <p:spPr>
              <a:xfrm flipV="1">
                <a:off x="1288033" y="-1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000"/>
              </a:p>
            </p:txBody>
          </p:sp>
          <p:sp>
            <p:nvSpPr>
              <p:cNvPr id="54" name="Line">
                <a:extLst>
                  <a:ext uri="{FF2B5EF4-FFF2-40B4-BE49-F238E27FC236}">
                    <a16:creationId xmlns:a16="http://schemas.microsoft.com/office/drawing/2014/main" id="{4C1DE90C-D3DD-4A82-BCBB-C7D44E8FC4E2}"/>
                  </a:ext>
                </a:extLst>
              </p:cNvPr>
              <p:cNvSpPr/>
              <p:nvPr/>
            </p:nvSpPr>
            <p:spPr>
              <a:xfrm flipV="1">
                <a:off x="1715507" y="7915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000"/>
              </a:p>
            </p:txBody>
          </p:sp>
          <p:sp>
            <p:nvSpPr>
              <p:cNvPr id="55" name="Line">
                <a:extLst>
                  <a:ext uri="{FF2B5EF4-FFF2-40B4-BE49-F238E27FC236}">
                    <a16:creationId xmlns:a16="http://schemas.microsoft.com/office/drawing/2014/main" id="{DB7E16CA-13FB-4972-95B6-94CB085E70A8}"/>
                  </a:ext>
                </a:extLst>
              </p:cNvPr>
              <p:cNvSpPr/>
              <p:nvPr/>
            </p:nvSpPr>
            <p:spPr>
              <a:xfrm flipV="1">
                <a:off x="2142980" y="17642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000"/>
              </a:p>
            </p:txBody>
          </p:sp>
          <p:sp>
            <p:nvSpPr>
              <p:cNvPr id="56" name="Line">
                <a:extLst>
                  <a:ext uri="{FF2B5EF4-FFF2-40B4-BE49-F238E27FC236}">
                    <a16:creationId xmlns:a16="http://schemas.microsoft.com/office/drawing/2014/main" id="{CBBC3D27-B33F-483D-9338-0988A383A59B}"/>
                  </a:ext>
                </a:extLst>
              </p:cNvPr>
              <p:cNvSpPr/>
              <p:nvPr/>
            </p:nvSpPr>
            <p:spPr>
              <a:xfrm flipV="1">
                <a:off x="2570454" y="17642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000"/>
              </a:p>
            </p:txBody>
          </p:sp>
          <p:sp>
            <p:nvSpPr>
              <p:cNvPr id="57" name="Line">
                <a:extLst>
                  <a:ext uri="{FF2B5EF4-FFF2-40B4-BE49-F238E27FC236}">
                    <a16:creationId xmlns:a16="http://schemas.microsoft.com/office/drawing/2014/main" id="{CF3CB6AC-45F9-45CB-9E3C-6E8E70A988E0}"/>
                  </a:ext>
                </a:extLst>
              </p:cNvPr>
              <p:cNvSpPr/>
              <p:nvPr/>
            </p:nvSpPr>
            <p:spPr>
              <a:xfrm flipV="1">
                <a:off x="2997928" y="17642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000"/>
              </a:p>
            </p:txBody>
          </p:sp>
          <p:sp>
            <p:nvSpPr>
              <p:cNvPr id="58" name="Line">
                <a:extLst>
                  <a:ext uri="{FF2B5EF4-FFF2-40B4-BE49-F238E27FC236}">
                    <a16:creationId xmlns:a16="http://schemas.microsoft.com/office/drawing/2014/main" id="{5E7EEF66-6C87-4FC6-AD05-029910F49D26}"/>
                  </a:ext>
                </a:extLst>
              </p:cNvPr>
              <p:cNvSpPr/>
              <p:nvPr/>
            </p:nvSpPr>
            <p:spPr>
              <a:xfrm flipV="1">
                <a:off x="3425401" y="17642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000"/>
              </a:p>
            </p:txBody>
          </p:sp>
          <p:sp>
            <p:nvSpPr>
              <p:cNvPr id="59" name="Line">
                <a:extLst>
                  <a:ext uri="{FF2B5EF4-FFF2-40B4-BE49-F238E27FC236}">
                    <a16:creationId xmlns:a16="http://schemas.microsoft.com/office/drawing/2014/main" id="{E3D0DC0F-3085-4798-B0FD-D3CA293CCD86}"/>
                  </a:ext>
                </a:extLst>
              </p:cNvPr>
              <p:cNvSpPr/>
              <p:nvPr/>
            </p:nvSpPr>
            <p:spPr>
              <a:xfrm flipV="1">
                <a:off x="3852875" y="17642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000"/>
              </a:p>
            </p:txBody>
          </p: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700DC0D3-FBA8-4376-BDED-CDB0FDDA75FE}"/>
                  </a:ext>
                </a:extLst>
              </p:cNvPr>
              <p:cNvSpPr/>
              <p:nvPr/>
            </p:nvSpPr>
            <p:spPr>
              <a:xfrm flipV="1">
                <a:off x="4280348" y="-1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000"/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00AF7DF5-C321-4188-97F1-31F2F6BF0952}"/>
                  </a:ext>
                </a:extLst>
              </p:cNvPr>
              <p:cNvSpPr/>
              <p:nvPr/>
            </p:nvSpPr>
            <p:spPr>
              <a:xfrm flipV="1">
                <a:off x="4707822" y="17642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000"/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C56A8FD3-2FE7-4DFC-A2FB-92EB4C4CBDC2}"/>
                  </a:ext>
                </a:extLst>
              </p:cNvPr>
              <p:cNvSpPr/>
              <p:nvPr/>
            </p:nvSpPr>
            <p:spPr>
              <a:xfrm flipV="1">
                <a:off x="5135296" y="17642"/>
                <a:ext cx="1" cy="5016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000"/>
              </a:p>
            </p:txBody>
          </p:sp>
        </p:grpSp>
        <p:sp>
          <p:nvSpPr>
            <p:cNvPr id="42" name="Line">
              <a:extLst>
                <a:ext uri="{FF2B5EF4-FFF2-40B4-BE49-F238E27FC236}">
                  <a16:creationId xmlns:a16="http://schemas.microsoft.com/office/drawing/2014/main" id="{D563C8E2-F401-4E06-AEF8-4E43ADEF91C4}"/>
                </a:ext>
              </a:extLst>
            </p:cNvPr>
            <p:cNvSpPr/>
            <p:nvPr/>
          </p:nvSpPr>
          <p:spPr>
            <a:xfrm flipV="1">
              <a:off x="10560138" y="5435870"/>
              <a:ext cx="1" cy="748596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 sz="2000"/>
            </a:p>
          </p:txBody>
        </p:sp>
        <p:pic>
          <p:nvPicPr>
            <p:cNvPr id="43" name="Image" descr="Image">
              <a:extLst>
                <a:ext uri="{FF2B5EF4-FFF2-40B4-BE49-F238E27FC236}">
                  <a16:creationId xmlns:a16="http://schemas.microsoft.com/office/drawing/2014/main" id="{9B791C5A-7775-400A-89CD-303675A80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451217" y="6352850"/>
              <a:ext cx="215901" cy="2286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4" name="Image" descr="Image">
              <a:extLst>
                <a:ext uri="{FF2B5EF4-FFF2-40B4-BE49-F238E27FC236}">
                  <a16:creationId xmlns:a16="http://schemas.microsoft.com/office/drawing/2014/main" id="{07E2F9F3-5BF2-40D6-80A8-752BF0812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2100456" y="6352850"/>
              <a:ext cx="342901" cy="2286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5" name="Line">
              <a:extLst>
                <a:ext uri="{FF2B5EF4-FFF2-40B4-BE49-F238E27FC236}">
                  <a16:creationId xmlns:a16="http://schemas.microsoft.com/office/drawing/2014/main" id="{E3E69E38-00A6-42B3-81E5-B1B7CB368C1D}"/>
                </a:ext>
              </a:extLst>
            </p:cNvPr>
            <p:cNvSpPr/>
            <p:nvPr/>
          </p:nvSpPr>
          <p:spPr>
            <a:xfrm flipV="1">
              <a:off x="12271907" y="5429140"/>
              <a:ext cx="1" cy="748596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 sz="2000"/>
            </a:p>
          </p:txBody>
        </p:sp>
        <p:sp>
          <p:nvSpPr>
            <p:cNvPr id="46" name="1">
              <a:extLst>
                <a:ext uri="{FF2B5EF4-FFF2-40B4-BE49-F238E27FC236}">
                  <a16:creationId xmlns:a16="http://schemas.microsoft.com/office/drawing/2014/main" id="{39632237-B117-4772-82DA-A041A014995D}"/>
                </a:ext>
              </a:extLst>
            </p:cNvPr>
            <p:cNvSpPr txBox="1"/>
            <p:nvPr/>
          </p:nvSpPr>
          <p:spPr>
            <a:xfrm>
              <a:off x="10809675" y="4917594"/>
              <a:ext cx="265979" cy="5458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r>
                <a:rPr sz="2000" dirty="0"/>
                <a:t>1</a:t>
              </a:r>
            </a:p>
          </p:txBody>
        </p:sp>
        <p:sp>
          <p:nvSpPr>
            <p:cNvPr id="47" name="1">
              <a:extLst>
                <a:ext uri="{FF2B5EF4-FFF2-40B4-BE49-F238E27FC236}">
                  <a16:creationId xmlns:a16="http://schemas.microsoft.com/office/drawing/2014/main" id="{DA9951C5-2E70-476A-BE5C-A60081ED24F7}"/>
                </a:ext>
              </a:extLst>
            </p:cNvPr>
            <p:cNvSpPr txBox="1"/>
            <p:nvPr/>
          </p:nvSpPr>
          <p:spPr>
            <a:xfrm>
              <a:off x="11283033" y="4917594"/>
              <a:ext cx="265979" cy="5458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sz="2000"/>
                <a:t>1</a:t>
              </a:r>
            </a:p>
          </p:txBody>
        </p:sp>
        <p:sp>
          <p:nvSpPr>
            <p:cNvPr id="48" name="1">
              <a:extLst>
                <a:ext uri="{FF2B5EF4-FFF2-40B4-BE49-F238E27FC236}">
                  <a16:creationId xmlns:a16="http://schemas.microsoft.com/office/drawing/2014/main" id="{3049F992-1439-4343-A3FE-B3108083C9EF}"/>
                </a:ext>
              </a:extLst>
            </p:cNvPr>
            <p:cNvSpPr txBox="1"/>
            <p:nvPr/>
          </p:nvSpPr>
          <p:spPr>
            <a:xfrm>
              <a:off x="11667491" y="4917594"/>
              <a:ext cx="265979" cy="5458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sz="2000"/>
                <a:t>1</a:t>
              </a:r>
            </a:p>
          </p:txBody>
        </p:sp>
        <p:sp>
          <p:nvSpPr>
            <p:cNvPr id="49" name="1">
              <a:extLst>
                <a:ext uri="{FF2B5EF4-FFF2-40B4-BE49-F238E27FC236}">
                  <a16:creationId xmlns:a16="http://schemas.microsoft.com/office/drawing/2014/main" id="{B4F9B723-DD49-4706-995B-6A4672F49DEB}"/>
                </a:ext>
              </a:extLst>
            </p:cNvPr>
            <p:cNvSpPr txBox="1"/>
            <p:nvPr/>
          </p:nvSpPr>
          <p:spPr>
            <a:xfrm>
              <a:off x="12111992" y="4917594"/>
              <a:ext cx="265979" cy="5458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sz="2000"/>
                <a:t>1</a:t>
              </a:r>
            </a:p>
          </p:txBody>
        </p:sp>
      </p:grpSp>
      <p:sp>
        <p:nvSpPr>
          <p:cNvPr id="63" name="1">
            <a:extLst>
              <a:ext uri="{FF2B5EF4-FFF2-40B4-BE49-F238E27FC236}">
                <a16:creationId xmlns:a16="http://schemas.microsoft.com/office/drawing/2014/main" id="{3F80022C-904D-4DAE-B550-5CAE17C82FEB}"/>
              </a:ext>
            </a:extLst>
          </p:cNvPr>
          <p:cNvSpPr txBox="1"/>
          <p:nvPr/>
        </p:nvSpPr>
        <p:spPr>
          <a:xfrm>
            <a:off x="7807757" y="3200481"/>
            <a:ext cx="24526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sz="2000" dirty="0"/>
              <a:t>1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492" name="6.1 数的表示及其对量化的影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6.1 数的表示及其对量化的影响</a:t>
            </a:r>
          </a:p>
        </p:txBody>
      </p:sp>
      <p:sp>
        <p:nvSpPr>
          <p:cNvPr id="493" name="6.1.4 定点制数的量化"/>
          <p:cNvSpPr txBox="1">
            <a:spLocks noGrp="1"/>
          </p:cNvSpPr>
          <p:nvPr>
            <p:ph type="body" sz="quarter" idx="4294967295"/>
          </p:nvPr>
        </p:nvSpPr>
        <p:spPr>
          <a:xfrm>
            <a:off x="584034" y="1064277"/>
            <a:ext cx="11836731" cy="6090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6.1.4 定点制数的量化</a:t>
            </a:r>
          </a:p>
        </p:txBody>
      </p:sp>
      <p:pic>
        <p:nvPicPr>
          <p:cNvPr id="49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50" y="2744842"/>
            <a:ext cx="8390429" cy="4263916"/>
          </a:xfrm>
          <a:prstGeom prst="rect">
            <a:avLst/>
          </a:prstGeom>
          <a:ln w="12700">
            <a:miter lim="400000"/>
          </a:ln>
        </p:spPr>
      </p:pic>
      <p:sp>
        <p:nvSpPr>
          <p:cNvPr id="495" name="Line"/>
          <p:cNvSpPr/>
          <p:nvPr/>
        </p:nvSpPr>
        <p:spPr>
          <a:xfrm>
            <a:off x="5728988" y="6992804"/>
            <a:ext cx="1270001" cy="1"/>
          </a:xfrm>
          <a:prstGeom prst="line">
            <a:avLst/>
          </a:prstGeom>
          <a:ln w="381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498" name="6.1 数的表示及其对量化的影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6.1 数的表示及其对量化的影响</a:t>
            </a:r>
          </a:p>
        </p:txBody>
      </p:sp>
      <p:sp>
        <p:nvSpPr>
          <p:cNvPr id="499" name="6.1.4 定点制数的量化"/>
          <p:cNvSpPr txBox="1">
            <a:spLocks noGrp="1"/>
          </p:cNvSpPr>
          <p:nvPr>
            <p:ph type="body" sz="quarter" idx="4294967295"/>
          </p:nvPr>
        </p:nvSpPr>
        <p:spPr>
          <a:xfrm>
            <a:off x="584034" y="1064277"/>
            <a:ext cx="11836731" cy="6090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6.1.4 定点制数的量化</a:t>
            </a:r>
          </a:p>
        </p:txBody>
      </p:sp>
      <p:sp>
        <p:nvSpPr>
          <p:cNvPr id="500" name="舍入操作：假设舍入数据L位，在L＋1位加1，再截断到L位。"/>
          <p:cNvSpPr txBox="1"/>
          <p:nvPr/>
        </p:nvSpPr>
        <p:spPr>
          <a:xfrm>
            <a:off x="507097" y="1748256"/>
            <a:ext cx="82768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rPr dirty="0"/>
              <a:t>舍入操作：假设舍入数据L位，在L＋1位加1，再截断到L位。</a:t>
            </a:r>
          </a:p>
        </p:txBody>
      </p:sp>
      <p:pic>
        <p:nvPicPr>
          <p:cNvPr id="50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45" y="4758479"/>
            <a:ext cx="3770485" cy="3930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17" y="2523507"/>
            <a:ext cx="2914299" cy="952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84" y="3732517"/>
            <a:ext cx="4900699" cy="857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87" y="4900571"/>
            <a:ext cx="2575300" cy="575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083" y="5968643"/>
            <a:ext cx="2298108" cy="785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675" y="7354822"/>
            <a:ext cx="2398383" cy="4098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9" name="Group"/>
          <p:cNvGrpSpPr/>
          <p:nvPr/>
        </p:nvGrpSpPr>
        <p:grpSpPr>
          <a:xfrm>
            <a:off x="369748" y="8082342"/>
            <a:ext cx="2843923" cy="462681"/>
            <a:chOff x="0" y="0"/>
            <a:chExt cx="2843921" cy="462679"/>
          </a:xfrm>
        </p:grpSpPr>
        <p:pic>
          <p:nvPicPr>
            <p:cNvPr id="507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1124198" cy="4626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8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0186" y="14283"/>
              <a:ext cx="1673736" cy="413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10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6377" y="7302962"/>
            <a:ext cx="2479490" cy="462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1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2338" y="8114957"/>
            <a:ext cx="2507565" cy="431817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Line"/>
          <p:cNvSpPr/>
          <p:nvPr/>
        </p:nvSpPr>
        <p:spPr>
          <a:xfrm>
            <a:off x="4779798" y="4488152"/>
            <a:ext cx="885683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13" name="舍入的量"/>
          <p:cNvSpPr txBox="1"/>
          <p:nvPr/>
        </p:nvSpPr>
        <p:spPr>
          <a:xfrm>
            <a:off x="4555889" y="46164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>
                <a:solidFill>
                  <a:srgbClr val="0433FF"/>
                </a:solidFill>
              </a:defRPr>
            </a:lvl1pPr>
          </a:lstStyle>
          <a:p>
            <a:r>
              <a:t>舍入的量</a:t>
            </a:r>
          </a:p>
        </p:txBody>
      </p:sp>
      <p:sp>
        <p:nvSpPr>
          <p:cNvPr id="514" name="1"/>
          <p:cNvSpPr txBox="1"/>
          <p:nvPr/>
        </p:nvSpPr>
        <p:spPr>
          <a:xfrm>
            <a:off x="9593999" y="513341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1</a:t>
            </a:r>
          </a:p>
        </p:txBody>
      </p:sp>
      <p:grpSp>
        <p:nvGrpSpPr>
          <p:cNvPr id="21" name="Group">
            <a:extLst>
              <a:ext uri="{FF2B5EF4-FFF2-40B4-BE49-F238E27FC236}">
                <a16:creationId xmlns:a16="http://schemas.microsoft.com/office/drawing/2014/main" id="{326BA55C-6048-4D9C-BC4A-67EF31A5198F}"/>
              </a:ext>
            </a:extLst>
          </p:cNvPr>
          <p:cNvGrpSpPr/>
          <p:nvPr/>
        </p:nvGrpSpPr>
        <p:grpSpPr>
          <a:xfrm>
            <a:off x="7488868" y="2578682"/>
            <a:ext cx="5126669" cy="392571"/>
            <a:chOff x="0" y="0"/>
            <a:chExt cx="5559754" cy="522130"/>
          </a:xfrm>
        </p:grpSpPr>
        <p:sp>
          <p:nvSpPr>
            <p:cNvPr id="30" name="Rectangle">
              <a:extLst>
                <a:ext uri="{FF2B5EF4-FFF2-40B4-BE49-F238E27FC236}">
                  <a16:creationId xmlns:a16="http://schemas.microsoft.com/office/drawing/2014/main" id="{52EB9A2D-83A7-4311-9CFB-908D275F25D9}"/>
                </a:ext>
              </a:extLst>
            </p:cNvPr>
            <p:cNvSpPr/>
            <p:nvPr/>
          </p:nvSpPr>
          <p:spPr>
            <a:xfrm>
              <a:off x="0" y="12699"/>
              <a:ext cx="5559755" cy="50943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000"/>
            </a:p>
          </p:txBody>
        </p:sp>
        <p:sp>
          <p:nvSpPr>
            <p:cNvPr id="31" name="Line">
              <a:extLst>
                <a:ext uri="{FF2B5EF4-FFF2-40B4-BE49-F238E27FC236}">
                  <a16:creationId xmlns:a16="http://schemas.microsoft.com/office/drawing/2014/main" id="{DF6388EE-7F76-461D-B1B6-384733AC6CCB}"/>
                </a:ext>
              </a:extLst>
            </p:cNvPr>
            <p:cNvSpPr/>
            <p:nvPr/>
          </p:nvSpPr>
          <p:spPr>
            <a:xfrm flipV="1">
              <a:off x="433086" y="9521"/>
              <a:ext cx="1" cy="5016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000"/>
            </a:p>
          </p:txBody>
        </p:sp>
        <p:sp>
          <p:nvSpPr>
            <p:cNvPr id="32" name="Line">
              <a:extLst>
                <a:ext uri="{FF2B5EF4-FFF2-40B4-BE49-F238E27FC236}">
                  <a16:creationId xmlns:a16="http://schemas.microsoft.com/office/drawing/2014/main" id="{8232E812-CE6A-4FE2-8FA7-5789F5CA592D}"/>
                </a:ext>
              </a:extLst>
            </p:cNvPr>
            <p:cNvSpPr/>
            <p:nvPr/>
          </p:nvSpPr>
          <p:spPr>
            <a:xfrm flipV="1">
              <a:off x="860560" y="-1"/>
              <a:ext cx="1" cy="5016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000"/>
            </a:p>
          </p:txBody>
        </p:sp>
        <p:sp>
          <p:nvSpPr>
            <p:cNvPr id="33" name="Line">
              <a:extLst>
                <a:ext uri="{FF2B5EF4-FFF2-40B4-BE49-F238E27FC236}">
                  <a16:creationId xmlns:a16="http://schemas.microsoft.com/office/drawing/2014/main" id="{2731B382-3383-4C27-80F2-037D92365D1E}"/>
                </a:ext>
              </a:extLst>
            </p:cNvPr>
            <p:cNvSpPr/>
            <p:nvPr/>
          </p:nvSpPr>
          <p:spPr>
            <a:xfrm flipV="1">
              <a:off x="1288033" y="-1"/>
              <a:ext cx="1" cy="5016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000"/>
            </a:p>
          </p:txBody>
        </p:sp>
        <p:sp>
          <p:nvSpPr>
            <p:cNvPr id="34" name="Line">
              <a:extLst>
                <a:ext uri="{FF2B5EF4-FFF2-40B4-BE49-F238E27FC236}">
                  <a16:creationId xmlns:a16="http://schemas.microsoft.com/office/drawing/2014/main" id="{6219B08E-BAC8-45F3-AAEF-866BF57C2B36}"/>
                </a:ext>
              </a:extLst>
            </p:cNvPr>
            <p:cNvSpPr/>
            <p:nvPr/>
          </p:nvSpPr>
          <p:spPr>
            <a:xfrm flipV="1">
              <a:off x="1715507" y="7915"/>
              <a:ext cx="1" cy="5016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000"/>
            </a:p>
          </p:txBody>
        </p:sp>
        <p:sp>
          <p:nvSpPr>
            <p:cNvPr id="35" name="Line">
              <a:extLst>
                <a:ext uri="{FF2B5EF4-FFF2-40B4-BE49-F238E27FC236}">
                  <a16:creationId xmlns:a16="http://schemas.microsoft.com/office/drawing/2014/main" id="{559A5799-C0C8-440B-A338-2591FE7C99AF}"/>
                </a:ext>
              </a:extLst>
            </p:cNvPr>
            <p:cNvSpPr/>
            <p:nvPr/>
          </p:nvSpPr>
          <p:spPr>
            <a:xfrm flipV="1">
              <a:off x="2142980" y="17642"/>
              <a:ext cx="1" cy="5016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000"/>
            </a:p>
          </p:txBody>
        </p:sp>
        <p:sp>
          <p:nvSpPr>
            <p:cNvPr id="36" name="Line">
              <a:extLst>
                <a:ext uri="{FF2B5EF4-FFF2-40B4-BE49-F238E27FC236}">
                  <a16:creationId xmlns:a16="http://schemas.microsoft.com/office/drawing/2014/main" id="{D47C1E46-4B8D-47C0-986A-15ACC1A2455F}"/>
                </a:ext>
              </a:extLst>
            </p:cNvPr>
            <p:cNvSpPr/>
            <p:nvPr/>
          </p:nvSpPr>
          <p:spPr>
            <a:xfrm flipV="1">
              <a:off x="2570454" y="17642"/>
              <a:ext cx="1" cy="5016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000"/>
            </a:p>
          </p:txBody>
        </p:sp>
        <p:sp>
          <p:nvSpPr>
            <p:cNvPr id="37" name="Line">
              <a:extLst>
                <a:ext uri="{FF2B5EF4-FFF2-40B4-BE49-F238E27FC236}">
                  <a16:creationId xmlns:a16="http://schemas.microsoft.com/office/drawing/2014/main" id="{76367294-B5FF-4BFB-998A-F8BDF49D413D}"/>
                </a:ext>
              </a:extLst>
            </p:cNvPr>
            <p:cNvSpPr/>
            <p:nvPr/>
          </p:nvSpPr>
          <p:spPr>
            <a:xfrm flipV="1">
              <a:off x="2997928" y="17642"/>
              <a:ext cx="1" cy="5016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000"/>
            </a:p>
          </p:txBody>
        </p:sp>
        <p:sp>
          <p:nvSpPr>
            <p:cNvPr id="38" name="Line">
              <a:extLst>
                <a:ext uri="{FF2B5EF4-FFF2-40B4-BE49-F238E27FC236}">
                  <a16:creationId xmlns:a16="http://schemas.microsoft.com/office/drawing/2014/main" id="{7CECD852-7C24-4A6E-AFBE-8B3BDF790211}"/>
                </a:ext>
              </a:extLst>
            </p:cNvPr>
            <p:cNvSpPr/>
            <p:nvPr/>
          </p:nvSpPr>
          <p:spPr>
            <a:xfrm flipV="1">
              <a:off x="3425401" y="17642"/>
              <a:ext cx="1" cy="5016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000"/>
            </a:p>
          </p:txBody>
        </p:sp>
        <p:sp>
          <p:nvSpPr>
            <p:cNvPr id="39" name="Line">
              <a:extLst>
                <a:ext uri="{FF2B5EF4-FFF2-40B4-BE49-F238E27FC236}">
                  <a16:creationId xmlns:a16="http://schemas.microsoft.com/office/drawing/2014/main" id="{8E46879C-9D67-4ABD-AA64-F20ABD3FF030}"/>
                </a:ext>
              </a:extLst>
            </p:cNvPr>
            <p:cNvSpPr/>
            <p:nvPr/>
          </p:nvSpPr>
          <p:spPr>
            <a:xfrm flipV="1">
              <a:off x="3852875" y="17642"/>
              <a:ext cx="1" cy="5016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000"/>
            </a:p>
          </p:txBody>
        </p:sp>
        <p:sp>
          <p:nvSpPr>
            <p:cNvPr id="40" name="Line">
              <a:extLst>
                <a:ext uri="{FF2B5EF4-FFF2-40B4-BE49-F238E27FC236}">
                  <a16:creationId xmlns:a16="http://schemas.microsoft.com/office/drawing/2014/main" id="{89A7F4F9-3791-4C92-9E94-0613B197D324}"/>
                </a:ext>
              </a:extLst>
            </p:cNvPr>
            <p:cNvSpPr/>
            <p:nvPr/>
          </p:nvSpPr>
          <p:spPr>
            <a:xfrm flipV="1">
              <a:off x="4280348" y="-1"/>
              <a:ext cx="1" cy="5016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000"/>
            </a:p>
          </p:txBody>
        </p:sp>
        <p:sp>
          <p:nvSpPr>
            <p:cNvPr id="41" name="Line">
              <a:extLst>
                <a:ext uri="{FF2B5EF4-FFF2-40B4-BE49-F238E27FC236}">
                  <a16:creationId xmlns:a16="http://schemas.microsoft.com/office/drawing/2014/main" id="{E58C1E3C-9B88-47C5-9F71-F57176E40CA8}"/>
                </a:ext>
              </a:extLst>
            </p:cNvPr>
            <p:cNvSpPr/>
            <p:nvPr/>
          </p:nvSpPr>
          <p:spPr>
            <a:xfrm flipV="1">
              <a:off x="4707822" y="17642"/>
              <a:ext cx="1" cy="5016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000"/>
            </a:p>
          </p:txBody>
        </p:sp>
        <p:sp>
          <p:nvSpPr>
            <p:cNvPr id="42" name="Line">
              <a:extLst>
                <a:ext uri="{FF2B5EF4-FFF2-40B4-BE49-F238E27FC236}">
                  <a16:creationId xmlns:a16="http://schemas.microsoft.com/office/drawing/2014/main" id="{EE22C524-BE42-4F9F-A36B-846757B42D9F}"/>
                </a:ext>
              </a:extLst>
            </p:cNvPr>
            <p:cNvSpPr/>
            <p:nvPr/>
          </p:nvSpPr>
          <p:spPr>
            <a:xfrm flipV="1">
              <a:off x="5135296" y="17642"/>
              <a:ext cx="1" cy="5016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000"/>
            </a:p>
          </p:txBody>
        </p:sp>
      </p:grpSp>
      <p:sp>
        <p:nvSpPr>
          <p:cNvPr id="22" name="Line">
            <a:extLst>
              <a:ext uri="{FF2B5EF4-FFF2-40B4-BE49-F238E27FC236}">
                <a16:creationId xmlns:a16="http://schemas.microsoft.com/office/drawing/2014/main" id="{EC172844-F697-429F-B015-113504E2FDB3}"/>
              </a:ext>
            </a:extLst>
          </p:cNvPr>
          <p:cNvSpPr/>
          <p:nvPr/>
        </p:nvSpPr>
        <p:spPr>
          <a:xfrm flipV="1">
            <a:off x="10867400" y="2974294"/>
            <a:ext cx="1" cy="5628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pic>
        <p:nvPicPr>
          <p:cNvPr id="23" name="Image" descr="Image">
            <a:extLst>
              <a:ext uri="{FF2B5EF4-FFF2-40B4-BE49-F238E27FC236}">
                <a16:creationId xmlns:a16="http://schemas.microsoft.com/office/drawing/2014/main" id="{A1589477-7070-4789-A976-CD7B347A98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66963" y="3663737"/>
            <a:ext cx="199083" cy="171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age" descr="Image">
            <a:extLst>
              <a:ext uri="{FF2B5EF4-FFF2-40B4-BE49-F238E27FC236}">
                <a16:creationId xmlns:a16="http://schemas.microsoft.com/office/drawing/2014/main" id="{4079C4E5-0AB9-4946-8C11-99EE890691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87732" y="3663737"/>
            <a:ext cx="316190" cy="171877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Line">
            <a:extLst>
              <a:ext uri="{FF2B5EF4-FFF2-40B4-BE49-F238E27FC236}">
                <a16:creationId xmlns:a16="http://schemas.microsoft.com/office/drawing/2014/main" id="{8C1A82DB-EE61-40F3-A02F-18E205565CFD}"/>
              </a:ext>
            </a:extLst>
          </p:cNvPr>
          <p:cNvSpPr/>
          <p:nvPr/>
        </p:nvSpPr>
        <p:spPr>
          <a:xfrm flipV="1">
            <a:off x="12445828" y="2969234"/>
            <a:ext cx="1" cy="5628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/>
          </a:p>
        </p:txBody>
      </p:sp>
      <p:sp>
        <p:nvSpPr>
          <p:cNvPr id="26" name="1">
            <a:extLst>
              <a:ext uri="{FF2B5EF4-FFF2-40B4-BE49-F238E27FC236}">
                <a16:creationId xmlns:a16="http://schemas.microsoft.com/office/drawing/2014/main" id="{54B51E17-E858-4092-A599-387F21A46A5A}"/>
              </a:ext>
            </a:extLst>
          </p:cNvPr>
          <p:cNvSpPr txBox="1"/>
          <p:nvPr/>
        </p:nvSpPr>
        <p:spPr>
          <a:xfrm>
            <a:off x="11097499" y="2584622"/>
            <a:ext cx="24526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sz="2000" dirty="0"/>
              <a:t>1</a:t>
            </a:r>
          </a:p>
        </p:txBody>
      </p:sp>
      <p:sp>
        <p:nvSpPr>
          <p:cNvPr id="27" name="1">
            <a:extLst>
              <a:ext uri="{FF2B5EF4-FFF2-40B4-BE49-F238E27FC236}">
                <a16:creationId xmlns:a16="http://schemas.microsoft.com/office/drawing/2014/main" id="{192A57E0-9A89-4062-9227-AE85CC2ACDB1}"/>
              </a:ext>
            </a:extLst>
          </p:cNvPr>
          <p:cNvSpPr txBox="1"/>
          <p:nvPr/>
        </p:nvSpPr>
        <p:spPr>
          <a:xfrm>
            <a:off x="11533984" y="2584622"/>
            <a:ext cx="24526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000"/>
              <a:t>1</a:t>
            </a:r>
          </a:p>
        </p:txBody>
      </p:sp>
      <p:sp>
        <p:nvSpPr>
          <p:cNvPr id="28" name="1">
            <a:extLst>
              <a:ext uri="{FF2B5EF4-FFF2-40B4-BE49-F238E27FC236}">
                <a16:creationId xmlns:a16="http://schemas.microsoft.com/office/drawing/2014/main" id="{BEC32AF8-495E-46CC-860F-96907F53DF03}"/>
              </a:ext>
            </a:extLst>
          </p:cNvPr>
          <p:cNvSpPr txBox="1"/>
          <p:nvPr/>
        </p:nvSpPr>
        <p:spPr>
          <a:xfrm>
            <a:off x="11888494" y="2584622"/>
            <a:ext cx="24526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000"/>
              <a:t>1</a:t>
            </a:r>
          </a:p>
        </p:txBody>
      </p:sp>
      <p:sp>
        <p:nvSpPr>
          <p:cNvPr id="29" name="1">
            <a:extLst>
              <a:ext uri="{FF2B5EF4-FFF2-40B4-BE49-F238E27FC236}">
                <a16:creationId xmlns:a16="http://schemas.microsoft.com/office/drawing/2014/main" id="{58F1C0F6-B5FF-4B06-A867-67BBA3F06F6B}"/>
              </a:ext>
            </a:extLst>
          </p:cNvPr>
          <p:cNvSpPr txBox="1"/>
          <p:nvPr/>
        </p:nvSpPr>
        <p:spPr>
          <a:xfrm>
            <a:off x="12298369" y="2584622"/>
            <a:ext cx="24526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000"/>
              <a:t>1</a:t>
            </a:r>
          </a:p>
        </p:txBody>
      </p:sp>
      <p:sp>
        <p:nvSpPr>
          <p:cNvPr id="44" name="1">
            <a:extLst>
              <a:ext uri="{FF2B5EF4-FFF2-40B4-BE49-F238E27FC236}">
                <a16:creationId xmlns:a16="http://schemas.microsoft.com/office/drawing/2014/main" id="{9FD8C539-2FF1-4265-BAC5-D3FFE4E2AE2E}"/>
              </a:ext>
            </a:extLst>
          </p:cNvPr>
          <p:cNvSpPr txBox="1"/>
          <p:nvPr/>
        </p:nvSpPr>
        <p:spPr>
          <a:xfrm>
            <a:off x="10879260" y="1951401"/>
            <a:ext cx="681737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sz="2000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6.2 A/D变换的字长效应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6.2 A/D变换的字长效应</a:t>
            </a:r>
          </a:p>
        </p:txBody>
      </p:sp>
      <p:pic>
        <p:nvPicPr>
          <p:cNvPr id="5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367" y="1006161"/>
            <a:ext cx="7063507" cy="4813504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取样和量化分步进行"/>
          <p:cNvSpPr txBox="1"/>
          <p:nvPr/>
        </p:nvSpPr>
        <p:spPr>
          <a:xfrm>
            <a:off x="411055" y="1939743"/>
            <a:ext cx="2857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取样和量化分步进行</a:t>
            </a:r>
          </a:p>
        </p:txBody>
      </p:sp>
      <p:sp>
        <p:nvSpPr>
          <p:cNvPr id="519" name="6.2.1 量化误差的统计分析"/>
          <p:cNvSpPr txBox="1"/>
          <p:nvPr/>
        </p:nvSpPr>
        <p:spPr>
          <a:xfrm>
            <a:off x="153475" y="980761"/>
            <a:ext cx="362011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6.2.1 量化误差的统计分析</a:t>
            </a:r>
          </a:p>
        </p:txBody>
      </p:sp>
      <p:pic>
        <p:nvPicPr>
          <p:cNvPr id="52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55" y="4164762"/>
            <a:ext cx="4123696" cy="489470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Line"/>
          <p:cNvSpPr/>
          <p:nvPr/>
        </p:nvSpPr>
        <p:spPr>
          <a:xfrm>
            <a:off x="2842359" y="4755526"/>
            <a:ext cx="671039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2" name="Line"/>
          <p:cNvSpPr/>
          <p:nvPr/>
        </p:nvSpPr>
        <p:spPr>
          <a:xfrm>
            <a:off x="3772146" y="4755526"/>
            <a:ext cx="671040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3" name="精确取样信号"/>
          <p:cNvSpPr txBox="1"/>
          <p:nvPr/>
        </p:nvSpPr>
        <p:spPr>
          <a:xfrm>
            <a:off x="1470740" y="5262524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rPr dirty="0" err="1"/>
              <a:t>精确取样信号</a:t>
            </a:r>
            <a:endParaRPr dirty="0"/>
          </a:p>
        </p:txBody>
      </p:sp>
      <p:sp>
        <p:nvSpPr>
          <p:cNvPr id="524" name="量化噪声"/>
          <p:cNvSpPr txBox="1"/>
          <p:nvPr/>
        </p:nvSpPr>
        <p:spPr>
          <a:xfrm>
            <a:off x="4019944" y="5262524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rPr dirty="0" err="1"/>
              <a:t>量化噪声</a:t>
            </a:r>
            <a:endParaRPr dirty="0"/>
          </a:p>
        </p:txBody>
      </p:sp>
      <p:sp>
        <p:nvSpPr>
          <p:cNvPr id="525" name="Line"/>
          <p:cNvSpPr/>
          <p:nvPr/>
        </p:nvSpPr>
        <p:spPr>
          <a:xfrm flipV="1">
            <a:off x="2677394" y="4793626"/>
            <a:ext cx="477496" cy="4774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6" name="Line"/>
          <p:cNvSpPr/>
          <p:nvPr/>
        </p:nvSpPr>
        <p:spPr>
          <a:xfrm flipH="1" flipV="1">
            <a:off x="4088100" y="4806020"/>
            <a:ext cx="327192" cy="4840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7" name="统计分析模型"/>
          <p:cNvSpPr txBox="1"/>
          <p:nvPr/>
        </p:nvSpPr>
        <p:spPr>
          <a:xfrm>
            <a:off x="312942" y="3380851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统计分析模型</a:t>
            </a:r>
          </a:p>
        </p:txBody>
      </p:sp>
      <p:sp>
        <p:nvSpPr>
          <p:cNvPr id="528" name="假设：…"/>
          <p:cNvSpPr txBox="1"/>
          <p:nvPr/>
        </p:nvSpPr>
        <p:spPr>
          <a:xfrm>
            <a:off x="281509" y="6471463"/>
            <a:ext cx="12175433" cy="2975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spcBef>
                <a:spcPts val="2000"/>
              </a:spcBef>
              <a:defRPr sz="2400"/>
            </a:pPr>
            <a:r>
              <a:rPr dirty="0" err="1"/>
              <a:t>假设</a:t>
            </a:r>
            <a:r>
              <a:rPr dirty="0"/>
              <a:t>：</a:t>
            </a:r>
          </a:p>
          <a:p>
            <a:pPr algn="l">
              <a:spcBef>
                <a:spcPts val="2000"/>
              </a:spcBef>
              <a:defRPr sz="2400"/>
            </a:pPr>
            <a:r>
              <a:rPr dirty="0"/>
              <a:t>（1）e(n)</a:t>
            </a:r>
            <a:r>
              <a:rPr dirty="0" err="1"/>
              <a:t>是平稳随机取样序列</a:t>
            </a:r>
            <a:r>
              <a:rPr lang="zh-CN" altLang="en-US" dirty="0"/>
              <a:t>（统计特性不随时间发生改变）</a:t>
            </a:r>
            <a:endParaRPr dirty="0"/>
          </a:p>
          <a:p>
            <a:pPr algn="l">
              <a:spcBef>
                <a:spcPts val="2000"/>
              </a:spcBef>
              <a:defRPr sz="2400"/>
            </a:pPr>
            <a:r>
              <a:rPr dirty="0"/>
              <a:t>（2）e(n)</a:t>
            </a:r>
            <a:r>
              <a:rPr dirty="0" err="1"/>
              <a:t>与信号x</a:t>
            </a:r>
            <a:r>
              <a:rPr dirty="0"/>
              <a:t>(n)</a:t>
            </a:r>
            <a:r>
              <a:rPr dirty="0" err="1"/>
              <a:t>是不相关的</a:t>
            </a:r>
            <a:r>
              <a:rPr lang="zh-CN" altLang="en-US" dirty="0"/>
              <a:t>（信号无关的序列）</a:t>
            </a:r>
            <a:endParaRPr dirty="0"/>
          </a:p>
          <a:p>
            <a:pPr algn="l">
              <a:spcBef>
                <a:spcPts val="2000"/>
              </a:spcBef>
              <a:defRPr sz="2400"/>
            </a:pPr>
            <a:r>
              <a:rPr dirty="0"/>
              <a:t>（3）e(n)</a:t>
            </a:r>
            <a:r>
              <a:rPr dirty="0" err="1"/>
              <a:t>序列本身样值不相关（白噪声</a:t>
            </a:r>
            <a:r>
              <a:rPr dirty="0"/>
              <a:t>）</a:t>
            </a:r>
          </a:p>
          <a:p>
            <a:pPr algn="l">
              <a:spcBef>
                <a:spcPts val="2000"/>
              </a:spcBef>
              <a:defRPr sz="2400"/>
            </a:pPr>
            <a:r>
              <a:rPr dirty="0"/>
              <a:t>（4）e(n)</a:t>
            </a:r>
            <a:r>
              <a:rPr dirty="0" err="1"/>
              <a:t>等概率分布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2DE6F2-8DFF-48E6-BB43-1EB5C537C39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6.2 A/D变换的字长效应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6.2 A/D变换的字长效应</a:t>
            </a:r>
          </a:p>
        </p:txBody>
      </p:sp>
      <p:sp>
        <p:nvSpPr>
          <p:cNvPr id="531" name="1）舍入信号"/>
          <p:cNvSpPr txBox="1"/>
          <p:nvPr/>
        </p:nvSpPr>
        <p:spPr>
          <a:xfrm>
            <a:off x="391976" y="1877858"/>
            <a:ext cx="18077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1）舍入信号</a:t>
            </a:r>
          </a:p>
        </p:txBody>
      </p:sp>
      <p:pic>
        <p:nvPicPr>
          <p:cNvPr id="53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61" y="2276720"/>
            <a:ext cx="3430093" cy="640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786" y="1009438"/>
            <a:ext cx="7441501" cy="2904508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2）补码截尾"/>
          <p:cNvSpPr txBox="1"/>
          <p:nvPr/>
        </p:nvSpPr>
        <p:spPr>
          <a:xfrm>
            <a:off x="391976" y="3257082"/>
            <a:ext cx="18077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2）补码截尾</a:t>
            </a:r>
          </a:p>
        </p:txBody>
      </p:sp>
      <p:pic>
        <p:nvPicPr>
          <p:cNvPr id="53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066" y="3774833"/>
            <a:ext cx="3952672" cy="634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04" y="5811075"/>
            <a:ext cx="4473996" cy="982729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3）舍入信噪比"/>
          <p:cNvSpPr txBox="1"/>
          <p:nvPr/>
        </p:nvSpPr>
        <p:spPr>
          <a:xfrm>
            <a:off x="476710" y="5256175"/>
            <a:ext cx="21125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3）舍入信噪比</a:t>
            </a:r>
          </a:p>
        </p:txBody>
      </p:sp>
      <p:pic>
        <p:nvPicPr>
          <p:cNvPr id="538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357" y="7725133"/>
            <a:ext cx="6976982" cy="790882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或"/>
          <p:cNvSpPr txBox="1"/>
          <p:nvPr/>
        </p:nvSpPr>
        <p:spPr>
          <a:xfrm>
            <a:off x="551050" y="7225296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或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D4A15CC-5540-486C-9FA5-F82F014F7088}"/>
              </a:ext>
            </a:extLst>
          </p:cNvPr>
          <p:cNvGrpSpPr/>
          <p:nvPr/>
        </p:nvGrpSpPr>
        <p:grpSpPr>
          <a:xfrm>
            <a:off x="3575467" y="7839274"/>
            <a:ext cx="4974337" cy="1307110"/>
            <a:chOff x="3575467" y="7839274"/>
            <a:chExt cx="4974337" cy="1307110"/>
          </a:xfrm>
        </p:grpSpPr>
        <p:sp>
          <p:nvSpPr>
            <p:cNvPr id="540" name="Oval"/>
            <p:cNvSpPr/>
            <p:nvPr/>
          </p:nvSpPr>
          <p:spPr>
            <a:xfrm>
              <a:off x="3929825" y="7839274"/>
              <a:ext cx="1120587" cy="628741"/>
            </a:xfrm>
            <a:prstGeom prst="ellipse">
              <a:avLst/>
            </a:prstGeom>
            <a:ln w="25400">
              <a:solidFill>
                <a:srgbClr val="0433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1" name="每增加一个bit，信噪比提高大约6dB"/>
            <p:cNvSpPr txBox="1"/>
            <p:nvPr/>
          </p:nvSpPr>
          <p:spPr>
            <a:xfrm>
              <a:off x="3575467" y="8625683"/>
              <a:ext cx="4974337" cy="520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spcBef>
                  <a:spcPts val="2000"/>
                </a:spcBef>
                <a:defRPr sz="2400"/>
              </a:lvl1pPr>
            </a:lstStyle>
            <a:p>
              <a:r>
                <a:t>每增加一个bit，信噪比提高大约6dB</a:t>
              </a:r>
            </a:p>
          </p:txBody>
        </p:sp>
      </p:grpSp>
      <p:sp>
        <p:nvSpPr>
          <p:cNvPr id="542" name="噪声信号统计特性分析"/>
          <p:cNvSpPr txBox="1"/>
          <p:nvPr/>
        </p:nvSpPr>
        <p:spPr>
          <a:xfrm>
            <a:off x="391976" y="954066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噪声信号统计特性分析</a:t>
            </a:r>
          </a:p>
        </p:txBody>
      </p:sp>
      <p:pic>
        <p:nvPicPr>
          <p:cNvPr id="543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2692" y="6266400"/>
            <a:ext cx="1028701" cy="3345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3BFF2C-BF4B-440C-90CE-E293E5D3FF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26</a:t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6.2 A/D变换的字长效应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6.2 A/D变换的字长效应</a:t>
            </a:r>
          </a:p>
        </p:txBody>
      </p:sp>
      <p:sp>
        <p:nvSpPr>
          <p:cNvPr id="546" name="6.2.2 量化噪声通过线性系统"/>
          <p:cNvSpPr txBox="1">
            <a:spLocks noGrp="1"/>
          </p:cNvSpPr>
          <p:nvPr>
            <p:ph type="body" sz="quarter" idx="4294967295"/>
          </p:nvPr>
        </p:nvSpPr>
        <p:spPr>
          <a:xfrm>
            <a:off x="321052" y="1071483"/>
            <a:ext cx="11836731" cy="6090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6.2.2 量化噪声通过线性系统</a:t>
            </a:r>
          </a:p>
        </p:txBody>
      </p:sp>
      <p:sp>
        <p:nvSpPr>
          <p:cNvPr id="547" name="h(n)"/>
          <p:cNvSpPr/>
          <p:nvPr/>
        </p:nvSpPr>
        <p:spPr>
          <a:xfrm>
            <a:off x="5327594" y="1954290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h(n)</a:t>
            </a:r>
          </a:p>
        </p:txBody>
      </p:sp>
      <p:sp>
        <p:nvSpPr>
          <p:cNvPr id="548" name="Line"/>
          <p:cNvSpPr/>
          <p:nvPr/>
        </p:nvSpPr>
        <p:spPr>
          <a:xfrm>
            <a:off x="3610011" y="2589290"/>
            <a:ext cx="17280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49" name="Line"/>
          <p:cNvSpPr/>
          <p:nvPr/>
        </p:nvSpPr>
        <p:spPr>
          <a:xfrm flipV="1">
            <a:off x="6589569" y="2589290"/>
            <a:ext cx="17280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5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34" y="1979833"/>
            <a:ext cx="2530326" cy="416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084" y="1992386"/>
            <a:ext cx="2530326" cy="391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912" y="3650119"/>
            <a:ext cx="3342990" cy="748130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噪声通过线性系统的输出"/>
          <p:cNvSpPr txBox="1"/>
          <p:nvPr/>
        </p:nvSpPr>
        <p:spPr>
          <a:xfrm>
            <a:off x="357274" y="3763834"/>
            <a:ext cx="3467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噪声通过线性系统的输出</a:t>
            </a:r>
          </a:p>
        </p:txBody>
      </p:sp>
      <p:pic>
        <p:nvPicPr>
          <p:cNvPr id="55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9996" y="4745809"/>
            <a:ext cx="7082353" cy="745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6044" y="5625021"/>
            <a:ext cx="6142253" cy="883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885" y="6646772"/>
            <a:ext cx="4559963" cy="819285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相关函数"/>
          <p:cNvSpPr txBox="1"/>
          <p:nvPr/>
        </p:nvSpPr>
        <p:spPr>
          <a:xfrm>
            <a:off x="327162" y="4858302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相关函数</a:t>
            </a:r>
          </a:p>
        </p:txBody>
      </p:sp>
      <p:sp>
        <p:nvSpPr>
          <p:cNvPr id="558" name="Line"/>
          <p:cNvSpPr/>
          <p:nvPr/>
        </p:nvSpPr>
        <p:spPr>
          <a:xfrm>
            <a:off x="5133818" y="7317813"/>
            <a:ext cx="1914156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59" name="噪声的相关函数"/>
          <p:cNvSpPr txBox="1"/>
          <p:nvPr/>
        </p:nvSpPr>
        <p:spPr>
          <a:xfrm>
            <a:off x="5005046" y="7270333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噪声的相关函数</a:t>
            </a:r>
          </a:p>
        </p:txBody>
      </p:sp>
      <p:pic>
        <p:nvPicPr>
          <p:cNvPr id="560" name="Image" descr="Image"/>
          <p:cNvPicPr>
            <a:picLocks noChangeAspect="1"/>
          </p:cNvPicPr>
          <p:nvPr/>
        </p:nvPicPr>
        <p:blipFill>
          <a:blip r:embed="rId8"/>
          <a:srcRect l="58937" t="20979" b="20979"/>
          <a:stretch>
            <a:fillRect/>
          </a:stretch>
        </p:blipFill>
        <p:spPr>
          <a:xfrm>
            <a:off x="5005046" y="7821125"/>
            <a:ext cx="1872453" cy="47552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1" name="＝0，当n+l-m不为0时"/>
              <p:cNvSpPr txBox="1"/>
              <p:nvPr/>
            </p:nvSpPr>
            <p:spPr>
              <a:xfrm>
                <a:off x="6831287" y="7773767"/>
                <a:ext cx="2525243" cy="4719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algn="l">
                  <a:spcBef>
                    <a:spcPts val="2000"/>
                  </a:spcBef>
                  <a:defRPr sz="2400"/>
                </a:lvl1pPr>
              </a:lstStyle>
              <a:p>
                <a:r>
                  <a:rPr lang="en-US" dirty="0"/>
                  <a:t>＝0，n + l - 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561" name="＝0，当n+l-m不为0时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87" y="7773767"/>
                <a:ext cx="2525243" cy="471924"/>
              </a:xfrm>
              <a:prstGeom prst="rect">
                <a:avLst/>
              </a:prstGeom>
              <a:blipFill>
                <a:blip r:embed="rId9"/>
                <a:stretch>
                  <a:fillRect l="-5556" t="-10256" r="-1208" b="-2692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2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0410" y="8224646"/>
            <a:ext cx="1571990" cy="590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36044" y="8956197"/>
            <a:ext cx="3872014" cy="760310"/>
          </a:xfrm>
          <a:prstGeom prst="rect">
            <a:avLst/>
          </a:prstGeom>
          <a:ln w="12700">
            <a:miter lim="400000"/>
          </a:ln>
        </p:spPr>
      </p:pic>
      <p:sp>
        <p:nvSpPr>
          <p:cNvPr id="564" name="高斯白噪声，相邻数据相关性为0"/>
          <p:cNvSpPr txBox="1"/>
          <p:nvPr/>
        </p:nvSpPr>
        <p:spPr>
          <a:xfrm>
            <a:off x="7699627" y="7270333"/>
            <a:ext cx="45509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高斯白噪声，相邻数据相关性为0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5DB7A5-BFAB-45B6-90C6-9553C921D1D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6.2 A/D变换的字长效应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6.2 A/D变换的字长效应</a:t>
            </a:r>
          </a:p>
        </p:txBody>
      </p:sp>
      <p:sp>
        <p:nvSpPr>
          <p:cNvPr id="567" name="6.2.2 量化噪声通过线性系统"/>
          <p:cNvSpPr txBox="1">
            <a:spLocks noGrp="1"/>
          </p:cNvSpPr>
          <p:nvPr>
            <p:ph type="body" sz="quarter" idx="4294967295"/>
          </p:nvPr>
        </p:nvSpPr>
        <p:spPr>
          <a:xfrm>
            <a:off x="321052" y="1071483"/>
            <a:ext cx="11836731" cy="6090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6.2.2 量化噪声通过线性系统</a:t>
            </a:r>
          </a:p>
        </p:txBody>
      </p:sp>
      <p:pic>
        <p:nvPicPr>
          <p:cNvPr id="5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40" y="1773656"/>
            <a:ext cx="3872014" cy="760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93" y="3343658"/>
            <a:ext cx="3872014" cy="868824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所以，输出噪声方差"/>
          <p:cNvSpPr txBox="1"/>
          <p:nvPr/>
        </p:nvSpPr>
        <p:spPr>
          <a:xfrm>
            <a:off x="91434" y="2704039"/>
            <a:ext cx="2857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所以，输出噪声方差</a:t>
            </a:r>
          </a:p>
        </p:txBody>
      </p:sp>
      <p:pic>
        <p:nvPicPr>
          <p:cNvPr id="57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648" y="3318577"/>
            <a:ext cx="4840895" cy="817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87" y="4573014"/>
            <a:ext cx="5284401" cy="901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376" y="4604061"/>
            <a:ext cx="3363919" cy="838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406" y="7017989"/>
            <a:ext cx="11264816" cy="960509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输出噪声均值"/>
          <p:cNvSpPr txBox="1"/>
          <p:nvPr/>
        </p:nvSpPr>
        <p:spPr>
          <a:xfrm>
            <a:off x="209830" y="626851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rPr dirty="0" err="1"/>
              <a:t>输出噪声均值</a:t>
            </a:r>
            <a:endParaRPr dirty="0"/>
          </a:p>
        </p:txBody>
      </p:sp>
      <p:sp>
        <p:nvSpPr>
          <p:cNvPr id="576" name="Line"/>
          <p:cNvSpPr/>
          <p:nvPr/>
        </p:nvSpPr>
        <p:spPr>
          <a:xfrm>
            <a:off x="2223751" y="5470064"/>
            <a:ext cx="3254022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77" name="留数法求解"/>
          <p:cNvSpPr txBox="1"/>
          <p:nvPr/>
        </p:nvSpPr>
        <p:spPr>
          <a:xfrm>
            <a:off x="3031612" y="5537716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>
                <a:solidFill>
                  <a:srgbClr val="0433FF"/>
                </a:solidFill>
              </a:defRPr>
            </a:lvl1pPr>
          </a:lstStyle>
          <a:p>
            <a:r>
              <a:t>留数法求解</a:t>
            </a:r>
          </a:p>
        </p:txBody>
      </p:sp>
      <p:sp>
        <p:nvSpPr>
          <p:cNvPr id="578" name="由帕塞瓦尔定理可得："/>
          <p:cNvSpPr txBox="1"/>
          <p:nvPr/>
        </p:nvSpPr>
        <p:spPr>
          <a:xfrm>
            <a:off x="6582322" y="2687940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由帕塞瓦尔定理可得：</a:t>
            </a:r>
          </a:p>
        </p:txBody>
      </p:sp>
      <p:pic>
        <p:nvPicPr>
          <p:cNvPr id="579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323" y="8495824"/>
            <a:ext cx="30226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0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5235" y="8790608"/>
            <a:ext cx="749301" cy="24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1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1781" y="8510237"/>
            <a:ext cx="38100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令"/>
          <p:cNvSpPr txBox="1"/>
          <p:nvPr/>
        </p:nvSpPr>
        <p:spPr>
          <a:xfrm>
            <a:off x="3984892" y="8650908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令</a:t>
            </a:r>
          </a:p>
        </p:txBody>
      </p:sp>
      <p:sp>
        <p:nvSpPr>
          <p:cNvPr id="583" name="得"/>
          <p:cNvSpPr txBox="1"/>
          <p:nvPr/>
        </p:nvSpPr>
        <p:spPr>
          <a:xfrm>
            <a:off x="5463608" y="8692674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得</a:t>
            </a:r>
          </a:p>
        </p:txBody>
      </p:sp>
      <p:sp>
        <p:nvSpPr>
          <p:cNvPr id="584" name="Line"/>
          <p:cNvSpPr/>
          <p:nvPr/>
        </p:nvSpPr>
        <p:spPr>
          <a:xfrm flipV="1">
            <a:off x="10190854" y="7958040"/>
            <a:ext cx="738901" cy="953219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5" name="Line"/>
          <p:cNvSpPr/>
          <p:nvPr/>
        </p:nvSpPr>
        <p:spPr>
          <a:xfrm>
            <a:off x="10690555" y="7770724"/>
            <a:ext cx="1290141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6" name="Line"/>
          <p:cNvSpPr/>
          <p:nvPr/>
        </p:nvSpPr>
        <p:spPr>
          <a:xfrm>
            <a:off x="1411231" y="5470064"/>
            <a:ext cx="563702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7" name="Line"/>
          <p:cNvSpPr/>
          <p:nvPr/>
        </p:nvSpPr>
        <p:spPr>
          <a:xfrm>
            <a:off x="2761001" y="4197302"/>
            <a:ext cx="419101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8" name="Line"/>
          <p:cNvSpPr/>
          <p:nvPr/>
        </p:nvSpPr>
        <p:spPr>
          <a:xfrm>
            <a:off x="3212875" y="4199967"/>
            <a:ext cx="1275775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721E60B-4D11-447F-B141-D574293094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6.2 A/D变换的字长效应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6.2 A/D变换的字长效应</a:t>
            </a:r>
          </a:p>
        </p:txBody>
      </p:sp>
      <p:sp>
        <p:nvSpPr>
          <p:cNvPr id="591" name="6.2.2 量化噪声通过线性系统"/>
          <p:cNvSpPr txBox="1">
            <a:spLocks noGrp="1"/>
          </p:cNvSpPr>
          <p:nvPr>
            <p:ph type="body" sz="quarter" idx="4294967295"/>
          </p:nvPr>
        </p:nvSpPr>
        <p:spPr>
          <a:xfrm>
            <a:off x="321052" y="1071483"/>
            <a:ext cx="11836731" cy="6090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rPr dirty="0"/>
              <a:t>6.2.2 量化噪声通过线性系统</a:t>
            </a:r>
          </a:p>
        </p:txBody>
      </p:sp>
      <p:sp>
        <p:nvSpPr>
          <p:cNvPr id="592" name="例：8bit（L＝7）的A／D变换器，其输出经下列一阶IIR滤波器，有"/>
          <p:cNvSpPr txBox="1"/>
          <p:nvPr/>
        </p:nvSpPr>
        <p:spPr>
          <a:xfrm>
            <a:off x="303532" y="1572845"/>
            <a:ext cx="90726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rPr dirty="0"/>
              <a:t>例：8bit（L＝7）的A／D变换器，其输出经下列一阶IIR滤波器，有</a:t>
            </a:r>
          </a:p>
        </p:txBody>
      </p:sp>
      <p:sp>
        <p:nvSpPr>
          <p:cNvPr id="593" name="求此滤波器输出端的量化噪声功率"/>
          <p:cNvSpPr txBox="1"/>
          <p:nvPr/>
        </p:nvSpPr>
        <p:spPr>
          <a:xfrm>
            <a:off x="869129" y="2774738"/>
            <a:ext cx="4686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rPr dirty="0"/>
              <a:t>求此滤波器输出端的量化噪声功率</a:t>
            </a:r>
          </a:p>
        </p:txBody>
      </p:sp>
      <p:pic>
        <p:nvPicPr>
          <p:cNvPr id="59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67" y="2099878"/>
            <a:ext cx="2527301" cy="698501"/>
          </a:xfrm>
          <a:prstGeom prst="rect">
            <a:avLst/>
          </a:prstGeom>
          <a:ln w="12700">
            <a:miter lim="400000"/>
          </a:ln>
        </p:spPr>
      </p:pic>
      <p:sp>
        <p:nvSpPr>
          <p:cNvPr id="595" name="解："/>
          <p:cNvSpPr txBox="1"/>
          <p:nvPr/>
        </p:nvSpPr>
        <p:spPr>
          <a:xfrm>
            <a:off x="195007" y="3326181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rPr dirty="0"/>
              <a:t>解：</a:t>
            </a:r>
          </a:p>
        </p:txBody>
      </p:sp>
      <p:sp>
        <p:nvSpPr>
          <p:cNvPr id="596" name="由A/D变换器所引起的量化误差噪声功率为"/>
          <p:cNvSpPr txBox="1"/>
          <p:nvPr/>
        </p:nvSpPr>
        <p:spPr>
          <a:xfrm>
            <a:off x="958304" y="3326181"/>
            <a:ext cx="58040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rPr dirty="0"/>
              <a:t>由A/D变换器所引起的量化误差噪声功率为</a:t>
            </a:r>
          </a:p>
        </p:txBody>
      </p:sp>
      <p:pic>
        <p:nvPicPr>
          <p:cNvPr id="59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73" y="3919880"/>
            <a:ext cx="2401727" cy="926983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经过滤波器后，输出噪声功率为"/>
          <p:cNvSpPr txBox="1"/>
          <p:nvPr/>
        </p:nvSpPr>
        <p:spPr>
          <a:xfrm>
            <a:off x="195007" y="4889889"/>
            <a:ext cx="4381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rPr dirty="0"/>
              <a:t>经过滤波器后，输出噪声功率为</a:t>
            </a:r>
          </a:p>
        </p:txBody>
      </p:sp>
      <p:pic>
        <p:nvPicPr>
          <p:cNvPr id="59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101" y="5526676"/>
            <a:ext cx="5284401" cy="901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005" y="5699516"/>
            <a:ext cx="1384098" cy="555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1231" y="6623543"/>
            <a:ext cx="5909225" cy="1047153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其中"/>
          <p:cNvSpPr txBox="1"/>
          <p:nvPr/>
        </p:nvSpPr>
        <p:spPr>
          <a:xfrm>
            <a:off x="413780" y="688677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其中</a:t>
            </a:r>
          </a:p>
        </p:txBody>
      </p:sp>
      <p:pic>
        <p:nvPicPr>
          <p:cNvPr id="603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3259" y="8714313"/>
            <a:ext cx="4771517" cy="950377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由留数法，可得"/>
          <p:cNvSpPr txBox="1"/>
          <p:nvPr/>
        </p:nvSpPr>
        <p:spPr>
          <a:xfrm>
            <a:off x="450496" y="8929151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rPr dirty="0"/>
              <a:t>由留数法，可得</a:t>
            </a:r>
          </a:p>
        </p:txBody>
      </p:sp>
      <p:pic>
        <p:nvPicPr>
          <p:cNvPr id="605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9443" y="4199221"/>
            <a:ext cx="11430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Line"/>
          <p:cNvSpPr/>
          <p:nvPr/>
        </p:nvSpPr>
        <p:spPr>
          <a:xfrm>
            <a:off x="4046884" y="7724868"/>
            <a:ext cx="446810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611" name="Group"/>
          <p:cNvGrpSpPr/>
          <p:nvPr/>
        </p:nvGrpSpPr>
        <p:grpSpPr>
          <a:xfrm>
            <a:off x="2970215" y="7876067"/>
            <a:ext cx="9386317" cy="520703"/>
            <a:chOff x="0" y="-55372"/>
            <a:chExt cx="9386315" cy="520701"/>
          </a:xfrm>
        </p:grpSpPr>
        <p:pic>
          <p:nvPicPr>
            <p:cNvPr id="607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44703"/>
              <a:ext cx="685800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8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43643" y="25653"/>
              <a:ext cx="1041401" cy="381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9" name="与"/>
            <p:cNvSpPr txBox="1"/>
            <p:nvPr/>
          </p:nvSpPr>
          <p:spPr>
            <a:xfrm>
              <a:off x="704722" y="-55372"/>
              <a:ext cx="4191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2000"/>
                </a:spcBef>
                <a:defRPr sz="2400"/>
              </a:lvl1pPr>
            </a:lstStyle>
            <a:p>
              <a:r>
                <a:rPr dirty="0"/>
                <a:t>与</a:t>
              </a:r>
            </a:p>
          </p:txBody>
        </p:sp>
        <p:sp>
          <p:nvSpPr>
            <p:cNvPr id="610" name="收敛域公共区域，积分围线内两个极点，围线外一个"/>
            <p:cNvSpPr txBox="1"/>
            <p:nvPr/>
          </p:nvSpPr>
          <p:spPr>
            <a:xfrm>
              <a:off x="2204864" y="-16571"/>
              <a:ext cx="7181451" cy="471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2000"/>
                </a:spcBef>
                <a:defRPr sz="2400"/>
              </a:lvl1pPr>
            </a:lstStyle>
            <a:p>
              <a:r>
                <a:rPr dirty="0"/>
                <a:t>收敛域公共区域，积分围线内</a:t>
              </a:r>
              <a:r>
                <a:rPr lang="zh-CN" altLang="en-US" dirty="0"/>
                <a:t>一</a:t>
              </a:r>
              <a:r>
                <a:rPr dirty="0"/>
                <a:t>个极点，围线外一个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9277F8-B004-4392-BF88-1E70CA9071E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29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AC0AD63-4612-414D-BA2F-DE783DE24D76}"/>
              </a:ext>
            </a:extLst>
          </p:cNvPr>
          <p:cNvGrpSpPr/>
          <p:nvPr/>
        </p:nvGrpSpPr>
        <p:grpSpPr>
          <a:xfrm>
            <a:off x="9488879" y="2578901"/>
            <a:ext cx="3148781" cy="3193025"/>
            <a:chOff x="9689690" y="4321278"/>
            <a:chExt cx="3148781" cy="3193025"/>
          </a:xfrm>
        </p:grpSpPr>
        <p:sp>
          <p:nvSpPr>
            <p:cNvPr id="3" name="圆: 空心 2">
              <a:extLst>
                <a:ext uri="{FF2B5EF4-FFF2-40B4-BE49-F238E27FC236}">
                  <a16:creationId xmlns:a16="http://schemas.microsoft.com/office/drawing/2014/main" id="{1C3CE422-EDD7-4B9C-8347-6FAF0CD15C40}"/>
                </a:ext>
              </a:extLst>
            </p:cNvPr>
            <p:cNvSpPr/>
            <p:nvPr/>
          </p:nvSpPr>
          <p:spPr>
            <a:xfrm>
              <a:off x="10095270" y="4778144"/>
              <a:ext cx="2160000" cy="2160000"/>
            </a:xfrm>
            <a:prstGeom prst="donu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5CBED288-F3BC-400D-9038-E5A7BF9C9DA2}"/>
                </a:ext>
              </a:extLst>
            </p:cNvPr>
            <p:cNvCxnSpPr/>
            <p:nvPr/>
          </p:nvCxnSpPr>
          <p:spPr>
            <a:xfrm>
              <a:off x="9689690" y="5862484"/>
              <a:ext cx="3148781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1D417D5-2AF9-4D8B-8186-E050206DE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76819" y="4321278"/>
              <a:ext cx="0" cy="319302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36E683A-A92D-4BC8-9E22-BA2495E32DEE}"/>
                </a:ext>
              </a:extLst>
            </p:cNvPr>
            <p:cNvCxnSpPr/>
            <p:nvPr/>
          </p:nvCxnSpPr>
          <p:spPr>
            <a:xfrm>
              <a:off x="11983065" y="5773994"/>
              <a:ext cx="0" cy="1622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3D271CC-E25E-4758-AEC5-2ED1C95FFA03}"/>
                </a:ext>
              </a:extLst>
            </p:cNvPr>
            <p:cNvSpPr txBox="1"/>
            <p:nvPr/>
          </p:nvSpPr>
          <p:spPr>
            <a:xfrm>
              <a:off x="11820833" y="5884453"/>
              <a:ext cx="31709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79088" y="9373396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37" name="5.6 FIR滤波器的实现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5.6 FIR滤波器的实现结构</a:t>
            </a:r>
          </a:p>
        </p:txBody>
      </p:sp>
      <p:sp>
        <p:nvSpPr>
          <p:cNvPr id="138" name="5.6.5 线性相位FIR 数字滤波器的系统结构"/>
          <p:cNvSpPr txBox="1"/>
          <p:nvPr/>
        </p:nvSpPr>
        <p:spPr>
          <a:xfrm>
            <a:off x="148926" y="951992"/>
            <a:ext cx="615068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5.6.5 线性相位FIR 数字滤波器的系统结构</a:t>
            </a:r>
          </a:p>
        </p:txBody>
      </p:sp>
      <p:sp>
        <p:nvSpPr>
          <p:cNvPr id="139" name="线性相位FIR数字滤波器具有良好的对称特性…"/>
          <p:cNvSpPr txBox="1"/>
          <p:nvPr/>
        </p:nvSpPr>
        <p:spPr>
          <a:xfrm>
            <a:off x="148926" y="1514281"/>
            <a:ext cx="6645327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600"/>
            </a:pPr>
            <a:r>
              <a:t>线性相位FIR数字滤波器具有良好的对称特性</a:t>
            </a:r>
          </a:p>
          <a:p>
            <a:pPr algn="l">
              <a:defRPr sz="2600"/>
            </a:pPr>
            <a:r>
              <a:t>利用对称性，进一步简化滤波器实现结构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8" y="3042500"/>
            <a:ext cx="2892112" cy="1023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992" y="3049347"/>
            <a:ext cx="4143782" cy="1023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73" y="4194192"/>
            <a:ext cx="7090535" cy="1023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192" y="5447484"/>
            <a:ext cx="4419601" cy="106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1）N为偶数："/>
          <p:cNvSpPr txBox="1"/>
          <p:nvPr/>
        </p:nvSpPr>
        <p:spPr>
          <a:xfrm>
            <a:off x="103401" y="2411740"/>
            <a:ext cx="218729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433FF"/>
                </a:solidFill>
              </a:defRPr>
            </a:lvl1pPr>
          </a:lstStyle>
          <a:p>
            <a:r>
              <a:t>1）N为偶数：</a:t>
            </a:r>
          </a:p>
        </p:txBody>
      </p:sp>
      <p:sp>
        <p:nvSpPr>
          <p:cNvPr id="145" name="奇对称时取“－”…"/>
          <p:cNvSpPr txBox="1"/>
          <p:nvPr/>
        </p:nvSpPr>
        <p:spPr>
          <a:xfrm>
            <a:off x="5763453" y="5473427"/>
            <a:ext cx="244419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奇对称时取“－”</a:t>
            </a:r>
          </a:p>
          <a:p>
            <a:pPr>
              <a:defRPr sz="2600"/>
            </a:pPr>
            <a:r>
              <a:t>偶对称时取“＋”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160" y="6605542"/>
            <a:ext cx="8436481" cy="30785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2" name="Group"/>
          <p:cNvGrpSpPr/>
          <p:nvPr/>
        </p:nvGrpSpPr>
        <p:grpSpPr>
          <a:xfrm>
            <a:off x="3897349" y="7610040"/>
            <a:ext cx="5628017" cy="444776"/>
            <a:chOff x="0" y="0"/>
            <a:chExt cx="5628016" cy="444774"/>
          </a:xfrm>
        </p:grpSpPr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0540" y="63774"/>
              <a:ext cx="491290" cy="381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68384" y="63774"/>
              <a:ext cx="491290" cy="381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72292" y="63774"/>
              <a:ext cx="491290" cy="381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63774"/>
              <a:ext cx="491290" cy="381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59513" y="0"/>
              <a:ext cx="368504" cy="2857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5" name="Group"/>
          <p:cNvGrpSpPr/>
          <p:nvPr/>
        </p:nvGrpSpPr>
        <p:grpSpPr>
          <a:xfrm>
            <a:off x="9557133" y="7174117"/>
            <a:ext cx="1" cy="1193148"/>
            <a:chOff x="0" y="0"/>
            <a:chExt cx="0" cy="1193146"/>
          </a:xfrm>
        </p:grpSpPr>
        <p:sp>
          <p:nvSpPr>
            <p:cNvPr id="153" name="Line"/>
            <p:cNvSpPr/>
            <p:nvPr/>
          </p:nvSpPr>
          <p:spPr>
            <a:xfrm flipH="1">
              <a:off x="-1" y="0"/>
              <a:ext cx="2" cy="75151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4" name="Line"/>
            <p:cNvSpPr/>
            <p:nvPr/>
          </p:nvSpPr>
          <p:spPr>
            <a:xfrm flipV="1">
              <a:off x="-1" y="554770"/>
              <a:ext cx="2" cy="638377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pic>
        <p:nvPicPr>
          <p:cNvPr id="156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6090" y="1359756"/>
            <a:ext cx="29464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7286" y="1982437"/>
            <a:ext cx="32131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偶数对称："/>
          <p:cNvSpPr txBox="1"/>
          <p:nvPr/>
        </p:nvSpPr>
        <p:spPr>
          <a:xfrm>
            <a:off x="8006755" y="1238250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偶数对称：</a:t>
            </a:r>
          </a:p>
        </p:txBody>
      </p:sp>
      <p:sp>
        <p:nvSpPr>
          <p:cNvPr id="159" name="奇数对称："/>
          <p:cNvSpPr txBox="1"/>
          <p:nvPr/>
        </p:nvSpPr>
        <p:spPr>
          <a:xfrm>
            <a:off x="8006755" y="1876596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奇数对称：</a:t>
            </a:r>
          </a:p>
        </p:txBody>
      </p:sp>
      <p:sp>
        <p:nvSpPr>
          <p:cNvPr id="160" name="与直接型比，乘法器少了一半"/>
          <p:cNvSpPr txBox="1"/>
          <p:nvPr/>
        </p:nvSpPr>
        <p:spPr>
          <a:xfrm>
            <a:off x="8540305" y="5614416"/>
            <a:ext cx="4406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dirty="0" err="1"/>
              <a:t>与直接型比，乘法器少了一半</a:t>
            </a:r>
            <a:endParaRPr dirty="0"/>
          </a:p>
        </p:txBody>
      </p:sp>
      <p:sp>
        <p:nvSpPr>
          <p:cNvPr id="161" name="Oval"/>
          <p:cNvSpPr/>
          <p:nvPr/>
        </p:nvSpPr>
        <p:spPr>
          <a:xfrm>
            <a:off x="3433087" y="5684375"/>
            <a:ext cx="343104" cy="685584"/>
          </a:xfrm>
          <a:prstGeom prst="ellips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1" animBg="1" advAuto="0"/>
      <p:bldP spid="139" grpId="2" animBg="1" advAuto="0"/>
      <p:bldP spid="140" grpId="8" animBg="1" advAuto="0"/>
      <p:bldP spid="141" grpId="9" animBg="1" advAuto="0"/>
      <p:bldP spid="142" grpId="10" animBg="1" advAuto="0"/>
      <p:bldP spid="143" grpId="11" animBg="1" advAuto="0"/>
      <p:bldP spid="144" grpId="7" animBg="1" advAuto="0"/>
      <p:bldP spid="145" grpId="13" animBg="1" advAuto="0"/>
      <p:bldP spid="146" grpId="15" animBg="1" advAuto="0"/>
      <p:bldP spid="152" grpId="16" animBg="1" advAuto="0"/>
      <p:bldP spid="155" grpId="17" animBg="1" advAuto="0"/>
      <p:bldP spid="156" grpId="4" animBg="1" advAuto="0"/>
      <p:bldP spid="157" grpId="6" animBg="1" advAuto="0"/>
      <p:bldP spid="158" grpId="3" animBg="1" advAuto="0"/>
      <p:bldP spid="159" grpId="5" animBg="1" advAuto="0"/>
      <p:bldP spid="160" grpId="14" animBg="1" advAuto="0"/>
      <p:bldP spid="161" grpId="1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6.3 系数量化误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6.3 系数量化误差</a:t>
            </a:r>
          </a:p>
        </p:txBody>
      </p:sp>
      <p:sp>
        <p:nvSpPr>
          <p:cNvPr id="614" name="6.3.1 系数量化对极点位置的影响"/>
          <p:cNvSpPr txBox="1">
            <a:spLocks noGrp="1"/>
          </p:cNvSpPr>
          <p:nvPr>
            <p:ph type="body" sz="quarter" idx="4294967295"/>
          </p:nvPr>
        </p:nvSpPr>
        <p:spPr>
          <a:xfrm>
            <a:off x="321052" y="1071483"/>
            <a:ext cx="11836731" cy="6090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6.3.1 系数量化对极点位置的影响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DEB7D0-7CAE-C14F-81D2-8C678D278AFB}"/>
              </a:ext>
            </a:extLst>
          </p:cNvPr>
          <p:cNvGrpSpPr/>
          <p:nvPr/>
        </p:nvGrpSpPr>
        <p:grpSpPr>
          <a:xfrm>
            <a:off x="147080" y="4398001"/>
            <a:ext cx="8722019" cy="2470816"/>
            <a:chOff x="147080" y="4398001"/>
            <a:chExt cx="8722019" cy="2470816"/>
          </a:xfrm>
        </p:grpSpPr>
        <p:sp>
          <p:nvSpPr>
            <p:cNvPr id="620" name="有限精度（四位）"/>
            <p:cNvSpPr txBox="1"/>
            <p:nvPr/>
          </p:nvSpPr>
          <p:spPr>
            <a:xfrm>
              <a:off x="147080" y="4398001"/>
              <a:ext cx="2552701" cy="520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spcBef>
                  <a:spcPts val="2000"/>
                </a:spcBef>
                <a:defRPr sz="2400"/>
              </a:lvl1pPr>
            </a:lstStyle>
            <a:p>
              <a:r>
                <a:rPr dirty="0" err="1"/>
                <a:t>有限精度（四位</a:t>
              </a:r>
              <a:r>
                <a:rPr dirty="0"/>
                <a:t>）</a:t>
              </a:r>
            </a:p>
          </p:txBody>
        </p:sp>
        <p:pic>
          <p:nvPicPr>
            <p:cNvPr id="623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2298" y="6525916"/>
              <a:ext cx="6527801" cy="3429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2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2298" y="6031872"/>
              <a:ext cx="4076701" cy="3429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25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2298" y="5537827"/>
              <a:ext cx="7416801" cy="3429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2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2298" y="5043783"/>
              <a:ext cx="7175501" cy="342901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08678D-1EC6-794D-8225-2848EEFB91E4}"/>
              </a:ext>
            </a:extLst>
          </p:cNvPr>
          <p:cNvGrpSpPr/>
          <p:nvPr/>
        </p:nvGrpSpPr>
        <p:grpSpPr>
          <a:xfrm>
            <a:off x="342033" y="1876913"/>
            <a:ext cx="5457578" cy="2290512"/>
            <a:chOff x="342033" y="1876913"/>
            <a:chExt cx="5457578" cy="2290512"/>
          </a:xfrm>
        </p:grpSpPr>
        <p:pic>
          <p:nvPicPr>
            <p:cNvPr id="61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93127" y="1876913"/>
              <a:ext cx="3806484" cy="109116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17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64116" y="3041369"/>
              <a:ext cx="2862523" cy="39133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19" name="无限精度"/>
            <p:cNvSpPr txBox="1"/>
            <p:nvPr/>
          </p:nvSpPr>
          <p:spPr>
            <a:xfrm>
              <a:off x="342033" y="2162147"/>
              <a:ext cx="1333501" cy="520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spcBef>
                  <a:spcPts val="2000"/>
                </a:spcBef>
                <a:defRPr sz="2400"/>
              </a:lvl1pPr>
            </a:lstStyle>
            <a:p>
              <a:r>
                <a:t>无限精度</a:t>
              </a:r>
            </a:p>
          </p:txBody>
        </p:sp>
        <p:pic>
          <p:nvPicPr>
            <p:cNvPr id="630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64116" y="3663419"/>
              <a:ext cx="2862523" cy="40522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31" name="极点："/>
            <p:cNvSpPr txBox="1"/>
            <p:nvPr/>
          </p:nvSpPr>
          <p:spPr>
            <a:xfrm>
              <a:off x="1061480" y="3646724"/>
              <a:ext cx="1028701" cy="520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spcBef>
                  <a:spcPts val="2000"/>
                </a:spcBef>
                <a:defRPr sz="2400"/>
              </a:lvl1pPr>
            </a:lstStyle>
            <a:p>
              <a:r>
                <a:t>极点：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D559E-2A82-7B47-8316-E15EFE751A61}"/>
              </a:ext>
            </a:extLst>
          </p:cNvPr>
          <p:cNvGrpSpPr/>
          <p:nvPr/>
        </p:nvGrpSpPr>
        <p:grpSpPr>
          <a:xfrm>
            <a:off x="188750" y="7206039"/>
            <a:ext cx="6998645" cy="1873469"/>
            <a:chOff x="188750" y="7206039"/>
            <a:chExt cx="6998645" cy="1873469"/>
          </a:xfrm>
        </p:grpSpPr>
        <p:pic>
          <p:nvPicPr>
            <p:cNvPr id="621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85644" y="7612749"/>
              <a:ext cx="5201751" cy="76141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27" name="实际实现系统："/>
            <p:cNvSpPr txBox="1"/>
            <p:nvPr/>
          </p:nvSpPr>
          <p:spPr>
            <a:xfrm>
              <a:off x="188750" y="7206039"/>
              <a:ext cx="2247901" cy="520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spcBef>
                  <a:spcPts val="2000"/>
                </a:spcBef>
                <a:defRPr sz="2400"/>
              </a:lvl1pPr>
            </a:lstStyle>
            <a:p>
              <a:r>
                <a:t>实际实现系统：</a:t>
              </a:r>
            </a:p>
          </p:txBody>
        </p:sp>
        <p:pic>
          <p:nvPicPr>
            <p:cNvPr id="628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95843" y="8604449"/>
              <a:ext cx="3152319" cy="42941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33" name="极点："/>
            <p:cNvSpPr txBox="1"/>
            <p:nvPr/>
          </p:nvSpPr>
          <p:spPr>
            <a:xfrm>
              <a:off x="1844576" y="8558807"/>
              <a:ext cx="1028701" cy="520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spcBef>
                  <a:spcPts val="2000"/>
                </a:spcBef>
                <a:defRPr sz="2400"/>
              </a:lvl1pPr>
            </a:lstStyle>
            <a:p>
              <a:r>
                <a:t>极点：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086C77-D0E5-5743-9360-68D889BAC048}"/>
              </a:ext>
            </a:extLst>
          </p:cNvPr>
          <p:cNvGrpSpPr/>
          <p:nvPr/>
        </p:nvGrpSpPr>
        <p:grpSpPr>
          <a:xfrm>
            <a:off x="8742047" y="4300956"/>
            <a:ext cx="4265036" cy="2760091"/>
            <a:chOff x="8742047" y="4300956"/>
            <a:chExt cx="4265036" cy="2760091"/>
          </a:xfrm>
        </p:grpSpPr>
        <p:pic>
          <p:nvPicPr>
            <p:cNvPr id="634" name="Image" descr="Image"/>
            <p:cNvPicPr>
              <a:picLocks noChangeAspect="1"/>
            </p:cNvPicPr>
            <p:nvPr/>
          </p:nvPicPr>
          <p:blipFill>
            <a:blip r:embed="rId11"/>
            <a:srcRect b="21273"/>
            <a:stretch>
              <a:fillRect/>
            </a:stretch>
          </p:blipFill>
          <p:spPr>
            <a:xfrm>
              <a:off x="9284485" y="4300956"/>
              <a:ext cx="3230853" cy="142742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35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742047" y="6013331"/>
              <a:ext cx="4265036" cy="1047716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637" name="例：系统两种实现结构"/>
          <p:cNvSpPr txBox="1"/>
          <p:nvPr/>
        </p:nvSpPr>
        <p:spPr>
          <a:xfrm>
            <a:off x="299480" y="1650583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000"/>
              </a:spcBef>
              <a:defRPr sz="2400"/>
            </a:lvl1pPr>
          </a:lstStyle>
          <a:p>
            <a:r>
              <a:t>例：系统两种实现结构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F0F4B1-F8D0-B349-91E5-1AF6D9B69912}"/>
              </a:ext>
            </a:extLst>
          </p:cNvPr>
          <p:cNvGrpSpPr/>
          <p:nvPr/>
        </p:nvGrpSpPr>
        <p:grpSpPr>
          <a:xfrm>
            <a:off x="6437926" y="1977528"/>
            <a:ext cx="5093381" cy="2139032"/>
            <a:chOff x="6437926" y="1977528"/>
            <a:chExt cx="5093381" cy="2139032"/>
          </a:xfrm>
        </p:grpSpPr>
        <p:pic>
          <p:nvPicPr>
            <p:cNvPr id="616" name="Image" descr="Image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392634" y="1977528"/>
              <a:ext cx="4138673" cy="88329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18" name="Image" descr="Image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461899" y="3052270"/>
              <a:ext cx="2548390" cy="39057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32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55325" y="3610920"/>
              <a:ext cx="2862523" cy="40522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38" name="极点："/>
            <p:cNvSpPr txBox="1"/>
            <p:nvPr/>
          </p:nvSpPr>
          <p:spPr>
            <a:xfrm>
              <a:off x="6437926" y="3595859"/>
              <a:ext cx="1028701" cy="520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spcBef>
                  <a:spcPts val="2000"/>
                </a:spcBef>
                <a:defRPr sz="2400"/>
              </a:lvl1pPr>
            </a:lstStyle>
            <a:p>
              <a:r>
                <a:t>极点：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04ECC9C-A87A-B546-B8A0-AC953C59BADB}"/>
              </a:ext>
            </a:extLst>
          </p:cNvPr>
          <p:cNvGrpSpPr/>
          <p:nvPr/>
        </p:nvGrpSpPr>
        <p:grpSpPr>
          <a:xfrm>
            <a:off x="7536951" y="7624736"/>
            <a:ext cx="4674479" cy="1441430"/>
            <a:chOff x="7536951" y="7624736"/>
            <a:chExt cx="4674479" cy="1441430"/>
          </a:xfrm>
        </p:grpSpPr>
        <p:pic>
          <p:nvPicPr>
            <p:cNvPr id="622" name="Image" descr="Image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99197" y="7624736"/>
              <a:ext cx="4612233" cy="73744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29" name="Image" descr="Image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524468" y="8647437"/>
              <a:ext cx="2862522" cy="33621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39" name="极点："/>
            <p:cNvSpPr txBox="1"/>
            <p:nvPr/>
          </p:nvSpPr>
          <p:spPr>
            <a:xfrm>
              <a:off x="7536951" y="8545465"/>
              <a:ext cx="1028701" cy="520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spcBef>
                  <a:spcPts val="2000"/>
                </a:spcBef>
                <a:defRPr sz="2400"/>
              </a:lvl1pPr>
            </a:lstStyle>
            <a:p>
              <a:r>
                <a:t>极点：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5A69B9E-7D0D-E348-A1D5-15E4CED3BBB8}"/>
              </a:ext>
            </a:extLst>
          </p:cNvPr>
          <p:cNvGrpSpPr/>
          <p:nvPr/>
        </p:nvGrpSpPr>
        <p:grpSpPr>
          <a:xfrm>
            <a:off x="247281" y="9156420"/>
            <a:ext cx="7456443" cy="520701"/>
            <a:chOff x="247281" y="9156420"/>
            <a:chExt cx="7456443" cy="520701"/>
          </a:xfrm>
        </p:grpSpPr>
        <p:sp>
          <p:nvSpPr>
            <p:cNvPr id="636" name="级联型实现结构比直接型实现结构更精确"/>
            <p:cNvSpPr txBox="1"/>
            <p:nvPr/>
          </p:nvSpPr>
          <p:spPr>
            <a:xfrm>
              <a:off x="247281" y="9156420"/>
              <a:ext cx="5600701" cy="520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spcBef>
                  <a:spcPts val="2000"/>
                </a:spcBef>
                <a:defRPr sz="2400"/>
              </a:lvl1pPr>
            </a:lstStyle>
            <a:p>
              <a:r>
                <a:t>级联型实现结构比直接型实现结构更精确</a:t>
              </a:r>
            </a:p>
          </p:txBody>
        </p:sp>
        <p:sp>
          <p:nvSpPr>
            <p:cNvPr id="640" name="为什么？"/>
            <p:cNvSpPr txBox="1"/>
            <p:nvPr/>
          </p:nvSpPr>
          <p:spPr>
            <a:xfrm>
              <a:off x="6370223" y="9156420"/>
              <a:ext cx="1333501" cy="520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spcBef>
                  <a:spcPts val="2000"/>
                </a:spcBef>
                <a:defRPr sz="2400"/>
              </a:lvl1pPr>
            </a:lstStyle>
            <a:p>
              <a:r>
                <a:t>为什么？</a:t>
              </a:r>
            </a:p>
          </p:txBody>
        </p:sp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848FD9-88EB-4478-8D44-568DCD9127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30</a:t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6.3 系数量化误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6.3 系数量化误差</a:t>
            </a:r>
          </a:p>
        </p:txBody>
      </p:sp>
      <p:sp>
        <p:nvSpPr>
          <p:cNvPr id="643" name="6.3.2 极点位置灵敏度"/>
          <p:cNvSpPr txBox="1">
            <a:spLocks noGrp="1"/>
          </p:cNvSpPr>
          <p:nvPr>
            <p:ph type="body" sz="quarter" idx="4294967295"/>
          </p:nvPr>
        </p:nvSpPr>
        <p:spPr>
          <a:xfrm>
            <a:off x="321052" y="1071483"/>
            <a:ext cx="11836731" cy="6090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6.3.2 极点位置灵敏度</a:t>
            </a:r>
          </a:p>
        </p:txBody>
      </p:sp>
      <p:sp>
        <p:nvSpPr>
          <p:cNvPr id="645" name="系数能多大程度上影响量化误差？"/>
          <p:cNvSpPr txBox="1"/>
          <p:nvPr/>
        </p:nvSpPr>
        <p:spPr>
          <a:xfrm>
            <a:off x="270890" y="1773656"/>
            <a:ext cx="5067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系数能多大程度上影响量化误差</a:t>
            </a:r>
            <a:r>
              <a:rPr dirty="0"/>
              <a:t>？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F6DAED-1B6A-4E42-B89B-38B527BDF765}"/>
              </a:ext>
            </a:extLst>
          </p:cNvPr>
          <p:cNvGrpSpPr/>
          <p:nvPr/>
        </p:nvGrpSpPr>
        <p:grpSpPr>
          <a:xfrm>
            <a:off x="316597" y="2438603"/>
            <a:ext cx="5304740" cy="1545649"/>
            <a:chOff x="316597" y="2438603"/>
            <a:chExt cx="5304740" cy="1545649"/>
          </a:xfrm>
        </p:grpSpPr>
        <p:pic>
          <p:nvPicPr>
            <p:cNvPr id="64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4780" y="2438603"/>
              <a:ext cx="3946557" cy="154564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47" name="量化前："/>
            <p:cNvSpPr txBox="1"/>
            <p:nvPr/>
          </p:nvSpPr>
          <p:spPr>
            <a:xfrm>
              <a:off x="316597" y="2925677"/>
              <a:ext cx="14351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2600"/>
              </a:lvl1pPr>
            </a:lstStyle>
            <a:p>
              <a:r>
                <a:t>量化前：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12A04A-2E01-4F49-8912-BB259BDB8244}"/>
              </a:ext>
            </a:extLst>
          </p:cNvPr>
          <p:cNvGrpSpPr/>
          <p:nvPr/>
        </p:nvGrpSpPr>
        <p:grpSpPr>
          <a:xfrm>
            <a:off x="6727484" y="2342348"/>
            <a:ext cx="4878713" cy="1738159"/>
            <a:chOff x="6727484" y="2342348"/>
            <a:chExt cx="4878713" cy="1738159"/>
          </a:xfrm>
        </p:grpSpPr>
        <p:pic>
          <p:nvPicPr>
            <p:cNvPr id="64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7556" y="2342348"/>
              <a:ext cx="3468641" cy="173815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48" name="量化后："/>
            <p:cNvSpPr txBox="1"/>
            <p:nvPr/>
          </p:nvSpPr>
          <p:spPr>
            <a:xfrm>
              <a:off x="6727484" y="2925677"/>
              <a:ext cx="14351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2600"/>
              </a:lvl1pPr>
            </a:lstStyle>
            <a:p>
              <a:r>
                <a:t>量化后：</a:t>
              </a:r>
            </a:p>
          </p:txBody>
        </p:sp>
      </p:grpSp>
      <p:pic>
        <p:nvPicPr>
          <p:cNvPr id="6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385" y="4201502"/>
            <a:ext cx="4506794" cy="5692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964895D-84CA-DE4D-B205-56D5B4111373}"/>
              </a:ext>
            </a:extLst>
          </p:cNvPr>
          <p:cNvGrpSpPr/>
          <p:nvPr/>
        </p:nvGrpSpPr>
        <p:grpSpPr>
          <a:xfrm>
            <a:off x="352396" y="5065522"/>
            <a:ext cx="6009996" cy="992811"/>
            <a:chOff x="352396" y="5065522"/>
            <a:chExt cx="6009996" cy="992811"/>
          </a:xfrm>
        </p:grpSpPr>
        <p:pic>
          <p:nvPicPr>
            <p:cNvPr id="65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396" y="5065522"/>
              <a:ext cx="3085229" cy="99281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5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12341" y="5065522"/>
              <a:ext cx="2850051" cy="992811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E6CEF68-FB34-7446-9C37-05F75A7D7006}"/>
              </a:ext>
            </a:extLst>
          </p:cNvPr>
          <p:cNvGrpSpPr/>
          <p:nvPr/>
        </p:nvGrpSpPr>
        <p:grpSpPr>
          <a:xfrm>
            <a:off x="567866" y="6306262"/>
            <a:ext cx="5311811" cy="628959"/>
            <a:chOff x="567866" y="6306262"/>
            <a:chExt cx="5311811" cy="628959"/>
          </a:xfrm>
        </p:grpSpPr>
        <p:pic>
          <p:nvPicPr>
            <p:cNvPr id="652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76310" y="6306351"/>
              <a:ext cx="4103367" cy="62887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53" name="Image" descr="Image"/>
            <p:cNvPicPr>
              <a:picLocks noChangeAspect="1"/>
            </p:cNvPicPr>
            <p:nvPr/>
          </p:nvPicPr>
          <p:blipFill>
            <a:blip r:embed="rId7"/>
            <a:srcRect r="91444"/>
            <a:stretch>
              <a:fillRect/>
            </a:stretch>
          </p:blipFill>
          <p:spPr>
            <a:xfrm>
              <a:off x="567866" y="6306262"/>
              <a:ext cx="351060" cy="6288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54" name="Line"/>
            <p:cNvSpPr/>
            <p:nvPr/>
          </p:nvSpPr>
          <p:spPr>
            <a:xfrm>
              <a:off x="1135645" y="6671586"/>
              <a:ext cx="481023" cy="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655" name="对极点影响："/>
          <p:cNvSpPr txBox="1"/>
          <p:nvPr/>
        </p:nvSpPr>
        <p:spPr>
          <a:xfrm>
            <a:off x="309822" y="4591050"/>
            <a:ext cx="2095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对极点影响</a:t>
            </a:r>
            <a:r>
              <a:rPr dirty="0"/>
              <a:t>：</a:t>
            </a:r>
          </a:p>
        </p:txBody>
      </p:sp>
      <p:pic>
        <p:nvPicPr>
          <p:cNvPr id="656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075" y="7139602"/>
            <a:ext cx="5422711" cy="9167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F5544F2-F005-B443-91B6-58A1F4580949}"/>
              </a:ext>
            </a:extLst>
          </p:cNvPr>
          <p:cNvGrpSpPr/>
          <p:nvPr/>
        </p:nvGrpSpPr>
        <p:grpSpPr>
          <a:xfrm>
            <a:off x="723930" y="7195939"/>
            <a:ext cx="3122753" cy="2112686"/>
            <a:chOff x="723930" y="7195939"/>
            <a:chExt cx="3122753" cy="2112686"/>
          </a:xfrm>
        </p:grpSpPr>
        <p:sp>
          <p:nvSpPr>
            <p:cNvPr id="657" name="Rectangle"/>
            <p:cNvSpPr/>
            <p:nvPr/>
          </p:nvSpPr>
          <p:spPr>
            <a:xfrm>
              <a:off x="1980316" y="7195939"/>
              <a:ext cx="559181" cy="927352"/>
            </a:xfrm>
            <a:prstGeom prst="rect">
              <a:avLst/>
            </a:prstGeom>
            <a:ln w="25400">
              <a:solidFill>
                <a:srgbClr val="0433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8" name="极点z受b影响灵敏度"/>
            <p:cNvSpPr txBox="1"/>
            <p:nvPr/>
          </p:nvSpPr>
          <p:spPr>
            <a:xfrm>
              <a:off x="723930" y="8737124"/>
              <a:ext cx="3122753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2600"/>
              </a:lvl1pPr>
            </a:lstStyle>
            <a:p>
              <a:r>
                <a:t>极点z受b影响灵敏度</a:t>
              </a:r>
            </a:p>
          </p:txBody>
        </p:sp>
        <p:sp>
          <p:nvSpPr>
            <p:cNvPr id="659" name="Line"/>
            <p:cNvSpPr/>
            <p:nvPr/>
          </p:nvSpPr>
          <p:spPr>
            <a:xfrm flipV="1">
              <a:off x="2285306" y="8215163"/>
              <a:ext cx="1" cy="495301"/>
            </a:xfrm>
            <a:prstGeom prst="line">
              <a:avLst/>
            </a:prstGeom>
            <a:ln w="25400">
              <a:solidFill>
                <a:srgbClr val="0433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DEB10-7D09-4994-B8CA-C5B0500569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F17BC3-B16A-428C-BD46-4D001201C363}"/>
              </a:ext>
            </a:extLst>
          </p:cNvPr>
          <p:cNvSpPr txBox="1"/>
          <p:nvPr/>
        </p:nvSpPr>
        <p:spPr>
          <a:xfrm>
            <a:off x="6065407" y="7465480"/>
            <a:ext cx="414429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每个极点都和所有系数相关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6.3 系数量化误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6.3 系数量化误差</a:t>
            </a:r>
          </a:p>
        </p:txBody>
      </p:sp>
      <p:sp>
        <p:nvSpPr>
          <p:cNvPr id="662" name="6.3.2 极点位置灵敏度"/>
          <p:cNvSpPr txBox="1">
            <a:spLocks noGrp="1"/>
          </p:cNvSpPr>
          <p:nvPr>
            <p:ph type="body" sz="quarter" idx="4294967295"/>
          </p:nvPr>
        </p:nvSpPr>
        <p:spPr>
          <a:xfrm>
            <a:off x="321052" y="1071483"/>
            <a:ext cx="11836731" cy="6090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6.3.2 极点位置灵敏度</a:t>
            </a:r>
          </a:p>
        </p:txBody>
      </p:sp>
      <p:sp>
        <p:nvSpPr>
          <p:cNvPr id="663" name="系数能多大程度上影响量化误差？"/>
          <p:cNvSpPr txBox="1"/>
          <p:nvPr/>
        </p:nvSpPr>
        <p:spPr>
          <a:xfrm>
            <a:off x="412289" y="1773656"/>
            <a:ext cx="5067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系数能多大程度上影响量化误差？</a:t>
            </a:r>
          </a:p>
        </p:txBody>
      </p:sp>
      <p:pic>
        <p:nvPicPr>
          <p:cNvPr id="6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9" y="2661141"/>
            <a:ext cx="3825032" cy="1028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66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723" y="2625803"/>
            <a:ext cx="3825032" cy="1063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02" y="4142459"/>
            <a:ext cx="2483526" cy="861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66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80" y="5372334"/>
            <a:ext cx="8374141" cy="1313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36" y="6937681"/>
            <a:ext cx="3825032" cy="2103767"/>
          </a:xfrm>
          <a:prstGeom prst="rect">
            <a:avLst/>
          </a:prstGeom>
          <a:ln w="12700">
            <a:miter lim="400000"/>
          </a:ln>
        </p:spPr>
      </p:pic>
      <p:sp>
        <p:nvSpPr>
          <p:cNvPr id="669" name="Line"/>
          <p:cNvSpPr/>
          <p:nvPr/>
        </p:nvSpPr>
        <p:spPr>
          <a:xfrm>
            <a:off x="4702346" y="3168148"/>
            <a:ext cx="1270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4803CF-351E-4F8E-B47F-6433AAE7629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32</a:t>
            </a:fld>
            <a:endParaRPr lang="zh-CN" altLang="en-US"/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77C635EF-9138-4D6E-92C8-8DACDD0B9CCD}"/>
              </a:ext>
            </a:extLst>
          </p:cNvPr>
          <p:cNvGrpSpPr/>
          <p:nvPr/>
        </p:nvGrpSpPr>
        <p:grpSpPr>
          <a:xfrm>
            <a:off x="6420632" y="1230697"/>
            <a:ext cx="6009996" cy="992811"/>
            <a:chOff x="352396" y="5065522"/>
            <a:chExt cx="6009996" cy="992811"/>
          </a:xfrm>
        </p:grpSpPr>
        <p:pic>
          <p:nvPicPr>
            <p:cNvPr id="13" name="Image" descr="Image">
              <a:extLst>
                <a:ext uri="{FF2B5EF4-FFF2-40B4-BE49-F238E27FC236}">
                  <a16:creationId xmlns:a16="http://schemas.microsoft.com/office/drawing/2014/main" id="{AEF5FABC-ADFA-4CD1-BED4-182DA5923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2396" y="5065522"/>
              <a:ext cx="3085229" cy="99281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4" name="Image" descr="Image">
              <a:extLst>
                <a:ext uri="{FF2B5EF4-FFF2-40B4-BE49-F238E27FC236}">
                  <a16:creationId xmlns:a16="http://schemas.microsoft.com/office/drawing/2014/main" id="{80FA1CDF-BDA2-4CA4-B4BE-97EF6645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2341" y="5065522"/>
              <a:ext cx="2850051" cy="992811"/>
            </a:xfrm>
            <a:prstGeom prst="rect">
              <a:avLst/>
            </a:prstGeom>
            <a:ln w="12700">
              <a:miter lim="400000"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6.3 系数量化误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6.3 系数量化误差</a:t>
            </a:r>
          </a:p>
        </p:txBody>
      </p:sp>
      <p:sp>
        <p:nvSpPr>
          <p:cNvPr id="672" name="6.3.2 极点位置灵敏度"/>
          <p:cNvSpPr txBox="1">
            <a:spLocks noGrp="1"/>
          </p:cNvSpPr>
          <p:nvPr>
            <p:ph type="body" sz="quarter" idx="4294967295"/>
          </p:nvPr>
        </p:nvSpPr>
        <p:spPr>
          <a:xfrm>
            <a:off x="321052" y="1071483"/>
            <a:ext cx="11836731" cy="6090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t>6.3.2 极点位置灵敏度</a:t>
            </a:r>
          </a:p>
        </p:txBody>
      </p:sp>
      <p:sp>
        <p:nvSpPr>
          <p:cNvPr id="673" name="系数能多大程度上影响量化误差？"/>
          <p:cNvSpPr txBox="1"/>
          <p:nvPr/>
        </p:nvSpPr>
        <p:spPr>
          <a:xfrm>
            <a:off x="412289" y="1773656"/>
            <a:ext cx="5067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系数能多大程度上影响量化误差？</a:t>
            </a:r>
          </a:p>
        </p:txBody>
      </p:sp>
      <p:pic>
        <p:nvPicPr>
          <p:cNvPr id="6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8" y="2399196"/>
            <a:ext cx="3825032" cy="210376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B0FCF0D-2F48-0E4E-824F-878CE912ECCE}"/>
              </a:ext>
            </a:extLst>
          </p:cNvPr>
          <p:cNvGrpSpPr/>
          <p:nvPr/>
        </p:nvGrpSpPr>
        <p:grpSpPr>
          <a:xfrm>
            <a:off x="5911706" y="1071483"/>
            <a:ext cx="6996206" cy="3587446"/>
            <a:chOff x="5911706" y="1071483"/>
            <a:chExt cx="6996206" cy="3587446"/>
          </a:xfrm>
        </p:grpSpPr>
        <p:grpSp>
          <p:nvGrpSpPr>
            <p:cNvPr id="680" name="Group"/>
            <p:cNvGrpSpPr/>
            <p:nvPr/>
          </p:nvGrpSpPr>
          <p:grpSpPr>
            <a:xfrm>
              <a:off x="5911706" y="1071483"/>
              <a:ext cx="6996206" cy="3587446"/>
              <a:chOff x="0" y="0"/>
              <a:chExt cx="6996204" cy="3587445"/>
            </a:xfrm>
          </p:grpSpPr>
          <p:pic>
            <p:nvPicPr>
              <p:cNvPr id="674" name="Image" descr="Image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6996205" cy="3587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75" name="1"/>
              <p:cNvSpPr txBox="1"/>
              <p:nvPr/>
            </p:nvSpPr>
            <p:spPr>
              <a:xfrm>
                <a:off x="1600852" y="793217"/>
                <a:ext cx="199035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200">
                    <a:solidFill>
                      <a:srgbClr val="FF2600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676" name="2"/>
              <p:cNvSpPr txBox="1"/>
              <p:nvPr/>
            </p:nvSpPr>
            <p:spPr>
              <a:xfrm>
                <a:off x="1880252" y="945617"/>
                <a:ext cx="199035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200">
                    <a:solidFill>
                      <a:srgbClr val="FF2600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77" name="3"/>
              <p:cNvSpPr txBox="1"/>
              <p:nvPr/>
            </p:nvSpPr>
            <p:spPr>
              <a:xfrm>
                <a:off x="2159652" y="1110717"/>
                <a:ext cx="199035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200">
                    <a:solidFill>
                      <a:srgbClr val="FF2600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  <p:sp>
            <p:nvSpPr>
              <p:cNvPr id="678" name="1"/>
              <p:cNvSpPr txBox="1"/>
              <p:nvPr/>
            </p:nvSpPr>
            <p:spPr>
              <a:xfrm>
                <a:off x="5727498" y="929250"/>
                <a:ext cx="199035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200">
                    <a:solidFill>
                      <a:srgbClr val="FF2600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679" name="2"/>
              <p:cNvSpPr txBox="1"/>
              <p:nvPr/>
            </p:nvSpPr>
            <p:spPr>
              <a:xfrm>
                <a:off x="5993090" y="1067843"/>
                <a:ext cx="199035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200">
                    <a:solidFill>
                      <a:srgbClr val="FF2600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682" name="Line"/>
            <p:cNvSpPr/>
            <p:nvPr/>
          </p:nvSpPr>
          <p:spPr>
            <a:xfrm>
              <a:off x="7612243" y="2170836"/>
              <a:ext cx="185008" cy="116978"/>
            </a:xfrm>
            <a:prstGeom prst="line">
              <a:avLst/>
            </a:prstGeom>
            <a:ln w="127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683" name="Line"/>
            <p:cNvSpPr/>
            <p:nvPr/>
          </p:nvSpPr>
          <p:spPr>
            <a:xfrm flipH="1" flipV="1">
              <a:off x="7840002" y="2307444"/>
              <a:ext cx="151408" cy="121283"/>
            </a:xfrm>
            <a:prstGeom prst="line">
              <a:avLst/>
            </a:prstGeom>
            <a:ln w="127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684" name="Line"/>
            <p:cNvSpPr/>
            <p:nvPr/>
          </p:nvSpPr>
          <p:spPr>
            <a:xfrm>
              <a:off x="11688708" y="2310185"/>
              <a:ext cx="232039" cy="118589"/>
            </a:xfrm>
            <a:prstGeom prst="line">
              <a:avLst/>
            </a:prstGeom>
            <a:ln w="127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  <p:pic>
        <p:nvPicPr>
          <p:cNvPr id="68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574" y="4734350"/>
            <a:ext cx="8072827" cy="30555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630D9A5-33AC-5845-850C-9515DFBB7851}"/>
              </a:ext>
            </a:extLst>
          </p:cNvPr>
          <p:cNvGrpSpPr/>
          <p:nvPr/>
        </p:nvGrpSpPr>
        <p:grpSpPr>
          <a:xfrm>
            <a:off x="133218" y="4516653"/>
            <a:ext cx="4352087" cy="1592540"/>
            <a:chOff x="133218" y="4516653"/>
            <a:chExt cx="4352087" cy="1592540"/>
          </a:xfrm>
        </p:grpSpPr>
        <p:sp>
          <p:nvSpPr>
            <p:cNvPr id="686" name="（1）极点越近，灵敏度越高…"/>
            <p:cNvSpPr txBox="1"/>
            <p:nvPr/>
          </p:nvSpPr>
          <p:spPr>
            <a:xfrm>
              <a:off x="133218" y="5067792"/>
              <a:ext cx="4352087" cy="1041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2600"/>
              </a:pPr>
              <a:r>
                <a:rPr dirty="0"/>
                <a:t>（1）极点越近，灵敏度越高</a:t>
              </a:r>
            </a:p>
            <a:p>
              <a:pPr algn="l">
                <a:defRPr sz="2600"/>
              </a:pPr>
              <a:r>
                <a:rPr dirty="0"/>
                <a:t>（2）极点越多，灵敏度越高</a:t>
              </a:r>
            </a:p>
          </p:txBody>
        </p:sp>
        <p:sp>
          <p:nvSpPr>
            <p:cNvPr id="687" name="规律"/>
            <p:cNvSpPr txBox="1"/>
            <p:nvPr/>
          </p:nvSpPr>
          <p:spPr>
            <a:xfrm>
              <a:off x="187931" y="4516653"/>
              <a:ext cx="7747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2600"/>
              </a:lvl1pPr>
            </a:lstStyle>
            <a:p>
              <a:r>
                <a:rPr dirty="0" err="1"/>
                <a:t>规律</a:t>
              </a:r>
              <a:endParaRPr dirty="0"/>
            </a:p>
          </p:txBody>
        </p:sp>
      </p:grpSp>
      <p:sp>
        <p:nvSpPr>
          <p:cNvPr id="688" name="零点灵敏度类似（FIR滤波器）"/>
          <p:cNvSpPr txBox="1"/>
          <p:nvPr/>
        </p:nvSpPr>
        <p:spPr>
          <a:xfrm>
            <a:off x="152581" y="6088830"/>
            <a:ext cx="45723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零点灵敏度类似（FIR滤波器</a:t>
            </a:r>
            <a:r>
              <a:rPr dirty="0"/>
              <a:t>）</a:t>
            </a:r>
          </a:p>
        </p:txBody>
      </p:sp>
      <p:sp>
        <p:nvSpPr>
          <p:cNvPr id="689" name="解决方法：…"/>
          <p:cNvSpPr txBox="1"/>
          <p:nvPr/>
        </p:nvSpPr>
        <p:spPr>
          <a:xfrm>
            <a:off x="229277" y="6983603"/>
            <a:ext cx="5421651" cy="26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sz="2600"/>
            </a:pPr>
            <a:r>
              <a:rPr dirty="0" err="1"/>
              <a:t>解决方法</a:t>
            </a:r>
            <a:r>
              <a:rPr dirty="0"/>
              <a:t>：</a:t>
            </a:r>
          </a:p>
          <a:p>
            <a:pPr algn="l">
              <a:lnSpc>
                <a:spcPct val="150000"/>
              </a:lnSpc>
              <a:defRPr sz="2600"/>
            </a:pPr>
            <a:r>
              <a:rPr dirty="0" err="1"/>
              <a:t>将高阶直接型结构（极点多，灵敏度高）分解为低阶并联或级联型结构（每一个子系统极点少，灵敏度低</a:t>
            </a:r>
            <a:r>
              <a:rPr dirty="0"/>
              <a:t>）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705749-AFD5-754D-A4A8-DD324C44E5F9}"/>
              </a:ext>
            </a:extLst>
          </p:cNvPr>
          <p:cNvGrpSpPr/>
          <p:nvPr/>
        </p:nvGrpSpPr>
        <p:grpSpPr>
          <a:xfrm>
            <a:off x="6595052" y="8118992"/>
            <a:ext cx="6011275" cy="1556488"/>
            <a:chOff x="6595052" y="8118992"/>
            <a:chExt cx="6011275" cy="1556488"/>
          </a:xfrm>
        </p:grpSpPr>
        <p:pic>
          <p:nvPicPr>
            <p:cNvPr id="69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8423" y="8118992"/>
              <a:ext cx="4137904" cy="101488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91" name="二阶节："/>
            <p:cNvSpPr txBox="1"/>
            <p:nvPr/>
          </p:nvSpPr>
          <p:spPr>
            <a:xfrm>
              <a:off x="6736451" y="8340682"/>
              <a:ext cx="14351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lnSpc>
                  <a:spcPct val="120000"/>
                </a:lnSpc>
                <a:defRPr sz="2600"/>
              </a:lvl1pPr>
            </a:lstStyle>
            <a:p>
              <a:r>
                <a:rPr dirty="0" err="1"/>
                <a:t>二阶节</a:t>
              </a:r>
              <a:r>
                <a:rPr dirty="0"/>
                <a:t>：</a:t>
              </a:r>
            </a:p>
          </p:txBody>
        </p:sp>
        <p:sp>
          <p:nvSpPr>
            <p:cNvPr id="692" name="包含一对共轭极点"/>
            <p:cNvSpPr txBox="1"/>
            <p:nvPr/>
          </p:nvSpPr>
          <p:spPr>
            <a:xfrm>
              <a:off x="6595052" y="9103979"/>
              <a:ext cx="27559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lnSpc>
                  <a:spcPct val="120000"/>
                </a:lnSpc>
                <a:defRPr sz="2600"/>
              </a:lvl1pPr>
            </a:lstStyle>
            <a:p>
              <a:r>
                <a:rPr dirty="0" err="1"/>
                <a:t>包含一对共轭极点</a:t>
              </a:r>
              <a:endParaRPr dirty="0"/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08F52D-2072-49DF-84FA-ABC2A44B24B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638A84-46A7-4D24-AB47-28FAE0596042}"/>
              </a:ext>
            </a:extLst>
          </p:cNvPr>
          <p:cNvSpPr txBox="1"/>
          <p:nvPr/>
        </p:nvSpPr>
        <p:spPr>
          <a:xfrm>
            <a:off x="8381479" y="3594735"/>
            <a:ext cx="217801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阶数高，极点多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" grpId="0" animBg="1"/>
      <p:bldP spid="689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6.3 系数量化误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6.3 系数量化误差</a:t>
            </a:r>
          </a:p>
        </p:txBody>
      </p:sp>
      <p:sp>
        <p:nvSpPr>
          <p:cNvPr id="695" name="6.3.3 系数量化对FIR滤波器的影响"/>
          <p:cNvSpPr txBox="1">
            <a:spLocks noGrp="1"/>
          </p:cNvSpPr>
          <p:nvPr>
            <p:ph type="body" sz="quarter" idx="4294967295"/>
          </p:nvPr>
        </p:nvSpPr>
        <p:spPr>
          <a:xfrm>
            <a:off x="321052" y="1071483"/>
            <a:ext cx="11836731" cy="6090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SzTx/>
              <a:buNone/>
              <a:defRPr sz="2400"/>
            </a:lvl1pPr>
          </a:lstStyle>
          <a:p>
            <a:r>
              <a:rPr dirty="0"/>
              <a:t>6.3.3 系数量化对FIR滤波器的影响</a:t>
            </a:r>
          </a:p>
        </p:txBody>
      </p:sp>
      <p:pic>
        <p:nvPicPr>
          <p:cNvPr id="696" name="Image" descr="Image"/>
          <p:cNvPicPr>
            <a:picLocks noChangeAspect="1"/>
          </p:cNvPicPr>
          <p:nvPr/>
        </p:nvPicPr>
        <p:blipFill>
          <a:blip r:embed="rId2"/>
          <a:srcRect l="5312" r="6746"/>
          <a:stretch>
            <a:fillRect/>
          </a:stretch>
        </p:blipFill>
        <p:spPr>
          <a:xfrm>
            <a:off x="440795" y="1542566"/>
            <a:ext cx="10541653" cy="79520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0F0AE7-0E3B-4D92-A389-7FFB96EA6E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作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作业</a:t>
            </a:r>
          </a:p>
        </p:txBody>
      </p:sp>
      <p:sp>
        <p:nvSpPr>
          <p:cNvPr id="699" name="6.1…"/>
          <p:cNvSpPr txBox="1"/>
          <p:nvPr/>
        </p:nvSpPr>
        <p:spPr>
          <a:xfrm>
            <a:off x="6063945" y="4279900"/>
            <a:ext cx="87691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6.1</a:t>
            </a:r>
          </a:p>
          <a:p>
            <a:r>
              <a:t>6.9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0E0BD3-E399-464E-AFC0-161E64562D5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76CBB-1B09-443F-AEF6-888FAD28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2" y="28185"/>
            <a:ext cx="11099800" cy="1417157"/>
          </a:xfrm>
        </p:spPr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7BF53A-F1C7-46A1-A69E-F7B22B55E72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861524-F23A-40A8-8A75-75BEE5936245}"/>
              </a:ext>
            </a:extLst>
          </p:cNvPr>
          <p:cNvSpPr txBox="1"/>
          <p:nvPr/>
        </p:nvSpPr>
        <p:spPr>
          <a:xfrm>
            <a:off x="515579" y="2668342"/>
            <a:ext cx="5582265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742950" marR="0" indent="-74295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一个低通滤波器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dirty="0"/>
              <a:t>一个带通滤波器</a:t>
            </a:r>
            <a:endParaRPr lang="en-US" altLang="zh-CN" dirty="0"/>
          </a:p>
          <a:p>
            <a:pPr marL="742950" marR="0" indent="-74295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dirty="0"/>
              <a:t>依次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对图像进行行滤波和列滤波，得到去噪后的图像，观察并分析结果，撰写实验报告。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57588E-9BB9-49DB-95FA-C7194F8D1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51" y="1319653"/>
            <a:ext cx="4854736" cy="59284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A66EBEA-B1C3-400C-9814-C7C0ADC7D63A}"/>
              </a:ext>
            </a:extLst>
          </p:cNvPr>
          <p:cNvSpPr txBox="1"/>
          <p:nvPr/>
        </p:nvSpPr>
        <p:spPr>
          <a:xfrm>
            <a:off x="552553" y="8054276"/>
            <a:ext cx="1151849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行滤波：取图像一行数据，与滤波器系数卷积，得到一行输出。遍历所有行。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列滤波：取图像一列数据，与滤波器系数卷积，得到一列输出。遍历所有列。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BE1FEA-2F39-48E4-A65B-D37E72E588A1}"/>
              </a:ext>
            </a:extLst>
          </p:cNvPr>
          <p:cNvSpPr txBox="1"/>
          <p:nvPr/>
        </p:nvSpPr>
        <p:spPr>
          <a:xfrm>
            <a:off x="339212" y="1996685"/>
            <a:ext cx="741843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设计两个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FIR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滤波器，对图像去噪：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80992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不作要求：…"/>
          <p:cNvSpPr txBox="1"/>
          <p:nvPr/>
        </p:nvSpPr>
        <p:spPr>
          <a:xfrm>
            <a:off x="188835" y="433499"/>
            <a:ext cx="5883424" cy="91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不作要求：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各章涉及的MATLAB函数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1.2 数学预备知识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2.4.2 信号流图表示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2.9 一些常用的z变换对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3.4.2 基2时域抽选算法的矩阵表达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3.5.2 CZT及其快速计算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3.6 DFT相关变换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4.3 模拟滤波器的数字仿真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4.6.1 数字滤波器的频率变换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4.6.2 利用数字频率变换的IIR设计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4.7 IIR数字滤波器的计算机辅助设计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4.9 IIR数字滤波器的应用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5.5 FIR数字滤波器的优化设计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5.6.4 格型结构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7.6 数字滤波器组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7.7 多抽样率数字信号处理的应用</a:t>
            </a:r>
          </a:p>
        </p:txBody>
      </p:sp>
      <p:sp>
        <p:nvSpPr>
          <p:cNvPr id="702" name="概念要掌握，计算不作要求：…"/>
          <p:cNvSpPr txBox="1"/>
          <p:nvPr/>
        </p:nvSpPr>
        <p:spPr>
          <a:xfrm>
            <a:off x="5965172" y="621808"/>
            <a:ext cx="7069511" cy="510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概念要掌握，计算不作要求：</a:t>
            </a:r>
          </a:p>
          <a:p>
            <a:pPr algn="l" defTabSz="457200">
              <a:defRPr sz="28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混合基FFT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3.3.4-1 线性卷积的逐段计算方法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4.2.2 巴特沃思滤波器中截止频率不是3dB的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4.2.3 切比雪夫滤波器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5.3 窗函数法中除矩形窗、汉明窗之外的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5.6.3 频率取样型结构中的修正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61.3 浮点表示</a:t>
            </a:r>
          </a:p>
          <a:p>
            <a:pPr algn="l" defTabSz="4572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6.4.2 极限环振荡</a:t>
            </a:r>
          </a:p>
        </p:txBody>
      </p:sp>
      <p:sp>
        <p:nvSpPr>
          <p:cNvPr id="703" name="考试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考试范围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30E8B8-91E1-4671-8500-0721EC2C76C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88" y="2882660"/>
            <a:ext cx="3213101" cy="1278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160" y="3007093"/>
            <a:ext cx="7355640" cy="1272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57" y="5718636"/>
            <a:ext cx="10648486" cy="359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79088" y="9373396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7" name="5.6 FIR滤波器的实现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5.6 FIR滤波器的实现结构</a:t>
            </a:r>
          </a:p>
        </p:txBody>
      </p:sp>
      <p:sp>
        <p:nvSpPr>
          <p:cNvPr id="168" name="5.6.5 线性相位FIR 数字滤波器的系统结构"/>
          <p:cNvSpPr txBox="1"/>
          <p:nvPr/>
        </p:nvSpPr>
        <p:spPr>
          <a:xfrm>
            <a:off x="148926" y="951992"/>
            <a:ext cx="615068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rPr dirty="0"/>
              <a:t>5.6.5 线性相位FIR 数字滤波器的系统结构</a:t>
            </a:r>
          </a:p>
        </p:txBody>
      </p:sp>
      <p:sp>
        <p:nvSpPr>
          <p:cNvPr id="169" name="线性相位FIR数字滤波器具有良好的对称特性…"/>
          <p:cNvSpPr txBox="1"/>
          <p:nvPr/>
        </p:nvSpPr>
        <p:spPr>
          <a:xfrm>
            <a:off x="148926" y="1468087"/>
            <a:ext cx="6645327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600"/>
            </a:pPr>
            <a:r>
              <a:rPr dirty="0"/>
              <a:t>线性相位FIR数字滤波器具有良好的对称特性</a:t>
            </a:r>
          </a:p>
          <a:p>
            <a:pPr algn="l">
              <a:defRPr sz="2600"/>
            </a:pPr>
            <a:r>
              <a:rPr dirty="0"/>
              <a:t>利用对称性，进一步简化滤波器实现结构</a:t>
            </a:r>
          </a:p>
        </p:txBody>
      </p:sp>
      <p:sp>
        <p:nvSpPr>
          <p:cNvPr id="170" name="2）N为奇数"/>
          <p:cNvSpPr txBox="1"/>
          <p:nvPr/>
        </p:nvSpPr>
        <p:spPr>
          <a:xfrm>
            <a:off x="217701" y="2411740"/>
            <a:ext cx="185709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433FF"/>
                </a:solidFill>
              </a:defRPr>
            </a:lvl1pPr>
          </a:lstStyle>
          <a:p>
            <a:r>
              <a:t>2）N为奇数</a:t>
            </a:r>
          </a:p>
        </p:txBody>
      </p:sp>
      <p:sp>
        <p:nvSpPr>
          <p:cNvPr id="171" name="奇对称时取“－”…"/>
          <p:cNvSpPr txBox="1"/>
          <p:nvPr/>
        </p:nvSpPr>
        <p:spPr>
          <a:xfrm>
            <a:off x="9083838" y="4387914"/>
            <a:ext cx="244419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奇对称时取“－”</a:t>
            </a:r>
          </a:p>
          <a:p>
            <a:pPr>
              <a:defRPr sz="2600"/>
            </a:pPr>
            <a:r>
              <a:t>偶对称时取“＋”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090" y="1207356"/>
            <a:ext cx="29464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7286" y="1715737"/>
            <a:ext cx="32131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偶数对称："/>
          <p:cNvSpPr txBox="1"/>
          <p:nvPr/>
        </p:nvSpPr>
        <p:spPr>
          <a:xfrm>
            <a:off x="8006755" y="1085850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dirty="0"/>
              <a:t>偶数对称：</a:t>
            </a:r>
          </a:p>
        </p:txBody>
      </p:sp>
      <p:sp>
        <p:nvSpPr>
          <p:cNvPr id="175" name="奇数对称："/>
          <p:cNvSpPr txBox="1"/>
          <p:nvPr/>
        </p:nvSpPr>
        <p:spPr>
          <a:xfrm>
            <a:off x="8006755" y="1609896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dirty="0"/>
              <a:t>奇数对称：</a:t>
            </a:r>
          </a:p>
        </p:txBody>
      </p:sp>
      <p:sp>
        <p:nvSpPr>
          <p:cNvPr id="176" name="与直接型相比…"/>
          <p:cNvSpPr txBox="1"/>
          <p:nvPr/>
        </p:nvSpPr>
        <p:spPr>
          <a:xfrm>
            <a:off x="10080987" y="6301930"/>
            <a:ext cx="242570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与直接型相比</a:t>
            </a:r>
          </a:p>
          <a:p>
            <a:pPr>
              <a:defRPr sz="2600"/>
            </a:pPr>
            <a:r>
              <a:t>乘法器少了一半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850" y="4318634"/>
            <a:ext cx="7601960" cy="1243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8"/>
          <a:srcRect t="23529" r="38989"/>
          <a:stretch>
            <a:fillRect/>
          </a:stretch>
        </p:blipFill>
        <p:spPr>
          <a:xfrm>
            <a:off x="3878576" y="4886512"/>
            <a:ext cx="389734" cy="37882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3" name="Group"/>
          <p:cNvGrpSpPr/>
          <p:nvPr/>
        </p:nvGrpSpPr>
        <p:grpSpPr>
          <a:xfrm>
            <a:off x="2627866" y="7118043"/>
            <a:ext cx="5888214" cy="406401"/>
            <a:chOff x="0" y="0"/>
            <a:chExt cx="5888212" cy="406400"/>
          </a:xfrm>
        </p:grpSpPr>
        <p:pic>
          <p:nvPicPr>
            <p:cNvPr id="179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491290" cy="381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0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93119" y="25400"/>
              <a:ext cx="491290" cy="381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1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60837" y="0"/>
              <a:ext cx="491291" cy="381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96923" y="25400"/>
              <a:ext cx="491290" cy="381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6" name="Group"/>
          <p:cNvGrpSpPr/>
          <p:nvPr/>
        </p:nvGrpSpPr>
        <p:grpSpPr>
          <a:xfrm>
            <a:off x="10571698" y="8236392"/>
            <a:ext cx="2044939" cy="584201"/>
            <a:chOff x="0" y="-50799"/>
            <a:chExt cx="2044937" cy="584200"/>
          </a:xfrm>
        </p:grpSpPr>
        <p:sp>
          <p:nvSpPr>
            <p:cNvPr id="184" name="奇对称时"/>
            <p:cNvSpPr txBox="1"/>
            <p:nvPr/>
          </p:nvSpPr>
          <p:spPr>
            <a:xfrm>
              <a:off x="609837" y="-50800"/>
              <a:ext cx="143510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FF2600"/>
                  </a:solidFill>
                </a:defRPr>
              </a:lvl1pPr>
            </a:lstStyle>
            <a:p>
              <a:r>
                <a:t>奇对称时</a:t>
              </a:r>
            </a:p>
          </p:txBody>
        </p:sp>
        <p:sp>
          <p:nvSpPr>
            <p:cNvPr id="185" name="＝0"/>
            <p:cNvSpPr txBox="1"/>
            <p:nvPr/>
          </p:nvSpPr>
          <p:spPr>
            <a:xfrm>
              <a:off x="0" y="-38100"/>
              <a:ext cx="628092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FF2600"/>
                  </a:solidFill>
                </a:defRPr>
              </a:lvl1pPr>
            </a:lstStyle>
            <a:p>
              <a:r>
                <a:t>＝0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2" animBg="1" advAuto="0"/>
      <p:bldP spid="164" grpId="3" animBg="1" advAuto="0"/>
      <p:bldP spid="165" grpId="7" animBg="1" advAuto="0"/>
      <p:bldP spid="170" grpId="1" animBg="1" advAuto="0"/>
      <p:bldP spid="171" grpId="6" animBg="1" advAuto="0"/>
      <p:bldP spid="176" grpId="10" animBg="1" advAuto="0"/>
      <p:bldP spid="177" grpId="4" animBg="1" advAuto="0"/>
      <p:bldP spid="178" grpId="5" animBg="1" advAuto="0"/>
      <p:bldP spid="183" grpId="8" animBg="1" advAuto="0"/>
      <p:bldP spid="186" grpId="9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79088" y="9373396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89" name="IIR与FIR滤波器比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IIR与FIR滤波器比较</a:t>
            </a:r>
          </a:p>
        </p:txBody>
      </p:sp>
      <p:sp>
        <p:nvSpPr>
          <p:cNvPr id="190" name="IIR"/>
          <p:cNvSpPr txBox="1"/>
          <p:nvPr/>
        </p:nvSpPr>
        <p:spPr>
          <a:xfrm>
            <a:off x="280182" y="2215051"/>
            <a:ext cx="6734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IIR</a:t>
            </a:r>
          </a:p>
        </p:txBody>
      </p:sp>
      <p:sp>
        <p:nvSpPr>
          <p:cNvPr id="191" name="FIR"/>
          <p:cNvSpPr txBox="1"/>
          <p:nvPr/>
        </p:nvSpPr>
        <p:spPr>
          <a:xfrm>
            <a:off x="302135" y="3992874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FIR</a:t>
            </a:r>
          </a:p>
        </p:txBody>
      </p:sp>
      <p:sp>
        <p:nvSpPr>
          <p:cNvPr id="192" name="h(n) 长度"/>
          <p:cNvSpPr txBox="1"/>
          <p:nvPr/>
        </p:nvSpPr>
        <p:spPr>
          <a:xfrm>
            <a:off x="1772339" y="1113908"/>
            <a:ext cx="141655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Times"/>
                <a:ea typeface="Times"/>
                <a:cs typeface="Times"/>
                <a:sym typeface="Times"/>
              </a:rPr>
              <a:t>h</a:t>
            </a:r>
            <a:r>
              <a:t>(</a:t>
            </a:r>
            <a:r>
              <a:rPr>
                <a:latin typeface="Times"/>
                <a:ea typeface="Times"/>
                <a:cs typeface="Times"/>
                <a:sym typeface="Times"/>
              </a:rPr>
              <a:t>n</a:t>
            </a:r>
            <a:r>
              <a:t>) 长度</a:t>
            </a:r>
          </a:p>
        </p:txBody>
      </p:sp>
      <p:sp>
        <p:nvSpPr>
          <p:cNvPr id="193" name="极点/ 稳定性"/>
          <p:cNvSpPr txBox="1"/>
          <p:nvPr/>
        </p:nvSpPr>
        <p:spPr>
          <a:xfrm>
            <a:off x="6739308" y="1113908"/>
            <a:ext cx="194878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极点/ 稳定性</a:t>
            </a:r>
          </a:p>
        </p:txBody>
      </p:sp>
      <p:sp>
        <p:nvSpPr>
          <p:cNvPr id="194" name="适于设计滤波器类型"/>
          <p:cNvSpPr txBox="1"/>
          <p:nvPr/>
        </p:nvSpPr>
        <p:spPr>
          <a:xfrm>
            <a:off x="9758899" y="1077205"/>
            <a:ext cx="3086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适于设计滤波器类型</a:t>
            </a:r>
          </a:p>
        </p:txBody>
      </p:sp>
      <p:sp>
        <p:nvSpPr>
          <p:cNvPr id="195" name="幅频特性"/>
          <p:cNvSpPr txBox="1"/>
          <p:nvPr/>
        </p:nvSpPr>
        <p:spPr>
          <a:xfrm>
            <a:off x="1763068" y="5601287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幅频特性</a:t>
            </a:r>
          </a:p>
        </p:txBody>
      </p:sp>
      <p:sp>
        <p:nvSpPr>
          <p:cNvPr id="196" name="相频特性"/>
          <p:cNvSpPr txBox="1"/>
          <p:nvPr/>
        </p:nvSpPr>
        <p:spPr>
          <a:xfrm>
            <a:off x="4545049" y="5601287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相频特性</a:t>
            </a:r>
          </a:p>
        </p:txBody>
      </p:sp>
      <p:sp>
        <p:nvSpPr>
          <p:cNvPr id="197" name="设计方法"/>
          <p:cNvSpPr txBox="1"/>
          <p:nvPr/>
        </p:nvSpPr>
        <p:spPr>
          <a:xfrm>
            <a:off x="7463523" y="5601287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设计方法</a:t>
            </a:r>
          </a:p>
        </p:txBody>
      </p:sp>
      <p:sp>
        <p:nvSpPr>
          <p:cNvPr id="198" name="实现结构"/>
          <p:cNvSpPr txBox="1"/>
          <p:nvPr/>
        </p:nvSpPr>
        <p:spPr>
          <a:xfrm>
            <a:off x="10584400" y="5601287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实现结构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895" y="1230951"/>
            <a:ext cx="6858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的形式"/>
          <p:cNvSpPr txBox="1"/>
          <p:nvPr/>
        </p:nvSpPr>
        <p:spPr>
          <a:xfrm>
            <a:off x="4900059" y="1113908"/>
            <a:ext cx="1104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的形式</a:t>
            </a:r>
          </a:p>
        </p:txBody>
      </p:sp>
      <p:sp>
        <p:nvSpPr>
          <p:cNvPr id="201" name="IIR"/>
          <p:cNvSpPr txBox="1"/>
          <p:nvPr/>
        </p:nvSpPr>
        <p:spPr>
          <a:xfrm>
            <a:off x="365686" y="6636725"/>
            <a:ext cx="6734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IIR</a:t>
            </a:r>
          </a:p>
        </p:txBody>
      </p:sp>
      <p:sp>
        <p:nvSpPr>
          <p:cNvPr id="202" name="FIR"/>
          <p:cNvSpPr txBox="1"/>
          <p:nvPr/>
        </p:nvSpPr>
        <p:spPr>
          <a:xfrm>
            <a:off x="302135" y="846856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FIR</a:t>
            </a:r>
          </a:p>
        </p:txBody>
      </p:sp>
      <p:sp>
        <p:nvSpPr>
          <p:cNvPr id="203" name="无限长"/>
          <p:cNvSpPr txBox="1"/>
          <p:nvPr/>
        </p:nvSpPr>
        <p:spPr>
          <a:xfrm>
            <a:off x="1677564" y="2253151"/>
            <a:ext cx="1104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无限长</a:t>
            </a:r>
          </a:p>
        </p:txBody>
      </p:sp>
      <p:sp>
        <p:nvSpPr>
          <p:cNvPr id="204" name="有限长"/>
          <p:cNvSpPr txBox="1"/>
          <p:nvPr/>
        </p:nvSpPr>
        <p:spPr>
          <a:xfrm>
            <a:off x="1763068" y="4030974"/>
            <a:ext cx="1104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有限长</a:t>
            </a:r>
          </a:p>
        </p:txBody>
      </p:sp>
      <p:sp>
        <p:nvSpPr>
          <p:cNvPr id="205" name="Line"/>
          <p:cNvSpPr/>
          <p:nvPr/>
        </p:nvSpPr>
        <p:spPr>
          <a:xfrm>
            <a:off x="67414" y="5194593"/>
            <a:ext cx="12869972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343" y="3908372"/>
            <a:ext cx="2736133" cy="816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372" y="1743801"/>
            <a:ext cx="2736133" cy="1590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极点：z=0…"/>
          <p:cNvSpPr txBox="1"/>
          <p:nvPr/>
        </p:nvSpPr>
        <p:spPr>
          <a:xfrm>
            <a:off x="6844592" y="3796024"/>
            <a:ext cx="173821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极点：z=0</a:t>
            </a:r>
          </a:p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稳定系统</a:t>
            </a:r>
          </a:p>
        </p:txBody>
      </p:sp>
      <p:sp>
        <p:nvSpPr>
          <p:cNvPr id="209" name="极点可调（单位圆内）…"/>
          <p:cNvSpPr txBox="1"/>
          <p:nvPr/>
        </p:nvSpPr>
        <p:spPr>
          <a:xfrm>
            <a:off x="6686622" y="1576401"/>
            <a:ext cx="2202064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极点可调（单位圆内）</a:t>
            </a:r>
          </a:p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稳定性依赖系统参数</a:t>
            </a:r>
          </a:p>
        </p:txBody>
      </p:sp>
      <p:sp>
        <p:nvSpPr>
          <p:cNvPr id="210" name="对线性相位要求不高…"/>
          <p:cNvSpPr txBox="1"/>
          <p:nvPr/>
        </p:nvSpPr>
        <p:spPr>
          <a:xfrm>
            <a:off x="10200918" y="1548301"/>
            <a:ext cx="2202064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对线性相位要求不高</a:t>
            </a:r>
          </a:p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系统资源有限的低阶滤波器</a:t>
            </a:r>
          </a:p>
        </p:txBody>
      </p:sp>
      <p:sp>
        <p:nvSpPr>
          <p:cNvPr id="211" name="对线性相位有严格要求"/>
          <p:cNvSpPr txBox="1"/>
          <p:nvPr/>
        </p:nvSpPr>
        <p:spPr>
          <a:xfrm>
            <a:off x="10200918" y="3796024"/>
            <a:ext cx="220206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对线性相位有严格要求</a:t>
            </a:r>
          </a:p>
        </p:txBody>
      </p:sp>
      <p:sp>
        <p:nvSpPr>
          <p:cNvPr id="212" name="模拟到数字…"/>
          <p:cNvSpPr txBox="1"/>
          <p:nvPr/>
        </p:nvSpPr>
        <p:spPr>
          <a:xfrm>
            <a:off x="7252553" y="5969975"/>
            <a:ext cx="1857041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模拟到数字</a:t>
            </a:r>
          </a:p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频率变换</a:t>
            </a:r>
          </a:p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巴特沃斯</a:t>
            </a:r>
          </a:p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切比雪夫</a:t>
            </a:r>
          </a:p>
        </p:txBody>
      </p:sp>
      <p:sp>
        <p:nvSpPr>
          <p:cNvPr id="213" name="可实现严格…"/>
          <p:cNvSpPr txBox="1"/>
          <p:nvPr/>
        </p:nvSpPr>
        <p:spPr>
          <a:xfrm>
            <a:off x="4334079" y="8275734"/>
            <a:ext cx="185704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可实现严格</a:t>
            </a:r>
          </a:p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线性相位</a:t>
            </a:r>
          </a:p>
        </p:txBody>
      </p:sp>
      <p:sp>
        <p:nvSpPr>
          <p:cNvPr id="214" name="相位失真"/>
          <p:cNvSpPr txBox="1"/>
          <p:nvPr/>
        </p:nvSpPr>
        <p:spPr>
          <a:xfrm>
            <a:off x="4545049" y="6674825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相位失真</a:t>
            </a:r>
          </a:p>
        </p:txBody>
      </p:sp>
      <p:sp>
        <p:nvSpPr>
          <p:cNvPr id="215" name="直接型…"/>
          <p:cNvSpPr txBox="1"/>
          <p:nvPr/>
        </p:nvSpPr>
        <p:spPr>
          <a:xfrm>
            <a:off x="10703630" y="5969975"/>
            <a:ext cx="1196641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直接型</a:t>
            </a:r>
          </a:p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正准型</a:t>
            </a:r>
          </a:p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级联型</a:t>
            </a:r>
          </a:p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并联型</a:t>
            </a:r>
          </a:p>
        </p:txBody>
      </p:sp>
      <p:sp>
        <p:nvSpPr>
          <p:cNvPr id="216" name="直接型…"/>
          <p:cNvSpPr txBox="1"/>
          <p:nvPr/>
        </p:nvSpPr>
        <p:spPr>
          <a:xfrm>
            <a:off x="9713030" y="7570884"/>
            <a:ext cx="3177841" cy="245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直接型</a:t>
            </a:r>
          </a:p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（卷积型、横截型）</a:t>
            </a:r>
          </a:p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频率取样型</a:t>
            </a:r>
          </a:p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线性相位系统结构</a:t>
            </a:r>
          </a:p>
          <a:p>
            <a:pPr defTabSz="457200">
              <a:defRPr sz="26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格型</a:t>
            </a:r>
          </a:p>
        </p:txBody>
      </p:sp>
      <p:sp>
        <p:nvSpPr>
          <p:cNvPr id="217" name="窗函数法…"/>
          <p:cNvSpPr txBox="1"/>
          <p:nvPr/>
        </p:nvSpPr>
        <p:spPr>
          <a:xfrm>
            <a:off x="7298423" y="8275734"/>
            <a:ext cx="176530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窗函数法</a:t>
            </a:r>
          </a:p>
          <a:p>
            <a:pPr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频率取样法</a:t>
            </a:r>
          </a:p>
        </p:txBody>
      </p:sp>
      <p:sp>
        <p:nvSpPr>
          <p:cNvPr id="218" name="阻带衰减快"/>
          <p:cNvSpPr txBox="1"/>
          <p:nvPr/>
        </p:nvSpPr>
        <p:spPr>
          <a:xfrm>
            <a:off x="1763068" y="6674825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阻带衰减快</a:t>
            </a:r>
          </a:p>
        </p:txBody>
      </p:sp>
      <p:sp>
        <p:nvSpPr>
          <p:cNvPr id="219" name="阻带衰减慢"/>
          <p:cNvSpPr txBox="1"/>
          <p:nvPr/>
        </p:nvSpPr>
        <p:spPr>
          <a:xfrm>
            <a:off x="1763068" y="8506662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阻带衰减慢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第6章 数字信号处理中的有限字长效应"/>
          <p:cNvSpPr txBox="1">
            <a:spLocks noGrp="1"/>
          </p:cNvSpPr>
          <p:nvPr>
            <p:ph type="title"/>
          </p:nvPr>
        </p:nvSpPr>
        <p:spPr>
          <a:xfrm>
            <a:off x="952500" y="2826091"/>
            <a:ext cx="11099800" cy="2159001"/>
          </a:xfrm>
          <a:prstGeom prst="rect">
            <a:avLst/>
          </a:prstGeom>
        </p:spPr>
        <p:txBody>
          <a:bodyPr/>
          <a:lstStyle>
            <a:lvl1pPr defTabSz="420624">
              <a:defRPr sz="5760"/>
            </a:lvl1pPr>
          </a:lstStyle>
          <a:p>
            <a:r>
              <a:t>第6章 数字信号处理中的有限字长效应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1C660B-24AE-43CE-BDCF-1DF015DDE0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离散时间信号与系统："/>
          <p:cNvSpPr txBox="1"/>
          <p:nvPr/>
        </p:nvSpPr>
        <p:spPr>
          <a:xfrm>
            <a:off x="503854" y="578846"/>
            <a:ext cx="3416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离散时间信号与系统：</a:t>
            </a:r>
          </a:p>
        </p:txBody>
      </p:sp>
      <p:sp>
        <p:nvSpPr>
          <p:cNvPr id="224" name="时间离散；信号的取样值/ 频谱值是连续取值的，系统的系数是连续取值的"/>
          <p:cNvSpPr txBox="1"/>
          <p:nvPr/>
        </p:nvSpPr>
        <p:spPr>
          <a:xfrm>
            <a:off x="553091" y="1202087"/>
            <a:ext cx="9708427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21027" indent="-321027" algn="l" defTabSz="457200">
              <a:buSzPct val="75000"/>
              <a:buChar char="•"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时间离散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dirty="0" err="1"/>
              <a:t>信号的取样值</a:t>
            </a:r>
            <a:r>
              <a:rPr lang="en-US" dirty="0"/>
              <a:t> </a:t>
            </a:r>
            <a:r>
              <a:rPr dirty="0"/>
              <a:t>/ 频谱值是连续取值的，系统的系数是连续取值的</a:t>
            </a:r>
          </a:p>
        </p:txBody>
      </p:sp>
      <p:sp>
        <p:nvSpPr>
          <p:cNvPr id="225" name="数字信号、数字系统是双离散的：…"/>
          <p:cNvSpPr txBox="1"/>
          <p:nvPr/>
        </p:nvSpPr>
        <p:spPr>
          <a:xfrm>
            <a:off x="503854" y="2920107"/>
            <a:ext cx="6281207" cy="1981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2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数字信号、数字系统是双离散的：</a:t>
            </a:r>
          </a:p>
          <a:p>
            <a:pPr marL="321027" indent="-321027" algn="l" defTabSz="457200">
              <a:lnSpc>
                <a:spcPct val="120000"/>
              </a:lnSpc>
              <a:buSzPct val="75000"/>
              <a:buChar char="•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时间离散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21027" indent="-321027" algn="l" defTabSz="457200">
              <a:lnSpc>
                <a:spcPct val="120000"/>
              </a:lnSpc>
              <a:buSzPct val="75000"/>
              <a:buChar char="•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信号值</a:t>
            </a:r>
            <a:r>
              <a:rPr dirty="0"/>
              <a:t>/ </a:t>
            </a:r>
            <a:r>
              <a:rPr dirty="0" err="1"/>
              <a:t>频谱值、系统系数值都是离散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21027" indent="-321027" algn="l" defTabSz="457200">
              <a:lnSpc>
                <a:spcPct val="120000"/>
              </a:lnSpc>
              <a:buSzPct val="75000"/>
              <a:buChar char="•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用有限位二进制数表示</a:t>
            </a:r>
            <a:endParaRPr dirty="0"/>
          </a:p>
        </p:txBody>
      </p:sp>
      <p:sp>
        <p:nvSpPr>
          <p:cNvPr id="228" name="有限字长效应实际值与理论值相比有误差"/>
          <p:cNvSpPr txBox="1"/>
          <p:nvPr/>
        </p:nvSpPr>
        <p:spPr>
          <a:xfrm>
            <a:off x="553091" y="5717077"/>
            <a:ext cx="6057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2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0433FF"/>
                </a:solidFill>
              </a:rPr>
              <a:t>有限字长效应</a:t>
            </a:r>
            <a:r>
              <a:rPr dirty="0"/>
              <a:t>实际值与理论值相比有误差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EAEC8D-F1E2-4264-A486-D91EA1164C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误差的三个来源：…"/>
          <p:cNvSpPr txBox="1"/>
          <p:nvPr/>
        </p:nvSpPr>
        <p:spPr>
          <a:xfrm>
            <a:off x="391529" y="603743"/>
            <a:ext cx="12235722" cy="3032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误差的三个来源：</a:t>
            </a:r>
          </a:p>
          <a:p>
            <a:pPr algn="l" defTabSz="457200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1、输入信号的量化误差            A / D变换时产生：ADC有限字长，</a:t>
            </a:r>
          </a:p>
          <a:p>
            <a:pPr algn="l" defTabSz="457200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                                           无限精度的模拟信号，有限精度的数字信号</a:t>
            </a:r>
          </a:p>
          <a:p>
            <a:pPr algn="l" defTabSz="457200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2、系统系数的量化误差           零极点位置改变，频率响应变化</a:t>
            </a:r>
          </a:p>
          <a:p>
            <a:pPr algn="l" defTabSz="457200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3、运算误差                             运算过程中舍入、截尾等引起的误差</a:t>
            </a:r>
          </a:p>
        </p:txBody>
      </p:sp>
      <p:sp>
        <p:nvSpPr>
          <p:cNvPr id="227" name="本章的目的:…"/>
          <p:cNvSpPr txBox="1"/>
          <p:nvPr/>
        </p:nvSpPr>
        <p:spPr>
          <a:xfrm>
            <a:off x="286022" y="4399386"/>
            <a:ext cx="12235722" cy="3982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200000"/>
              </a:lnSpc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本章的目的:</a:t>
            </a:r>
          </a:p>
          <a:p>
            <a:pPr algn="l" defTabSz="457200">
              <a:lnSpc>
                <a:spcPct val="20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① 认识这三类误差</a:t>
            </a:r>
          </a:p>
          <a:p>
            <a:pPr algn="l" defTabSz="457200">
              <a:lnSpc>
                <a:spcPct val="20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② 了解这三类误差的大小与采用的数的长度（ADC位数、信号字长，系数字长）、</a:t>
            </a:r>
          </a:p>
          <a:p>
            <a:pPr algn="l" defTabSz="457200">
              <a:lnSpc>
                <a:spcPct val="20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与数的表示（数制、码制、量化方式）、与滤波器的结构型式有什么关系</a:t>
            </a:r>
          </a:p>
          <a:p>
            <a:pPr algn="l" defTabSz="457200">
              <a:lnSpc>
                <a:spcPct val="20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③ 掌握分析误差的实用方法：分别考虑、统计分析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BB90A0-EF76-4779-8A72-E0CBBD248B9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371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79088" y="9373396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31" name="6.1 数的表示及其对量化的影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6.1 数的表示及其对量化的影响</a:t>
            </a:r>
          </a:p>
        </p:txBody>
      </p:sp>
      <p:sp>
        <p:nvSpPr>
          <p:cNvPr id="232" name="表示"/>
          <p:cNvSpPr txBox="1"/>
          <p:nvPr/>
        </p:nvSpPr>
        <p:spPr>
          <a:xfrm>
            <a:off x="1003727" y="1486091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r>
              <a:t>表示</a:t>
            </a:r>
          </a:p>
        </p:txBody>
      </p:sp>
      <p:sp>
        <p:nvSpPr>
          <p:cNvPr id="233" name="运算"/>
          <p:cNvSpPr txBox="1"/>
          <p:nvPr/>
        </p:nvSpPr>
        <p:spPr>
          <a:xfrm>
            <a:off x="1003727" y="6028418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r>
              <a:t>运算</a:t>
            </a:r>
          </a:p>
        </p:txBody>
      </p:sp>
      <p:sp>
        <p:nvSpPr>
          <p:cNvPr id="234" name="数制"/>
          <p:cNvSpPr txBox="1"/>
          <p:nvPr/>
        </p:nvSpPr>
        <p:spPr>
          <a:xfrm>
            <a:off x="3412178" y="1526096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433FF"/>
                </a:solidFill>
              </a:rPr>
              <a:t>数制</a:t>
            </a:r>
          </a:p>
        </p:txBody>
      </p:sp>
      <p:sp>
        <p:nvSpPr>
          <p:cNvPr id="235" name="码制"/>
          <p:cNvSpPr txBox="1"/>
          <p:nvPr/>
        </p:nvSpPr>
        <p:spPr>
          <a:xfrm>
            <a:off x="5989438" y="1526096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433FF"/>
                </a:solidFill>
              </a:rPr>
              <a:t>码制</a:t>
            </a:r>
          </a:p>
        </p:txBody>
      </p:sp>
      <p:sp>
        <p:nvSpPr>
          <p:cNvPr id="236" name="量化方式"/>
          <p:cNvSpPr txBox="1"/>
          <p:nvPr/>
        </p:nvSpPr>
        <p:spPr>
          <a:xfrm>
            <a:off x="8105035" y="1526096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433FF"/>
                </a:solidFill>
              </a:rPr>
              <a:t>量化方式</a:t>
            </a:r>
          </a:p>
        </p:txBody>
      </p:sp>
      <p:sp>
        <p:nvSpPr>
          <p:cNvPr id="237" name="加法…"/>
          <p:cNvSpPr txBox="1"/>
          <p:nvPr/>
        </p:nvSpPr>
        <p:spPr>
          <a:xfrm>
            <a:off x="3347238" y="5948295"/>
            <a:ext cx="1155803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加法</a:t>
            </a:r>
          </a:p>
          <a:p>
            <a:r>
              <a:rPr dirty="0"/>
              <a:t>乘法</a:t>
            </a:r>
          </a:p>
          <a:p>
            <a:r>
              <a:rPr dirty="0"/>
              <a:t>延迟</a:t>
            </a:r>
          </a:p>
        </p:txBody>
      </p:sp>
      <p:sp>
        <p:nvSpPr>
          <p:cNvPr id="238" name="定点…"/>
          <p:cNvSpPr txBox="1"/>
          <p:nvPr/>
        </p:nvSpPr>
        <p:spPr>
          <a:xfrm>
            <a:off x="2953589" y="2217815"/>
            <a:ext cx="1943101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定点</a:t>
            </a:r>
          </a:p>
          <a:p>
            <a:r>
              <a:rPr dirty="0"/>
              <a:t>浮点</a:t>
            </a:r>
          </a:p>
          <a:p>
            <a:r>
              <a:rPr dirty="0"/>
              <a:t>成组浮点</a:t>
            </a:r>
          </a:p>
        </p:txBody>
      </p:sp>
      <p:sp>
        <p:nvSpPr>
          <p:cNvPr id="239" name="原码…"/>
          <p:cNvSpPr txBox="1"/>
          <p:nvPr/>
        </p:nvSpPr>
        <p:spPr>
          <a:xfrm>
            <a:off x="5924499" y="2217815"/>
            <a:ext cx="1155802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原码</a:t>
            </a:r>
          </a:p>
          <a:p>
            <a:r>
              <a:rPr dirty="0"/>
              <a:t>补码</a:t>
            </a:r>
          </a:p>
          <a:p>
            <a:r>
              <a:rPr dirty="0"/>
              <a:t>反码</a:t>
            </a:r>
          </a:p>
        </p:txBody>
      </p:sp>
      <p:sp>
        <p:nvSpPr>
          <p:cNvPr id="240" name="舍入…"/>
          <p:cNvSpPr txBox="1"/>
          <p:nvPr/>
        </p:nvSpPr>
        <p:spPr>
          <a:xfrm>
            <a:off x="8501759" y="2535315"/>
            <a:ext cx="115580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舍入</a:t>
            </a:r>
          </a:p>
          <a:p>
            <a:r>
              <a:rPr dirty="0"/>
              <a:t>截尾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1178</Words>
  <Application>Microsoft Office PowerPoint</Application>
  <PresentationFormat>自定义</PresentationFormat>
  <Paragraphs>464</Paragraphs>
  <Slides>37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Helvetica Light</vt:lpstr>
      <vt:lpstr>Helvetica Neue</vt:lpstr>
      <vt:lpstr>Cambria Math</vt:lpstr>
      <vt:lpstr>Helvetica</vt:lpstr>
      <vt:lpstr>Times</vt:lpstr>
      <vt:lpstr>White</vt:lpstr>
      <vt:lpstr>数字信号处理 Digital Signal Processing</vt:lpstr>
      <vt:lpstr>回顾</vt:lpstr>
      <vt:lpstr>5.6 FIR滤波器的实现结构</vt:lpstr>
      <vt:lpstr>5.6 FIR滤波器的实现结构</vt:lpstr>
      <vt:lpstr>IIR与FIR滤波器比较</vt:lpstr>
      <vt:lpstr>第6章 数字信号处理中的有限字长效应</vt:lpstr>
      <vt:lpstr>PowerPoint 演示文稿</vt:lpstr>
      <vt:lpstr>PowerPoint 演示文稿</vt:lpstr>
      <vt:lpstr>6.1 数的表示及其对量化的影响</vt:lpstr>
      <vt:lpstr>6.1 数的表示及其对量化的影响</vt:lpstr>
      <vt:lpstr>6.1 数的表示及其对量化的影响</vt:lpstr>
      <vt:lpstr>6.1 数的表示及其对量化的影响</vt:lpstr>
      <vt:lpstr>6.1 数的表示及其对量化的影响</vt:lpstr>
      <vt:lpstr>6.1 数的表示及其对量化的影响</vt:lpstr>
      <vt:lpstr>6.1 数的表示及其对量化的影响</vt:lpstr>
      <vt:lpstr>6.1 数的表示及其对量化的影响</vt:lpstr>
      <vt:lpstr>6.1 数的表示及其对量化的影响</vt:lpstr>
      <vt:lpstr>6.1 数的表示及其对量化的影响</vt:lpstr>
      <vt:lpstr>6.1 数的表示及其对量化的影响</vt:lpstr>
      <vt:lpstr>6.1 数的表示及其对量化的影响</vt:lpstr>
      <vt:lpstr>6.1 数的表示及其对量化的影响</vt:lpstr>
      <vt:lpstr>6.1 数的表示及其对量化的影响</vt:lpstr>
      <vt:lpstr>6.1 数的表示及其对量化的影响</vt:lpstr>
      <vt:lpstr>6.1 数的表示及其对量化的影响</vt:lpstr>
      <vt:lpstr>6.2 A/D变换的字长效应</vt:lpstr>
      <vt:lpstr>6.2 A/D变换的字长效应</vt:lpstr>
      <vt:lpstr>6.2 A/D变换的字长效应</vt:lpstr>
      <vt:lpstr>6.2 A/D变换的字长效应</vt:lpstr>
      <vt:lpstr>6.2 A/D变换的字长效应</vt:lpstr>
      <vt:lpstr>6.3 系数量化误差</vt:lpstr>
      <vt:lpstr>6.3 系数量化误差</vt:lpstr>
      <vt:lpstr>6.3 系数量化误差</vt:lpstr>
      <vt:lpstr>6.3 系数量化误差</vt:lpstr>
      <vt:lpstr>6.3 系数量化误差</vt:lpstr>
      <vt:lpstr>作业</vt:lpstr>
      <vt:lpstr>实验</vt:lpstr>
      <vt:lpstr>考试范围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数字信号处理 Digital Signal Processing</dc:title>
  <cp:lastModifiedBy>而云 刘</cp:lastModifiedBy>
  <cp:revision>46</cp:revision>
  <dcterms:modified xsi:type="dcterms:W3CDTF">2021-11-29T01:27:29Z</dcterms:modified>
</cp:coreProperties>
</file>