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8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6016"/>
  </p:normalViewPr>
  <p:slideViewPr>
    <p:cSldViewPr snapToGrid="0" snapToObjects="1">
      <p:cViewPr varScale="1">
        <p:scale>
          <a:sx n="68" d="100"/>
          <a:sy n="68" d="100"/>
        </p:scale>
        <p:origin x="7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12:42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3223 0 0,'0'0'288'0'0,"2"-8"-288"0"0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52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49 195 4143 0 0,'-3'0'140'0'0,"1"1"-1"0"0,0-1 1 0 0,0 1-1 0 0,-1-1 1 0 0,1 1-1 0 0,0 0 1 0 0,0 0-1 0 0,0 0 1 0 0,0 0-1 0 0,0 0 1 0 0,0 0-1 0 0,0 1 1 0 0,1-1-1 0 0,-1 0 1 0 0,0 1-1 0 0,1 0 0 0 0,-1-1 1 0 0,1 1-1 0 0,-1 0 1 0 0,1 0-1 0 0,0 0 1 0 0,0 0-1 0 0,0 0 1 0 0,0 0-1 0 0,0 0 1 0 0,0 0-1 0 0,1 0 1 0 0,-1 1-1 0 0,1-1 1 0 0,-1 0-1 0 0,1 0 1 0 0,0 4-1 0 0,0 0 338 0 0,0 1 0 0 0,0-1 0 0 0,3 11 0 0 0,-2-12 1484 0 0,8 6-1425 0 0,27 33-66 0 0,-26-33 404 0 0,1-2-514 0 0,34 26-298 0 0,-34-27-121 0 0</inkml:trace>
  <inkml:trace contextRef="#ctx0" brushRef="#br0" timeOffset="1">410 24 4607 0 0,'-17'-1'1071'0'0,"35"-2"4380"0"0,39-6-4613 0 0,-43 7 1290 0 0,3 2-1785 0 0,52 2-304 0 0,-38-4-503 0 0,26-5-219 0 0,-43 5-778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53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5 4607 0 0,'-4'-2'200'0'0,"-1"0"48"0"0,3 2-248 0 0,0 2 0 0 0,0 2 0 0 0,0 1 0 0 0,-1 1 1160 0 0,-1 5 184 0 0,-3 7 40 0 0,-1 10 8 0 0,-6 14-160 0 0,-1 8-32 0 0,0 14-8 0 0,0 8 0 0 0,-3 9-584 0 0,0 4-128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47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20 5983 0 0,'-5'-3'302'0'0,"0"0"-1"0"0,0 1 0 0 0,0-1 0 0 0,-1 1 0 0 0,1 0 0 0 0,-1 1 1 0 0,-9-3-1 0 0,24 13 1 0 0,-2-5-194 0 0,-6-4 410 0 0,15 8-342 0 0,46 21 16 0 0,-46-22 6 0 0,1-4-31 0 0,50 7-123 0 0,-35-7-1 0 0,29-3-14 0 0,-45 0 62 0 0,-12 14 6 0 0,1 5-52 0 0,3 26-1 0 0,-8-42-39 0 0,0-1-1 0 0,0 1 1 0 0,0 0-1 0 0,0-1 1 0 0,0 1-1 0 0,-1 0 1 0 0,0-1-1 0 0,1 1 0 0 0,-1-1 1 0 0,0 1-1 0 0,0-1 1 0 0,0 1-1 0 0,-1-1 1 0 0,1 0-1 0 0,-1 0 1 0 0,1 1-1 0 0,-1-1 1 0 0,-2 2-1 0 0,-3 4-1 0 0,-19 26-32 0 0,-1-1 0 0 0,-55 49-1 0 0,75-76 30 0 0,-1-1 0 0 0,1 0 0 0 0,-17 8 0 0 0,24-13 5 0 0,0 0 0 0 0,0 1-1 0 0,0-1 1 0 0,0 0-1 0 0,0 0 1 0 0,0 0 0 0 0,-1 1-1 0 0,1-1 1 0 0,0 0 0 0 0,0 0-1 0 0,0 1 1 0 0,0-1 0 0 0,0 0-1 0 0,0 0 1 0 0,0 1-1 0 0,0-1 1 0 0,0 0 0 0 0,0 0-1 0 0,0 1 1 0 0,0-1 0 0 0,0 0-1 0 0,0 0 1 0 0,0 1-1 0 0,1-1 1 0 0,-1 0 0 0 0,0 0-1 0 0,0 1 1 0 0,0-1 0 0 0,0 0-1 0 0,0 0 1 0 0,0 0-1 0 0,1 1 1 0 0,-1-1 0 0 0,0 0-1 0 0,8 10 297 0 0,-6-7 1038 0 0,12 8-941 0 0,38 31-22 0 0,-39-31 344 0 0,3-3-540 0 0,49 22-133 0 0,-49-22-50 0 0,-3-8-583 0 0,42 0-606 0 0,-54 0 990 0 0,0 1 0 0 0,0-1 1 0 0,0 0-1 0 0,0 0 0 0 0,0-1 0 0 0,-1 1 1 0 0,1 0-1 0 0,0 0 0 0 0,0 0 1 0 0,0 0-1 0 0,0-1 0 0 0,0 1 1 0 0,-1 0-1 0 0,1-1 0 0 0,0 1 1 0 0,0-1-1 0 0,-1 1 0 0 0,1-1 0 0 0,0 1 1 0 0,0-1-1 0 0,0-1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4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3679 0 0,'-2'4'328'0'0,"0"-1"-264"0"0,13 8 3896 0 0,74 28-3776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48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43 283 3223 0 0,'-4'0'18'0'0,"-17"1"580"0"0,20-2-517 0 0,0 2 0 0 0,0-1 0 0 0,0 0-1 0 0,1 0 1 0 0,-1 0 0 0 0,0 0 0 0 0,0 0 0 0 0,1 1 0 0 0,-1-1-1 0 0,0 0 1 0 0,1 1 0 0 0,-1-1 0 0 0,0 0 0 0 0,1 1 0 0 0,-1-1-1 0 0,0 1 1 0 0,1-1 0 0 0,-1 1 0 0 0,1-1 0 0 0,-1 1-1 0 0,1 0 1 0 0,-1 0 0 0 0,0 0 218 0 0,1-1-290 0 0,0 0 1 0 0,0 1-1 0 0,0-1 1 0 0,0 0-1 0 0,0 0 0 0 0,0 0 1 0 0,0 0-1 0 0,0 0 1 0 0,0 0-1 0 0,0 0 1 0 0,0 1-1 0 0,0-1 0 0 0,0 0 1 0 0,0 0-1 0 0,0 0 1 0 0,0 0-1 0 0,0 0 1 0 0,0 0-1 0 0,0 1 0 0 0,0-1 1 0 0,0 0-1 0 0,0 0 1 0 0,0 0-1 0 0,0 0 0 0 0,0 0 1 0 0,0 0-1 0 0,0 0 1 0 0,0 1-1 0 0,0-1 1 0 0,1 0-1 0 0,-1 0 0 0 0,0 0 1 0 0,0 0-1 0 0,0 0 1 0 0,0 0-1 0 0,0 0 0 0 0,0 0 1 0 0,0 0-1 0 0,0 0 1 0 0,1 0-1 0 0,-1 0 1 0 0,0 1-1 0 0,0-1 0 0 0,0 0 1 0 0,0 0-1 0 0,0 0 1 0 0,1 0-1 0 0,23 6 2800 0 0,39 9-2090 0 0,-48-12 694 0 0,-7-3-1271 0 0,0 1 0 0 0,0-1 0 0 0,14 4 0 0 0,-14-3-46 0 0,0 1 1 0 0,-1-1-1 0 0,16-1 0 0 0,38-3-112 0 0,-49 2-325 0 0,46-12-3275 0 0,-46 11 5 0 0</inkml:trace>
  <inkml:trace contextRef="#ctx0" brushRef="#br0" timeOffset="1">608 7 4143 0 0,'2'-4'368'0'0,"-2"2"-296"0"0,0 6 1336 0 0,-2 0 272 0 0,-3 3 48 0 0,1 4 16 0 0,-7 6-536 0 0,-2 7-112 0 0,-2 12-16 0 0,-5 7-8 0 0,0 5-616 0 0,-4 7-120 0 0,2 2-24 0 0,3 4-8 0 0,-1 5 112 0 0,2-2 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8:10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47 478 2303 0 0,'-11'-22'1135'0'0,"-4"1"-190"0"0,15 20-822 0 0,-1 0 0 0 0,1 0 1 0 0,-1 1-1 0 0,1-1 0 0 0,-1 0 1 0 0,1 1-1 0 0,-1-1 0 0 0,0 0 1 0 0,1 1-1 0 0,-1-1 1 0 0,0 1-1 0 0,0-1 0 0 0,1 1 1 0 0,-1 0-1 0 0,0-1 0 0 0,0 1 1 0 0,0 0-1 0 0,1-1 0 0 0,-1 1 1 0 0,0 0-1 0 0,0 0 1 0 0,0 0-1 0 0,0 0 0 0 0,0 0 1 0 0,-1 0-1 0 0,2 1 116 0 0,0 0 1 0 0,0 0-1 0 0,0-1 0 0 0,0 1 1 0 0,0 0-1 0 0,1 0 1 0 0,-1 0-1 0 0,0 0 0 0 0,1 0 1 0 0,-1-1-1 0 0,0 1 0 0 0,1 0 1 0 0,-1 0-1 0 0,1-1 0 0 0,-1 1 1 0 0,1 0-1 0 0,0 0 0 0 0,13 17 1940 0 0,-10-15-1951 0 0,0 0 0 0 0,0 1 0 0 0,0-1 0 0 0,-1 1 0 0 0,1 0 0 0 0,-1 0 0 0 0,0 0 0 0 0,0 0 0 0 0,2 6 0 0 0,-1 0-10 0 0,0 1 1 0 0,0 0 0 0 0,2 12-1 0 0,7 66 896 0 0,-11-66-759 0 0,1-1 1 0 0,1 0 0 0 0,13 40-1 0 0,-16-60-333 0 0,-1 0 0 0 0,1 0 0 0 0,0-1 0 0 0,-1 1 0 0 0,1 0 0 0 0,0-1 0 0 0,0 1 0 0 0,1-1 0 0 0,-1 1 0 0 0,0-1 0 0 0,0 0 0 0 0,1 1 0 0 0,-1-1 0 0 0,0 0 0 0 0,1 0 0 0 0,-1 0 0 0 0,4 1 0 0 0,-4-1-8 0 0,1-1 0 0 0,-1 0 1 0 0,1 1-1 0 0,0-1 0 0 0,-1 0 0 0 0,1 0 0 0 0,0 0 1 0 0,-1-1-1 0 0,1 1 0 0 0,0 0 0 0 0,-1-1 0 0 0,1 1 1 0 0,-1-1-1 0 0,1 1 0 0 0,-1-1 0 0 0,1 0 1 0 0,-1 0-1 0 0,1 1 0 0 0,2-3 0 0 0,5-5 62 0 0,0-1 0 0 0,-1 1-1 0 0,0-1 1 0 0,0-1 0 0 0,-1 1-1 0 0,0-2 1 0 0,8-14 0 0 0,-9 15 0 0 0,139-271 1083 0 0,-21-10-1649 0 0,-92 210-402 0 0,-14 41-6575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8:1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54 1375 0 0,'-1'-3'91'0'0,"0"0"0"0"0,1 1 0 0 0,-1-1 0 0 0,0 0 0 0 0,0 0 0 0 0,0 0 0 0 0,-1 1 0 0 0,1-1 0 0 0,-1 1 0 0 0,1-1 0 0 0,-1 1 0 0 0,0-1 0 0 0,0 1 0 0 0,0 0 0 0 0,-3-2 0 0 0,3 2-9 0 0,0 1-1 0 0,0 0 0 0 0,0 0 0 0 0,0 0 1 0 0,0 0-1 0 0,-1 0 0 0 0,-2 0 0 0 0,5 0 12 0 0,-1 1 0 0 0,1 0-1 0 0,-1 0 1 0 0,0 0 0 0 0,0-1-1 0 0,1 1 1 0 0,-1 0 0 0 0,0 0-1 0 0,1 0 1 0 0,-1 0 0 0 0,0 0-1 0 0,1 0 1 0 0,-1 0 0 0 0,0 1-1 0 0,1-1 1 0 0,-1 0 0 0 0,0 0-1 0 0,1 0 1 0 0,-1 1 0 0 0,0-1-1 0 0,1 0 1 0 0,-1 1 0 0 0,1-1-1 0 0,-1 0 1 0 0,1 1 0 0 0,-1-1-1 0 0,2 7 2569 0 0,-1-7-2596 0 0,10 2 841 0 0,10 0-458 0 0,-18-4-318 0 0,1 2-250 0 0,14 10 2604 0 0,39 22-2038 0 0,-42-24 510 0 0,-8 4-476 0 0,19 38 0 0 0,-19-38 0 0 0,-2-1 0 0 0,14 30-10 0 0,-14-31 371 0 0,2 0-432 0 0,17 29-39 0 0,-17-29 250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5:00:58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33 116 11975 0 0,'-10'-27'1064'0'0,"2"9"-728"0"0,6 1-240 0 0,0 5 0 0 0,-5-7-3704 0 0,3-3-744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46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77 2759 0 0,'-22'-2'286'0'0,"22"-15"739"0"0,1 14-916 0 0,-1 0 0 0 0,1 1 1 0 0,0-1-1 0 0,0 0 0 0 0,0 1 0 0 0,0-1 0 0 0,0 1 0 0 0,0 0 0 0 0,1-1 1 0 0,-1 1-1 0 0,1 0 0 0 0,0 0 0 0 0,0 0 0 0 0,0 0 0 0 0,0 0 1 0 0,0 0-1 0 0,0 1 0 0 0,0-1 0 0 0,0 0 0 0 0,1 1 0 0 0,-1 0 0 0 0,6-2 1 0 0,-3 1 126 0 0,0 0 1 0 0,1 1-1 0 0,-1 0 1 0 0,1 0-1 0 0,-1 1 1 0 0,1-1-1 0 0,-1 1 1 0 0,1 1-1 0 0,10 0 1 0 0,-14 0 436 0 0,13 2-513 0 0,45 12-28 0 0,-45-11 202 0 0,1 0-268 0 0,50 14-2 0 0,-35-9-10 0 0,29 13-44 0 0,-59-22-8 0 0,0 1 0 0 0,0-1-1 0 0,1 1 1 0 0,-1-1-1 0 0,0 1 1 0 0,0-1 0 0 0,1 1-1 0 0,-1 0 1 0 0,0 0-1 0 0,0 0 1 0 0,0 0 0 0 0,0-1-1 0 0,0 1 1 0 0,0 0-1 0 0,0 1 1 0 0,-1-1 0 0 0,1 0-1 0 0,0 0 1 0 0,-1 0-1 0 0,1 0 1 0 0,0 1 0 0 0,-1-1-1 0 0,0 0 1 0 0,1 0-1 0 0,-1 1 1 0 0,0-1 0 0 0,1 0-1 0 0,-1 1 1 0 0,0-1-1 0 0,0 1 1 0 0,0-1 0 0 0,0 0-1 0 0,0 1 1 0 0,-1-1-1 0 0,1 0 1 0 0,0 1 0 0 0,-1-1-1 0 0,1 0 1 0 0,-1 1-1 0 0,1-1 1 0 0,-1 0 0 0 0,0 2-1 0 0,-1 1 10 0 0,-2 7 19 0 0,-1 0 0 0 0,0-1 0 0 0,-1 0 0 0 0,0 0 0 0 0,-12 16 0 0 0,-43 40 84 0 0,32-39-113 0 0,-2-2 1 0 0,-1-1-1 0 0,-37 20 1 0 0,-35 26 77 0 0,84-55-35 0 0,-44 37-42 0 0,55-44 23 0 0,0 1 0 0 0,0 0 0 0 0,1 1 0 0 0,-10 15 0 0 0,17-24-11 0 0,1 0-1 0 0,-1-1 1 0 0,0 1 0 0 0,1 0 0 0 0,-1 0 0 0 0,1 1 0 0 0,-1-1 0 0 0,1 0-1 0 0,0 0 1 0 0,-1 0 0 0 0,1 0 0 0 0,0 0 0 0 0,0 0 0 0 0,0 0 0 0 0,0 0-1 0 0,0 1 1 0 0,0-1 0 0 0,0 0 0 0 0,0 0 0 0 0,0 0 0 0 0,1 0 0 0 0,-1 0-1 0 0,1 2 1 0 0,0-1 33 0 0,0-1 1 0 0,1 0-1 0 0,-1 1 0 0 0,0-1 0 0 0,0 0 0 0 0,1 0 0 0 0,-1 0 1 0 0,1 0-1 0 0,-1 0 0 0 0,1 0 0 0 0,-1-1 0 0 0,1 1 0 0 0,-1 0 1 0 0,3 0-1 0 0,3 1 209 0 0,1 0 1 0 0,0-1-1 0 0,-1 0 0 0 0,1 0 1 0 0,14-1-1 0 0,6-2 246 0 0,51-10 0 0 0,-68 9-404 0 0,-1 0-1 0 0,1 0 1 0 0,-1-1-1 0 0,0 0 1 0 0,0-1-1 0 0,0 0 1 0 0,16-11-1 0 0,-23 13-212 0 0,0 0 0 0 0,0 0 0 0 0,0 0 0 0 0,-1 0-1 0 0,1 0 1 0 0,-1-1 0 0 0,3-5 0 0 0,2-4-820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46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0 3679 0 0,'-6'3'164'0'0,"0"-1"0"0"0,0 1-1 0 0,0 1 1 0 0,1-1-1 0 0,-1 1 1 0 0,1 0 0 0 0,0 0-1 0 0,0 0 1 0 0,0 1-1 0 0,1 0 1 0 0,-1 0 0 0 0,1 0-1 0 0,1 0 1 0 0,-1 1-1 0 0,1-1 1 0 0,-1 1 0 0 0,2 0-1 0 0,-1 0 1 0 0,-3 12-1 0 0,5-16-103 0 0,1-1-1 0 0,0 1 0 0 0,0 0 0 0 0,0-1 1 0 0,0 1-1 0 0,0 0 0 0 0,0-1 0 0 0,0 1 1 0 0,0-1-1 0 0,1 1 0 0 0,-1 0 0 0 0,0-1 1 0 0,1 1-1 0 0,0-1 0 0 0,-1 1 0 0 0,1-1 1 0 0,0 1-1 0 0,0-1 0 0 0,-1 0 0 0 0,3 2 1 0 0,2 2 55 0 0,0-1 1 0 0,1 1 0 0 0,0-1 0 0 0,9 5-1 0 0,-8-5-114 0 0,-5-3-419 0 0,13 1-1616 0 0,62 11-682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47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33 280 5527 0 0,'-2'0'52'0'0,"1"0"-1"0"0,0 0 0 0 0,-1 0 0 0 0,1 0 0 0 0,0 0 1 0 0,0 0-1 0 0,-1 0 0 0 0,1 0 0 0 0,0 1 1 0 0,-1-1-1 0 0,1 0 0 0 0,0 1 0 0 0,0-1 0 0 0,-1 1 1 0 0,1-1-1 0 0,0 1 0 0 0,0 0 0 0 0,0 0 0 0 0,0-1 1 0 0,0 1-1 0 0,0 0 0 0 0,0 0 0 0 0,0 0 0 0 0,0 0 1 0 0,0 0-1 0 0,-1 2 0 0 0,2-2-40 0 0,0-1 0 0 0,0 0 1 0 0,1 1-1 0 0,-1-1 0 0 0,0 0 0 0 0,0 0 0 0 0,0 1 1 0 0,0-1-1 0 0,0 0 0 0 0,1 1 0 0 0,-1-1 0 0 0,0 0 1 0 0,0 0-1 0 0,0 0 0 0 0,1 1 0 0 0,-1-1 0 0 0,0 0 0 0 0,0 0 1 0 0,1 0-1 0 0,-1 1 0 0 0,0-1 0 0 0,1 0 0 0 0,-1 0 1 0 0,0 0-1 0 0,0 0 0 0 0,1 0 0 0 0,-1 0 0 0 0,0 0 1 0 0,1 0-1 0 0,-1 1 0 0 0,0-1 0 0 0,1 0 0 0 0,-1 0 1 0 0,0 0-1 0 0,1-1 0 0 0,12 2 313 0 0,14 3 449 0 0,-17-2-404 0 0,0-1-1 0 0,-1 0 0 0 0,12 0 0 0 0,35 0-316 0 0,-49 0-120 0 0,0-2 0 0 0,0 1 0 0 0,1-1 0 0 0,-1 0 0 0 0,-1 0 0 0 0,13-4 0 0 0,-7 1-580 0 0,3 0-2540 0 0</inkml:trace>
  <inkml:trace contextRef="#ctx0" brushRef="#br0" timeOffset="1">506 0 6447 0 0,'0'0'13'0'0,"0"0"0"0"0,0 0-1 0 0,0 0 1 0 0,0 0 0 0 0,0 1-1 0 0,0-1 1 0 0,0 0 0 0 0,0 0 0 0 0,0 0-1 0 0,0 0 1 0 0,0 0 0 0 0,0 0-1 0 0,0 0 1 0 0,0 0 0 0 0,0 0-1 0 0,0 0 1 0 0,0 0 0 0 0,0 0-1 0 0,1 0 1 0 0,-1 0 0 0 0,0 0-1 0 0,0 0 1 0 0,0 0 0 0 0,0 0-1 0 0,0 0 1 0 0,0 0 0 0 0,0 0 0 0 0,0 0-1 0 0,0 0 1 0 0,0 0 0 0 0,0 0-1 0 0,0 0 1 0 0,0 0 0 0 0,1 0-1 0 0,-1 0 1 0 0,0 0 0 0 0,0 0-1 0 0,0 0 1 0 0,0 0 0 0 0,0 0-1 0 0,0 0 1 0 0,0 0 0 0 0,0 0-1 0 0,0 0 1 0 0,0 0 0 0 0,0 0-1 0 0,0 0 1 0 0,0 0 0 0 0,0-1 0 0 0,0 15 531 0 0,-3 20 493 0 0,-10 55 223 0 0,-19 181-205 0 0,30-233-3690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49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3679 0 0,'9'-1'4660'0'0,"42"-12"-3974"0"0,-39 9 1168 0 0,2 3-1423 0 0,51-8 1178 0 0,-56 19-1225 0 0,26 31 11 0 0,-34-41-369 0 0,0 1 0 0 0,0 0 0 0 0,-1 0-1 0 0,1 0 1 0 0,0 0 0 0 0,0 0 0 0 0,-1 0 0 0 0,1 0 0 0 0,-1 0 0 0 0,1 0 0 0 0,-1 0 0 0 0,1 0-1 0 0,-1 0 1 0 0,1 0 0 0 0,-1 1 0 0 0,0 0 0 0 0,3 8 127 0 0,2 31 619 0 0,-1 14-9 0 0,-2-5-222 0 0,0-22-297 0 0,-2-21-84 0 0,1 0-37 0 0,4 23-10 0 0,-4-23 1135 0 0,13-10-1150 0 0,45-11 39 0 0,-46 11-59 0 0,-9-2 1 0 0,15-24 253 0 0,3-8 144 0 0,-12 21-372 0 0,48-76 824 0 0,-37 64-788 0 0,-2 3-189 0 0,-9 14-346 0 0,21-20-109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50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55 142 1375 0 0,'-8'-3'188'0'0,"5"3"25"0"0,0-1 0 0 0,1 0 0 0 0,-1 0 0 0 0,1 0 0 0 0,-1-1 0 0 0,1 1 0 0 0,-4-3 0 0 0,-2-3 3080 0 0,7 7-3084 0 0,0-1-1 0 0,0 1 0 0 0,0-1 1 0 0,0 1-1 0 0,0-1 0 0 0,0 0 1 0 0,1 1-1 0 0,-1-1 0 0 0,0 0 1 0 0,0 0-1 0 0,1 0 0 0 0,-1 0 1 0 0,1 0-1 0 0,-1 1 0 0 0,1-1 1 0 0,-1 0-1 0 0,1 0 0 0 0,-1 0 1 0 0,1 0-1 0 0,-1-2 0 0 0,12-3-154 0 0,31-21-25 0 0,-31 21 143 0 0,4 2-99 0 0,45-11 13 0 0,-45 12 54 0 0,-1 0 20 0 0,41-11 6 0 0,-41 11 33 0 0,0 0 128 0 0,41-9 51 0 0,-41 10 381 0 0,0 1-459 0 0,55-3 447 0 0,-61 13-625 0 0,24 29-42 0 0,-31-35-79 0 0,0-1 0 0 0,0 1-1 0 0,0 0 1 0 0,0 0 0 0 0,-1-1-1 0 0,1 1 1 0 0,-1 0 0 0 0,1 0 0 0 0,-1 0-1 0 0,0-1 1 0 0,-1 1 0 0 0,1 0-1 0 0,0 0 1 0 0,-1 0 0 0 0,1-1-1 0 0,-1 1 1 0 0,0 0 0 0 0,0-1 0 0 0,0 1-1 0 0,-3 4 1 0 0,1 1 0 0 0,-4 10-99 0 0,-2-1 0 0 0,0 0-1 0 0,0-1 1 0 0,-2 0 0 0 0,0-1-1 0 0,-1 1 1 0 0,-25 24 0 0 0,4-11-159 0 0,0-1 0 0 0,-51 33 0 0 0,52-43 345 0 0,24-14 130 0 0,-1 1 1 0 0,1-1 0 0 0,0 1 0 0 0,-12 11 99 0 0,14-12-357 0 0,6-3 99 0 0,1-1 0 0 0,-1 1 0 0 0,0-1 0 0 0,0 1 0 0 0,0 0 0 0 0,0-1 0 0 0,0 1 0 0 0,1-1-1 0 0,-1 1 1 0 0,0-1 0 0 0,1 1 0 0 0,-1-1 0 0 0,0 1 0 0 0,1-1 0 0 0,-1 1 0 0 0,0-1 0 0 0,1 0 0 0 0,-1 1 0 0 0,1-1 0 0 0,-1 1 0 0 0,1-1 0 0 0,-1 0 0 0 0,1 0 0 0 0,-1 1 0 0 0,1-1 0 0 0,0 0 0 0 0,43 30 188 0 0,-33-23 392 0 0,5-4-448 0 0,46 9-16 0 0,-46-10 88 0 0,-2-3-218 0 0,41-7-113 0 0,-41 7-49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50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5 301 5983 0 0,'-4'31'1867'0'0,"6"-26"-1196"0"0,7 19 74 0 0,-7-18 1424 0 0,6 1-997 0 0,24 24-117 0 0,-24-23 297 0 0,8-10-1503 0 0,48-6-147 0 0,-48 7-928 0 0</inkml:trace>
  <inkml:trace contextRef="#ctx0" brushRef="#br0" timeOffset="1">524 1 7831 0 0,'-3'2'228'0'0,"2"-2"-184"0"0,0 1 0 0 0,0-1 0 0 0,0 1 0 0 0,0-1 0 0 0,0 1 0 0 0,0-1 0 0 0,0 1 0 0 0,0-1 0 0 0,1 1 0 0 0,-1 0 0 0 0,0 0 0 0 0,0-1 0 0 0,1 1 0 0 0,-2 1 0 0 0,0 2 136 0 0,0 0-1 0 0,-1 0 1 0 0,1 0-1 0 0,1 0 1 0 0,-1 0-1 0 0,-2 9 1 0 0,3-7 182 0 0,0-5-255 0 0,1 1 0 0 0,-1 0 1 0 0,1-1-1 0 0,-1 1 0 0 0,1-1 0 0 0,0 1 1 0 0,0 0-1 0 0,0 0 0 0 0,0 2 0 0 0,0 5 3694 0 0,12-1-3478 0 0,38 22-158 0 0,-38-22 61 0 0,3-10-280 0 0,43-5-66 0 0,-43 5-9 0 0,-4-3-63 0 0,34-14-243 0 0,-33 15-107 0 0,-1-4-558 0 0,36-23-2250 0 0,-35 24-966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51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1 5983 0 0,'-5'0'264'0'0,"1"0"56"0"0,2 2-256 0 0,0 0-64 0 0,-1 2 0 0 0,1 1 0 0 0,0 1 976 0 0,-2 5 176 0 0,-5 9 40 0 0,-2 6 8 0 0,0 11 104 0 0,-4 9 16 0 0,2 9 8 0 0,-3 4 0 0 0,1 7-816 0 0,2 2-168 0 0,0 2-32 0 0,2-2-7320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01:26:52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31 120 1375 0 0,'-1'-1'260'0'0,"0"0"0"0"0,0 0-1 0 0,0 1 1 0 0,-1-1-1 0 0,1 1 1 0 0,0-1-1 0 0,-1 1 1 0 0,1-1-1 0 0,0 1 1 0 0,-1-1-1 0 0,1 1 1 0 0,0 0-1 0 0,-1 0 1 0 0,1 0-1 0 0,-1 0 1 0 0,1 0-1 0 0,-3 0 1 0 0,-1 0 1002 0 0,27-2 4294 0 0,-9-3-4918 0 0,38-15-12 0 0,-38 14-61 0 0,-1 1-21 0 0,36-19-7 0 0,-36 18-30 0 0,3 1-123 0 0,2-1-265 0 0,-5 3 153 0 0,-1-1 1 0 0,22-10-1 0 0,-19 11-155 0 0,43-5-86 0 0,-56 7-29 0 0,0 1 1 0 0,1 0-1 0 0,-1 0 1 0 0,0-1-1 0 0,0 1 1 0 0,0 0-1 0 0,1 0 0 0 0,-1 0 1 0 0,0 1-1 0 0,0-1 1 0 0,1 0-1 0 0,-1 0 1 0 0,0 1-1 0 0,0-1 1 0 0,0 0-1 0 0,0 1 0 0 0,0 0 1 0 0,1-1-1 0 0,-1 1 1 0 0,0-1-1 0 0,0 1 1 0 0,0 0-1 0 0,1 1 1 0 0,13 8 1 0 0,0 1 1 0 0,15 12 0 0 0,-28-20-5 0 0,1 0 0 0 0,-1 0 0 0 0,0 1 0 0 0,0-1 0 0 0,0 0 0 0 0,0 0 0 0 0,-1 1 0 0 0,1 0 0 0 0,-1-1 0 0 0,0 1 0 0 0,0 0 0 0 0,0-1 0 0 0,0 1 0 0 0,0 7 0 0 0,-1 0 0 0 0,-1 0 0 0 0,1 0 0 0 0,-4 13 0 0 0,4-21 0 0 0,-5 22-32 0 0,-2 0 1 0 0,0 0-1 0 0,-1-1 0 0 0,-1 0 0 0 0,-2-1 0 0 0,0 0 0 0 0,-1 0 0 0 0,-25 32 1 0 0,26-41-16 0 0,-1-1 1 0 0,0 0-1 0 0,-1-1 1 0 0,-1-1 0 0 0,1 0-1 0 0,-2-1 1 0 0,0 0 0 0 0,-22 10-1 0 0,33-18 47 0 0,1 0 0 0 0,-1-1 0 0 0,1 1 0 0 0,0 0 0 0 0,-1 0 0 0 0,1 0 0 0 0,0 0 0 0 0,0 1 0 0 0,-4 4 0 0 0,7-7 0 0 0,0 0-1 0 0,0 0 1 0 0,0 0-1 0 0,-1 0 1 0 0,1 1-1 0 0,0-1 1 0 0,0 0-1 0 0,0 0 1 0 0,0 0-1 0 0,0 0 1 0 0,0 1-1 0 0,0-1 1 0 0,0 0-1 0 0,0 0 1 0 0,0 0-1 0 0,0 1 1 0 0,0-1-1 0 0,0 0 1 0 0,0 0-1 0 0,0 0 1 0 0,0 0-1 0 0,0 1 1 0 0,0-1-1 0 0,0 0 1 0 0,0 0-1 0 0,1 0 1 0 0,-1 0-1 0 0,0 0 1 0 0,0 1-1 0 0,0-1 1 0 0,0 0-1 0 0,0 0 1 0 0,0 0-1 0 0,0 0 1 0 0,1 0-1 0 0,-1 1 1 0 0,0-1-1 0 0,0 0 1 0 0,0 0-1 0 0,0 0 1 0 0,1 0-1 0 0,1 3 625 0 0,15 1-433 0 0,53 13 7 0 0,-52-12 290 0 0,1-1-352 0 0,55 14-12 0 0,-55-14-5 0 0,-4-4-206 0 0,62 2-603 0 0,-73-8-244 0 0,13-20-260 0 0,-16 25 1080 0 0,0 0 0 0 0,-1-1 1 0 0,1 1-1 0 0,-1 0 1 0 0,1-1-1 0 0,-1 1 1 0 0,0-1-1 0 0,1 1 0 0 0,-1-1 1 0 0,0-2-1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"/>
          <p:cNvSpPr/>
          <p:nvPr/>
        </p:nvSpPr>
        <p:spPr>
          <a:xfrm>
            <a:off x="189582" y="965675"/>
            <a:ext cx="12625636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537" y="9373396"/>
            <a:ext cx="368504" cy="381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064277"/>
            <a:ext cx="11099800" cy="8147017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2400"/>
            </a:lvl1pPr>
            <a:lvl2pPr>
              <a:spcBef>
                <a:spcPts val="2000"/>
              </a:spcBef>
              <a:buChar char="-"/>
              <a:defRPr sz="2400"/>
            </a:lvl2pPr>
            <a:lvl3pPr>
              <a:spcBef>
                <a:spcPts val="2000"/>
              </a:spcBef>
              <a:buChar char="‣"/>
              <a:defRPr sz="2400"/>
            </a:lvl3pPr>
            <a:lvl4pPr>
              <a:spcBef>
                <a:spcPts val="2000"/>
              </a:spcBef>
              <a:buChar char="✓"/>
              <a:defRPr sz="2400"/>
            </a:lvl4pPr>
            <a:lvl5pPr>
              <a:spcBef>
                <a:spcPts val="2000"/>
              </a:spcBef>
              <a:buChar char="✓"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952500" y="11211"/>
            <a:ext cx="11099800" cy="952752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"/>
          <p:cNvSpPr/>
          <p:nvPr/>
        </p:nvSpPr>
        <p:spPr>
          <a:xfrm>
            <a:off x="189582" y="965675"/>
            <a:ext cx="12625636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537" y="9373396"/>
            <a:ext cx="368504" cy="381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952500" y="11211"/>
            <a:ext cx="11099800" cy="952752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5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31.png"/><Relationship Id="rId5" Type="http://schemas.openxmlformats.org/officeDocument/2006/relationships/image" Target="../media/image10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5.png"/><Relationship Id="rId39" Type="http://schemas.openxmlformats.org/officeDocument/2006/relationships/customXml" Target="../ink/ink10.xml"/><Relationship Id="rId21" Type="http://schemas.openxmlformats.org/officeDocument/2006/relationships/image" Target="../media/image52.png"/><Relationship Id="rId34" Type="http://schemas.openxmlformats.org/officeDocument/2006/relationships/image" Target="../media/image59.png"/><Relationship Id="rId42" Type="http://schemas.openxmlformats.org/officeDocument/2006/relationships/image" Target="../media/image63.png"/><Relationship Id="rId47" Type="http://schemas.openxmlformats.org/officeDocument/2006/relationships/customXml" Target="../ink/ink14.xml"/><Relationship Id="rId50" Type="http://schemas.openxmlformats.org/officeDocument/2006/relationships/image" Target="../media/image6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6" Type="http://schemas.openxmlformats.org/officeDocument/2006/relationships/image" Target="../media/image47.png"/><Relationship Id="rId29" Type="http://schemas.openxmlformats.org/officeDocument/2006/relationships/customXml" Target="../ink/ink5.xml"/><Relationship Id="rId11" Type="http://schemas.openxmlformats.org/officeDocument/2006/relationships/image" Target="../media/image30.png"/><Relationship Id="rId24" Type="http://schemas.openxmlformats.org/officeDocument/2006/relationships/image" Target="../media/image54.png"/><Relationship Id="rId32" Type="http://schemas.openxmlformats.org/officeDocument/2006/relationships/image" Target="../media/image58.png"/><Relationship Id="rId37" Type="http://schemas.openxmlformats.org/officeDocument/2006/relationships/customXml" Target="../ink/ink9.xml"/><Relationship Id="rId40" Type="http://schemas.openxmlformats.org/officeDocument/2006/relationships/image" Target="../media/image62.png"/><Relationship Id="rId45" Type="http://schemas.openxmlformats.org/officeDocument/2006/relationships/customXml" Target="../ink/ink13.xml"/><Relationship Id="rId5" Type="http://schemas.openxmlformats.org/officeDocument/2006/relationships/image" Target="../media/image39.png"/><Relationship Id="rId15" Type="http://schemas.openxmlformats.org/officeDocument/2006/relationships/image" Target="../media/image46.png"/><Relationship Id="rId23" Type="http://schemas.openxmlformats.org/officeDocument/2006/relationships/customXml" Target="../ink/ink2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49" Type="http://schemas.openxmlformats.org/officeDocument/2006/relationships/customXml" Target="../ink/ink15.xml"/><Relationship Id="rId10" Type="http://schemas.openxmlformats.org/officeDocument/2006/relationships/image" Target="../media/image13.png"/><Relationship Id="rId19" Type="http://schemas.openxmlformats.org/officeDocument/2006/relationships/image" Target="../media/image50.png"/><Relationship Id="rId31" Type="http://schemas.openxmlformats.org/officeDocument/2006/relationships/customXml" Target="../ink/ink6.xml"/><Relationship Id="rId44" Type="http://schemas.openxmlformats.org/officeDocument/2006/relationships/image" Target="../media/image64.png"/><Relationship Id="rId52" Type="http://schemas.openxmlformats.org/officeDocument/2006/relationships/image" Target="../media/image68.png"/><Relationship Id="rId4" Type="http://schemas.openxmlformats.org/officeDocument/2006/relationships/image" Target="../media/image38.png"/><Relationship Id="rId9" Type="http://schemas.openxmlformats.org/officeDocument/2006/relationships/image" Target="../media/image12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customXml" Target="../ink/ink4.xml"/><Relationship Id="rId30" Type="http://schemas.openxmlformats.org/officeDocument/2006/relationships/image" Target="../media/image57.png"/><Relationship Id="rId35" Type="http://schemas.openxmlformats.org/officeDocument/2006/relationships/customXml" Target="../ink/ink8.xml"/><Relationship Id="rId43" Type="http://schemas.openxmlformats.org/officeDocument/2006/relationships/customXml" Target="../ink/ink12.xml"/><Relationship Id="rId48" Type="http://schemas.openxmlformats.org/officeDocument/2006/relationships/image" Target="../media/image66.png"/><Relationship Id="rId8" Type="http://schemas.openxmlformats.org/officeDocument/2006/relationships/image" Target="../media/image42.png"/><Relationship Id="rId51" Type="http://schemas.openxmlformats.org/officeDocument/2006/relationships/customXml" Target="../ink/ink16.xml"/><Relationship Id="rId3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customXml" Target="../ink/ink3.xml"/><Relationship Id="rId33" Type="http://schemas.openxmlformats.org/officeDocument/2006/relationships/customXml" Target="../ink/ink7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20" Type="http://schemas.openxmlformats.org/officeDocument/2006/relationships/image" Target="../media/image51.png"/><Relationship Id="rId41" Type="http://schemas.openxmlformats.org/officeDocument/2006/relationships/customXml" Target="../ink/ink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数字信号处理…"/>
          <p:cNvSpPr txBox="1">
            <a:spLocks noGrp="1"/>
          </p:cNvSpPr>
          <p:nvPr>
            <p:ph type="ctrTitle"/>
          </p:nvPr>
        </p:nvSpPr>
        <p:spPr>
          <a:xfrm>
            <a:off x="1270000" y="1231900"/>
            <a:ext cx="10464800" cy="3302000"/>
          </a:xfrm>
          <a:prstGeom prst="rect">
            <a:avLst/>
          </a:prstGeom>
        </p:spPr>
        <p:txBody>
          <a:bodyPr anchor="t"/>
          <a:lstStyle/>
          <a:p>
            <a:pPr defTabSz="531622">
              <a:defRPr sz="7280"/>
            </a:pPr>
            <a:r>
              <a:t>数字信号处理</a:t>
            </a:r>
          </a:p>
          <a:p>
            <a:pPr defTabSz="531622">
              <a:defRPr sz="7280"/>
            </a:pPr>
            <a:r>
              <a:t>Digital Signal Processing</a:t>
            </a:r>
          </a:p>
        </p:txBody>
      </p:sp>
      <p:sp>
        <p:nvSpPr>
          <p:cNvPr id="130" name="主讲：刘而云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4998751"/>
            <a:ext cx="10464800" cy="3484849"/>
          </a:xfrm>
          <a:prstGeom prst="rect">
            <a:avLst/>
          </a:prstGeom>
        </p:spPr>
        <p:txBody>
          <a:bodyPr/>
          <a:lstStyle/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主讲：刘而云</a:t>
            </a:r>
            <a:endParaRPr dirty="0"/>
          </a:p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浙江大学</a:t>
            </a:r>
            <a:r>
              <a:rPr dirty="0"/>
              <a:t> </a:t>
            </a:r>
            <a:r>
              <a:rPr dirty="0" err="1"/>
              <a:t>信电学院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86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sp>
        <p:nvSpPr>
          <p:cNvPr id="387" name="可见：…"/>
          <p:cNvSpPr txBox="1"/>
          <p:nvPr/>
        </p:nvSpPr>
        <p:spPr>
          <a:xfrm>
            <a:off x="344574" y="1097936"/>
            <a:ext cx="7428957" cy="238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可见</a:t>
            </a:r>
            <a:r>
              <a:rPr dirty="0"/>
              <a:t>：</a:t>
            </a:r>
          </a:p>
          <a:p>
            <a:pPr marL="321027" indent="-321027" algn="l" defTabSz="457200">
              <a:lnSpc>
                <a:spcPct val="200000"/>
              </a:lnSpc>
              <a:buSzPct val="75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用</a:t>
            </a:r>
            <a:r>
              <a:rPr dirty="0" err="1">
                <a:solidFill>
                  <a:srgbClr val="0433FF"/>
                </a:solidFill>
              </a:rPr>
              <a:t>不同的结构</a:t>
            </a:r>
            <a:r>
              <a:rPr dirty="0" err="1"/>
              <a:t>实现，由运算量化引起的</a:t>
            </a:r>
            <a:r>
              <a:rPr dirty="0" err="1">
                <a:solidFill>
                  <a:srgbClr val="0433FF"/>
                </a:solidFill>
              </a:rPr>
              <a:t>误差不同</a:t>
            </a:r>
            <a:endParaRPr dirty="0">
              <a:solidFill>
                <a:srgbClr val="0433FF"/>
              </a:solidFill>
            </a:endParaRPr>
          </a:p>
          <a:p>
            <a:pPr marL="321027" indent="-321027" algn="l" defTabSz="457200">
              <a:lnSpc>
                <a:spcPct val="200000"/>
              </a:lnSpc>
              <a:buSzPct val="75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运算</a:t>
            </a:r>
            <a:r>
              <a:rPr dirty="0" err="1">
                <a:solidFill>
                  <a:srgbClr val="0433FF"/>
                </a:solidFill>
              </a:rPr>
              <a:t>次序不同</a:t>
            </a:r>
            <a:r>
              <a:rPr dirty="0" err="1"/>
              <a:t>，运算量化引起的</a:t>
            </a:r>
            <a:r>
              <a:rPr dirty="0" err="1">
                <a:solidFill>
                  <a:srgbClr val="0433FF"/>
                </a:solidFill>
              </a:rPr>
              <a:t>误差也不同</a:t>
            </a:r>
            <a:endParaRPr dirty="0">
              <a:solidFill>
                <a:srgbClr val="0433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33677D-FCF4-1645-A89D-CC4228D59D47}"/>
              </a:ext>
            </a:extLst>
          </p:cNvPr>
          <p:cNvSpPr/>
          <p:nvPr/>
        </p:nvSpPr>
        <p:spPr>
          <a:xfrm>
            <a:off x="344574" y="3993962"/>
            <a:ext cx="9409026" cy="31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027" indent="-321027" algn="l" defTabSz="457200">
              <a:lnSpc>
                <a:spcPct val="200000"/>
              </a:lnSpc>
              <a:buSzPct val="75000"/>
              <a:buChar char="•"/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从减少运算量化引起的误差角度看：</a:t>
            </a:r>
          </a:p>
          <a:p>
            <a:pPr lvl="4" algn="l" defTabSz="457200">
              <a:lnSpc>
                <a:spcPct val="20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直接型结构误差积累起来，输出误差最大，</a:t>
            </a:r>
            <a:r>
              <a:rPr lang="zh-CN" altLang="en-US" dirty="0">
                <a:solidFill>
                  <a:srgbClr val="0433FF"/>
                </a:solidFill>
              </a:rPr>
              <a:t>差</a:t>
            </a:r>
          </a:p>
          <a:p>
            <a:pPr lvl="4" algn="l" defTabSz="457200">
              <a:lnSpc>
                <a:spcPct val="20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级联型结构误差只通过其后面的反馈环节，</a:t>
            </a:r>
            <a:r>
              <a:rPr lang="zh-CN" altLang="en-US" dirty="0">
                <a:solidFill>
                  <a:srgbClr val="0433FF"/>
                </a:solidFill>
              </a:rPr>
              <a:t>中</a:t>
            </a:r>
          </a:p>
          <a:p>
            <a:pPr lvl="4" algn="l" defTabSz="457200">
              <a:lnSpc>
                <a:spcPct val="20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并联型结构误差仅通过本子系统的反馈环节，</a:t>
            </a:r>
            <a:r>
              <a:rPr lang="zh-CN" altLang="en-US" dirty="0">
                <a:solidFill>
                  <a:srgbClr val="0433FF"/>
                </a:solidFill>
              </a:rPr>
              <a:t>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90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sp>
        <p:nvSpPr>
          <p:cNvPr id="392" name="FIR滤波器舍入噪声统计模型"/>
          <p:cNvSpPr txBox="1"/>
          <p:nvPr/>
        </p:nvSpPr>
        <p:spPr>
          <a:xfrm>
            <a:off x="208144" y="954137"/>
            <a:ext cx="42784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FIR滤波器舍入噪声统计模型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300FAA-004F-AD4D-89B4-F177B7D23CA8}"/>
              </a:ext>
            </a:extLst>
          </p:cNvPr>
          <p:cNvGrpSpPr/>
          <p:nvPr/>
        </p:nvGrpSpPr>
        <p:grpSpPr>
          <a:xfrm>
            <a:off x="1160887" y="1825724"/>
            <a:ext cx="10683026" cy="2740291"/>
            <a:chOff x="1160887" y="1825724"/>
            <a:chExt cx="10683026" cy="2740291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887" y="1825724"/>
              <a:ext cx="10683026" cy="274029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3" name="Line"/>
            <p:cNvSpPr/>
            <p:nvPr/>
          </p:nvSpPr>
          <p:spPr>
            <a:xfrm flipV="1">
              <a:off x="2986390" y="3425758"/>
              <a:ext cx="1" cy="49530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94" name="Line"/>
            <p:cNvSpPr/>
            <p:nvPr/>
          </p:nvSpPr>
          <p:spPr>
            <a:xfrm flipV="1">
              <a:off x="3714337" y="3425758"/>
              <a:ext cx="1" cy="49530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95" name="Line"/>
            <p:cNvSpPr/>
            <p:nvPr/>
          </p:nvSpPr>
          <p:spPr>
            <a:xfrm flipV="1">
              <a:off x="4493084" y="3425758"/>
              <a:ext cx="1" cy="49530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96" name="Line"/>
            <p:cNvSpPr/>
            <p:nvPr/>
          </p:nvSpPr>
          <p:spPr>
            <a:xfrm flipV="1">
              <a:off x="7665142" y="3425758"/>
              <a:ext cx="1" cy="49530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97" name="Line"/>
            <p:cNvSpPr/>
            <p:nvPr/>
          </p:nvSpPr>
          <p:spPr>
            <a:xfrm flipV="1">
              <a:off x="8605188" y="3425758"/>
              <a:ext cx="1" cy="49530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15FA76F-378B-3E4B-98D6-E3EE75B19072}"/>
              </a:ext>
            </a:extLst>
          </p:cNvPr>
          <p:cNvGrpSpPr/>
          <p:nvPr/>
        </p:nvGrpSpPr>
        <p:grpSpPr>
          <a:xfrm>
            <a:off x="406055" y="4873848"/>
            <a:ext cx="5418128" cy="1255845"/>
            <a:chOff x="406055" y="4873848"/>
            <a:chExt cx="5418128" cy="1255845"/>
          </a:xfrm>
        </p:grpSpPr>
        <p:pic>
          <p:nvPicPr>
            <p:cNvPr id="39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106" y="5376507"/>
              <a:ext cx="5063077" cy="75318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00" name="所有误差在输出端相加："/>
            <p:cNvSpPr txBox="1"/>
            <p:nvPr/>
          </p:nvSpPr>
          <p:spPr>
            <a:xfrm>
              <a:off x="406055" y="4873848"/>
              <a:ext cx="37465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lnSpc>
                  <a:spcPct val="150000"/>
                </a:lnSpc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所有误差在输出端相加</a:t>
              </a:r>
              <a:r>
                <a:rPr dirty="0"/>
                <a:t>：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911FE6F-2E61-DC47-A78E-D5619EB3C8DA}"/>
              </a:ext>
            </a:extLst>
          </p:cNvPr>
          <p:cNvGrpSpPr/>
          <p:nvPr/>
        </p:nvGrpSpPr>
        <p:grpSpPr>
          <a:xfrm>
            <a:off x="362516" y="6513264"/>
            <a:ext cx="5860257" cy="1550332"/>
            <a:chOff x="362516" y="6513264"/>
            <a:chExt cx="5860257" cy="1550332"/>
          </a:xfrm>
        </p:grpSpPr>
        <p:pic>
          <p:nvPicPr>
            <p:cNvPr id="39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156" y="7123764"/>
              <a:ext cx="5488617" cy="93983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01" name="所以，有"/>
            <p:cNvSpPr txBox="1"/>
            <p:nvPr/>
          </p:nvSpPr>
          <p:spPr>
            <a:xfrm>
              <a:off x="362516" y="6513264"/>
              <a:ext cx="14351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lnSpc>
                  <a:spcPct val="150000"/>
                </a:lnSpc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所以，有</a:t>
              </a:r>
              <a:endParaRPr dirty="0"/>
            </a:p>
          </p:txBody>
        </p:sp>
      </p:grpSp>
      <p:sp>
        <p:nvSpPr>
          <p:cNvPr id="402" name="对于FIR滤波器，输出端量化噪声受阶数和字长影响"/>
          <p:cNvSpPr txBox="1"/>
          <p:nvPr/>
        </p:nvSpPr>
        <p:spPr>
          <a:xfrm>
            <a:off x="362516" y="8608250"/>
            <a:ext cx="75804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对于FIR滤波器，输出端量化噪声受阶数和字长影响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90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pic>
        <p:nvPicPr>
          <p:cNvPr id="16" name="Image" descr="Image">
            <a:extLst>
              <a:ext uri="{FF2B5EF4-FFF2-40B4-BE49-F238E27FC236}">
                <a16:creationId xmlns:a16="http://schemas.microsoft.com/office/drawing/2014/main" id="{19BF69BC-2783-AB4E-9BCA-7761872B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46" y="2035191"/>
            <a:ext cx="10948818" cy="399529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FIR滤波器舍入噪声统计模型">
            <a:extLst>
              <a:ext uri="{FF2B5EF4-FFF2-40B4-BE49-F238E27FC236}">
                <a16:creationId xmlns:a16="http://schemas.microsoft.com/office/drawing/2014/main" id="{E60924C6-7B00-574A-A9D4-C386EDAF04E4}"/>
              </a:ext>
            </a:extLst>
          </p:cNvPr>
          <p:cNvSpPr txBox="1"/>
          <p:nvPr/>
        </p:nvSpPr>
        <p:spPr>
          <a:xfrm>
            <a:off x="208144" y="954137"/>
            <a:ext cx="42784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FIR滤波器舍入噪声统计模型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EA165F-026C-B843-8A3B-04B5D82F4054}"/>
              </a:ext>
            </a:extLst>
          </p:cNvPr>
          <p:cNvGrpSpPr/>
          <p:nvPr/>
        </p:nvGrpSpPr>
        <p:grpSpPr>
          <a:xfrm>
            <a:off x="2882684" y="5889355"/>
            <a:ext cx="7252992" cy="1643734"/>
            <a:chOff x="2557220" y="5610386"/>
            <a:chExt cx="7252992" cy="1643734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A76E86D-8D93-EA45-9838-DD909B94C6E9}"/>
                </a:ext>
              </a:extLst>
            </p:cNvPr>
            <p:cNvCxnSpPr/>
            <p:nvPr/>
          </p:nvCxnSpPr>
          <p:spPr>
            <a:xfrm flipV="1">
              <a:off x="2929180" y="5610386"/>
              <a:ext cx="0" cy="759417"/>
            </a:xfrm>
            <a:prstGeom prst="straightConnector1">
              <a:avLst/>
            </a:prstGeom>
            <a:noFill/>
            <a:ln w="57150" cap="flat">
              <a:solidFill>
                <a:srgbClr val="00B05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A52FA30-FC42-8B45-AB53-A28D8E58AB3B}"/>
                </a:ext>
              </a:extLst>
            </p:cNvPr>
            <p:cNvCxnSpPr/>
            <p:nvPr/>
          </p:nvCxnSpPr>
          <p:spPr>
            <a:xfrm flipV="1">
              <a:off x="4486544" y="5610386"/>
              <a:ext cx="0" cy="759417"/>
            </a:xfrm>
            <a:prstGeom prst="straightConnector1">
              <a:avLst/>
            </a:prstGeom>
            <a:noFill/>
            <a:ln w="57150" cap="flat">
              <a:solidFill>
                <a:srgbClr val="00B05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8062CA-CD96-C344-87F5-C4AB02E7F4FD}"/>
                </a:ext>
              </a:extLst>
            </p:cNvPr>
            <p:cNvCxnSpPr/>
            <p:nvPr/>
          </p:nvCxnSpPr>
          <p:spPr>
            <a:xfrm flipV="1">
              <a:off x="6064788" y="5610386"/>
              <a:ext cx="0" cy="759417"/>
            </a:xfrm>
            <a:prstGeom prst="straightConnector1">
              <a:avLst/>
            </a:prstGeom>
            <a:noFill/>
            <a:ln w="57150" cap="flat">
              <a:solidFill>
                <a:srgbClr val="00B05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E51F6E-0F3F-6446-92CC-FA1B9C9A82A1}"/>
                </a:ext>
              </a:extLst>
            </p:cNvPr>
            <p:cNvCxnSpPr/>
            <p:nvPr/>
          </p:nvCxnSpPr>
          <p:spPr>
            <a:xfrm flipV="1">
              <a:off x="8247466" y="5610386"/>
              <a:ext cx="0" cy="759417"/>
            </a:xfrm>
            <a:prstGeom prst="straightConnector1">
              <a:avLst/>
            </a:prstGeom>
            <a:noFill/>
            <a:ln w="57150" cap="flat">
              <a:solidFill>
                <a:srgbClr val="00B05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2F625E-7508-0741-8444-950D3F3486F0}"/>
                </a:ext>
              </a:extLst>
            </p:cNvPr>
            <p:cNvCxnSpPr/>
            <p:nvPr/>
          </p:nvCxnSpPr>
          <p:spPr>
            <a:xfrm flipV="1">
              <a:off x="9810212" y="5610386"/>
              <a:ext cx="0" cy="759417"/>
            </a:xfrm>
            <a:prstGeom prst="straightConnector1">
              <a:avLst/>
            </a:prstGeom>
            <a:noFill/>
            <a:ln w="57150" cap="flat">
              <a:solidFill>
                <a:srgbClr val="00B05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29" name="Image" descr="Image">
              <a:extLst>
                <a:ext uri="{FF2B5EF4-FFF2-40B4-BE49-F238E27FC236}">
                  <a16:creationId xmlns:a16="http://schemas.microsoft.com/office/drawing/2014/main" id="{26A68A13-63B0-C74E-BB31-409B195200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405" r="61902" b="13577"/>
            <a:stretch/>
          </p:blipFill>
          <p:spPr>
            <a:xfrm>
              <a:off x="2557220" y="6479394"/>
              <a:ext cx="743919" cy="65093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1" name="Image" descr="Image">
              <a:extLst>
                <a:ext uri="{FF2B5EF4-FFF2-40B4-BE49-F238E27FC236}">
                  <a16:creationId xmlns:a16="http://schemas.microsoft.com/office/drawing/2014/main" id="{AD086449-92AD-A646-B362-B55C9C3A5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760" t="13577" r="40547"/>
            <a:stretch/>
          </p:blipFill>
          <p:spPr>
            <a:xfrm>
              <a:off x="4114584" y="6603190"/>
              <a:ext cx="743919" cy="65093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1A7D33-05B7-E74F-973C-74AA4CFB8DEF}"/>
                </a:ext>
              </a:extLst>
            </p:cNvPr>
            <p:cNvSpPr txBox="1"/>
            <p:nvPr/>
          </p:nvSpPr>
          <p:spPr>
            <a:xfrm>
              <a:off x="6836476" y="6415009"/>
              <a:ext cx="286718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/>
                <a:t>… 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E4DF60-AADE-AB4A-AD20-05D8FA592D3E}"/>
              </a:ext>
            </a:extLst>
          </p:cNvPr>
          <p:cNvGrpSpPr/>
          <p:nvPr/>
        </p:nvGrpSpPr>
        <p:grpSpPr>
          <a:xfrm>
            <a:off x="10414640" y="5889354"/>
            <a:ext cx="1129008" cy="1712745"/>
            <a:chOff x="10027184" y="5610385"/>
            <a:chExt cx="1129008" cy="171274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BFF691-559A-4C48-A1FE-7A47C34EA280}"/>
                </a:ext>
              </a:extLst>
            </p:cNvPr>
            <p:cNvCxnSpPr/>
            <p:nvPr/>
          </p:nvCxnSpPr>
          <p:spPr>
            <a:xfrm flipV="1">
              <a:off x="10458558" y="5610385"/>
              <a:ext cx="0" cy="759417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58C133-42AA-134D-9DD1-842B7C43035E}"/>
                </a:ext>
              </a:extLst>
            </p:cNvPr>
            <p:cNvGrpSpPr/>
            <p:nvPr/>
          </p:nvGrpSpPr>
          <p:grpSpPr>
            <a:xfrm>
              <a:off x="10027184" y="6416728"/>
              <a:ext cx="1129008" cy="906402"/>
              <a:chOff x="10027184" y="6416728"/>
              <a:chExt cx="1129008" cy="906402"/>
            </a:xfrm>
          </p:grpSpPr>
          <p:pic>
            <p:nvPicPr>
              <p:cNvPr id="34" name="Image" descr="Image">
                <a:extLst>
                  <a:ext uri="{FF2B5EF4-FFF2-40B4-BE49-F238E27FC236}">
                    <a16:creationId xmlns:a16="http://schemas.microsoft.com/office/drawing/2014/main" id="{103A7664-7959-8240-AB32-77D178236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405" r="61902" b="13577"/>
              <a:stretch/>
            </p:blipFill>
            <p:spPr>
              <a:xfrm>
                <a:off x="10412273" y="6417216"/>
                <a:ext cx="743919" cy="650930"/>
              </a:xfrm>
              <a:prstGeom prst="rect">
                <a:avLst/>
              </a:prstGeom>
              <a:ln w="12700">
                <a:miter lim="400000"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0F203F45-932C-834B-B3EA-FDFE7D7E98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7184" y="6416728"/>
                    <a:ext cx="491638" cy="9064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kumimoji="0" lang="en-US" sz="2800" b="0" i="0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0F203F45-932C-834B-B3EA-FDFE7D7E98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7184" y="6416728"/>
                    <a:ext cx="491638" cy="9064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b="-5479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1DDAB4-21F2-9D46-9E17-DAFA899B3392}"/>
                  </a:ext>
                </a:extLst>
              </p:cNvPr>
              <p:cNvSpPr txBox="1"/>
              <p:nvPr/>
            </p:nvSpPr>
            <p:spPr>
              <a:xfrm>
                <a:off x="4146056" y="8002665"/>
                <a:ext cx="5514598" cy="1136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SupPr>
                        <m:e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𝜎</m:t>
                          </m:r>
                        </m:e>
                        <m:sub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𝑓</m:t>
                          </m:r>
                        </m:sub>
                        <m:sup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bSup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𝑁</m:t>
                          </m:r>
                        </m:num>
                        <m:den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SupPr>
                        <m:e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𝜎</m:t>
                          </m:r>
                        </m:e>
                        <m:sub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𝑒</m:t>
                          </m:r>
                        </m:sub>
                        <m:sup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1DDAB4-21F2-9D46-9E17-DAFA899B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56" y="8002665"/>
                <a:ext cx="5514598" cy="1136145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0A9F404-D906-4764-A0EE-EB2E15756AC5}"/>
              </a:ext>
            </a:extLst>
          </p:cNvPr>
          <p:cNvSpPr txBox="1"/>
          <p:nvPr/>
        </p:nvSpPr>
        <p:spPr>
          <a:xfrm>
            <a:off x="8357016" y="8166990"/>
            <a:ext cx="3537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是偶数</a:t>
            </a:r>
          </a:p>
        </p:txBody>
      </p:sp>
    </p:spTree>
    <p:extLst>
      <p:ext uri="{BB962C8B-B14F-4D97-AF65-F5344CB8AC3E}">
        <p14:creationId xmlns:p14="http://schemas.microsoft.com/office/powerpoint/2010/main" val="3987591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dvAuto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05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sp>
        <p:nvSpPr>
          <p:cNvPr id="406" name="DFT中的舍入误差"/>
          <p:cNvSpPr txBox="1"/>
          <p:nvPr/>
        </p:nvSpPr>
        <p:spPr>
          <a:xfrm>
            <a:off x="208144" y="954137"/>
            <a:ext cx="273735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DFT中的舍入误差</a:t>
            </a:r>
          </a:p>
        </p:txBody>
      </p:sp>
      <p:pic>
        <p:nvPicPr>
          <p:cNvPr id="4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801" y="1356866"/>
            <a:ext cx="7001501" cy="5048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" y="1709798"/>
            <a:ext cx="5690897" cy="854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0" y="6478875"/>
            <a:ext cx="2870884" cy="715896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直接进行DFT计算，需N次复数乘法…"/>
          <p:cNvSpPr txBox="1"/>
          <p:nvPr/>
        </p:nvSpPr>
        <p:spPr>
          <a:xfrm>
            <a:off x="128110" y="2990321"/>
            <a:ext cx="5342688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rPr dirty="0" err="1"/>
              <a:t>直接进行DFT计算，需N次复数乘法</a:t>
            </a:r>
            <a:endParaRPr dirty="0"/>
          </a:p>
          <a:p>
            <a:pPr algn="l">
              <a:lnSpc>
                <a:spcPct val="150000"/>
              </a:lnSpc>
              <a:defRPr sz="2600"/>
            </a:pPr>
            <a:r>
              <a:rPr dirty="0"/>
              <a:t>每次复乘需4次实数乘法</a:t>
            </a:r>
          </a:p>
          <a:p>
            <a:pPr algn="l">
              <a:lnSpc>
                <a:spcPct val="150000"/>
              </a:lnSpc>
              <a:defRPr sz="2600"/>
            </a:pPr>
            <a:r>
              <a:rPr dirty="0"/>
              <a:t>总共进行4N次实数乘法</a:t>
            </a:r>
          </a:p>
          <a:p>
            <a:pPr algn="l">
              <a:lnSpc>
                <a:spcPct val="150000"/>
              </a:lnSpc>
              <a:defRPr sz="2600"/>
            </a:pPr>
            <a:r>
              <a:rPr dirty="0" err="1"/>
              <a:t>各乘积舍入噪声互相独立</a:t>
            </a:r>
            <a:endParaRPr dirty="0"/>
          </a:p>
          <a:p>
            <a:pPr algn="l">
              <a:lnSpc>
                <a:spcPct val="150000"/>
              </a:lnSpc>
              <a:defRPr sz="2600"/>
            </a:pPr>
            <a:r>
              <a:rPr dirty="0" err="1"/>
              <a:t>均匀分布，白噪声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13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sp>
        <p:nvSpPr>
          <p:cNvPr id="414" name="FFT中的舍入误差"/>
          <p:cNvSpPr txBox="1"/>
          <p:nvPr/>
        </p:nvSpPr>
        <p:spPr>
          <a:xfrm>
            <a:off x="208144" y="954137"/>
            <a:ext cx="270059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FFT中的舍入误差</a:t>
            </a:r>
          </a:p>
        </p:txBody>
      </p:sp>
      <p:sp>
        <p:nvSpPr>
          <p:cNvPr id="415" name="共N-1次蝶形运算…"/>
          <p:cNvSpPr txBox="1"/>
          <p:nvPr/>
        </p:nvSpPr>
        <p:spPr>
          <a:xfrm>
            <a:off x="155235" y="2013834"/>
            <a:ext cx="5013537" cy="184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rPr dirty="0"/>
              <a:t>共N-1次蝶形运算</a:t>
            </a:r>
          </a:p>
          <a:p>
            <a:pPr algn="l">
              <a:lnSpc>
                <a:spcPct val="150000"/>
              </a:lnSpc>
              <a:defRPr sz="2600"/>
            </a:pPr>
            <a:r>
              <a:rPr dirty="0" err="1"/>
              <a:t>一次蝶形运算包含一次复乘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次实数乘法）</a:t>
            </a:r>
            <a:endParaRPr dirty="0"/>
          </a:p>
        </p:txBody>
      </p:sp>
      <p:pic>
        <p:nvPicPr>
          <p:cNvPr id="4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61" y="999099"/>
            <a:ext cx="7785452" cy="4736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44" y="4007075"/>
            <a:ext cx="3854051" cy="866551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与直接实现DFT误差近似"/>
          <p:cNvSpPr txBox="1"/>
          <p:nvPr/>
        </p:nvSpPr>
        <p:spPr>
          <a:xfrm>
            <a:off x="208144" y="5021810"/>
            <a:ext cx="369168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2600"/>
            </a:lvl1pPr>
          </a:lstStyle>
          <a:p>
            <a:r>
              <a:rPr dirty="0" err="1"/>
              <a:t>与直接实现DFT误差近似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15C497-DC46-7A44-9F76-6517EF0945A3}"/>
              </a:ext>
            </a:extLst>
          </p:cNvPr>
          <p:cNvGrpSpPr/>
          <p:nvPr/>
        </p:nvGrpSpPr>
        <p:grpSpPr>
          <a:xfrm>
            <a:off x="5393245" y="6181604"/>
            <a:ext cx="7035963" cy="1159419"/>
            <a:chOff x="5393245" y="6181604"/>
            <a:chExt cx="7035963" cy="1159419"/>
          </a:xfrm>
        </p:grpSpPr>
        <p:pic>
          <p:nvPicPr>
            <p:cNvPr id="41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245" y="6752192"/>
              <a:ext cx="7035963" cy="5888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20" name="蝶形个数："/>
            <p:cNvSpPr txBox="1"/>
            <p:nvPr/>
          </p:nvSpPr>
          <p:spPr>
            <a:xfrm>
              <a:off x="5436934" y="6181604"/>
              <a:ext cx="1511301" cy="482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lnSpc>
                  <a:spcPct val="150000"/>
                </a:lnSpc>
                <a:defRPr sz="2200"/>
              </a:lvl1pPr>
            </a:lstStyle>
            <a:p>
              <a:r>
                <a:t>蝶形个数：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23" name="6.4.2 极限环振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6.4.2 极限环振荡</a:t>
            </a:r>
          </a:p>
        </p:txBody>
      </p:sp>
      <p:grpSp>
        <p:nvGrpSpPr>
          <p:cNvPr id="427" name="Group"/>
          <p:cNvGrpSpPr/>
          <p:nvPr/>
        </p:nvGrpSpPr>
        <p:grpSpPr>
          <a:xfrm>
            <a:off x="-1" y="4601950"/>
            <a:ext cx="13004801" cy="4259848"/>
            <a:chOff x="0" y="0"/>
            <a:chExt cx="13004800" cy="4259846"/>
          </a:xfrm>
        </p:grpSpPr>
        <p:pic>
          <p:nvPicPr>
            <p:cNvPr id="42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004800" cy="4259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98" y="3688063"/>
              <a:ext cx="1175198" cy="367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179" y="3685956"/>
              <a:ext cx="900516" cy="371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8" name="舍入量化"/>
          <p:cNvSpPr txBox="1"/>
          <p:nvPr/>
        </p:nvSpPr>
        <p:spPr>
          <a:xfrm>
            <a:off x="7271157" y="9115141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2600"/>
                </a:solidFill>
              </a:defRPr>
            </a:lvl1pPr>
          </a:lstStyle>
          <a:p>
            <a:r>
              <a:t>舍入量化</a:t>
            </a:r>
          </a:p>
        </p:txBody>
      </p:sp>
      <p:sp>
        <p:nvSpPr>
          <p:cNvPr id="429" name="Line"/>
          <p:cNvSpPr/>
          <p:nvPr/>
        </p:nvSpPr>
        <p:spPr>
          <a:xfrm flipV="1">
            <a:off x="7988707" y="8833291"/>
            <a:ext cx="1" cy="3810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0" name="1、颗粒型极限环振荡"/>
          <p:cNvSpPr txBox="1"/>
          <p:nvPr/>
        </p:nvSpPr>
        <p:spPr>
          <a:xfrm>
            <a:off x="212821" y="2037096"/>
            <a:ext cx="4956485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/>
              <a:t>1、颗粒型极限环振荡</a:t>
            </a:r>
            <a:r>
              <a:rPr lang="zh-CN" altLang="en-US" dirty="0"/>
              <a:t>（小振荡）</a:t>
            </a:r>
            <a:endParaRPr dirty="0"/>
          </a:p>
        </p:txBody>
      </p:sp>
      <p:sp>
        <p:nvSpPr>
          <p:cNvPr id="431" name="设计出的滤波器是个线性系统。…"/>
          <p:cNvSpPr txBox="1"/>
          <p:nvPr/>
        </p:nvSpPr>
        <p:spPr>
          <a:xfrm>
            <a:off x="177741" y="974936"/>
            <a:ext cx="106807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设计出的滤波器是个线性系统。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运算量化的滤波器是个非线性系统。可能不稳定，产生两种极限环振荡。</a:t>
            </a:r>
          </a:p>
        </p:txBody>
      </p:sp>
      <p:pic>
        <p:nvPicPr>
          <p:cNvPr id="43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245" y="3730941"/>
            <a:ext cx="4415744" cy="557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8596" y="5372177"/>
            <a:ext cx="765833" cy="452538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有限字长：4"/>
          <p:cNvSpPr txBox="1"/>
          <p:nvPr/>
        </p:nvSpPr>
        <p:spPr>
          <a:xfrm>
            <a:off x="142474" y="4533498"/>
            <a:ext cx="19488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t>有限字长：4</a:t>
            </a:r>
          </a:p>
        </p:txBody>
      </p:sp>
      <p:sp>
        <p:nvSpPr>
          <p:cNvPr id="435" name="—— IIR滤波器定点运算中有限寄存器长度引起的零输入极限环振荡…"/>
          <p:cNvSpPr txBox="1"/>
          <p:nvPr/>
        </p:nvSpPr>
        <p:spPr>
          <a:xfrm>
            <a:off x="201537" y="2600518"/>
            <a:ext cx="996532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—— IIR滤波器定点运算中有限寄存器长度引起的零输入极限环振荡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输入消失后，还有输出且不衰减</a:t>
            </a:r>
          </a:p>
        </p:txBody>
      </p:sp>
      <p:sp>
        <p:nvSpPr>
          <p:cNvPr id="436" name="更正：P352"/>
          <p:cNvSpPr txBox="1"/>
          <p:nvPr/>
        </p:nvSpPr>
        <p:spPr>
          <a:xfrm>
            <a:off x="1733374" y="8856898"/>
            <a:ext cx="185742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2600"/>
                </a:solidFill>
              </a:defRPr>
            </a:lvl1pPr>
          </a:lstStyle>
          <a:p>
            <a:r>
              <a:t>更正：P352</a:t>
            </a:r>
          </a:p>
        </p:txBody>
      </p:sp>
      <p:sp>
        <p:nvSpPr>
          <p:cNvPr id="437" name="Rectangle"/>
          <p:cNvSpPr/>
          <p:nvPr/>
        </p:nvSpPr>
        <p:spPr>
          <a:xfrm>
            <a:off x="6214875" y="6199597"/>
            <a:ext cx="112396" cy="2440134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40" name="6.4.2 极限环振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6.4.2 极限环振荡</a:t>
            </a:r>
          </a:p>
        </p:txBody>
      </p:sp>
      <p:sp>
        <p:nvSpPr>
          <p:cNvPr id="441" name="1、颗粒型极限环振荡"/>
          <p:cNvSpPr txBox="1"/>
          <p:nvPr/>
        </p:nvSpPr>
        <p:spPr>
          <a:xfrm>
            <a:off x="181907" y="976928"/>
            <a:ext cx="32696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1、颗粒型极限环振荡</a:t>
            </a:r>
          </a:p>
        </p:txBody>
      </p:sp>
      <p:pic>
        <p:nvPicPr>
          <p:cNvPr id="442" name="Image" descr="Image"/>
          <p:cNvPicPr>
            <a:picLocks noChangeAspect="1"/>
          </p:cNvPicPr>
          <p:nvPr/>
        </p:nvPicPr>
        <p:blipFill>
          <a:blip r:embed="rId2"/>
          <a:srcRect b="6899"/>
          <a:stretch>
            <a:fillRect/>
          </a:stretch>
        </p:blipFill>
        <p:spPr>
          <a:xfrm>
            <a:off x="402886" y="1642359"/>
            <a:ext cx="11734580" cy="6912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45" name="6.4.2 极限环振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6.4.2 极限环振荡</a:t>
            </a:r>
          </a:p>
        </p:txBody>
      </p:sp>
      <p:sp>
        <p:nvSpPr>
          <p:cNvPr id="446" name="2、溢出振荡"/>
          <p:cNvSpPr txBox="1"/>
          <p:nvPr/>
        </p:nvSpPr>
        <p:spPr>
          <a:xfrm>
            <a:off x="181907" y="976928"/>
            <a:ext cx="362278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/>
              <a:t>2、溢出振荡</a:t>
            </a:r>
            <a:r>
              <a:rPr lang="zh-CN" altLang="en-US" dirty="0"/>
              <a:t>（大振荡）</a:t>
            </a:r>
            <a:endParaRPr dirty="0"/>
          </a:p>
        </p:txBody>
      </p:sp>
      <p:sp>
        <p:nvSpPr>
          <p:cNvPr id="447" name="定点数加法可能产生溢出"/>
          <p:cNvSpPr txBox="1"/>
          <p:nvPr/>
        </p:nvSpPr>
        <p:spPr>
          <a:xfrm>
            <a:off x="646612" y="1714521"/>
            <a:ext cx="3746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定点数加法可能产生溢出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584EE8-91F5-3F47-AE16-B3D41409799F}"/>
              </a:ext>
            </a:extLst>
          </p:cNvPr>
          <p:cNvGrpSpPr/>
          <p:nvPr/>
        </p:nvGrpSpPr>
        <p:grpSpPr>
          <a:xfrm>
            <a:off x="7383640" y="1090635"/>
            <a:ext cx="5137384" cy="5161785"/>
            <a:chOff x="7383640" y="1090635"/>
            <a:chExt cx="5137384" cy="5161785"/>
          </a:xfrm>
        </p:grpSpPr>
        <p:pic>
          <p:nvPicPr>
            <p:cNvPr id="44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8759" y="1090635"/>
              <a:ext cx="5112265" cy="355802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49" name="加法器的传输特性"/>
            <p:cNvSpPr txBox="1"/>
            <p:nvPr/>
          </p:nvSpPr>
          <p:spPr>
            <a:xfrm>
              <a:off x="8070456" y="4936425"/>
              <a:ext cx="27559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2600"/>
              </a:lvl1pPr>
            </a:lstStyle>
            <a:p>
              <a:r>
                <a:t>加法器的传输特性</a:t>
              </a:r>
            </a:p>
          </p:txBody>
        </p:sp>
        <p:sp>
          <p:nvSpPr>
            <p:cNvPr id="450" name="为避免振荡，需要确保|v|&lt;1"/>
            <p:cNvSpPr txBox="1"/>
            <p:nvPr/>
          </p:nvSpPr>
          <p:spPr>
            <a:xfrm>
              <a:off x="7383640" y="5680919"/>
              <a:ext cx="4129533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>
              <a:lvl1pPr algn="l">
                <a:defRPr sz="2600"/>
              </a:lvl1pPr>
            </a:lstStyle>
            <a:p>
              <a:r>
                <a:rPr dirty="0" err="1"/>
                <a:t>为避免振荡，需要确保|v</a:t>
              </a:r>
              <a:r>
                <a:rPr dirty="0"/>
                <a:t>|&lt;1</a:t>
              </a:r>
            </a:p>
          </p:txBody>
        </p:sp>
      </p:grpSp>
      <p:sp>
        <p:nvSpPr>
          <p:cNvPr id="453" name="补码加法运算的另一个重要特点：…"/>
          <p:cNvSpPr txBox="1"/>
          <p:nvPr/>
        </p:nvSpPr>
        <p:spPr>
          <a:xfrm>
            <a:off x="6256536" y="6915908"/>
            <a:ext cx="6383741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补码加法运算的另一个重要特点：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只要最终结果不出现溢出 ，虽然在运算过程中可能发生溢出，但由于以上循环特性，仍将保证最终结果是正确的。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B1E65-F4CD-6347-B010-BAB2C73072F1}"/>
              </a:ext>
            </a:extLst>
          </p:cNvPr>
          <p:cNvGrpSpPr/>
          <p:nvPr/>
        </p:nvGrpSpPr>
        <p:grpSpPr>
          <a:xfrm>
            <a:off x="676453" y="3096062"/>
            <a:ext cx="4476887" cy="6140303"/>
            <a:chOff x="676453" y="3096062"/>
            <a:chExt cx="4476887" cy="6140303"/>
          </a:xfrm>
        </p:grpSpPr>
        <p:pic>
          <p:nvPicPr>
            <p:cNvPr id="451" name="540e789b53703d8b3b56177a.jpg" descr="540e789b53703d8b3b56177a.jpg"/>
            <p:cNvPicPr>
              <a:picLocks noChangeAspect="1"/>
            </p:cNvPicPr>
            <p:nvPr/>
          </p:nvPicPr>
          <p:blipFill>
            <a:blip r:embed="rId3"/>
            <a:srcRect b="7024"/>
            <a:stretch>
              <a:fillRect/>
            </a:stretch>
          </p:blipFill>
          <p:spPr>
            <a:xfrm>
              <a:off x="676453" y="3096062"/>
              <a:ext cx="4476887" cy="3931162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B8DEA53-E7A0-4542-A467-136E21DA925B}"/>
                </a:ext>
              </a:extLst>
            </p:cNvPr>
            <p:cNvGrpSpPr/>
            <p:nvPr/>
          </p:nvGrpSpPr>
          <p:grpSpPr>
            <a:xfrm>
              <a:off x="1294301" y="7426761"/>
              <a:ext cx="3241056" cy="1809604"/>
              <a:chOff x="1294301" y="7426761"/>
              <a:chExt cx="3241056" cy="1809604"/>
            </a:xfrm>
          </p:grpSpPr>
          <p:pic>
            <p:nvPicPr>
              <p:cNvPr id="452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4301" y="8283612"/>
                <a:ext cx="3241056" cy="952753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54" name="定点数补码圆周特性"/>
              <p:cNvSpPr txBox="1"/>
              <p:nvPr/>
            </p:nvSpPr>
            <p:spPr>
              <a:xfrm>
                <a:off x="1371778" y="7426761"/>
                <a:ext cx="3086101" cy="5715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algn="l">
                  <a:defRPr sz="2600"/>
                </a:lvl1pPr>
              </a:lstStyle>
              <a:p>
                <a:r>
                  <a:rPr dirty="0" err="1"/>
                  <a:t>定点数补码圆周特性</a:t>
                </a:r>
                <a:endParaRPr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457" name="6.4.2 极限环振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6.4.2 极限环振荡</a:t>
            </a:r>
          </a:p>
        </p:txBody>
      </p:sp>
      <p:sp>
        <p:nvSpPr>
          <p:cNvPr id="458" name="2、溢出振荡"/>
          <p:cNvSpPr txBox="1"/>
          <p:nvPr/>
        </p:nvSpPr>
        <p:spPr>
          <a:xfrm>
            <a:off x="181907" y="976928"/>
            <a:ext cx="362278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/>
              <a:t>2、溢出振荡</a:t>
            </a:r>
            <a:r>
              <a:rPr lang="zh-CN" altLang="en-US" dirty="0"/>
              <a:t>（大振荡）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19C2E1-2CFD-794A-AB76-EDDADD44D36F}"/>
              </a:ext>
            </a:extLst>
          </p:cNvPr>
          <p:cNvGrpSpPr/>
          <p:nvPr/>
        </p:nvGrpSpPr>
        <p:grpSpPr>
          <a:xfrm>
            <a:off x="7811229" y="2138427"/>
            <a:ext cx="5060062" cy="5245352"/>
            <a:chOff x="7811229" y="2138427"/>
            <a:chExt cx="5060062" cy="5245352"/>
          </a:xfrm>
        </p:grpSpPr>
        <p:pic>
          <p:nvPicPr>
            <p:cNvPr id="45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1229" y="2138427"/>
              <a:ext cx="5060062" cy="397966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60" name="饱和运算传输特性"/>
            <p:cNvSpPr txBox="1"/>
            <p:nvPr/>
          </p:nvSpPr>
          <p:spPr>
            <a:xfrm>
              <a:off x="8963309" y="6812278"/>
              <a:ext cx="27559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>
              <a:lvl1pPr algn="l">
                <a:defRPr sz="2600"/>
              </a:lvl1pPr>
            </a:lstStyle>
            <a:p>
              <a:r>
                <a:rPr dirty="0" err="1"/>
                <a:t>饱和运算传输特性</a:t>
              </a:r>
              <a:endParaRPr dirty="0"/>
            </a:p>
          </p:txBody>
        </p:sp>
      </p:grpSp>
      <p:pic>
        <p:nvPicPr>
          <p:cNvPr id="4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06" y="3912372"/>
            <a:ext cx="5206625" cy="17611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C7C31A2-7A16-0C4D-954E-7FE7D62B693D}"/>
              </a:ext>
            </a:extLst>
          </p:cNvPr>
          <p:cNvGrpSpPr/>
          <p:nvPr/>
        </p:nvGrpSpPr>
        <p:grpSpPr>
          <a:xfrm>
            <a:off x="2031190" y="2781220"/>
            <a:ext cx="2862948" cy="1347727"/>
            <a:chOff x="2031190" y="2781220"/>
            <a:chExt cx="2862948" cy="1347727"/>
          </a:xfrm>
        </p:grpSpPr>
        <p:sp>
          <p:nvSpPr>
            <p:cNvPr id="462" name="Line"/>
            <p:cNvSpPr/>
            <p:nvPr/>
          </p:nvSpPr>
          <p:spPr>
            <a:xfrm flipH="1">
              <a:off x="2031190" y="3185175"/>
              <a:ext cx="943772" cy="943772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463" name="溢出检测与处理"/>
            <p:cNvSpPr txBox="1"/>
            <p:nvPr/>
          </p:nvSpPr>
          <p:spPr>
            <a:xfrm>
              <a:off x="3001837" y="2781220"/>
              <a:ext cx="1892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>
              <a:lvl1pPr algn="l">
                <a:defRPr sz="2000"/>
              </a:lvl1pPr>
            </a:lstStyle>
            <a:p>
              <a:r>
                <a:rPr dirty="0" err="1"/>
                <a:t>溢出检测与处理</a:t>
              </a:r>
              <a:endParaRPr dirty="0"/>
            </a:p>
          </p:txBody>
        </p:sp>
      </p:grpSp>
      <p:sp>
        <p:nvSpPr>
          <p:cNvPr id="464" name="通过溢出检测和饱和运算，可以防止溢出…"/>
          <p:cNvSpPr txBox="1"/>
          <p:nvPr/>
        </p:nvSpPr>
        <p:spPr>
          <a:xfrm>
            <a:off x="662006" y="6443978"/>
            <a:ext cx="6571964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600"/>
            </a:pPr>
            <a:r>
              <a:rPr dirty="0" err="1"/>
              <a:t>通过溢出检测和饱和运算，可以防止溢出</a:t>
            </a:r>
            <a:endParaRPr dirty="0"/>
          </a:p>
          <a:p>
            <a:pPr>
              <a:defRPr sz="2600"/>
            </a:pPr>
            <a:endParaRPr dirty="0"/>
          </a:p>
          <a:p>
            <a:pPr>
              <a:defRPr sz="2600"/>
            </a:pPr>
            <a:r>
              <a:rPr dirty="0" err="1"/>
              <a:t>同时也引入了限幅失真（非线性失真</a:t>
            </a:r>
            <a:r>
              <a:rPr dirty="0"/>
              <a:t>）</a:t>
            </a:r>
          </a:p>
        </p:txBody>
      </p:sp>
      <p:sp>
        <p:nvSpPr>
          <p:cNvPr id="465" name="防止溢出方法1: 溢出检测限幅"/>
          <p:cNvSpPr txBox="1"/>
          <p:nvPr/>
        </p:nvSpPr>
        <p:spPr>
          <a:xfrm>
            <a:off x="727094" y="1632147"/>
            <a:ext cx="444388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/>
              <a:t>防止溢出方法1: </a:t>
            </a:r>
            <a:r>
              <a:rPr dirty="0" err="1"/>
              <a:t>溢出检测限幅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468" name="6.4.2 极限环振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6.4.2 极限环振荡</a:t>
            </a:r>
          </a:p>
        </p:txBody>
      </p:sp>
      <p:sp>
        <p:nvSpPr>
          <p:cNvPr id="469" name="2、溢出振荡"/>
          <p:cNvSpPr txBox="1"/>
          <p:nvPr/>
        </p:nvSpPr>
        <p:spPr>
          <a:xfrm>
            <a:off x="181907" y="976928"/>
            <a:ext cx="362278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/>
              <a:t>2、溢出振荡</a:t>
            </a:r>
            <a:r>
              <a:rPr lang="zh-CN" altLang="en-US" dirty="0"/>
              <a:t>（大振荡）</a:t>
            </a:r>
            <a:endParaRPr dirty="0"/>
          </a:p>
        </p:txBody>
      </p:sp>
      <p:sp>
        <p:nvSpPr>
          <p:cNvPr id="471" name="对输入序列做尺度变换（减小其幅度），使得在系统中任何加法节点处都不会溢出。"/>
          <p:cNvSpPr txBox="1"/>
          <p:nvPr/>
        </p:nvSpPr>
        <p:spPr>
          <a:xfrm>
            <a:off x="671210" y="2221538"/>
            <a:ext cx="9937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对输入序列做尺度变换（减小其幅度</a:t>
            </a:r>
            <a:r>
              <a:rPr dirty="0"/>
              <a:t>），</a:t>
            </a:r>
            <a:r>
              <a:rPr dirty="0" err="1"/>
              <a:t>使得在系统中任何加法节点处都不会溢出</a:t>
            </a:r>
            <a:r>
              <a:rPr dirty="0"/>
              <a:t>。</a:t>
            </a:r>
          </a:p>
        </p:txBody>
      </p:sp>
      <p:sp>
        <p:nvSpPr>
          <p:cNvPr id="472" name="对输入信号x(n)，系统的第k 个节点的响应"/>
          <p:cNvSpPr txBox="1"/>
          <p:nvPr/>
        </p:nvSpPr>
        <p:spPr>
          <a:xfrm>
            <a:off x="625351" y="3376116"/>
            <a:ext cx="619526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对输入信号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dirty="0"/>
              <a:t>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)，</a:t>
            </a:r>
            <a:r>
              <a:rPr dirty="0" err="1"/>
              <a:t>系统的</a:t>
            </a:r>
            <a:r>
              <a:rPr dirty="0" err="1">
                <a:solidFill>
                  <a:srgbClr val="0433FF"/>
                </a:solidFill>
              </a:rPr>
              <a:t>第</a:t>
            </a:r>
            <a:r>
              <a:rPr dirty="0" err="1">
                <a:solidFill>
                  <a:srgbClr val="0433FF"/>
                </a:solid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433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 err="1">
                <a:solidFill>
                  <a:srgbClr val="0433FF"/>
                </a:solidFill>
              </a:rPr>
              <a:t>个</a:t>
            </a:r>
            <a:r>
              <a:rPr dirty="0" err="1"/>
              <a:t>节点的响应</a:t>
            </a:r>
            <a:endParaRPr dirty="0"/>
          </a:p>
        </p:txBody>
      </p:sp>
      <p:pic>
        <p:nvPicPr>
          <p:cNvPr id="4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1" y="4113848"/>
            <a:ext cx="4264406" cy="747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75" y="4105554"/>
            <a:ext cx="3540440" cy="764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32" y="5268495"/>
            <a:ext cx="2414321" cy="757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E26C3FA-4D30-264A-A039-F8D74F216630}"/>
              </a:ext>
            </a:extLst>
          </p:cNvPr>
          <p:cNvGrpSpPr/>
          <p:nvPr/>
        </p:nvGrpSpPr>
        <p:grpSpPr>
          <a:xfrm>
            <a:off x="677547" y="6296269"/>
            <a:ext cx="3910192" cy="946832"/>
            <a:chOff x="677547" y="6296269"/>
            <a:chExt cx="3910192" cy="946832"/>
          </a:xfrm>
        </p:grpSpPr>
        <p:pic>
          <p:nvPicPr>
            <p:cNvPr id="47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2851" y="6296269"/>
              <a:ext cx="3224888" cy="94683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78" name="令"/>
            <p:cNvSpPr txBox="1"/>
            <p:nvPr/>
          </p:nvSpPr>
          <p:spPr>
            <a:xfrm>
              <a:off x="677547" y="6483935"/>
              <a:ext cx="4445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令</a:t>
              </a:r>
              <a:endParaRPr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16410B-A658-F644-8776-7D0DC9DF46A3}"/>
              </a:ext>
            </a:extLst>
          </p:cNvPr>
          <p:cNvGrpSpPr/>
          <p:nvPr/>
        </p:nvGrpSpPr>
        <p:grpSpPr>
          <a:xfrm>
            <a:off x="663050" y="7462849"/>
            <a:ext cx="3716549" cy="1383554"/>
            <a:chOff x="663050" y="7462849"/>
            <a:chExt cx="3716549" cy="1383554"/>
          </a:xfrm>
        </p:grpSpPr>
        <p:pic>
          <p:nvPicPr>
            <p:cNvPr id="47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9047" y="7462849"/>
              <a:ext cx="3040552" cy="138355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79" name="得"/>
            <p:cNvSpPr txBox="1"/>
            <p:nvPr/>
          </p:nvSpPr>
          <p:spPr>
            <a:xfrm>
              <a:off x="663050" y="7676053"/>
              <a:ext cx="4445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得</a:t>
              </a:r>
              <a:endParaRPr dirty="0"/>
            </a:p>
          </p:txBody>
        </p:sp>
      </p:grpSp>
      <p:sp>
        <p:nvSpPr>
          <p:cNvPr id="480" name="可通过尺度变换，使得输入信号最大值满足该条件。"/>
          <p:cNvSpPr txBox="1"/>
          <p:nvPr/>
        </p:nvSpPr>
        <p:spPr>
          <a:xfrm>
            <a:off x="5151365" y="7568041"/>
            <a:ext cx="7708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可通过尺度变换，使得输入信号最大值满足该条件。</a:t>
            </a:r>
          </a:p>
        </p:txBody>
      </p:sp>
      <p:sp>
        <p:nvSpPr>
          <p:cNvPr id="481" name="信号可能被过渡缩小，造成精度下降。其它尺度变换策略..."/>
          <p:cNvSpPr txBox="1"/>
          <p:nvPr/>
        </p:nvSpPr>
        <p:spPr>
          <a:xfrm>
            <a:off x="560389" y="9073898"/>
            <a:ext cx="86445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信号可能被过渡缩小，造成精度下降。其它尺度变换策略...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CE6DDB-E516-D044-A576-F53A670B012C}"/>
              </a:ext>
            </a:extLst>
          </p:cNvPr>
          <p:cNvGrpSpPr/>
          <p:nvPr/>
        </p:nvGrpSpPr>
        <p:grpSpPr>
          <a:xfrm>
            <a:off x="673503" y="1601824"/>
            <a:ext cx="3929414" cy="600847"/>
            <a:chOff x="673503" y="1601824"/>
            <a:chExt cx="3929414" cy="600847"/>
          </a:xfrm>
        </p:grpSpPr>
        <p:sp>
          <p:nvSpPr>
            <p:cNvPr id="470" name="尺度变换"/>
            <p:cNvSpPr txBox="1"/>
            <p:nvPr/>
          </p:nvSpPr>
          <p:spPr>
            <a:xfrm>
              <a:off x="3167816" y="1631170"/>
              <a:ext cx="14351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>
              <a:lvl1pPr algn="l">
                <a:defRPr sz="2600">
                  <a:solidFill>
                    <a:srgbClr val="0433FF"/>
                  </a:solidFill>
                </a:defRPr>
              </a:lvl1pPr>
            </a:lstStyle>
            <a:p>
              <a:r>
                <a:rPr dirty="0"/>
                <a:t>尺度变换</a:t>
              </a:r>
            </a:p>
          </p:txBody>
        </p:sp>
        <p:sp>
          <p:nvSpPr>
            <p:cNvPr id="482" name="防止溢出方法2:"/>
            <p:cNvSpPr txBox="1"/>
            <p:nvPr/>
          </p:nvSpPr>
          <p:spPr>
            <a:xfrm>
              <a:off x="673503" y="1601824"/>
              <a:ext cx="2370887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>
              <a:lvl1pPr algn="l">
                <a:defRPr sz="2600"/>
              </a:lvl1pPr>
            </a:lstStyle>
            <a:p>
              <a:r>
                <a:rPr dirty="0"/>
                <a:t>防止溢出方法2: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22BE54-166A-554D-9EB6-BA8AD56C45CE}"/>
              </a:ext>
            </a:extLst>
          </p:cNvPr>
          <p:cNvGrpSpPr/>
          <p:nvPr/>
        </p:nvGrpSpPr>
        <p:grpSpPr>
          <a:xfrm>
            <a:off x="5500520" y="5408065"/>
            <a:ext cx="2003760" cy="1550336"/>
            <a:chOff x="5500520" y="5408065"/>
            <a:chExt cx="2003760" cy="1550336"/>
          </a:xfrm>
        </p:grpSpPr>
        <p:sp>
          <p:nvSpPr>
            <p:cNvPr id="483" name="Rectangle"/>
            <p:cNvSpPr/>
            <p:nvPr/>
          </p:nvSpPr>
          <p:spPr>
            <a:xfrm>
              <a:off x="5503789" y="5408065"/>
              <a:ext cx="419101" cy="495930"/>
            </a:xfrm>
            <a:prstGeom prst="rect">
              <a:avLst/>
            </a:prstGeom>
            <a:ln w="25400">
              <a:solidFill>
                <a:srgbClr val="0433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4" name="x(n)的最大值"/>
            <p:cNvSpPr txBox="1"/>
            <p:nvPr/>
          </p:nvSpPr>
          <p:spPr>
            <a:xfrm>
              <a:off x="5500520" y="6386900"/>
              <a:ext cx="2003760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x(n)的最大值</a:t>
              </a:r>
            </a:p>
          </p:txBody>
        </p:sp>
        <p:sp>
          <p:nvSpPr>
            <p:cNvPr id="485" name="Line"/>
            <p:cNvSpPr/>
            <p:nvPr/>
          </p:nvSpPr>
          <p:spPr>
            <a:xfrm flipV="1">
              <a:off x="5713339" y="5963825"/>
              <a:ext cx="1" cy="51328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3" name="6.4 运算中的有限字长效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 运算中的有限字长效应</a:t>
            </a:r>
          </a:p>
        </p:txBody>
      </p:sp>
      <p:sp>
        <p:nvSpPr>
          <p:cNvPr id="134" name="误差原因：定点加法产生的溢出（高位）…"/>
          <p:cNvSpPr txBox="1"/>
          <p:nvPr/>
        </p:nvSpPr>
        <p:spPr>
          <a:xfrm>
            <a:off x="440100" y="1370596"/>
            <a:ext cx="12124600" cy="141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0433FF"/>
                </a:solidFill>
              </a:rPr>
              <a:t>误差原因：</a:t>
            </a:r>
            <a:r>
              <a:rPr dirty="0" err="1"/>
              <a:t>定点加法产生的溢出（高位</a:t>
            </a:r>
            <a:r>
              <a:rPr dirty="0"/>
              <a:t>）</a:t>
            </a:r>
          </a:p>
          <a:p>
            <a:pPr algn="l" defTabSz="457200">
              <a:lnSpc>
                <a:spcPct val="1500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</a:t>
            </a:r>
            <a:r>
              <a:rPr dirty="0" err="1"/>
              <a:t>乘法、浮点加法后超长尾数的量化（低位</a:t>
            </a:r>
            <a:r>
              <a:rPr dirty="0"/>
              <a:t>）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56FE99-B5DA-7E44-99E3-4FAC995AED8E}"/>
              </a:ext>
            </a:extLst>
          </p:cNvPr>
          <p:cNvSpPr/>
          <p:nvPr/>
        </p:nvSpPr>
        <p:spPr>
          <a:xfrm>
            <a:off x="413213" y="3773904"/>
            <a:ext cx="11665974" cy="70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>
              <a:lnSpc>
                <a:spcPct val="1500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>
                <a:solidFill>
                  <a:srgbClr val="0433FF"/>
                </a:solidFill>
              </a:rPr>
              <a:t>讨论目的：</a:t>
            </a:r>
            <a:r>
              <a:rPr lang="zh-CN" altLang="en-US" dirty="0"/>
              <a:t>为滤波运算位数的选择、滤波器结构的选择提供依据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0958DD-FE41-FC43-A190-E5A811CDE26E}"/>
              </a:ext>
            </a:extLst>
          </p:cNvPr>
          <p:cNvSpPr/>
          <p:nvPr/>
        </p:nvSpPr>
        <p:spPr>
          <a:xfrm>
            <a:off x="440100" y="5363551"/>
            <a:ext cx="11612200" cy="140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>
              <a:lnSpc>
                <a:spcPct val="1500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>
                <a:solidFill>
                  <a:srgbClr val="0433FF"/>
                </a:solidFill>
              </a:rPr>
              <a:t>分析方法：</a:t>
            </a:r>
            <a:r>
              <a:rPr lang="zh-CN" altLang="en-US" dirty="0"/>
              <a:t>统计分析（将舍入误差视为噪声，与原信号线性叠加，利用信号流图进行分析）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9E77B-C044-45CE-81CC-BCBFAFB6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课后作业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E084A17-5D86-4982-9BC8-8451605CD587}"/>
                  </a:ext>
                </a:extLst>
              </p14:cNvPr>
              <p14:cNvContentPartPr/>
              <p14:nvPr/>
            </p14:nvContentPartPr>
            <p14:xfrm>
              <a:off x="6584345" y="433412"/>
              <a:ext cx="12240" cy="41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E084A17-5D86-4982-9BC8-8451605CD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6345" y="415772"/>
                <a:ext cx="47880" cy="77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716D5BD-6FD9-4470-B38D-EB18CFA55D27}"/>
              </a:ext>
            </a:extLst>
          </p:cNvPr>
          <p:cNvSpPr txBox="1"/>
          <p:nvPr/>
        </p:nvSpPr>
        <p:spPr>
          <a:xfrm>
            <a:off x="2778369" y="4210211"/>
            <a:ext cx="821553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6.10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6.11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6.12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70169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7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6.4.1 </a:t>
            </a:r>
            <a:r>
              <a:rPr dirty="0" err="1"/>
              <a:t>乘积的舍入误差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0095A0-B096-7C44-81E9-436D721C9AED}"/>
              </a:ext>
            </a:extLst>
          </p:cNvPr>
          <p:cNvGrpSpPr/>
          <p:nvPr/>
        </p:nvGrpSpPr>
        <p:grpSpPr>
          <a:xfrm>
            <a:off x="459547" y="1643782"/>
            <a:ext cx="11628260" cy="3518769"/>
            <a:chOff x="459547" y="1643782"/>
            <a:chExt cx="11628260" cy="3518769"/>
          </a:xfrm>
        </p:grpSpPr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547" y="1643782"/>
              <a:ext cx="11628260" cy="277884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9" name="无限精度"/>
            <p:cNvSpPr txBox="1"/>
            <p:nvPr/>
          </p:nvSpPr>
          <p:spPr>
            <a:xfrm>
              <a:off x="1701946" y="4591050"/>
              <a:ext cx="14351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600"/>
              </a:lvl1pPr>
            </a:lstStyle>
            <a:p>
              <a:r>
                <a:rPr dirty="0" err="1"/>
                <a:t>无限精度</a:t>
              </a:r>
              <a:endParaRPr dirty="0"/>
            </a:p>
          </p:txBody>
        </p:sp>
        <p:sp>
          <p:nvSpPr>
            <p:cNvPr id="140" name="有限精度"/>
            <p:cNvSpPr txBox="1"/>
            <p:nvPr/>
          </p:nvSpPr>
          <p:spPr>
            <a:xfrm>
              <a:off x="5573802" y="4591050"/>
              <a:ext cx="14351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600"/>
              </a:lvl1pPr>
            </a:lstStyle>
            <a:p>
              <a:r>
                <a:rPr dirty="0" err="1"/>
                <a:t>有限精度</a:t>
              </a:r>
              <a:endParaRPr dirty="0"/>
            </a:p>
          </p:txBody>
        </p:sp>
        <p:sp>
          <p:nvSpPr>
            <p:cNvPr id="141" name="数学模型"/>
            <p:cNvSpPr txBox="1"/>
            <p:nvPr/>
          </p:nvSpPr>
          <p:spPr>
            <a:xfrm>
              <a:off x="9746130" y="4591050"/>
              <a:ext cx="14351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600"/>
              </a:lvl1pPr>
            </a:lstStyle>
            <a:p>
              <a:r>
                <a:rPr dirty="0" err="1"/>
                <a:t>数学模型</a:t>
              </a:r>
              <a:endParaRPr dirty="0"/>
            </a:p>
          </p:txBody>
        </p:sp>
      </p:grpSp>
      <p:sp>
        <p:nvSpPr>
          <p:cNvPr id="142" name="乘积舍入的数学模型："/>
          <p:cNvSpPr txBox="1"/>
          <p:nvPr/>
        </p:nvSpPr>
        <p:spPr>
          <a:xfrm>
            <a:off x="131350" y="1025328"/>
            <a:ext cx="3416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 err="1"/>
              <a:t>乘积舍入的数学模型</a:t>
            </a:r>
            <a:r>
              <a:rPr dirty="0"/>
              <a:t>：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8" y="5432923"/>
            <a:ext cx="7715240" cy="6984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334701-8C90-BF49-8DA3-08EFAF7E2830}"/>
              </a:ext>
            </a:extLst>
          </p:cNvPr>
          <p:cNvGrpSpPr/>
          <p:nvPr/>
        </p:nvGrpSpPr>
        <p:grpSpPr>
          <a:xfrm>
            <a:off x="7228613" y="5999784"/>
            <a:ext cx="3662697" cy="1511301"/>
            <a:chOff x="7228613" y="5999784"/>
            <a:chExt cx="3662697" cy="1511301"/>
          </a:xfrm>
        </p:grpSpPr>
        <p:sp>
          <p:nvSpPr>
            <p:cNvPr id="144" name="白噪声…"/>
            <p:cNvSpPr txBox="1"/>
            <p:nvPr/>
          </p:nvSpPr>
          <p:spPr>
            <a:xfrm>
              <a:off x="9217804" y="5999784"/>
              <a:ext cx="1673506" cy="15113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2600"/>
              </a:pPr>
              <a:r>
                <a:t>白噪声</a:t>
              </a:r>
            </a:p>
            <a:p>
              <a:pPr algn="l">
                <a:defRPr sz="2600"/>
              </a:pPr>
              <a:r>
                <a:t>均匀分布</a:t>
              </a:r>
            </a:p>
            <a:p>
              <a:pPr algn="l">
                <a:defRPr sz="2600"/>
              </a:pPr>
              <a:r>
                <a:t>与x(n)无关</a:t>
              </a:r>
            </a:p>
          </p:txBody>
        </p:sp>
        <p:sp>
          <p:nvSpPr>
            <p:cNvPr id="145" name="Line"/>
            <p:cNvSpPr/>
            <p:nvPr/>
          </p:nvSpPr>
          <p:spPr>
            <a:xfrm flipH="1" flipV="1">
              <a:off x="8124355" y="6131777"/>
              <a:ext cx="939864" cy="687778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46" name="Line"/>
            <p:cNvSpPr/>
            <p:nvPr/>
          </p:nvSpPr>
          <p:spPr>
            <a:xfrm>
              <a:off x="7228613" y="6086683"/>
              <a:ext cx="812555" cy="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E4-EA80-6348-8C17-FE0872C5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乘积的舍入误差</a:t>
            </a:r>
            <a:endParaRPr lang="en-US" dirty="0"/>
          </a:p>
        </p:txBody>
      </p:sp>
      <p:sp>
        <p:nvSpPr>
          <p:cNvPr id="3" name="噪声通过线性系统后方差（功率）：">
            <a:extLst>
              <a:ext uri="{FF2B5EF4-FFF2-40B4-BE49-F238E27FC236}">
                <a16:creationId xmlns:a16="http://schemas.microsoft.com/office/drawing/2014/main" id="{CCF43DD4-D67A-E847-9086-EEE978B7BF9E}"/>
              </a:ext>
            </a:extLst>
          </p:cNvPr>
          <p:cNvSpPr txBox="1"/>
          <p:nvPr/>
        </p:nvSpPr>
        <p:spPr>
          <a:xfrm>
            <a:off x="234457" y="1333929"/>
            <a:ext cx="5397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噪声通过线性系统后方差（功率</a:t>
            </a:r>
            <a:r>
              <a:rPr dirty="0"/>
              <a:t>）：</a:t>
            </a: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4C2296E8-6ECC-3A4D-B1C5-81A0EBB150DC}"/>
              </a:ext>
            </a:extLst>
          </p:cNvPr>
          <p:cNvGrpSpPr/>
          <p:nvPr/>
        </p:nvGrpSpPr>
        <p:grpSpPr>
          <a:xfrm>
            <a:off x="3771508" y="4681350"/>
            <a:ext cx="6143710" cy="2250469"/>
            <a:chOff x="0" y="0"/>
            <a:chExt cx="6143709" cy="2250468"/>
          </a:xfrm>
        </p:grpSpPr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CA2C82FD-A9CF-E24B-9691-DE425FFBE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952" y="38008"/>
              <a:ext cx="5284401" cy="9010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Line">
              <a:extLst>
                <a:ext uri="{FF2B5EF4-FFF2-40B4-BE49-F238E27FC236}">
                  <a16:creationId xmlns:a16="http://schemas.microsoft.com/office/drawing/2014/main" id="{2EA5D5B0-905B-8F45-B237-A6E7E9C7EC79}"/>
                </a:ext>
              </a:extLst>
            </p:cNvPr>
            <p:cNvSpPr/>
            <p:nvPr/>
          </p:nvSpPr>
          <p:spPr>
            <a:xfrm>
              <a:off x="1917809" y="962211"/>
              <a:ext cx="3583416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" name="Line">
              <a:extLst>
                <a:ext uri="{FF2B5EF4-FFF2-40B4-BE49-F238E27FC236}">
                  <a16:creationId xmlns:a16="http://schemas.microsoft.com/office/drawing/2014/main" id="{4B004564-9E01-C849-BCB4-9F151C4C9ADF}"/>
                </a:ext>
              </a:extLst>
            </p:cNvPr>
            <p:cNvSpPr/>
            <p:nvPr/>
          </p:nvSpPr>
          <p:spPr>
            <a:xfrm>
              <a:off x="1183514" y="962211"/>
              <a:ext cx="395681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" name="系统对噪声的放大作用">
              <a:extLst>
                <a:ext uri="{FF2B5EF4-FFF2-40B4-BE49-F238E27FC236}">
                  <a16:creationId xmlns:a16="http://schemas.microsoft.com/office/drawing/2014/main" id="{F308B64D-8D20-A140-981F-4D1C5A451EC5}"/>
                </a:ext>
              </a:extLst>
            </p:cNvPr>
            <p:cNvSpPr txBox="1"/>
            <p:nvPr/>
          </p:nvSpPr>
          <p:spPr>
            <a:xfrm>
              <a:off x="2556994" y="1577056"/>
              <a:ext cx="34163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600"/>
              </a:lvl1pPr>
            </a:lstStyle>
            <a:p>
              <a:r>
                <a:t>系统对噪声的放大作用</a:t>
              </a:r>
            </a:p>
          </p:txBody>
        </p:sp>
        <p:sp>
          <p:nvSpPr>
            <p:cNvPr id="9" name="输入噪声">
              <a:extLst>
                <a:ext uri="{FF2B5EF4-FFF2-40B4-BE49-F238E27FC236}">
                  <a16:creationId xmlns:a16="http://schemas.microsoft.com/office/drawing/2014/main" id="{8E6D0730-1E40-A449-9C61-F37EEC833E38}"/>
                </a:ext>
              </a:extLst>
            </p:cNvPr>
            <p:cNvSpPr txBox="1"/>
            <p:nvPr/>
          </p:nvSpPr>
          <p:spPr>
            <a:xfrm>
              <a:off x="318098" y="1577056"/>
              <a:ext cx="14351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600"/>
              </a:lvl1pPr>
            </a:lstStyle>
            <a:p>
              <a:r>
                <a:t>输入噪声</a:t>
              </a:r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8EEA0BFE-C583-0C47-8122-41BCFBBAB792}"/>
                </a:ext>
              </a:extLst>
            </p:cNvPr>
            <p:cNvSpPr/>
            <p:nvPr/>
          </p:nvSpPr>
          <p:spPr>
            <a:xfrm flipV="1">
              <a:off x="1069412" y="975162"/>
              <a:ext cx="382524" cy="628687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CF081B40-D8DB-F241-875A-7FC56090F1D9}"/>
                </a:ext>
              </a:extLst>
            </p:cNvPr>
            <p:cNvSpPr/>
            <p:nvPr/>
          </p:nvSpPr>
          <p:spPr>
            <a:xfrm flipV="1">
              <a:off x="3906203" y="992566"/>
              <a:ext cx="1" cy="63528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7D556707-CA14-2247-8510-ED542C19DDCC}"/>
                </a:ext>
              </a:extLst>
            </p:cNvPr>
            <p:cNvSpPr/>
            <p:nvPr/>
          </p:nvSpPr>
          <p:spPr>
            <a:xfrm>
              <a:off x="0" y="0"/>
              <a:ext cx="6143710" cy="225046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7F64A7-CBA7-1A4C-AB91-2100F1713E5C}"/>
              </a:ext>
            </a:extLst>
          </p:cNvPr>
          <p:cNvGrpSpPr/>
          <p:nvPr/>
        </p:nvGrpSpPr>
        <p:grpSpPr>
          <a:xfrm>
            <a:off x="4882481" y="2636800"/>
            <a:ext cx="3626088" cy="1261884"/>
            <a:chOff x="4882481" y="2636800"/>
            <a:chExt cx="3626088" cy="126188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15EFF2-38CB-8241-9ABE-2ABC5F6A1A93}"/>
                </a:ext>
              </a:extLst>
            </p:cNvPr>
            <p:cNvSpPr/>
            <p:nvPr/>
          </p:nvSpPr>
          <p:spPr>
            <a:xfrm>
              <a:off x="5987539" y="2688096"/>
              <a:ext cx="1482644" cy="1210588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（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z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）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67F535E-4EA2-5847-A291-F7D9002B3E9E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882481" y="3293390"/>
              <a:ext cx="1105058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17C7AF1-430A-034C-B4B0-AD04F6649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6496" y="3293390"/>
              <a:ext cx="1062073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1B857-D8DA-DD43-9D01-54DAF7513A40}"/>
                </a:ext>
              </a:extLst>
            </p:cNvPr>
            <p:cNvSpPr txBox="1"/>
            <p:nvPr/>
          </p:nvSpPr>
          <p:spPr>
            <a:xfrm>
              <a:off x="4944258" y="2636800"/>
              <a:ext cx="35907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8E2D66-A29C-494D-B47F-4C57D3F67F10}"/>
                </a:ext>
              </a:extLst>
            </p:cNvPr>
            <p:cNvSpPr txBox="1"/>
            <p:nvPr/>
          </p:nvSpPr>
          <p:spPr>
            <a:xfrm>
              <a:off x="8208721" y="2637808"/>
              <a:ext cx="230832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2CC41E9-54CC-D24B-AAC7-CA29CB07F21C}"/>
              </a:ext>
            </a:extLst>
          </p:cNvPr>
          <p:cNvSpPr txBox="1"/>
          <p:nvPr/>
        </p:nvSpPr>
        <p:spPr>
          <a:xfrm>
            <a:off x="444069" y="8318772"/>
            <a:ext cx="1160823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800" dirty="0"/>
              <a:t>运算中，不同位置产生的噪声所经过的系统可能不同（</a:t>
            </a:r>
            <a:r>
              <a:rPr lang="en-US" altLang="zh-CN" sz="2800" dirty="0"/>
              <a:t>H(z)</a:t>
            </a:r>
            <a:r>
              <a:rPr lang="zh-CN" altLang="en-US" sz="2800" dirty="0"/>
              <a:t>不同）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A9F70B9F-4BB6-447E-82A1-2C7CFD97978C}"/>
                  </a:ext>
                </a:extLst>
              </p14:cNvPr>
              <p14:cNvContentPartPr/>
              <p14:nvPr/>
            </p14:nvContentPartPr>
            <p14:xfrm>
              <a:off x="9832013" y="6501405"/>
              <a:ext cx="1080" cy="36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A9F70B9F-4BB6-447E-82A1-2C7CFD9797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14373" y="6483765"/>
                <a:ext cx="3672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476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9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sp>
        <p:nvSpPr>
          <p:cNvPr id="160" name="如何分析噪声经过系统引起的误差"/>
          <p:cNvSpPr txBox="1"/>
          <p:nvPr/>
        </p:nvSpPr>
        <p:spPr>
          <a:xfrm>
            <a:off x="206529" y="973672"/>
            <a:ext cx="5067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 err="1"/>
              <a:t>如何分析噪声经过系统引起的误差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F8E873-FFCA-0047-8A1C-34FAD9667C99}"/>
              </a:ext>
            </a:extLst>
          </p:cNvPr>
          <p:cNvGrpSpPr/>
          <p:nvPr/>
        </p:nvGrpSpPr>
        <p:grpSpPr>
          <a:xfrm>
            <a:off x="681091" y="1732682"/>
            <a:ext cx="12179822" cy="2641804"/>
            <a:chOff x="681091" y="1732682"/>
            <a:chExt cx="12179822" cy="2641804"/>
          </a:xfrm>
        </p:grpSpPr>
        <p:pic>
          <p:nvPicPr>
            <p:cNvPr id="161" name="Image" descr="Image"/>
            <p:cNvPicPr>
              <a:picLocks noChangeAspect="1"/>
            </p:cNvPicPr>
            <p:nvPr/>
          </p:nvPicPr>
          <p:blipFill>
            <a:blip r:embed="rId2"/>
            <a:srcRect t="9236"/>
            <a:stretch>
              <a:fillRect/>
            </a:stretch>
          </p:blipFill>
          <p:spPr>
            <a:xfrm>
              <a:off x="681091" y="1732682"/>
              <a:ext cx="12179822" cy="26418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3" name="Line"/>
            <p:cNvSpPr/>
            <p:nvPr/>
          </p:nvSpPr>
          <p:spPr>
            <a:xfrm flipV="1">
              <a:off x="11036830" y="2387060"/>
              <a:ext cx="1" cy="1284431"/>
            </a:xfrm>
            <a:prstGeom prst="line">
              <a:avLst/>
            </a:prstGeom>
            <a:ln w="50800">
              <a:solidFill>
                <a:srgbClr val="FF2600"/>
              </a:solidFill>
              <a:miter lim="400000"/>
              <a:headEnd type="oval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162" name="Image" descr="Image"/>
          <p:cNvPicPr>
            <a:picLocks noChangeAspect="1"/>
          </p:cNvPicPr>
          <p:nvPr/>
        </p:nvPicPr>
        <p:blipFill>
          <a:blip r:embed="rId3"/>
          <a:srcRect l="2665"/>
          <a:stretch>
            <a:fillRect/>
          </a:stretch>
        </p:blipFill>
        <p:spPr>
          <a:xfrm>
            <a:off x="323914" y="3972606"/>
            <a:ext cx="10390335" cy="5769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6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sp>
        <p:nvSpPr>
          <p:cNvPr id="167" name="例："/>
          <p:cNvSpPr txBox="1"/>
          <p:nvPr/>
        </p:nvSpPr>
        <p:spPr>
          <a:xfrm>
            <a:off x="126532" y="989979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 err="1"/>
              <a:t>例</a:t>
            </a:r>
            <a:r>
              <a:rPr dirty="0"/>
              <a:t>：</a:t>
            </a:r>
          </a:p>
        </p:txBody>
      </p:sp>
      <p:sp>
        <p:nvSpPr>
          <p:cNvPr id="168" name="计算直接型、级联型、并联型结构时定点运算的舍入误差"/>
          <p:cNvSpPr txBox="1"/>
          <p:nvPr/>
        </p:nvSpPr>
        <p:spPr>
          <a:xfrm>
            <a:off x="791225" y="989979"/>
            <a:ext cx="8369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计算直接型、级联型、并联型结构时定点运算的舍入误差</a:t>
            </a:r>
            <a:endParaRPr dirty="0"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34" y="1587495"/>
            <a:ext cx="5443394" cy="100606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解：直接型"/>
          <p:cNvSpPr txBox="1"/>
          <p:nvPr/>
        </p:nvSpPr>
        <p:spPr>
          <a:xfrm>
            <a:off x="179154" y="2576110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rPr dirty="0" err="1"/>
              <a:t>解：</a:t>
            </a:r>
            <a:r>
              <a:rPr dirty="0" err="1">
                <a:solidFill>
                  <a:srgbClr val="0433FF"/>
                </a:solidFill>
              </a:rPr>
              <a:t>直接型</a:t>
            </a:r>
            <a:endParaRPr dirty="0">
              <a:solidFill>
                <a:srgbClr val="0433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0DAF58-63B1-FE45-9FC6-DEBC6D8B641E}"/>
              </a:ext>
            </a:extLst>
          </p:cNvPr>
          <p:cNvGrpSpPr/>
          <p:nvPr/>
        </p:nvGrpSpPr>
        <p:grpSpPr>
          <a:xfrm>
            <a:off x="-19093" y="3050610"/>
            <a:ext cx="7337199" cy="952752"/>
            <a:chOff x="-19093" y="3050610"/>
            <a:chExt cx="7337199" cy="952752"/>
          </a:xfrm>
        </p:grpSpPr>
        <p:sp>
          <p:nvSpPr>
            <p:cNvPr id="171" name="（1）写出数学模型"/>
            <p:cNvSpPr txBox="1"/>
            <p:nvPr/>
          </p:nvSpPr>
          <p:spPr>
            <a:xfrm>
              <a:off x="-19093" y="3178993"/>
              <a:ext cx="2939492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2600">
                  <a:solidFill>
                    <a:srgbClr val="0433FF"/>
                  </a:solidFill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dirty="0">
                  <a:solidFill>
                    <a:srgbClr val="0433FF"/>
                  </a:solidFill>
                </a:rPr>
                <a:t>（1）写出数学模型</a:t>
              </a:r>
            </a:p>
          </p:txBody>
        </p:sp>
        <p:grpSp>
          <p:nvGrpSpPr>
            <p:cNvPr id="174" name="Group"/>
            <p:cNvGrpSpPr/>
            <p:nvPr/>
          </p:nvGrpSpPr>
          <p:grpSpPr>
            <a:xfrm>
              <a:off x="2972659" y="3050610"/>
              <a:ext cx="4345447" cy="952752"/>
              <a:chOff x="0" y="0"/>
              <a:chExt cx="4345445" cy="952751"/>
            </a:xfrm>
          </p:grpSpPr>
          <p:pic>
            <p:nvPicPr>
              <p:cNvPr id="172" name="Image" descr="Imag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752" y="53759"/>
                <a:ext cx="3508694" cy="8452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3" name="Image" descr="Image"/>
              <p:cNvPicPr>
                <a:picLocks noChangeAspect="1"/>
              </p:cNvPicPr>
              <p:nvPr/>
            </p:nvPicPr>
            <p:blipFill>
              <a:blip r:embed="rId2"/>
              <a:srcRect r="82993"/>
              <a:stretch>
                <a:fillRect/>
              </a:stretch>
            </p:blipFill>
            <p:spPr>
              <a:xfrm>
                <a:off x="0" y="0"/>
                <a:ext cx="876671" cy="952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75" name="（2）画流图，加等效噪声序列输入"/>
          <p:cNvSpPr txBox="1"/>
          <p:nvPr/>
        </p:nvSpPr>
        <p:spPr>
          <a:xfrm>
            <a:off x="-14241" y="3812230"/>
            <a:ext cx="5250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0433FF"/>
                </a:solidFill>
              </a:rPr>
              <a:t>（2）画流图，加等效噪声序列输入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565FF1-C0FB-C442-8F79-6A4601FE6ADD}"/>
              </a:ext>
            </a:extLst>
          </p:cNvPr>
          <p:cNvGrpSpPr/>
          <p:nvPr/>
        </p:nvGrpSpPr>
        <p:grpSpPr>
          <a:xfrm>
            <a:off x="8196164" y="2725033"/>
            <a:ext cx="3531805" cy="2037467"/>
            <a:chOff x="8196164" y="2725033"/>
            <a:chExt cx="3531805" cy="2037467"/>
          </a:xfrm>
        </p:grpSpPr>
        <p:grpSp>
          <p:nvGrpSpPr>
            <p:cNvPr id="185" name="Group"/>
            <p:cNvGrpSpPr/>
            <p:nvPr/>
          </p:nvGrpSpPr>
          <p:grpSpPr>
            <a:xfrm>
              <a:off x="8779979" y="3212968"/>
              <a:ext cx="2947990" cy="1484909"/>
              <a:chOff x="0" y="0"/>
              <a:chExt cx="2947988" cy="1484907"/>
            </a:xfrm>
          </p:grpSpPr>
          <p:sp>
            <p:nvSpPr>
              <p:cNvPr id="176" name="Line"/>
              <p:cNvSpPr/>
              <p:nvPr/>
            </p:nvSpPr>
            <p:spPr>
              <a:xfrm>
                <a:off x="0" y="0"/>
                <a:ext cx="903663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77" name="Line"/>
              <p:cNvSpPr/>
              <p:nvPr/>
            </p:nvSpPr>
            <p:spPr>
              <a:xfrm>
                <a:off x="872094" y="0"/>
                <a:ext cx="90366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78" name="Line"/>
              <p:cNvSpPr/>
              <p:nvPr/>
            </p:nvSpPr>
            <p:spPr>
              <a:xfrm>
                <a:off x="1742676" y="0"/>
                <a:ext cx="120531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79" name="Line"/>
              <p:cNvSpPr/>
              <p:nvPr/>
            </p:nvSpPr>
            <p:spPr>
              <a:xfrm>
                <a:off x="2173364" y="14614"/>
                <a:ext cx="1" cy="73737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80" name="Line"/>
              <p:cNvSpPr/>
              <p:nvPr/>
            </p:nvSpPr>
            <p:spPr>
              <a:xfrm flipH="1" flipV="1">
                <a:off x="1144522" y="756960"/>
                <a:ext cx="105100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1172061" y="9793"/>
                <a:ext cx="1" cy="73737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82" name="Line"/>
              <p:cNvSpPr/>
              <p:nvPr/>
            </p:nvSpPr>
            <p:spPr>
              <a:xfrm>
                <a:off x="2173364" y="742560"/>
                <a:ext cx="1" cy="7373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83" name="Line"/>
              <p:cNvSpPr/>
              <p:nvPr/>
            </p:nvSpPr>
            <p:spPr>
              <a:xfrm flipH="1" flipV="1">
                <a:off x="1144522" y="1484907"/>
                <a:ext cx="105100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84" name="Line"/>
              <p:cNvSpPr/>
              <p:nvPr/>
            </p:nvSpPr>
            <p:spPr>
              <a:xfrm flipV="1">
                <a:off x="1172061" y="737740"/>
                <a:ext cx="1" cy="73737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86" name="0.4"/>
            <p:cNvSpPr txBox="1"/>
            <p:nvPr/>
          </p:nvSpPr>
          <p:spPr>
            <a:xfrm>
              <a:off x="9110455" y="2725033"/>
              <a:ext cx="467361" cy="406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000"/>
              </a:lvl1pPr>
            </a:lstStyle>
            <a:p>
              <a:r>
                <a:t>0.4</a:t>
              </a:r>
            </a:p>
          </p:txBody>
        </p:sp>
        <p:sp>
          <p:nvSpPr>
            <p:cNvPr id="187" name="1.7"/>
            <p:cNvSpPr txBox="1"/>
            <p:nvPr/>
          </p:nvSpPr>
          <p:spPr>
            <a:xfrm>
              <a:off x="10222801" y="3567280"/>
              <a:ext cx="467361" cy="406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000"/>
              </a:lvl1pPr>
            </a:lstStyle>
            <a:p>
              <a:r>
                <a:t>1.7</a:t>
              </a:r>
            </a:p>
          </p:txBody>
        </p:sp>
        <p:sp>
          <p:nvSpPr>
            <p:cNvPr id="188" name="－0.72"/>
            <p:cNvSpPr txBox="1"/>
            <p:nvPr/>
          </p:nvSpPr>
          <p:spPr>
            <a:xfrm>
              <a:off x="10025189" y="4305299"/>
              <a:ext cx="862585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000"/>
              </a:lvl1pPr>
            </a:lstStyle>
            <a:p>
              <a:r>
                <a:rPr dirty="0"/>
                <a:t>－0.72</a:t>
              </a:r>
            </a:p>
          </p:txBody>
        </p:sp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96317" y="3494581"/>
              <a:ext cx="368301" cy="2413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4671" y="4172787"/>
              <a:ext cx="368301" cy="2413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6164" y="2794883"/>
              <a:ext cx="469901" cy="2667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27FE9-4770-2043-9EF8-8DD90408E2D9}"/>
              </a:ext>
            </a:extLst>
          </p:cNvPr>
          <p:cNvGrpSpPr/>
          <p:nvPr/>
        </p:nvGrpSpPr>
        <p:grpSpPr>
          <a:xfrm>
            <a:off x="8707126" y="2220404"/>
            <a:ext cx="4249502" cy="2638338"/>
            <a:chOff x="8707126" y="2220404"/>
            <a:chExt cx="4249502" cy="2638338"/>
          </a:xfrm>
        </p:grpSpPr>
        <p:pic>
          <p:nvPicPr>
            <p:cNvPr id="19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0408" y="2220404"/>
              <a:ext cx="558801" cy="26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7126" y="3820984"/>
              <a:ext cx="558801" cy="26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4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07887" y="4592041"/>
              <a:ext cx="558801" cy="26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73927" y="2794883"/>
              <a:ext cx="1282701" cy="266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6" name="Line"/>
            <p:cNvSpPr/>
            <p:nvPr/>
          </p:nvSpPr>
          <p:spPr>
            <a:xfrm>
              <a:off x="9949809" y="2681091"/>
              <a:ext cx="1" cy="494286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97" name="Line"/>
            <p:cNvSpPr/>
            <p:nvPr/>
          </p:nvSpPr>
          <p:spPr>
            <a:xfrm>
              <a:off x="9475892" y="4698033"/>
              <a:ext cx="473917" cy="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98" name="Line"/>
            <p:cNvSpPr/>
            <p:nvPr/>
          </p:nvSpPr>
          <p:spPr>
            <a:xfrm>
              <a:off x="9482449" y="3947281"/>
              <a:ext cx="467361" cy="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9" name="（3）假设各噪声的统计特性"/>
          <p:cNvSpPr txBox="1"/>
          <p:nvPr/>
        </p:nvSpPr>
        <p:spPr>
          <a:xfrm>
            <a:off x="1757" y="4439487"/>
            <a:ext cx="426034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（3）假设各噪声的统计特性</a:t>
            </a:r>
          </a:p>
        </p:txBody>
      </p:sp>
      <p:sp>
        <p:nvSpPr>
          <p:cNvPr id="200" name="（4）写出输出端总噪声"/>
          <p:cNvSpPr txBox="1"/>
          <p:nvPr/>
        </p:nvSpPr>
        <p:spPr>
          <a:xfrm>
            <a:off x="-19118" y="5066743"/>
            <a:ext cx="35999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（4）写出输出端总噪声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626" y="5795547"/>
            <a:ext cx="5186263" cy="5713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CCDEA00-F287-B148-B039-90D63EDCAEA2}"/>
              </a:ext>
            </a:extLst>
          </p:cNvPr>
          <p:cNvGrpSpPr/>
          <p:nvPr/>
        </p:nvGrpSpPr>
        <p:grpSpPr>
          <a:xfrm>
            <a:off x="8174040" y="5866210"/>
            <a:ext cx="4760464" cy="2672572"/>
            <a:chOff x="8174040" y="5866210"/>
            <a:chExt cx="4760464" cy="26725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79EEF7-D67B-7B44-B7B1-A7AFD9014A79}"/>
                </a:ext>
              </a:extLst>
            </p:cNvPr>
            <p:cNvGrpSpPr/>
            <p:nvPr/>
          </p:nvGrpSpPr>
          <p:grpSpPr>
            <a:xfrm>
              <a:off x="8174040" y="6501314"/>
              <a:ext cx="3531804" cy="2037468"/>
              <a:chOff x="8174040" y="6501314"/>
              <a:chExt cx="3531804" cy="2037468"/>
            </a:xfrm>
          </p:grpSpPr>
          <p:grpSp>
            <p:nvGrpSpPr>
              <p:cNvPr id="211" name="Group"/>
              <p:cNvGrpSpPr/>
              <p:nvPr/>
            </p:nvGrpSpPr>
            <p:grpSpPr>
              <a:xfrm>
                <a:off x="8757855" y="6989250"/>
                <a:ext cx="2947989" cy="1484908"/>
                <a:chOff x="0" y="0"/>
                <a:chExt cx="2947988" cy="1484907"/>
              </a:xfrm>
            </p:grpSpPr>
            <p:sp>
              <p:nvSpPr>
                <p:cNvPr id="202" name="Line"/>
                <p:cNvSpPr/>
                <p:nvPr/>
              </p:nvSpPr>
              <p:spPr>
                <a:xfrm>
                  <a:off x="0" y="0"/>
                  <a:ext cx="903663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3" name="Line"/>
                <p:cNvSpPr/>
                <p:nvPr/>
              </p:nvSpPr>
              <p:spPr>
                <a:xfrm>
                  <a:off x="872094" y="0"/>
                  <a:ext cx="90366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4" name="Line"/>
                <p:cNvSpPr/>
                <p:nvPr/>
              </p:nvSpPr>
              <p:spPr>
                <a:xfrm>
                  <a:off x="1742676" y="0"/>
                  <a:ext cx="120531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5" name="Line"/>
                <p:cNvSpPr/>
                <p:nvPr/>
              </p:nvSpPr>
              <p:spPr>
                <a:xfrm>
                  <a:off x="2173364" y="14614"/>
                  <a:ext cx="1" cy="7373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6" name="Line"/>
                <p:cNvSpPr/>
                <p:nvPr/>
              </p:nvSpPr>
              <p:spPr>
                <a:xfrm flipH="1" flipV="1">
                  <a:off x="1144522" y="756960"/>
                  <a:ext cx="1051002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7" name="Line"/>
                <p:cNvSpPr/>
                <p:nvPr/>
              </p:nvSpPr>
              <p:spPr>
                <a:xfrm flipV="1">
                  <a:off x="1172061" y="9793"/>
                  <a:ext cx="1" cy="7373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8" name="Line"/>
                <p:cNvSpPr/>
                <p:nvPr/>
              </p:nvSpPr>
              <p:spPr>
                <a:xfrm>
                  <a:off x="2173364" y="742560"/>
                  <a:ext cx="1" cy="73737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09" name="Line"/>
                <p:cNvSpPr/>
                <p:nvPr/>
              </p:nvSpPr>
              <p:spPr>
                <a:xfrm flipH="1" flipV="1">
                  <a:off x="1144522" y="1484907"/>
                  <a:ext cx="1051002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10" name="Line"/>
                <p:cNvSpPr/>
                <p:nvPr/>
              </p:nvSpPr>
              <p:spPr>
                <a:xfrm flipV="1">
                  <a:off x="1172061" y="737740"/>
                  <a:ext cx="1" cy="7373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212" name="0.4"/>
              <p:cNvSpPr txBox="1"/>
              <p:nvPr/>
            </p:nvSpPr>
            <p:spPr>
              <a:xfrm>
                <a:off x="9088331" y="6501314"/>
                <a:ext cx="467361" cy="4064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000"/>
                </a:lvl1pPr>
              </a:lstStyle>
              <a:p>
                <a:r>
                  <a:t>0.4</a:t>
                </a:r>
              </a:p>
            </p:txBody>
          </p:sp>
          <p:sp>
            <p:nvSpPr>
              <p:cNvPr id="213" name="1.7"/>
              <p:cNvSpPr txBox="1"/>
              <p:nvPr/>
            </p:nvSpPr>
            <p:spPr>
              <a:xfrm>
                <a:off x="10200676" y="7343561"/>
                <a:ext cx="467361" cy="4064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000"/>
                </a:lvl1pPr>
              </a:lstStyle>
              <a:p>
                <a:r>
                  <a:t>1.7</a:t>
                </a:r>
              </a:p>
            </p:txBody>
          </p:sp>
          <p:sp>
            <p:nvSpPr>
              <p:cNvPr id="214" name="－0.72"/>
              <p:cNvSpPr txBox="1"/>
              <p:nvPr/>
            </p:nvSpPr>
            <p:spPr>
              <a:xfrm>
                <a:off x="10003064" y="8081581"/>
                <a:ext cx="862585" cy="4572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000"/>
                </a:lvl1pPr>
              </a:lstStyle>
              <a:p>
                <a:r>
                  <a:t>－0.72</a:t>
                </a:r>
              </a:p>
            </p:txBody>
          </p:sp>
          <p:pic>
            <p:nvPicPr>
              <p:cNvPr id="215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4193" y="7270862"/>
                <a:ext cx="368301" cy="2413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16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2546" y="7949068"/>
                <a:ext cx="368301" cy="2413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17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4040" y="6571164"/>
                <a:ext cx="469901" cy="26670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6849B9-5C0E-C342-8887-EB29E773498A}"/>
                </a:ext>
              </a:extLst>
            </p:cNvPr>
            <p:cNvGrpSpPr/>
            <p:nvPr/>
          </p:nvGrpSpPr>
          <p:grpSpPr>
            <a:xfrm>
              <a:off x="8841218" y="5866210"/>
              <a:ext cx="4093286" cy="1085448"/>
              <a:chOff x="8841218" y="5866210"/>
              <a:chExt cx="4093286" cy="1085448"/>
            </a:xfrm>
          </p:grpSpPr>
          <p:pic>
            <p:nvPicPr>
              <p:cNvPr id="218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51803" y="6571164"/>
                <a:ext cx="1282701" cy="2667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19" name="Line"/>
              <p:cNvSpPr/>
              <p:nvPr/>
            </p:nvSpPr>
            <p:spPr>
              <a:xfrm>
                <a:off x="9927684" y="6457372"/>
                <a:ext cx="1" cy="494286"/>
              </a:xfrm>
              <a:prstGeom prst="line">
                <a:avLst/>
              </a:prstGeom>
              <a:ln w="25400">
                <a:solidFill>
                  <a:srgbClr val="0433FF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grpSp>
            <p:nvGrpSpPr>
              <p:cNvPr id="225" name="Group"/>
              <p:cNvGrpSpPr/>
              <p:nvPr/>
            </p:nvGrpSpPr>
            <p:grpSpPr>
              <a:xfrm>
                <a:off x="8841218" y="5866210"/>
                <a:ext cx="2179083" cy="571501"/>
                <a:chOff x="0" y="-68452"/>
                <a:chExt cx="2179081" cy="571500"/>
              </a:xfrm>
            </p:grpSpPr>
            <p:pic>
              <p:nvPicPr>
                <p:cNvPr id="220" name="Image" descr="Image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83947"/>
                  <a:ext cx="558800" cy="2667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21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783" y="83947"/>
                  <a:ext cx="558801" cy="2667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22" name="Image" descr="Image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20281" y="83947"/>
                  <a:ext cx="558801" cy="2667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23" name="＋"/>
                <p:cNvSpPr txBox="1"/>
                <p:nvPr/>
              </p:nvSpPr>
              <p:spPr>
                <a:xfrm>
                  <a:off x="475091" y="-68453"/>
                  <a:ext cx="444501" cy="5715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600"/>
                  </a:lvl1pPr>
                </a:lstStyle>
                <a:p>
                  <a:r>
                    <a:t>＋</a:t>
                  </a:r>
                </a:p>
              </p:txBody>
            </p:sp>
            <p:sp>
              <p:nvSpPr>
                <p:cNvPr id="224" name="＋"/>
                <p:cNvSpPr txBox="1"/>
                <p:nvPr/>
              </p:nvSpPr>
              <p:spPr>
                <a:xfrm>
                  <a:off x="1291412" y="-68453"/>
                  <a:ext cx="444501" cy="5715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600"/>
                  </a:lvl1pPr>
                </a:lstStyle>
                <a:p>
                  <a:r>
                    <a:t>＋</a:t>
                  </a:r>
                </a:p>
              </p:txBody>
            </p:sp>
          </p:grpSp>
        </p:grpSp>
      </p:grpSp>
      <p:sp>
        <p:nvSpPr>
          <p:cNvPr id="227" name="（5）总噪声的方差"/>
          <p:cNvSpPr txBox="1"/>
          <p:nvPr/>
        </p:nvSpPr>
        <p:spPr>
          <a:xfrm>
            <a:off x="19432" y="6546682"/>
            <a:ext cx="426034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（5）总噪声的方差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4372AA-7559-B74E-9728-7761ED3A670B}"/>
              </a:ext>
            </a:extLst>
          </p:cNvPr>
          <p:cNvGrpSpPr/>
          <p:nvPr/>
        </p:nvGrpSpPr>
        <p:grpSpPr>
          <a:xfrm>
            <a:off x="10231849" y="5032173"/>
            <a:ext cx="1023603" cy="691291"/>
            <a:chOff x="10231849" y="5032173"/>
            <a:chExt cx="1023603" cy="691291"/>
          </a:xfrm>
        </p:grpSpPr>
        <p:sp>
          <p:nvSpPr>
            <p:cNvPr id="226" name="Line"/>
            <p:cNvSpPr/>
            <p:nvPr/>
          </p:nvSpPr>
          <p:spPr>
            <a:xfrm>
              <a:off x="10231849" y="5032173"/>
              <a:ext cx="1" cy="691291"/>
            </a:xfrm>
            <a:prstGeom prst="line">
              <a:avLst/>
            </a:prstGeom>
            <a:ln w="50800">
              <a:solidFill>
                <a:schemeClr val="accent5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28" name="等效"/>
            <p:cNvSpPr txBox="1"/>
            <p:nvPr/>
          </p:nvSpPr>
          <p:spPr>
            <a:xfrm>
              <a:off x="10480751" y="5094019"/>
              <a:ext cx="7747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等效</a:t>
              </a:r>
              <a:endParaRPr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6D0DB47-B290-C644-B14C-14B6F9A3ED69}"/>
              </a:ext>
            </a:extLst>
          </p:cNvPr>
          <p:cNvGrpSpPr/>
          <p:nvPr/>
        </p:nvGrpSpPr>
        <p:grpSpPr>
          <a:xfrm>
            <a:off x="4687646" y="4555264"/>
            <a:ext cx="4330701" cy="1095605"/>
            <a:chOff x="4687646" y="4555264"/>
            <a:chExt cx="4330701" cy="1095605"/>
          </a:xfrm>
        </p:grpSpPr>
        <p:pic>
          <p:nvPicPr>
            <p:cNvPr id="229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87646" y="5104768"/>
              <a:ext cx="4330701" cy="5461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0" name="噪声通过的网络："/>
            <p:cNvSpPr txBox="1"/>
            <p:nvPr/>
          </p:nvSpPr>
          <p:spPr>
            <a:xfrm>
              <a:off x="4687646" y="4555264"/>
              <a:ext cx="27559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噪声通过的网络</a:t>
              </a:r>
              <a:r>
                <a:rPr dirty="0"/>
                <a:t>：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C452B8-2098-9A49-BD02-D2AB1F9AAB95}"/>
              </a:ext>
            </a:extLst>
          </p:cNvPr>
          <p:cNvGrpSpPr/>
          <p:nvPr/>
        </p:nvGrpSpPr>
        <p:grpSpPr>
          <a:xfrm>
            <a:off x="950468" y="7253350"/>
            <a:ext cx="8788021" cy="1743489"/>
            <a:chOff x="950468" y="7253350"/>
            <a:chExt cx="8788021" cy="1743489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50468" y="7297949"/>
              <a:ext cx="4938579" cy="68633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2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68953" y="7253350"/>
              <a:ext cx="908995" cy="5713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3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69188" y="8240204"/>
              <a:ext cx="8369301" cy="756635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234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003" y="9152409"/>
            <a:ext cx="1282701" cy="545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CD80236-3DE3-DF4A-BBB9-71CA3AC812F7}"/>
              </a:ext>
            </a:extLst>
          </p:cNvPr>
          <p:cNvGrpSpPr/>
          <p:nvPr/>
        </p:nvGrpSpPr>
        <p:grpSpPr>
          <a:xfrm>
            <a:off x="2632892" y="9084027"/>
            <a:ext cx="7167362" cy="634236"/>
            <a:chOff x="2632892" y="9084027"/>
            <a:chExt cx="7167362" cy="634236"/>
          </a:xfrm>
        </p:grpSpPr>
        <p:sp>
          <p:nvSpPr>
            <p:cNvPr id="236" name="Line"/>
            <p:cNvSpPr/>
            <p:nvPr/>
          </p:nvSpPr>
          <p:spPr>
            <a:xfrm>
              <a:off x="2632892" y="9084027"/>
              <a:ext cx="7167362" cy="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37" name="留数法"/>
            <p:cNvSpPr txBox="1"/>
            <p:nvPr/>
          </p:nvSpPr>
          <p:spPr>
            <a:xfrm>
              <a:off x="8595562" y="9146762"/>
              <a:ext cx="11049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留数法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2F2AB8-F954-214D-8DDD-60B03B7581E6}"/>
              </a:ext>
            </a:extLst>
          </p:cNvPr>
          <p:cNvGrpSpPr/>
          <p:nvPr/>
        </p:nvGrpSpPr>
        <p:grpSpPr>
          <a:xfrm>
            <a:off x="1744655" y="9215215"/>
            <a:ext cx="2939464" cy="465984"/>
            <a:chOff x="1744655" y="9215215"/>
            <a:chExt cx="2939464" cy="465984"/>
          </a:xfrm>
        </p:grpSpPr>
        <p:pic>
          <p:nvPicPr>
            <p:cNvPr id="235" name="Image" descr="Imag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57156" y="9215215"/>
              <a:ext cx="1126963" cy="4239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8" name="Line"/>
            <p:cNvSpPr/>
            <p:nvPr/>
          </p:nvSpPr>
          <p:spPr>
            <a:xfrm>
              <a:off x="1744655" y="9681198"/>
              <a:ext cx="698347" cy="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5" grpId="0" animBg="1"/>
      <p:bldP spid="199" grpId="0" animBg="1"/>
      <p:bldP spid="200" grpId="0" animBg="1"/>
      <p:bldP spid="2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41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sp>
        <p:nvSpPr>
          <p:cNvPr id="242" name="例："/>
          <p:cNvSpPr txBox="1"/>
          <p:nvPr/>
        </p:nvSpPr>
        <p:spPr>
          <a:xfrm>
            <a:off x="126532" y="989979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例：</a:t>
            </a:r>
          </a:p>
        </p:txBody>
      </p:sp>
      <p:sp>
        <p:nvSpPr>
          <p:cNvPr id="243" name="计算直接型、级联型、并联型结构时定点运算的舍入误差"/>
          <p:cNvSpPr txBox="1"/>
          <p:nvPr/>
        </p:nvSpPr>
        <p:spPr>
          <a:xfrm>
            <a:off x="791225" y="989979"/>
            <a:ext cx="8369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计算直接型、级联型、并联型结构时定点运算的舍入误差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34" y="1654992"/>
            <a:ext cx="4712993" cy="87107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解：级联型"/>
          <p:cNvSpPr txBox="1"/>
          <p:nvPr/>
        </p:nvSpPr>
        <p:spPr>
          <a:xfrm>
            <a:off x="179154" y="2576110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解：</a:t>
            </a:r>
            <a:r>
              <a:rPr>
                <a:solidFill>
                  <a:srgbClr val="0433FF"/>
                </a:solidFill>
              </a:rPr>
              <a:t>级联型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5" y="3073512"/>
            <a:ext cx="5144094" cy="81394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Line"/>
          <p:cNvSpPr/>
          <p:nvPr/>
        </p:nvSpPr>
        <p:spPr>
          <a:xfrm>
            <a:off x="7758614" y="3480482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8" name="Line"/>
          <p:cNvSpPr/>
          <p:nvPr/>
        </p:nvSpPr>
        <p:spPr>
          <a:xfrm>
            <a:off x="8946108" y="3480482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9" name="Line"/>
          <p:cNvSpPr/>
          <p:nvPr/>
        </p:nvSpPr>
        <p:spPr>
          <a:xfrm>
            <a:off x="9999370" y="3480482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11215048" y="3480482"/>
            <a:ext cx="12700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54" name="Group"/>
          <p:cNvGrpSpPr/>
          <p:nvPr/>
        </p:nvGrpSpPr>
        <p:grpSpPr>
          <a:xfrm>
            <a:off x="8311108" y="3458235"/>
            <a:ext cx="1270001" cy="871072"/>
            <a:chOff x="0" y="0"/>
            <a:chExt cx="1270000" cy="871071"/>
          </a:xfrm>
        </p:grpSpPr>
        <p:sp>
          <p:nvSpPr>
            <p:cNvPr id="251" name="Line"/>
            <p:cNvSpPr/>
            <p:nvPr/>
          </p:nvSpPr>
          <p:spPr>
            <a:xfrm flipH="1">
              <a:off x="1269999" y="0"/>
              <a:ext cx="1" cy="8710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2" name="Line"/>
            <p:cNvSpPr/>
            <p:nvPr/>
          </p:nvSpPr>
          <p:spPr>
            <a:xfrm flipH="1" flipV="1">
              <a:off x="0" y="849446"/>
              <a:ext cx="12700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3" name="Line"/>
            <p:cNvSpPr/>
            <p:nvPr/>
          </p:nvSpPr>
          <p:spPr>
            <a:xfrm flipH="1">
              <a:off x="19005" y="0"/>
              <a:ext cx="1" cy="8710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10629796" y="3458235"/>
            <a:ext cx="1270001" cy="871072"/>
            <a:chOff x="0" y="0"/>
            <a:chExt cx="1270000" cy="871071"/>
          </a:xfrm>
        </p:grpSpPr>
        <p:sp>
          <p:nvSpPr>
            <p:cNvPr id="255" name="Line"/>
            <p:cNvSpPr/>
            <p:nvPr/>
          </p:nvSpPr>
          <p:spPr>
            <a:xfrm flipH="1">
              <a:off x="1269999" y="0"/>
              <a:ext cx="1" cy="8710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0" y="849446"/>
              <a:ext cx="12700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7" name="Line"/>
            <p:cNvSpPr/>
            <p:nvPr/>
          </p:nvSpPr>
          <p:spPr>
            <a:xfrm flipH="1">
              <a:off x="19005" y="0"/>
              <a:ext cx="1" cy="8710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59" name="Line"/>
          <p:cNvSpPr/>
          <p:nvPr/>
        </p:nvSpPr>
        <p:spPr>
          <a:xfrm>
            <a:off x="7312169" y="3480482"/>
            <a:ext cx="635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0" name="0.4"/>
          <p:cNvSpPr txBox="1"/>
          <p:nvPr/>
        </p:nvSpPr>
        <p:spPr>
          <a:xfrm>
            <a:off x="7395989" y="3012158"/>
            <a:ext cx="4673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0.4</a:t>
            </a:r>
          </a:p>
        </p:txBody>
      </p:sp>
      <p:sp>
        <p:nvSpPr>
          <p:cNvPr id="261" name="0.8"/>
          <p:cNvSpPr txBox="1"/>
          <p:nvPr/>
        </p:nvSpPr>
        <p:spPr>
          <a:xfrm>
            <a:off x="11031116" y="4308978"/>
            <a:ext cx="4673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0.8</a:t>
            </a:r>
          </a:p>
        </p:txBody>
      </p:sp>
      <p:sp>
        <p:nvSpPr>
          <p:cNvPr id="262" name="0.9"/>
          <p:cNvSpPr txBox="1"/>
          <p:nvPr/>
        </p:nvSpPr>
        <p:spPr>
          <a:xfrm>
            <a:off x="8712428" y="4308978"/>
            <a:ext cx="4673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0.9</a:t>
            </a: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299" y="3779009"/>
            <a:ext cx="3683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079" y="3779009"/>
            <a:ext cx="3683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172" y="3083744"/>
            <a:ext cx="4699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492" y="2691301"/>
            <a:ext cx="5588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558" y="4434901"/>
            <a:ext cx="5588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5859" y="4434901"/>
            <a:ext cx="5588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9277" y="3073512"/>
            <a:ext cx="12827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"/>
          <p:cNvSpPr/>
          <p:nvPr/>
        </p:nvSpPr>
        <p:spPr>
          <a:xfrm>
            <a:off x="8346893" y="2969951"/>
            <a:ext cx="1" cy="49428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1" name="Line"/>
          <p:cNvSpPr/>
          <p:nvPr/>
        </p:nvSpPr>
        <p:spPr>
          <a:xfrm>
            <a:off x="10177954" y="4318837"/>
            <a:ext cx="473917" cy="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2" name="Line"/>
          <p:cNvSpPr/>
          <p:nvPr/>
        </p:nvSpPr>
        <p:spPr>
          <a:xfrm>
            <a:off x="7861858" y="4293437"/>
            <a:ext cx="467361" cy="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555" y="4227605"/>
            <a:ext cx="4654084" cy="676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119" y="5244416"/>
            <a:ext cx="2822158" cy="676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127" y="6605803"/>
            <a:ext cx="2709871" cy="46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8322" y="6446814"/>
            <a:ext cx="4028156" cy="777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44548" y="6446814"/>
            <a:ext cx="4028156" cy="777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7492" y="7458255"/>
            <a:ext cx="1531096" cy="614883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若改变子系统排列次序将如何？"/>
          <p:cNvSpPr txBox="1"/>
          <p:nvPr/>
        </p:nvSpPr>
        <p:spPr>
          <a:xfrm>
            <a:off x="359118" y="8570972"/>
            <a:ext cx="4737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若改变子系统排列次序将如何？</a:t>
            </a:r>
          </a:p>
        </p:txBody>
      </p:sp>
      <p:sp>
        <p:nvSpPr>
          <p:cNvPr id="280" name="Line"/>
          <p:cNvSpPr/>
          <p:nvPr/>
        </p:nvSpPr>
        <p:spPr>
          <a:xfrm>
            <a:off x="1451966" y="8048603"/>
            <a:ext cx="922592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3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sp>
        <p:nvSpPr>
          <p:cNvPr id="284" name="例："/>
          <p:cNvSpPr txBox="1"/>
          <p:nvPr/>
        </p:nvSpPr>
        <p:spPr>
          <a:xfrm>
            <a:off x="126532" y="989979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例：</a:t>
            </a:r>
          </a:p>
        </p:txBody>
      </p:sp>
      <p:sp>
        <p:nvSpPr>
          <p:cNvPr id="285" name="计算直接型、级联型、并联型结构时定点运算的舍入误差"/>
          <p:cNvSpPr txBox="1"/>
          <p:nvPr/>
        </p:nvSpPr>
        <p:spPr>
          <a:xfrm>
            <a:off x="791225" y="989979"/>
            <a:ext cx="8369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计算直接型、级联型、并联型结构时定点运算的舍入误差</a:t>
            </a:r>
          </a:p>
        </p:txBody>
      </p:sp>
      <p:pic>
        <p:nvPicPr>
          <p:cNvPr id="2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34" y="1654992"/>
            <a:ext cx="4712993" cy="871073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解：并联型"/>
          <p:cNvSpPr txBox="1"/>
          <p:nvPr/>
        </p:nvSpPr>
        <p:spPr>
          <a:xfrm>
            <a:off x="179154" y="2576110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解：</a:t>
            </a:r>
            <a:r>
              <a:rPr>
                <a:solidFill>
                  <a:srgbClr val="0433FF"/>
                </a:solidFill>
              </a:rPr>
              <a:t>并联型</a:t>
            </a: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6" y="3014038"/>
            <a:ext cx="4901064" cy="8621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8" name="Group"/>
          <p:cNvGrpSpPr/>
          <p:nvPr/>
        </p:nvGrpSpPr>
        <p:grpSpPr>
          <a:xfrm>
            <a:off x="6782172" y="2414597"/>
            <a:ext cx="6192470" cy="4054542"/>
            <a:chOff x="0" y="0"/>
            <a:chExt cx="6192469" cy="4054541"/>
          </a:xfrm>
        </p:grpSpPr>
        <p:sp>
          <p:nvSpPr>
            <p:cNvPr id="289" name="Line"/>
            <p:cNvSpPr/>
            <p:nvPr/>
          </p:nvSpPr>
          <p:spPr>
            <a:xfrm>
              <a:off x="976442" y="1065884"/>
              <a:ext cx="90856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0" name="Line"/>
            <p:cNvSpPr/>
            <p:nvPr/>
          </p:nvSpPr>
          <p:spPr>
            <a:xfrm>
              <a:off x="1760354" y="1065884"/>
              <a:ext cx="16735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3217198" y="1065884"/>
              <a:ext cx="15454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4757769" y="1065884"/>
              <a:ext cx="1" cy="653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359322" y="1947039"/>
              <a:ext cx="635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4" name="0.36"/>
            <p:cNvSpPr txBox="1"/>
            <p:nvPr/>
          </p:nvSpPr>
          <p:spPr>
            <a:xfrm>
              <a:off x="1061733" y="599440"/>
              <a:ext cx="60858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r>
                <a:t>0.36</a:t>
              </a:r>
            </a:p>
          </p:txBody>
        </p:sp>
        <p:grpSp>
          <p:nvGrpSpPr>
            <p:cNvPr id="301" name="Group"/>
            <p:cNvGrpSpPr/>
            <p:nvPr/>
          </p:nvGrpSpPr>
          <p:grpSpPr>
            <a:xfrm>
              <a:off x="2660130" y="1064062"/>
              <a:ext cx="1686492" cy="871072"/>
              <a:chOff x="0" y="0"/>
              <a:chExt cx="1686490" cy="871071"/>
            </a:xfrm>
          </p:grpSpPr>
          <p:grpSp>
            <p:nvGrpSpPr>
              <p:cNvPr id="298" name="Group"/>
              <p:cNvGrpSpPr/>
              <p:nvPr/>
            </p:nvGrpSpPr>
            <p:grpSpPr>
              <a:xfrm>
                <a:off x="0" y="0"/>
                <a:ext cx="1270001" cy="871072"/>
                <a:chOff x="0" y="0"/>
                <a:chExt cx="1270000" cy="871071"/>
              </a:xfrm>
            </p:grpSpPr>
            <p:sp>
              <p:nvSpPr>
                <p:cNvPr id="295" name="Line"/>
                <p:cNvSpPr/>
                <p:nvPr/>
              </p:nvSpPr>
              <p:spPr>
                <a:xfrm flipH="1">
                  <a:off x="1269999" y="0"/>
                  <a:ext cx="1" cy="87107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96" name="Line"/>
                <p:cNvSpPr/>
                <p:nvPr/>
              </p:nvSpPr>
              <p:spPr>
                <a:xfrm flipH="1" flipV="1">
                  <a:off x="0" y="849446"/>
                  <a:ext cx="1270000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97" name="Line"/>
                <p:cNvSpPr/>
                <p:nvPr/>
              </p:nvSpPr>
              <p:spPr>
                <a:xfrm flipH="1">
                  <a:off x="19005" y="0"/>
                  <a:ext cx="1" cy="87107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299" name="0.9"/>
              <p:cNvSpPr txBox="1"/>
              <p:nvPr/>
            </p:nvSpPr>
            <p:spPr>
              <a:xfrm>
                <a:off x="401319" y="431643"/>
                <a:ext cx="46736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r>
                  <a:t>0.9</a:t>
                </a:r>
              </a:p>
            </p:txBody>
          </p:sp>
          <p:pic>
            <p:nvPicPr>
              <p:cNvPr id="300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8190" y="320774"/>
                <a:ext cx="368301" cy="241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08" name="Group"/>
            <p:cNvGrpSpPr/>
            <p:nvPr/>
          </p:nvGrpSpPr>
          <p:grpSpPr>
            <a:xfrm>
              <a:off x="2679285" y="3183469"/>
              <a:ext cx="1673583" cy="871073"/>
              <a:chOff x="0" y="0"/>
              <a:chExt cx="1673582" cy="871071"/>
            </a:xfrm>
          </p:grpSpPr>
          <p:grpSp>
            <p:nvGrpSpPr>
              <p:cNvPr id="305" name="Group"/>
              <p:cNvGrpSpPr/>
              <p:nvPr/>
            </p:nvGrpSpPr>
            <p:grpSpPr>
              <a:xfrm>
                <a:off x="0" y="0"/>
                <a:ext cx="1270001" cy="871072"/>
                <a:chOff x="0" y="0"/>
                <a:chExt cx="1270000" cy="871071"/>
              </a:xfrm>
            </p:grpSpPr>
            <p:sp>
              <p:nvSpPr>
                <p:cNvPr id="302" name="Line"/>
                <p:cNvSpPr/>
                <p:nvPr/>
              </p:nvSpPr>
              <p:spPr>
                <a:xfrm flipH="1">
                  <a:off x="1269999" y="0"/>
                  <a:ext cx="1" cy="87107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303" name="Line"/>
                <p:cNvSpPr/>
                <p:nvPr/>
              </p:nvSpPr>
              <p:spPr>
                <a:xfrm flipH="1" flipV="1">
                  <a:off x="0" y="849446"/>
                  <a:ext cx="1270000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304" name="Line"/>
                <p:cNvSpPr/>
                <p:nvPr/>
              </p:nvSpPr>
              <p:spPr>
                <a:xfrm flipH="1">
                  <a:off x="19005" y="0"/>
                  <a:ext cx="1" cy="87107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head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306" name="0.8"/>
              <p:cNvSpPr txBox="1"/>
              <p:nvPr/>
            </p:nvSpPr>
            <p:spPr>
              <a:xfrm>
                <a:off x="401319" y="431643"/>
                <a:ext cx="46736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/>
                </a:lvl1pPr>
              </a:lstStyle>
              <a:p>
                <a:r>
                  <a:t>0.8</a:t>
                </a:r>
              </a:p>
            </p:txBody>
          </p:sp>
          <p:pic>
            <p:nvPicPr>
              <p:cNvPr id="307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5282" y="320774"/>
                <a:ext cx="368301" cy="241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57610"/>
              <a:ext cx="469900" cy="266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565" y="0"/>
              <a:ext cx="558801" cy="266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3576" y="0"/>
              <a:ext cx="558801" cy="266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5565" y="2328852"/>
              <a:ext cx="558801" cy="266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09769" y="1557610"/>
              <a:ext cx="1282701" cy="266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" name="Line"/>
            <p:cNvSpPr/>
            <p:nvPr/>
          </p:nvSpPr>
          <p:spPr>
            <a:xfrm>
              <a:off x="2144965" y="551009"/>
              <a:ext cx="1" cy="494286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5" name="Line"/>
            <p:cNvSpPr/>
            <p:nvPr/>
          </p:nvSpPr>
          <p:spPr>
            <a:xfrm>
              <a:off x="2686161" y="2789339"/>
              <a:ext cx="1" cy="38100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6" name="Line"/>
            <p:cNvSpPr/>
            <p:nvPr/>
          </p:nvSpPr>
          <p:spPr>
            <a:xfrm>
              <a:off x="2144965" y="2769781"/>
              <a:ext cx="1" cy="40640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7" name="Line"/>
            <p:cNvSpPr/>
            <p:nvPr/>
          </p:nvSpPr>
          <p:spPr>
            <a:xfrm>
              <a:off x="976442" y="3176181"/>
              <a:ext cx="90856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8" name="Line"/>
            <p:cNvSpPr/>
            <p:nvPr/>
          </p:nvSpPr>
          <p:spPr>
            <a:xfrm>
              <a:off x="1760354" y="3176181"/>
              <a:ext cx="16735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9" name="Line"/>
            <p:cNvSpPr/>
            <p:nvPr/>
          </p:nvSpPr>
          <p:spPr>
            <a:xfrm>
              <a:off x="3217198" y="3176181"/>
              <a:ext cx="15454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4757769" y="2331668"/>
              <a:ext cx="1" cy="8621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1" name="Line"/>
            <p:cNvSpPr/>
            <p:nvPr/>
          </p:nvSpPr>
          <p:spPr>
            <a:xfrm flipH="1">
              <a:off x="997393" y="1969622"/>
              <a:ext cx="1" cy="11839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2" name="Line"/>
            <p:cNvSpPr/>
            <p:nvPr/>
          </p:nvSpPr>
          <p:spPr>
            <a:xfrm flipV="1">
              <a:off x="997393" y="1051653"/>
              <a:ext cx="1" cy="12819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3" name="Line"/>
            <p:cNvSpPr/>
            <p:nvPr/>
          </p:nvSpPr>
          <p:spPr>
            <a:xfrm>
              <a:off x="4760309" y="1495229"/>
              <a:ext cx="1" cy="9527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4" name="Line"/>
            <p:cNvSpPr/>
            <p:nvPr/>
          </p:nvSpPr>
          <p:spPr>
            <a:xfrm>
              <a:off x="4760309" y="2025723"/>
              <a:ext cx="635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2660761" y="581027"/>
              <a:ext cx="1" cy="484858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6" name="－0.32"/>
            <p:cNvSpPr txBox="1"/>
            <p:nvPr/>
          </p:nvSpPr>
          <p:spPr>
            <a:xfrm>
              <a:off x="934733" y="2744381"/>
              <a:ext cx="862585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r>
                <a:t>－0.32</a:t>
              </a:r>
            </a:p>
          </p:txBody>
        </p:sp>
        <p:pic>
          <p:nvPicPr>
            <p:cNvPr id="32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43576" y="2328852"/>
              <a:ext cx="558801" cy="266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9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375" y="4230695"/>
            <a:ext cx="2959915" cy="70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375" y="5174983"/>
            <a:ext cx="2959915" cy="70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554" y="6645013"/>
            <a:ext cx="2941557" cy="469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5000" y="6282832"/>
            <a:ext cx="4849012" cy="733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5000" y="7390710"/>
            <a:ext cx="4849012" cy="733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0015" y="7469434"/>
            <a:ext cx="1572576" cy="500742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Line"/>
          <p:cNvSpPr/>
          <p:nvPr/>
        </p:nvSpPr>
        <p:spPr>
          <a:xfrm>
            <a:off x="1642466" y="8010503"/>
            <a:ext cx="922592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79088" y="937339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38" name="6.4.1 乘积的舍入误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6.4.1 乘积的舍入误差</a:t>
            </a:r>
          </a:p>
        </p:txBody>
      </p:sp>
      <p:sp>
        <p:nvSpPr>
          <p:cNvPr id="339" name="例："/>
          <p:cNvSpPr txBox="1"/>
          <p:nvPr/>
        </p:nvSpPr>
        <p:spPr>
          <a:xfrm>
            <a:off x="144700" y="1024378"/>
            <a:ext cx="1234313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/>
              <a:t>例</a:t>
            </a:r>
            <a:r>
              <a:rPr lang="en-US" altLang="zh-CN" dirty="0"/>
              <a:t>6.5</a:t>
            </a:r>
            <a:r>
              <a:rPr dirty="0"/>
              <a:t>：</a:t>
            </a:r>
          </a:p>
        </p:txBody>
      </p:sp>
      <p:sp>
        <p:nvSpPr>
          <p:cNvPr id="340" name="当传输函数为"/>
          <p:cNvSpPr txBox="1"/>
          <p:nvPr/>
        </p:nvSpPr>
        <p:spPr>
          <a:xfrm>
            <a:off x="1364659" y="989979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当传输函数为</a:t>
            </a:r>
            <a:endParaRPr dirty="0"/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12" y="1104261"/>
            <a:ext cx="2591796" cy="342936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，其中"/>
          <p:cNvSpPr txBox="1"/>
          <p:nvPr/>
        </p:nvSpPr>
        <p:spPr>
          <a:xfrm>
            <a:off x="6079629" y="989979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，其中</a:t>
            </a:r>
          </a:p>
        </p:txBody>
      </p:sp>
      <p:pic>
        <p:nvPicPr>
          <p:cNvPr id="34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55" y="1573082"/>
            <a:ext cx="2591796" cy="747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829" y="1587495"/>
            <a:ext cx="2591796" cy="803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410" y="2484981"/>
            <a:ext cx="2591796" cy="39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551" y="2493276"/>
            <a:ext cx="2591796" cy="37591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对以下两种级联实现结构："/>
          <p:cNvSpPr txBox="1"/>
          <p:nvPr/>
        </p:nvSpPr>
        <p:spPr>
          <a:xfrm>
            <a:off x="154603" y="2395481"/>
            <a:ext cx="4076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对以下两种级联实现结构：</a:t>
            </a:r>
          </a:p>
        </p:txBody>
      </p:sp>
      <p:sp>
        <p:nvSpPr>
          <p:cNvPr id="348" name="和"/>
          <p:cNvSpPr txBox="1"/>
          <p:nvPr/>
        </p:nvSpPr>
        <p:spPr>
          <a:xfrm>
            <a:off x="6684128" y="2395481"/>
            <a:ext cx="444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和</a:t>
            </a:r>
          </a:p>
        </p:txBody>
      </p:sp>
      <p:sp>
        <p:nvSpPr>
          <p:cNvPr id="349" name="，求噪声输出功率。"/>
          <p:cNvSpPr txBox="1"/>
          <p:nvPr/>
        </p:nvSpPr>
        <p:spPr>
          <a:xfrm>
            <a:off x="9797415" y="2395481"/>
            <a:ext cx="3086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，求噪声输出功率。</a:t>
            </a:r>
          </a:p>
        </p:txBody>
      </p:sp>
      <p:sp>
        <p:nvSpPr>
          <p:cNvPr id="350" name="解："/>
          <p:cNvSpPr txBox="1"/>
          <p:nvPr/>
        </p:nvSpPr>
        <p:spPr>
          <a:xfrm>
            <a:off x="120726" y="3002534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解：</a:t>
            </a:r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8224" y="3473528"/>
            <a:ext cx="4076701" cy="1724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2015" y="6142263"/>
            <a:ext cx="4179635" cy="165682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（a）"/>
          <p:cNvSpPr txBox="1"/>
          <p:nvPr/>
        </p:nvSpPr>
        <p:spPr>
          <a:xfrm>
            <a:off x="9969224" y="5250242"/>
            <a:ext cx="763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（a）</a:t>
            </a:r>
          </a:p>
        </p:txBody>
      </p:sp>
      <p:sp>
        <p:nvSpPr>
          <p:cNvPr id="354" name="（b）"/>
          <p:cNvSpPr txBox="1"/>
          <p:nvPr/>
        </p:nvSpPr>
        <p:spPr>
          <a:xfrm>
            <a:off x="9974793" y="8033756"/>
            <a:ext cx="763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（b）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ADD28B-4D0F-4145-BEC7-4329657DAD45}"/>
              </a:ext>
            </a:extLst>
          </p:cNvPr>
          <p:cNvGrpSpPr/>
          <p:nvPr/>
        </p:nvGrpSpPr>
        <p:grpSpPr>
          <a:xfrm>
            <a:off x="8099238" y="3089529"/>
            <a:ext cx="4812987" cy="1798764"/>
            <a:chOff x="8099238" y="3089529"/>
            <a:chExt cx="4812987" cy="1798764"/>
          </a:xfrm>
        </p:grpSpPr>
        <p:pic>
          <p:nvPicPr>
            <p:cNvPr id="355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9238" y="4621592"/>
              <a:ext cx="558801" cy="26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5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71606" y="4621592"/>
              <a:ext cx="558801" cy="266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57" name="Line"/>
            <p:cNvSpPr/>
            <p:nvPr/>
          </p:nvSpPr>
          <p:spPr>
            <a:xfrm>
              <a:off x="10522462" y="3490921"/>
              <a:ext cx="1" cy="40640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8377474" y="4591979"/>
              <a:ext cx="467361" cy="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10244059" y="4591979"/>
              <a:ext cx="467361" cy="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pic>
          <p:nvPicPr>
            <p:cNvPr id="365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324337" y="3089529"/>
              <a:ext cx="558801" cy="26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67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39124" y="3518196"/>
              <a:ext cx="673101" cy="2667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643D40-C5CB-4646-9D37-B59F8515EC74}"/>
              </a:ext>
            </a:extLst>
          </p:cNvPr>
          <p:cNvGrpSpPr/>
          <p:nvPr/>
        </p:nvGrpSpPr>
        <p:grpSpPr>
          <a:xfrm>
            <a:off x="7810806" y="5826068"/>
            <a:ext cx="5091536" cy="1798763"/>
            <a:chOff x="7810806" y="5826068"/>
            <a:chExt cx="5091536" cy="1798763"/>
          </a:xfrm>
        </p:grpSpPr>
        <p:sp>
          <p:nvSpPr>
            <p:cNvPr id="360" name="Line"/>
            <p:cNvSpPr/>
            <p:nvPr/>
          </p:nvSpPr>
          <p:spPr>
            <a:xfrm>
              <a:off x="8108823" y="7265017"/>
              <a:ext cx="467361" cy="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61" name="Line"/>
            <p:cNvSpPr/>
            <p:nvPr/>
          </p:nvSpPr>
          <p:spPr>
            <a:xfrm>
              <a:off x="9872752" y="7265017"/>
              <a:ext cx="467361" cy="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362" name="Line"/>
            <p:cNvSpPr/>
            <p:nvPr/>
          </p:nvSpPr>
          <p:spPr>
            <a:xfrm>
              <a:off x="11650745" y="6202059"/>
              <a:ext cx="1" cy="40640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pic>
          <p:nvPicPr>
            <p:cNvPr id="363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10806" y="7358130"/>
              <a:ext cx="558801" cy="26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6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01418" y="7358130"/>
              <a:ext cx="558801" cy="26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66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71345" y="5826068"/>
              <a:ext cx="558801" cy="26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68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29241" y="6272276"/>
              <a:ext cx="673101" cy="266701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369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30" y="3549031"/>
            <a:ext cx="20066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7235" y="4077232"/>
            <a:ext cx="51435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097" y="4905492"/>
            <a:ext cx="35814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(a)"/>
          <p:cNvSpPr txBox="1"/>
          <p:nvPr/>
        </p:nvSpPr>
        <p:spPr>
          <a:xfrm>
            <a:off x="146251" y="3532330"/>
            <a:ext cx="4247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(a)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48599" y="4216932"/>
            <a:ext cx="995882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mage" descr="Image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4520488" y="5052085"/>
            <a:ext cx="879800" cy="291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3027" y="5692718"/>
            <a:ext cx="311150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(b)"/>
          <p:cNvSpPr txBox="1"/>
          <p:nvPr/>
        </p:nvSpPr>
        <p:spPr>
          <a:xfrm>
            <a:off x="146251" y="6686402"/>
            <a:ext cx="4247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(b)</a:t>
            </a:r>
          </a:p>
        </p:txBody>
      </p:sp>
      <p:pic>
        <p:nvPicPr>
          <p:cNvPr id="377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717" y="7319649"/>
            <a:ext cx="35814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31906" y="7464166"/>
            <a:ext cx="879801" cy="297312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级联次序影响输出噪声功率…"/>
          <p:cNvSpPr txBox="1"/>
          <p:nvPr/>
        </p:nvSpPr>
        <p:spPr>
          <a:xfrm>
            <a:off x="734708" y="8662699"/>
            <a:ext cx="723214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级联次序影响输出噪声功率</a:t>
            </a:r>
            <a:endParaRPr dirty="0"/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a方案中有更多噪声在反馈回路中，造成误差累计</a:t>
            </a:r>
            <a:endParaRPr dirty="0"/>
          </a:p>
        </p:txBody>
      </p:sp>
      <p:sp>
        <p:nvSpPr>
          <p:cNvPr id="380" name="Line"/>
          <p:cNvSpPr/>
          <p:nvPr/>
        </p:nvSpPr>
        <p:spPr>
          <a:xfrm>
            <a:off x="2999493" y="6037158"/>
            <a:ext cx="879873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1" name="Line"/>
          <p:cNvSpPr/>
          <p:nvPr/>
        </p:nvSpPr>
        <p:spPr>
          <a:xfrm>
            <a:off x="3440263" y="8533080"/>
            <a:ext cx="879873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82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1947" y="6690941"/>
            <a:ext cx="2422012" cy="289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41705" y="8189215"/>
            <a:ext cx="3380041" cy="2897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9A40D9-7604-4234-8737-7DA2ADE7A5AD}"/>
              </a:ext>
            </a:extLst>
          </p:cNvPr>
          <p:cNvGrpSpPr/>
          <p:nvPr/>
        </p:nvGrpSpPr>
        <p:grpSpPr>
          <a:xfrm>
            <a:off x="9978893" y="4071765"/>
            <a:ext cx="407880" cy="312120"/>
            <a:chOff x="9978893" y="4071765"/>
            <a:chExt cx="4078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E28EEF4-1A8E-4361-87CB-DDB83E2DC3EF}"/>
                    </a:ext>
                  </a:extLst>
                </p14:cNvPr>
                <p14:cNvContentPartPr/>
                <p14:nvPr/>
              </p14:nvContentPartPr>
              <p14:xfrm>
                <a:off x="9978893" y="4152765"/>
                <a:ext cx="187560" cy="2311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E28EEF4-1A8E-4361-87CB-DDB83E2DC3E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61253" y="4134765"/>
                  <a:ext cx="223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3EFBE40-193D-4CF2-80AF-D650F8521A86}"/>
                    </a:ext>
                  </a:extLst>
                </p14:cNvPr>
                <p14:cNvContentPartPr/>
                <p14:nvPr/>
              </p14:nvContentPartPr>
              <p14:xfrm>
                <a:off x="10041533" y="4238805"/>
                <a:ext cx="53280" cy="666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3EFBE40-193D-4CF2-80AF-D650F8521A8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23893" y="4220805"/>
                  <a:ext cx="88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2B8CDA0-8046-4FBA-8B52-D92F117A4B03}"/>
                    </a:ext>
                  </a:extLst>
                </p14:cNvPr>
                <p14:cNvContentPartPr/>
                <p14:nvPr/>
              </p14:nvContentPartPr>
              <p14:xfrm>
                <a:off x="10203533" y="4071765"/>
                <a:ext cx="183240" cy="1602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2B8CDA0-8046-4FBA-8B52-D92F117A4B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85533" y="4053765"/>
                  <a:ext cx="21888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B3A1C9B-58CA-4D32-BE89-38ACABCF5E54}"/>
              </a:ext>
            </a:extLst>
          </p:cNvPr>
          <p:cNvGrpSpPr/>
          <p:nvPr/>
        </p:nvGrpSpPr>
        <p:grpSpPr>
          <a:xfrm>
            <a:off x="11004173" y="6730005"/>
            <a:ext cx="656640" cy="341640"/>
            <a:chOff x="11004173" y="6730005"/>
            <a:chExt cx="65664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2276F7D-AD10-4362-8B1F-FA25CC86BC40}"/>
                    </a:ext>
                  </a:extLst>
                </p14:cNvPr>
                <p14:cNvContentPartPr/>
                <p14:nvPr/>
              </p14:nvContentPartPr>
              <p14:xfrm>
                <a:off x="11004173" y="6730005"/>
                <a:ext cx="183240" cy="1098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2276F7D-AD10-4362-8B1F-FA25CC86BC4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86173" y="6712365"/>
                  <a:ext cx="218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050F36B-13D4-4E3D-BDB7-4674C87ABC01}"/>
                    </a:ext>
                  </a:extLst>
                </p14:cNvPr>
                <p14:cNvContentPartPr/>
                <p14:nvPr/>
              </p14:nvContentPartPr>
              <p14:xfrm>
                <a:off x="11230253" y="6886965"/>
                <a:ext cx="162000" cy="1846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050F36B-13D4-4E3D-BDB7-4674C87ABC0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212253" y="6868965"/>
                  <a:ext cx="197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64906409-2BFF-4549-BBF9-0B1AA80EAFBA}"/>
                    </a:ext>
                  </a:extLst>
                </p14:cNvPr>
                <p14:cNvContentPartPr/>
                <p14:nvPr/>
              </p14:nvContentPartPr>
              <p14:xfrm>
                <a:off x="11302613" y="6844125"/>
                <a:ext cx="283320" cy="1486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64906409-2BFF-4549-BBF9-0B1AA80EAFB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84973" y="6826485"/>
                  <a:ext cx="318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02C5EA3-6E11-4C19-A9FE-C2A8C04D69FC}"/>
                    </a:ext>
                  </a:extLst>
                </p14:cNvPr>
                <p14:cNvContentPartPr/>
                <p14:nvPr/>
              </p14:nvContentPartPr>
              <p14:xfrm>
                <a:off x="11606093" y="6759165"/>
                <a:ext cx="54720" cy="1965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02C5EA3-6E11-4C19-A9FE-C2A8C04D69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88453" y="6741525"/>
                  <a:ext cx="903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1D99F8-9BDD-42AD-9D07-BBB7FC303E83}"/>
              </a:ext>
            </a:extLst>
          </p:cNvPr>
          <p:cNvGrpSpPr/>
          <p:nvPr/>
        </p:nvGrpSpPr>
        <p:grpSpPr>
          <a:xfrm>
            <a:off x="9618533" y="6701565"/>
            <a:ext cx="415080" cy="344160"/>
            <a:chOff x="9618533" y="6701565"/>
            <a:chExt cx="41508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4239B31-244F-4E8C-88B6-0B4AD44B5C48}"/>
                    </a:ext>
                  </a:extLst>
                </p14:cNvPr>
                <p14:cNvContentPartPr/>
                <p14:nvPr/>
              </p14:nvContentPartPr>
              <p14:xfrm>
                <a:off x="9618533" y="6821805"/>
                <a:ext cx="176760" cy="2239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4239B31-244F-4E8C-88B6-0B4AD44B5C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00533" y="6803805"/>
                  <a:ext cx="212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39BD716-D0AB-445A-B1AC-949AC233CBE2}"/>
                    </a:ext>
                  </a:extLst>
                </p14:cNvPr>
                <p14:cNvContentPartPr/>
                <p14:nvPr/>
              </p14:nvContentPartPr>
              <p14:xfrm>
                <a:off x="9722573" y="6816045"/>
                <a:ext cx="241560" cy="1468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39BD716-D0AB-445A-B1AC-949AC233CBE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04933" y="6798045"/>
                  <a:ext cx="277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C4796D42-2021-4F62-807A-00652964E789}"/>
                    </a:ext>
                  </a:extLst>
                </p14:cNvPr>
                <p14:cNvContentPartPr/>
                <p14:nvPr/>
              </p14:nvContentPartPr>
              <p14:xfrm>
                <a:off x="9985013" y="6701565"/>
                <a:ext cx="48600" cy="1692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C4796D42-2021-4F62-807A-00652964E7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67013" y="6683925"/>
                  <a:ext cx="842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E9D9D8-03CE-4403-B74C-692009C18954}"/>
              </a:ext>
            </a:extLst>
          </p:cNvPr>
          <p:cNvGrpSpPr/>
          <p:nvPr/>
        </p:nvGrpSpPr>
        <p:grpSpPr>
          <a:xfrm>
            <a:off x="11437613" y="3908325"/>
            <a:ext cx="603000" cy="442080"/>
            <a:chOff x="11437613" y="3908325"/>
            <a:chExt cx="60300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E761214D-CF7F-4975-BF9D-F4BCD8DFF7E6}"/>
                    </a:ext>
                  </a:extLst>
                </p14:cNvPr>
                <p14:cNvContentPartPr/>
                <p14:nvPr/>
              </p14:nvContentPartPr>
              <p14:xfrm>
                <a:off x="11626253" y="4163925"/>
                <a:ext cx="140400" cy="1864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E761214D-CF7F-4975-BF9D-F4BCD8DFF7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608253" y="4145925"/>
                  <a:ext cx="176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A8A1D7-C898-45B9-9AD5-866A089B232D}"/>
                    </a:ext>
                  </a:extLst>
                </p14:cNvPr>
                <p14:cNvContentPartPr/>
                <p14:nvPr/>
              </p14:nvContentPartPr>
              <p14:xfrm>
                <a:off x="11665133" y="4258245"/>
                <a:ext cx="34920" cy="208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A8A1D7-C898-45B9-9AD5-866A089B232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647493" y="4240605"/>
                  <a:ext cx="70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A07458A-97FA-4F3B-BBB8-F57040770944}"/>
                    </a:ext>
                  </a:extLst>
                </p14:cNvPr>
                <p14:cNvContentPartPr/>
                <p14:nvPr/>
              </p14:nvContentPartPr>
              <p14:xfrm>
                <a:off x="11821013" y="4065285"/>
                <a:ext cx="219600" cy="1792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A07458A-97FA-4F3B-BBB8-F570407709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803373" y="4047645"/>
                  <a:ext cx="255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F9957D7-E6C4-4A19-A1DE-17885BDAC07D}"/>
                    </a:ext>
                  </a:extLst>
                </p14:cNvPr>
                <p14:cNvContentPartPr/>
                <p14:nvPr/>
              </p14:nvContentPartPr>
              <p14:xfrm>
                <a:off x="11477573" y="3908325"/>
                <a:ext cx="204480" cy="28872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F9957D7-E6C4-4A19-A1DE-17885BDAC0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459933" y="3890685"/>
                  <a:ext cx="240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5FD6EBC-54AA-4C57-B891-A5BEC0561D33}"/>
                    </a:ext>
                  </a:extLst>
                </p14:cNvPr>
                <p14:cNvContentPartPr/>
                <p14:nvPr/>
              </p14:nvContentPartPr>
              <p14:xfrm>
                <a:off x="11437613" y="3998685"/>
                <a:ext cx="79920" cy="932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5FD6EBC-54AA-4C57-B891-A5BEC0561D3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19613" y="3980685"/>
                  <a:ext cx="115560" cy="128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505</Words>
  <Application>Microsoft Office PowerPoint</Application>
  <PresentationFormat>自定义</PresentationFormat>
  <Paragraphs>170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Helvetica Light</vt:lpstr>
      <vt:lpstr>Helvetica Neue</vt:lpstr>
      <vt:lpstr>Arial</vt:lpstr>
      <vt:lpstr>Cambria Math</vt:lpstr>
      <vt:lpstr>Helvetica</vt:lpstr>
      <vt:lpstr>Times</vt:lpstr>
      <vt:lpstr>White</vt:lpstr>
      <vt:lpstr>数字信号处理 Digital Signal Processing</vt:lpstr>
      <vt:lpstr>6.4 运算中的有限字长效应</vt:lpstr>
      <vt:lpstr>6.4.1 乘积的舍入误差</vt:lpstr>
      <vt:lpstr>6.4.1 乘积的舍入误差</vt:lpstr>
      <vt:lpstr>6.4.1 乘积的舍入误差</vt:lpstr>
      <vt:lpstr>6.4.1 乘积的舍入误差</vt:lpstr>
      <vt:lpstr>6.4.1 乘积的舍入误差</vt:lpstr>
      <vt:lpstr>6.4.1 乘积的舍入误差</vt:lpstr>
      <vt:lpstr>6.4.1 乘积的舍入误差</vt:lpstr>
      <vt:lpstr>6.4.1 乘积的舍入误差</vt:lpstr>
      <vt:lpstr>6.4.1 乘积的舍入误差</vt:lpstr>
      <vt:lpstr>6.4.1 乘积的舍入误差</vt:lpstr>
      <vt:lpstr>6.4.1 乘积的舍入误差</vt:lpstr>
      <vt:lpstr>6.4.1 乘积的舍入误差</vt:lpstr>
      <vt:lpstr>6.4.2 极限环振荡</vt:lpstr>
      <vt:lpstr>6.4.2 极限环振荡</vt:lpstr>
      <vt:lpstr>6.4.2 极限环振荡</vt:lpstr>
      <vt:lpstr>6.4.2 极限环振荡</vt:lpstr>
      <vt:lpstr>6.4.2 极限环振荡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数字信号处理 Digital Signal Processing</dc:title>
  <cp:lastModifiedBy>而云 刘</cp:lastModifiedBy>
  <cp:revision>39</cp:revision>
  <dcterms:modified xsi:type="dcterms:W3CDTF">2021-12-06T05:04:44Z</dcterms:modified>
</cp:coreProperties>
</file>