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61" r:id="rId4"/>
    <p:sldId id="262" r:id="rId5"/>
    <p:sldId id="263" r:id="rId6"/>
    <p:sldId id="274" r:id="rId7"/>
    <p:sldId id="266" r:id="rId8"/>
    <p:sldId id="288" r:id="rId9"/>
    <p:sldId id="292" r:id="rId10"/>
    <p:sldId id="275" r:id="rId11"/>
    <p:sldId id="269" r:id="rId12"/>
    <p:sldId id="276" r:id="rId13"/>
    <p:sldId id="272" r:id="rId14"/>
    <p:sldId id="290" r:id="rId15"/>
    <p:sldId id="277" r:id="rId16"/>
    <p:sldId id="291" r:id="rId17"/>
    <p:sldId id="273" r:id="rId18"/>
    <p:sldId id="293" r:id="rId19"/>
    <p:sldId id="294" r:id="rId20"/>
    <p:sldId id="295" r:id="rId21"/>
    <p:sldId id="27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152"/>
    <a:srgbClr val="253355"/>
    <a:srgbClr val="1C2640"/>
    <a:srgbClr val="E7EDF1"/>
    <a:srgbClr val="ECF1F4"/>
    <a:srgbClr val="D3D3D3"/>
    <a:srgbClr val="2E406B"/>
    <a:srgbClr val="EEF2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1" autoAdjust="0"/>
    <p:restoredTop sz="94660"/>
  </p:normalViewPr>
  <p:slideViewPr>
    <p:cSldViewPr snapToGrid="0" showGuides="1">
      <p:cViewPr varScale="1">
        <p:scale>
          <a:sx n="104" d="100"/>
          <a:sy n="104" d="100"/>
        </p:scale>
        <p:origin x="186" y="372"/>
      </p:cViewPr>
      <p:guideLst>
        <p:guide orient="horz" pos="2096"/>
        <p:guide pos="3727"/>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6401A7D-0318-488A-AEF4-61BDD6D150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CEAADD-04E7-4E9A-9769-230A8A5E70E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01A7D-0318-488A-AEF4-61BDD6D150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EAADD-04E7-4E9A-9769-230A8A5E70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21" name="组合 20"/>
          <p:cNvGrpSpPr/>
          <p:nvPr/>
        </p:nvGrpSpPr>
        <p:grpSpPr>
          <a:xfrm>
            <a:off x="-214590" y="2749592"/>
            <a:ext cx="3000475" cy="1404242"/>
            <a:chOff x="0" y="880508"/>
            <a:chExt cx="3000475" cy="1404242"/>
          </a:xfrm>
        </p:grpSpPr>
        <p:sp>
          <p:nvSpPr>
            <p:cNvPr id="3" name="矩形 2"/>
            <p:cNvSpPr/>
            <p:nvPr/>
          </p:nvSpPr>
          <p:spPr>
            <a:xfrm>
              <a:off x="0" y="880508"/>
              <a:ext cx="232410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596475" y="880750"/>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4"/>
          <p:cNvSpPr txBox="1"/>
          <p:nvPr/>
        </p:nvSpPr>
        <p:spPr>
          <a:xfrm>
            <a:off x="2928152" y="2414084"/>
            <a:ext cx="7206770" cy="14452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400" dirty="0">
                <a:solidFill>
                  <a:schemeClr val="bg1"/>
                </a:solidFill>
                <a:latin typeface="微软雅黑" panose="020B0503020204020204" pitchFamily="34" charset="-122"/>
                <a:ea typeface="微软雅黑" panose="020B0503020204020204" pitchFamily="34" charset="-122"/>
              </a:rPr>
              <a:t>	</a:t>
            </a:r>
            <a:r>
              <a:rPr lang="zh-CN" altLang="en-US" sz="4400" dirty="0">
                <a:solidFill>
                  <a:schemeClr val="bg1"/>
                </a:solidFill>
                <a:latin typeface="微软雅黑" panose="020B0503020204020204" pitchFamily="34" charset="-122"/>
                <a:ea typeface="微软雅黑" panose="020B0503020204020204" pitchFamily="34" charset="-122"/>
              </a:rPr>
              <a:t>基于深度搜索</a:t>
            </a:r>
            <a:endParaRPr lang="zh-CN" altLang="en-US" sz="4400" dirty="0">
              <a:solidFill>
                <a:schemeClr val="bg1"/>
              </a:solidFill>
              <a:latin typeface="微软雅黑" panose="020B0503020204020204" pitchFamily="34" charset="-122"/>
              <a:ea typeface="微软雅黑" panose="020B0503020204020204" pitchFamily="34" charset="-122"/>
            </a:endParaRPr>
          </a:p>
          <a:p>
            <a:pPr algn="l"/>
            <a:r>
              <a:rPr lang="en-US" altLang="zh-CN" sz="4400" dirty="0">
                <a:solidFill>
                  <a:schemeClr val="bg1"/>
                </a:solidFill>
                <a:latin typeface="微软雅黑" panose="020B0503020204020204" pitchFamily="34" charset="-122"/>
                <a:ea typeface="微软雅黑" panose="020B0503020204020204" pitchFamily="34" charset="-122"/>
              </a:rPr>
              <a:t>		</a:t>
            </a:r>
            <a:r>
              <a:rPr lang="zh-CN" altLang="en-US" sz="4400" dirty="0">
                <a:solidFill>
                  <a:schemeClr val="bg1"/>
                </a:solidFill>
                <a:latin typeface="微软雅黑" panose="020B0503020204020204" pitchFamily="34" charset="-122"/>
                <a:ea typeface="微软雅黑" panose="020B0503020204020204" pitchFamily="34" charset="-122"/>
              </a:rPr>
              <a:t>实现五子棋博弈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6" name="文本框 6"/>
          <p:cNvSpPr txBox="1"/>
          <p:nvPr/>
        </p:nvSpPr>
        <p:spPr>
          <a:xfrm>
            <a:off x="5721350" y="4029710"/>
            <a:ext cx="1621155" cy="337185"/>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rgbClr val="243152"/>
                </a:solidFill>
                <a:latin typeface="微软雅黑" panose="020B0503020204020204" pitchFamily="34" charset="-122"/>
                <a:ea typeface="微软雅黑" panose="020B0503020204020204" pitchFamily="34" charset="-122"/>
              </a:rPr>
              <a:t>答辩</a:t>
            </a:r>
            <a:r>
              <a:rPr lang="zh-CN" altLang="en-US" sz="1600" dirty="0" smtClean="0">
                <a:solidFill>
                  <a:srgbClr val="243152"/>
                </a:solidFill>
                <a:latin typeface="微软雅黑" panose="020B0503020204020204" pitchFamily="34" charset="-122"/>
                <a:ea typeface="微软雅黑" panose="020B0503020204020204" pitchFamily="34" charset="-122"/>
              </a:rPr>
              <a:t>人：</a:t>
            </a:r>
            <a:r>
              <a:rPr lang="en-US" altLang="zh-CN" sz="1600" dirty="0" smtClean="0">
                <a:solidFill>
                  <a:srgbClr val="243152"/>
                </a:solidFill>
                <a:latin typeface="微软雅黑" panose="020B0503020204020204" pitchFamily="34" charset="-122"/>
                <a:ea typeface="微软雅黑" panose="020B0503020204020204" pitchFamily="34" charset="-122"/>
              </a:rPr>
              <a:t>-</a:t>
            </a:r>
            <a:endParaRPr lang="en-US" altLang="zh-CN" sz="1600" dirty="0" smtClean="0">
              <a:solidFill>
                <a:srgbClr val="243152"/>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406855" y="2773316"/>
            <a:ext cx="1354060" cy="1356796"/>
            <a:chOff x="10265088" y="255018"/>
            <a:chExt cx="1570606" cy="1573782"/>
          </a:xfrm>
        </p:grpSpPr>
        <p:grpSp>
          <p:nvGrpSpPr>
            <p:cNvPr id="10" name="Group 32"/>
            <p:cNvGrpSpPr/>
            <p:nvPr/>
          </p:nvGrpSpPr>
          <p:grpSpPr>
            <a:xfrm>
              <a:off x="10265088" y="255018"/>
              <a:ext cx="1570606" cy="1573782"/>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nvGrpSpPr>
            <p:cNvPr id="11" name="组合 10"/>
            <p:cNvGrpSpPr/>
            <p:nvPr/>
          </p:nvGrpSpPr>
          <p:grpSpPr>
            <a:xfrm>
              <a:off x="10638670" y="749095"/>
              <a:ext cx="823442" cy="585626"/>
              <a:chOff x="1743075" y="720725"/>
              <a:chExt cx="5573713" cy="3963988"/>
            </a:xfrm>
            <a:solidFill>
              <a:schemeClr val="bg1"/>
            </a:solidFill>
          </p:grpSpPr>
          <p:sp>
            <p:nvSpPr>
              <p:cNvPr id="12"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14"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p>
            </p:txBody>
          </p:sp>
          <p:sp>
            <p:nvSpPr>
              <p:cNvPr id="15"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p>
            </p:txBody>
          </p:sp>
        </p:grpSp>
      </p:grpSp>
      <p:sp>
        <p:nvSpPr>
          <p:cNvPr id="2" name="矩形 1"/>
          <p:cNvSpPr/>
          <p:nvPr/>
        </p:nvSpPr>
        <p:spPr>
          <a:xfrm>
            <a:off x="1104900" y="1114019"/>
            <a:ext cx="9982200" cy="4629962"/>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34" name="文本框 33"/>
          <p:cNvSpPr txBox="1"/>
          <p:nvPr/>
        </p:nvSpPr>
        <p:spPr>
          <a:xfrm>
            <a:off x="9077325" y="2826036"/>
            <a:ext cx="1880122"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9077325" y="3705776"/>
            <a:ext cx="1880122"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9077325" y="4594107"/>
            <a:ext cx="1880122" cy="553998"/>
          </a:xfrm>
          <a:prstGeom prst="rect">
            <a:avLst/>
          </a:prstGeom>
          <a:noFill/>
        </p:spPr>
        <p:txBody>
          <a:bodyPr wrap="square" rtlCol="0">
            <a:spAutoFit/>
          </a:bodyPr>
          <a:lstStyle/>
          <a:p>
            <a:pP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200836" y="2826036"/>
            <a:ext cx="1880122" cy="553998"/>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1200836" y="3705776"/>
            <a:ext cx="1880122" cy="553998"/>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200836" y="4594107"/>
            <a:ext cx="1880122" cy="553998"/>
          </a:xfrm>
          <a:prstGeom prst="rect">
            <a:avLst/>
          </a:prstGeom>
          <a:noFill/>
        </p:spPr>
        <p:txBody>
          <a:bodyPr wrap="square" rtlCol="0">
            <a:spAutoFit/>
          </a:bodyPr>
          <a:lstStyle/>
          <a:p>
            <a:pPr algn="r">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977393" y="641493"/>
            <a:ext cx="4959929" cy="39878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sym typeface="+mn-ea"/>
              </a:rPr>
              <a:t>UI界面展示</a:t>
            </a:r>
            <a:endParaRPr lang="en-US" altLang="zh-CN" sz="2000" b="1" dirty="0" smtClean="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1977393" y="1103158"/>
            <a:ext cx="5022106" cy="337184"/>
          </a:xfrm>
          <a:prstGeom prst="snip1Rect">
            <a:avLst>
              <a:gd name="adj" fmla="val 0"/>
            </a:avLst>
          </a:prstGeom>
          <a:noFill/>
          <a:ln w="28575">
            <a:noFill/>
          </a:ln>
        </p:spPr>
        <p:txBody>
          <a:bodyPr wrap="square" rtlCol="0">
            <a:spAutoFit/>
          </a:bodyPr>
          <a:lstStyle/>
          <a:p>
            <a:pPr algn="l"/>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The Interface </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 name="矩形 3"/>
          <p:cNvSpPr/>
          <p:nvPr/>
        </p:nvSpPr>
        <p:spPr>
          <a:xfrm>
            <a:off x="3339465" y="2463800"/>
            <a:ext cx="5479415" cy="321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6" y="3344878"/>
            <a:ext cx="4959929" cy="52197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非AI部分程序实现</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7" y="3868098"/>
            <a:ext cx="5022106" cy="368299"/>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Basic program</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74" name="椭圆 32"/>
          <p:cNvSpPr/>
          <p:nvPr/>
        </p:nvSpPr>
        <p:spPr>
          <a:xfrm rot="2700000">
            <a:off x="173273"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75" name="矩形 33"/>
          <p:cNvSpPr/>
          <p:nvPr/>
        </p:nvSpPr>
        <p:spPr>
          <a:xfrm rot="2700000">
            <a:off x="-94928"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p:cNvSpPr txBox="1"/>
          <p:nvPr/>
        </p:nvSpPr>
        <p:spPr>
          <a:xfrm>
            <a:off x="2024195" y="641493"/>
            <a:ext cx="4959929" cy="46037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程序主体与关键变量</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2024195" y="1103158"/>
            <a:ext cx="5022106" cy="337184"/>
          </a:xfrm>
          <a:prstGeom prst="snip1Rect">
            <a:avLst>
              <a:gd name="adj" fmla="val 0"/>
            </a:avLst>
          </a:prstGeom>
          <a:noFill/>
          <a:ln w="28575">
            <a:noFill/>
          </a:ln>
        </p:spPr>
        <p:txBody>
          <a:bodyPr wrap="square" rtlCol="0">
            <a:spAutoFit/>
          </a:bodyPr>
          <a:lstStyle/>
          <a:p>
            <a:pPr algn="l"/>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Basic program</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 name="矩形 3"/>
          <p:cNvSpPr/>
          <p:nvPr/>
        </p:nvSpPr>
        <p:spPr>
          <a:xfrm>
            <a:off x="5624830" y="2176780"/>
            <a:ext cx="5479415" cy="321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1030605" y="2075815"/>
            <a:ext cx="3891915" cy="3415030"/>
          </a:xfrm>
          <a:prstGeom prst="rect">
            <a:avLst/>
          </a:prstGeom>
          <a:noFill/>
        </p:spPr>
        <p:txBody>
          <a:bodyPr wrap="square" rtlCol="0">
            <a:spAutoFit/>
          </a:bodyPr>
          <a:p>
            <a:r>
              <a:rPr lang="zh-CN" altLang="en-US">
                <a:solidFill>
                  <a:schemeClr val="bg1">
                    <a:lumMod val="95000"/>
                  </a:schemeClr>
                </a:solidFill>
              </a:rPr>
              <a:t>- define_coef：定义参数，包括棋型分值，判决flag等</a:t>
            </a:r>
            <a:endParaRPr lang="zh-CN" altLang="en-US">
              <a:solidFill>
                <a:schemeClr val="bg1">
                  <a:lumMod val="95000"/>
                </a:schemeClr>
              </a:solidFill>
            </a:endParaRPr>
          </a:p>
          <a:p>
            <a:endParaRPr lang="zh-CN" altLang="en-US">
              <a:solidFill>
                <a:schemeClr val="bg1">
                  <a:lumMod val="95000"/>
                </a:schemeClr>
              </a:solidFill>
            </a:endParaRPr>
          </a:p>
          <a:p>
            <a:r>
              <a:rPr lang="zh-CN" altLang="en-US">
                <a:solidFill>
                  <a:schemeClr val="bg1">
                    <a:lumMod val="95000"/>
                  </a:schemeClr>
                </a:solidFill>
              </a:rPr>
              <a:t>- count_line_type：计算一条线上的双方棋型。输入一条线上的棋子情况，通过字符串的正则匹配数出个数</a:t>
            </a:r>
            <a:endParaRPr lang="zh-CN" altLang="en-US">
              <a:solidFill>
                <a:schemeClr val="bg1">
                  <a:lumMod val="95000"/>
                </a:schemeClr>
              </a:solidFill>
            </a:endParaRPr>
          </a:p>
          <a:p>
            <a:endParaRPr lang="zh-CN" altLang="en-US">
              <a:solidFill>
                <a:schemeClr val="bg1">
                  <a:lumMod val="95000"/>
                </a:schemeClr>
              </a:solidFill>
            </a:endParaRPr>
          </a:p>
          <a:p>
            <a:r>
              <a:rPr lang="zh-CN" altLang="en-US">
                <a:solidFill>
                  <a:schemeClr val="bg1">
                    <a:lumMod val="95000"/>
                  </a:schemeClr>
                </a:solidFill>
              </a:rPr>
              <a:t>- count_global_type：计算当前全局的双方分数，供后续打分调用。包括4种：横、竖、左上到右下、右上到左下。(matlab可以提取次对角线，比较方便)</a:t>
            </a:r>
            <a:endParaRPr lang="zh-CN" altLang="en-US">
              <a:solidFill>
                <a:schemeClr val="bg1">
                  <a:lumMod val="9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04</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74" name="椭圆 32"/>
          <p:cNvSpPr/>
          <p:nvPr/>
        </p:nvSpPr>
        <p:spPr>
          <a:xfrm rot="2700000">
            <a:off x="173273" y="4430146"/>
            <a:ext cx="3460793" cy="504000"/>
          </a:xfrm>
          <a:prstGeom prst="ellipse">
            <a:avLst/>
          </a:prstGeom>
          <a:gradFill flip="none" rotWithShape="1">
            <a:gsLst>
              <a:gs pos="100000">
                <a:schemeClr val="bg1">
                  <a:alpha val="0"/>
                </a:schemeClr>
              </a:gs>
              <a:gs pos="21000">
                <a:schemeClr val="tx1">
                  <a:lumMod val="65000"/>
                  <a:lumOff val="35000"/>
                  <a:alpha val="57000"/>
                </a:schemeClr>
              </a:gs>
            </a:gsLst>
            <a:path path="shape">
              <a:fillToRect l="50000" t="50000" r="50000" b="50000"/>
            </a:path>
            <a:tileRect/>
          </a:gradFill>
          <a:ln>
            <a:noFill/>
          </a:ln>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useBgFill="1">
        <p:nvSpPr>
          <p:cNvPr id="75" name="矩形 33"/>
          <p:cNvSpPr/>
          <p:nvPr/>
        </p:nvSpPr>
        <p:spPr>
          <a:xfrm rot="2700000">
            <a:off x="-94928" y="4514840"/>
            <a:ext cx="3425372" cy="827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p:cNvSpPr txBox="1"/>
          <p:nvPr/>
        </p:nvSpPr>
        <p:spPr>
          <a:xfrm>
            <a:off x="2024195" y="641493"/>
            <a:ext cx="4959929" cy="460375"/>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sym typeface="+mn-ea"/>
              </a:rPr>
              <a:t>程序主体与关键变量</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
        <p:nvSpPr>
          <p:cNvPr id="84" name="文本框 83"/>
          <p:cNvSpPr txBox="1"/>
          <p:nvPr/>
        </p:nvSpPr>
        <p:spPr>
          <a:xfrm>
            <a:off x="2024195" y="1103158"/>
            <a:ext cx="5022106" cy="337184"/>
          </a:xfrm>
          <a:prstGeom prst="snip1Rect">
            <a:avLst>
              <a:gd name="adj" fmla="val 0"/>
            </a:avLst>
          </a:prstGeom>
          <a:noFill/>
          <a:ln w="28575">
            <a:noFill/>
          </a:ln>
        </p:spPr>
        <p:txBody>
          <a:bodyPr wrap="square" rtlCol="0">
            <a:spAutoFit/>
          </a:bodyPr>
          <a:lstStyle/>
          <a:p>
            <a:pPr algn="l"/>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Basic program</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 name="矩形 3"/>
          <p:cNvSpPr/>
          <p:nvPr/>
        </p:nvSpPr>
        <p:spPr>
          <a:xfrm>
            <a:off x="5624830" y="2176780"/>
            <a:ext cx="5479415" cy="321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1076960" y="2219325"/>
            <a:ext cx="3891915" cy="2861310"/>
          </a:xfrm>
          <a:prstGeom prst="rect">
            <a:avLst/>
          </a:prstGeom>
          <a:noFill/>
        </p:spPr>
        <p:txBody>
          <a:bodyPr wrap="square" rtlCol="0">
            <a:spAutoFit/>
          </a:bodyPr>
          <a:p>
            <a:r>
              <a:rPr lang="zh-CN" altLang="en-US">
                <a:solidFill>
                  <a:schemeClr val="bg1">
                    <a:lumMod val="95000"/>
                  </a:schemeClr>
                </a:solidFill>
              </a:rPr>
              <a:t>- is_win：统计全局棋型，如果有count[FIVE]&gt;0,说明有五子连珠，游戏结束</a:t>
            </a:r>
            <a:endParaRPr lang="zh-CN" altLang="en-US">
              <a:solidFill>
                <a:schemeClr val="bg1">
                  <a:lumMod val="95000"/>
                </a:schemeClr>
              </a:solidFill>
            </a:endParaRPr>
          </a:p>
          <a:p>
            <a:endParaRPr lang="zh-CN" altLang="en-US">
              <a:solidFill>
                <a:schemeClr val="bg1">
                  <a:lumMod val="95000"/>
                </a:schemeClr>
              </a:solidFill>
            </a:endParaRPr>
          </a:p>
          <a:p>
            <a:r>
              <a:rPr lang="zh-CN" altLang="en-US">
                <a:solidFill>
                  <a:schemeClr val="bg1">
                    <a:lumMod val="95000"/>
                  </a:schemeClr>
                </a:solidFill>
              </a:rPr>
              <a:t>- has_neighbor：判定一个棋子的8邻域内是否有邻居，为后续的启发式排序做准备。</a:t>
            </a:r>
            <a:endParaRPr lang="zh-CN" altLang="en-US">
              <a:solidFill>
                <a:schemeClr val="bg1">
                  <a:lumMod val="95000"/>
                </a:schemeClr>
              </a:solidFill>
            </a:endParaRPr>
          </a:p>
          <a:p>
            <a:endParaRPr lang="zh-CN" altLang="en-US">
              <a:solidFill>
                <a:schemeClr val="bg1">
                  <a:lumMod val="95000"/>
                </a:schemeClr>
              </a:solidFill>
            </a:endParaRPr>
          </a:p>
          <a:p>
            <a:r>
              <a:rPr lang="zh-CN" altLang="en-US">
                <a:solidFill>
                  <a:schemeClr val="bg1">
                    <a:lumMod val="95000"/>
                  </a:schemeClr>
                </a:solidFill>
              </a:rPr>
              <a:t>- calc_score：count与棋型设置的score相乘，算出pc/human的分数。</a:t>
            </a:r>
            <a:endParaRPr lang="zh-CN" altLang="en-US">
              <a:solidFill>
                <a:schemeClr val="bg1">
                  <a:lumMod val="9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24465" y="1617682"/>
            <a:ext cx="2743200" cy="1322070"/>
          </a:xfrm>
          <a:prstGeom prst="rect">
            <a:avLst/>
          </a:prstGeom>
          <a:noFill/>
        </p:spPr>
        <p:txBody>
          <a:bodyPr wrap="square" rtlCol="0">
            <a:spAutoFit/>
          </a:bodyPr>
          <a:lstStyle/>
          <a:p>
            <a:pPr algn="ctr"/>
            <a:r>
              <a:rPr lang="en-US" altLang="zh-CN" sz="80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4.5</a:t>
            </a:r>
            <a:endParaRPr lang="en-US" altLang="zh-CN" sz="80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5" y="3344878"/>
            <a:ext cx="4959929" cy="52197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sym typeface="+mn-ea"/>
              </a:rPr>
              <a:t>AI</a:t>
            </a:r>
            <a:r>
              <a:rPr lang="zh-CN" altLang="en-US" sz="2800" dirty="0">
                <a:solidFill>
                  <a:schemeClr val="bg1"/>
                </a:solidFill>
                <a:latin typeface="微软雅黑" panose="020B0503020204020204" pitchFamily="34" charset="-122"/>
                <a:ea typeface="微软雅黑" panose="020B0503020204020204" pitchFamily="34" charset="-122"/>
                <a:sym typeface="+mn-ea"/>
              </a:rPr>
              <a:t>部分算法实现</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6" y="3868098"/>
            <a:ext cx="5022106" cy="368299"/>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Advanced Program</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56112"/>
            <a:ext cx="1272410" cy="768350"/>
          </a:xfrm>
          <a:prstGeom prst="rect">
            <a:avLst/>
          </a:prstGeom>
          <a:noFill/>
        </p:spPr>
        <p:txBody>
          <a:bodyPr wrap="square" rtlCol="0">
            <a:spAutoFit/>
          </a:bodyPr>
          <a:lstStyle/>
          <a:p>
            <a:pPr algn="ctr"/>
            <a:r>
              <a:rPr lang="en-US" altLang="zh-CN" sz="44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4.5</a:t>
            </a:r>
            <a:endParaRPr lang="en-US" altLang="zh-CN" sz="44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52" name="文本框 51"/>
          <p:cNvSpPr txBox="1"/>
          <p:nvPr/>
        </p:nvSpPr>
        <p:spPr>
          <a:xfrm>
            <a:off x="2082006" y="641493"/>
            <a:ext cx="4959929" cy="460375"/>
          </a:xfrm>
          <a:prstGeom prst="rect">
            <a:avLst/>
          </a:prstGeom>
          <a:noFill/>
        </p:spPr>
        <p:txBody>
          <a:bodyPr wrap="square" rtlCol="0">
            <a:spAutoFit/>
          </a:bodyPr>
          <a:lstStyle/>
          <a:p>
            <a:pPr algn="l"/>
            <a:r>
              <a:rPr lang="en-US" altLang="zh-CN" sz="2400" dirty="0">
                <a:solidFill>
                  <a:schemeClr val="bg1"/>
                </a:solidFill>
                <a:latin typeface="微软雅黑" panose="020B0503020204020204" pitchFamily="34" charset="-122"/>
                <a:ea typeface="微软雅黑" panose="020B0503020204020204" pitchFamily="34" charset="-122"/>
                <a:sym typeface="+mn-ea"/>
              </a:rPr>
              <a:t>AI</a:t>
            </a:r>
            <a:r>
              <a:rPr lang="zh-CN" altLang="en-US" sz="2400" dirty="0">
                <a:solidFill>
                  <a:schemeClr val="bg1"/>
                </a:solidFill>
                <a:latin typeface="微软雅黑" panose="020B0503020204020204" pitchFamily="34" charset="-122"/>
                <a:ea typeface="微软雅黑" panose="020B0503020204020204" pitchFamily="34" charset="-122"/>
                <a:sym typeface="+mn-ea"/>
              </a:rPr>
              <a:t>部分算法实现</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2082006" y="1103158"/>
            <a:ext cx="5022106" cy="337184"/>
          </a:xfrm>
          <a:prstGeom prst="snip1Rect">
            <a:avLst>
              <a:gd name="adj" fmla="val 0"/>
            </a:avLst>
          </a:prstGeom>
          <a:noFill/>
          <a:ln w="28575">
            <a:noFill/>
          </a:ln>
        </p:spPr>
        <p:txBody>
          <a:bodyPr wrap="square" rtlCol="0">
            <a:spAutoFit/>
          </a:bodyPr>
          <a:lstStyle/>
          <a:p>
            <a:pPr algn="l"/>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Advanced Program</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 name="矩形 3"/>
          <p:cNvSpPr/>
          <p:nvPr/>
        </p:nvSpPr>
        <p:spPr>
          <a:xfrm>
            <a:off x="5784850" y="2195830"/>
            <a:ext cx="5479415" cy="321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650240" y="1966595"/>
            <a:ext cx="4721860" cy="4523105"/>
          </a:xfrm>
          <a:prstGeom prst="rect">
            <a:avLst/>
          </a:prstGeom>
          <a:noFill/>
        </p:spPr>
        <p:txBody>
          <a:bodyPr wrap="square" rtlCol="0">
            <a:spAutoFit/>
          </a:bodyPr>
          <a:p>
            <a:r>
              <a:rPr lang="zh-CN" altLang="en-US">
                <a:solidFill>
                  <a:schemeClr val="bg1">
                    <a:lumMod val="95000"/>
                  </a:schemeClr>
                </a:solidFill>
              </a:rPr>
              <a:t>- get_moves：启发式排序，加快剪枝速度。为什么？</a:t>
            </a:r>
            <a:r>
              <a:rPr lang="zh-CN" altLang="en-US">
                <a:solidFill>
                  <a:schemeClr val="bg1">
                    <a:lumMod val="95000"/>
                  </a:schemeClr>
                </a:solidFill>
              </a:rPr>
              <a:t>因为我们不可能去尝试下所有的空点，第一是外围的空点下了没有意义，第二是有的空点下了效果非常差以至于只在这一步就肯定不是最佳的，都不需要去多看几步。所以有以下三个要求：</a:t>
            </a:r>
            <a:endParaRPr lang="zh-CN" altLang="en-US">
              <a:solidFill>
                <a:schemeClr val="bg1">
                  <a:lumMod val="95000"/>
                </a:schemeClr>
              </a:solidFill>
            </a:endParaRPr>
          </a:p>
          <a:p>
            <a:r>
              <a:rPr lang="zh-CN" altLang="en-US">
                <a:solidFill>
                  <a:schemeClr val="bg1">
                    <a:lumMod val="95000"/>
                  </a:schemeClr>
                </a:solidFill>
              </a:rPr>
              <a:t>①在下过的棋子的邻域内</a:t>
            </a:r>
            <a:endParaRPr lang="zh-CN" altLang="en-US">
              <a:solidFill>
                <a:schemeClr val="bg1">
                  <a:lumMod val="95000"/>
                </a:schemeClr>
              </a:solidFill>
            </a:endParaRPr>
          </a:p>
          <a:p>
            <a:r>
              <a:rPr lang="zh-CN" altLang="en-US">
                <a:solidFill>
                  <a:schemeClr val="bg1">
                    <a:lumMod val="95000"/>
                  </a:schemeClr>
                </a:solidFill>
              </a:rPr>
              <a:t>②只下一步的评分排在前列。</a:t>
            </a:r>
            <a:endParaRPr lang="zh-CN" altLang="en-US">
              <a:solidFill>
                <a:schemeClr val="bg1">
                  <a:lumMod val="95000"/>
                </a:schemeClr>
              </a:solidFill>
            </a:endParaRPr>
          </a:p>
          <a:p>
            <a:r>
              <a:rPr lang="zh-CN" altLang="en-US">
                <a:solidFill>
                  <a:schemeClr val="bg1">
                    <a:lumMod val="95000"/>
                  </a:schemeClr>
                </a:solidFill>
              </a:rPr>
              <a:t>③剪枝速度与排序十分相关。</a:t>
            </a:r>
            <a:endParaRPr lang="zh-CN" altLang="en-US">
              <a:solidFill>
                <a:schemeClr val="bg1">
                  <a:lumMod val="95000"/>
                </a:schemeClr>
              </a:solidFill>
            </a:endParaRPr>
          </a:p>
          <a:p>
            <a:endParaRPr lang="zh-CN" altLang="en-US">
              <a:solidFill>
                <a:schemeClr val="bg1">
                  <a:lumMod val="95000"/>
                </a:schemeClr>
              </a:solidFill>
            </a:endParaRPr>
          </a:p>
          <a:p>
            <a:r>
              <a:rPr lang="zh-CN" altLang="en-US">
                <a:solidFill>
                  <a:schemeClr val="bg1">
                    <a:lumMod val="95000"/>
                  </a:schemeClr>
                </a:solidFill>
              </a:rPr>
              <a:t>  所以用一个AI_MOVE_NUM_PRE，只留下排在前列的一部分棋子。相当于从根节点处直接砍掉，完全舍弃了其下庞大的分支（当然，棋艺大师在布局时，当前的一步也许会很差，但鉴于计算机的计算能力和运行速度，这种方法无疑是值得的）</a:t>
            </a:r>
            <a:endParaRPr lang="zh-CN" altLang="en-US">
              <a:solidFill>
                <a:schemeClr val="bg1">
                  <a:lumMod val="9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42381" y="631982"/>
            <a:ext cx="1272410" cy="768350"/>
          </a:xfrm>
          <a:prstGeom prst="rect">
            <a:avLst/>
          </a:prstGeom>
          <a:noFill/>
        </p:spPr>
        <p:txBody>
          <a:bodyPr wrap="square" rtlCol="0">
            <a:spAutoFit/>
          </a:bodyPr>
          <a:lstStyle/>
          <a:p>
            <a:pPr algn="ctr"/>
            <a:r>
              <a:rPr lang="en-US" altLang="zh-CN" sz="44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4.5</a:t>
            </a:r>
            <a:endParaRPr lang="en-US" altLang="zh-CN" sz="44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52" name="文本框 51"/>
          <p:cNvSpPr txBox="1"/>
          <p:nvPr/>
        </p:nvSpPr>
        <p:spPr>
          <a:xfrm>
            <a:off x="2082006" y="641493"/>
            <a:ext cx="4959929" cy="460375"/>
          </a:xfrm>
          <a:prstGeom prst="rect">
            <a:avLst/>
          </a:prstGeom>
          <a:noFill/>
        </p:spPr>
        <p:txBody>
          <a:bodyPr wrap="square" rtlCol="0">
            <a:spAutoFit/>
          </a:bodyPr>
          <a:lstStyle/>
          <a:p>
            <a:pPr algn="l"/>
            <a:r>
              <a:rPr lang="en-US" altLang="zh-CN" sz="2400" dirty="0">
                <a:solidFill>
                  <a:schemeClr val="bg1"/>
                </a:solidFill>
                <a:latin typeface="微软雅黑" panose="020B0503020204020204" pitchFamily="34" charset="-122"/>
                <a:ea typeface="微软雅黑" panose="020B0503020204020204" pitchFamily="34" charset="-122"/>
                <a:sym typeface="+mn-ea"/>
              </a:rPr>
              <a:t>AI</a:t>
            </a:r>
            <a:r>
              <a:rPr lang="zh-CN" altLang="en-US" sz="2400" dirty="0">
                <a:solidFill>
                  <a:schemeClr val="bg1"/>
                </a:solidFill>
                <a:latin typeface="微软雅黑" panose="020B0503020204020204" pitchFamily="34" charset="-122"/>
                <a:ea typeface="微软雅黑" panose="020B0503020204020204" pitchFamily="34" charset="-122"/>
                <a:sym typeface="+mn-ea"/>
              </a:rPr>
              <a:t>部分算法实现</a:t>
            </a: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2082006" y="1103158"/>
            <a:ext cx="5022106" cy="337184"/>
          </a:xfrm>
          <a:prstGeom prst="snip1Rect">
            <a:avLst>
              <a:gd name="adj" fmla="val 0"/>
            </a:avLst>
          </a:prstGeom>
          <a:noFill/>
          <a:ln w="28575">
            <a:noFill/>
          </a:ln>
        </p:spPr>
        <p:txBody>
          <a:bodyPr wrap="square" rtlCol="0">
            <a:spAutoFit/>
          </a:bodyPr>
          <a:lstStyle/>
          <a:p>
            <a:pPr algn="l"/>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Advanced Program</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 name="矩形 3"/>
          <p:cNvSpPr/>
          <p:nvPr/>
        </p:nvSpPr>
        <p:spPr>
          <a:xfrm>
            <a:off x="6071235" y="2209165"/>
            <a:ext cx="5479415" cy="3213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402590" y="1732915"/>
            <a:ext cx="5445125" cy="4799965"/>
          </a:xfrm>
          <a:prstGeom prst="rect">
            <a:avLst/>
          </a:prstGeom>
          <a:noFill/>
        </p:spPr>
        <p:txBody>
          <a:bodyPr wrap="square" rtlCol="0">
            <a:spAutoFit/>
          </a:bodyPr>
          <a:p>
            <a:r>
              <a:rPr lang="zh-CN" altLang="en-US">
                <a:solidFill>
                  <a:schemeClr val="bg1">
                    <a:lumMod val="95000"/>
                  </a:schemeClr>
                </a:solidFill>
              </a:rPr>
              <a:t>- max_search(min_search同理)：若为叶节点，即深度depth = 0，直接计算全局分数返回即可；若深度depth&gt;0，先get_moves产生可下空点的排序，然后循环模拟下一步的MIN节点落子，计算全局分数，如此往复。返回score,x,y。</a:t>
            </a:r>
            <a:endParaRPr lang="zh-CN" altLang="en-US">
              <a:solidFill>
                <a:schemeClr val="bg1">
                  <a:lumMod val="95000"/>
                </a:schemeClr>
              </a:solidFill>
            </a:endParaRPr>
          </a:p>
          <a:p>
            <a:endParaRPr lang="zh-CN" altLang="en-US">
              <a:solidFill>
                <a:schemeClr val="bg1">
                  <a:lumMod val="95000"/>
                </a:schemeClr>
              </a:solidFill>
            </a:endParaRPr>
          </a:p>
          <a:p>
            <a:r>
              <a:rPr lang="zh-CN" altLang="en-US" b="1">
                <a:gradFill>
                  <a:gsLst>
                    <a:gs pos="0">
                      <a:srgbClr val="14CD68"/>
                    </a:gs>
                    <a:gs pos="100000">
                      <a:srgbClr val="0B6E38"/>
                    </a:gs>
                  </a:gsLst>
                  <a:lin scaled="0"/>
                </a:gradFill>
              </a:rPr>
              <a:t>  重点：</a:t>
            </a:r>
            <a:endParaRPr lang="zh-CN" altLang="en-US" b="1">
              <a:gradFill>
                <a:gsLst>
                  <a:gs pos="0">
                    <a:srgbClr val="14CD68"/>
                  </a:gs>
                  <a:gs pos="100000">
                    <a:srgbClr val="0B6E38"/>
                  </a:gs>
                </a:gsLst>
                <a:lin scaled="0"/>
              </a:gradFill>
            </a:endParaRPr>
          </a:p>
          <a:p>
            <a:endParaRPr lang="zh-CN" altLang="en-US">
              <a:solidFill>
                <a:schemeClr val="bg1">
                  <a:lumMod val="95000"/>
                </a:schemeClr>
              </a:solidFill>
            </a:endParaRPr>
          </a:p>
          <a:p>
            <a:r>
              <a:rPr lang="zh-CN" altLang="en-US">
                <a:solidFill>
                  <a:schemeClr val="bg1">
                    <a:lumMod val="95000"/>
                  </a:schemeClr>
                </a:solidFill>
              </a:rPr>
              <a:t>  ① 此处的棋盘board最好生成副本，因为我们是在for循环里进行递归的，如果直接传送board，那么同级的子节点会得到已经落子的棋盘。</a:t>
            </a:r>
            <a:endParaRPr lang="zh-CN" altLang="en-US">
              <a:solidFill>
                <a:schemeClr val="bg1">
                  <a:lumMod val="95000"/>
                </a:schemeClr>
              </a:solidFill>
            </a:endParaRPr>
          </a:p>
          <a:p>
            <a:r>
              <a:rPr lang="zh-CN" altLang="en-US">
                <a:solidFill>
                  <a:schemeClr val="bg1">
                    <a:lumMod val="95000"/>
                  </a:schemeClr>
                </a:solidFill>
              </a:rPr>
              <a:t>  ② alpha初始赋值为SCORE_MIN，beta初始赋值为SCORE_MAX</a:t>
            </a:r>
            <a:endParaRPr lang="zh-CN" altLang="en-US">
              <a:solidFill>
                <a:schemeClr val="bg1">
                  <a:lumMod val="95000"/>
                </a:schemeClr>
              </a:solidFill>
            </a:endParaRPr>
          </a:p>
          <a:p>
            <a:r>
              <a:rPr lang="zh-CN" altLang="en-US">
                <a:solidFill>
                  <a:schemeClr val="bg1">
                    <a:lumMod val="95000"/>
                  </a:schemeClr>
                </a:solidFill>
              </a:rPr>
              <a:t>  ③ 每当有一个叶节点的值满足替换条件，变为了它的父节点的值，则记录下这个点的x,y</a:t>
            </a:r>
            <a:endParaRPr lang="zh-CN" altLang="en-US">
              <a:solidFill>
                <a:schemeClr val="bg1">
                  <a:lumMod val="95000"/>
                </a:schemeClr>
              </a:solidFill>
            </a:endParaRPr>
          </a:p>
          <a:p>
            <a:r>
              <a:rPr lang="zh-CN" altLang="en-US">
                <a:solidFill>
                  <a:schemeClr val="bg1">
                    <a:lumMod val="95000"/>
                  </a:schemeClr>
                </a:solidFill>
              </a:rPr>
              <a:t>- find_bestmove：调用了max_search和min_search，循环+递归，返回最佳的x和y以及score。</a:t>
            </a:r>
            <a:endParaRPr lang="zh-CN" altLang="en-US">
              <a:solidFill>
                <a:schemeClr val="bg1">
                  <a:lumMod val="9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05</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5" y="3344878"/>
            <a:ext cx="4959929" cy="52197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sym typeface="+mn-ea"/>
              </a:rPr>
              <a:t>效果展示与改进空间</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6" y="3868098"/>
            <a:ext cx="5022106" cy="368299"/>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Advanced Program</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41507"/>
            <a:ext cx="1272410" cy="829945"/>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5</a:t>
            </a:r>
            <a:endPar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52" name="文本框 51"/>
          <p:cNvSpPr txBox="1"/>
          <p:nvPr/>
        </p:nvSpPr>
        <p:spPr>
          <a:xfrm>
            <a:off x="2082165" y="641350"/>
            <a:ext cx="5632450" cy="460375"/>
          </a:xfrm>
          <a:prstGeom prst="rect">
            <a:avLst/>
          </a:prstGeom>
          <a:noFill/>
        </p:spPr>
        <p:txBody>
          <a:bodyPr wrap="square" rtlCol="0">
            <a:spAutoFit/>
          </a:bodyPr>
          <a:lstStyle/>
          <a:p>
            <a:pPr algn="l"/>
            <a:r>
              <a:rPr lang="zh-CN" sz="2400" dirty="0">
                <a:solidFill>
                  <a:schemeClr val="bg1"/>
                </a:solidFill>
                <a:latin typeface="微软雅黑" panose="020B0503020204020204" pitchFamily="34" charset="-122"/>
                <a:ea typeface="微软雅黑" panose="020B0503020204020204" pitchFamily="34" charset="-122"/>
                <a:sym typeface="+mn-ea"/>
              </a:rPr>
              <a:t>实际程序展示（左为无</a:t>
            </a:r>
            <a:r>
              <a:rPr lang="en-US" altLang="zh-CN" sz="2400" dirty="0">
                <a:solidFill>
                  <a:schemeClr val="bg1"/>
                </a:solidFill>
                <a:latin typeface="微软雅黑" panose="020B0503020204020204" pitchFamily="34" charset="-122"/>
                <a:ea typeface="微软雅黑" panose="020B0503020204020204" pitchFamily="34" charset="-122"/>
                <a:sym typeface="+mn-ea"/>
              </a:rPr>
              <a:t>AI</a:t>
            </a:r>
            <a:r>
              <a:rPr lang="zh-CN" altLang="en-US" sz="2400" dirty="0">
                <a:solidFill>
                  <a:schemeClr val="bg1"/>
                </a:solidFill>
                <a:latin typeface="微软雅黑" panose="020B0503020204020204" pitchFamily="34" charset="-122"/>
                <a:ea typeface="微软雅黑" panose="020B0503020204020204" pitchFamily="34" charset="-122"/>
                <a:sym typeface="+mn-ea"/>
              </a:rPr>
              <a:t>，右为</a:t>
            </a:r>
            <a:r>
              <a:rPr lang="en-US" altLang="zh-CN" sz="2400" dirty="0">
                <a:solidFill>
                  <a:schemeClr val="bg1"/>
                </a:solidFill>
                <a:latin typeface="微软雅黑" panose="020B0503020204020204" pitchFamily="34" charset="-122"/>
                <a:ea typeface="微软雅黑" panose="020B0503020204020204" pitchFamily="34" charset="-122"/>
                <a:sym typeface="+mn-ea"/>
              </a:rPr>
              <a:t>AI</a:t>
            </a:r>
            <a:r>
              <a:rPr lang="zh-CN" altLang="en-US" sz="2400" dirty="0">
                <a:solidFill>
                  <a:schemeClr val="bg1"/>
                </a:solidFill>
                <a:latin typeface="微软雅黑" panose="020B0503020204020204" pitchFamily="34" charset="-122"/>
                <a:ea typeface="微软雅黑" panose="020B0503020204020204" pitchFamily="34" charset="-122"/>
                <a:sym typeface="+mn-ea"/>
              </a:rPr>
              <a:t>运算）</a:t>
            </a:r>
            <a:endParaRPr lang="zh-CN" altLang="en-US" sz="24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53" name="文本框 52"/>
          <p:cNvSpPr txBox="1"/>
          <p:nvPr/>
        </p:nvSpPr>
        <p:spPr>
          <a:xfrm>
            <a:off x="2082006" y="1103158"/>
            <a:ext cx="5022106" cy="337184"/>
          </a:xfrm>
          <a:prstGeom prst="snip1Rect">
            <a:avLst>
              <a:gd name="adj" fmla="val 0"/>
            </a:avLst>
          </a:prstGeom>
          <a:noFill/>
          <a:ln w="28575">
            <a:noFill/>
          </a:ln>
        </p:spPr>
        <p:txBody>
          <a:bodyPr wrap="square" rtlCol="0">
            <a:spAutoFit/>
          </a:bodyPr>
          <a:lstStyle/>
          <a:p>
            <a:pPr algn="l"/>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Advanced Program</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 name="矩形 3"/>
          <p:cNvSpPr/>
          <p:nvPr/>
        </p:nvSpPr>
        <p:spPr>
          <a:xfrm>
            <a:off x="1296035" y="1879600"/>
            <a:ext cx="4636770" cy="3622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6488430" y="1879600"/>
            <a:ext cx="4636770" cy="3622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41507"/>
            <a:ext cx="1272410" cy="829945"/>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5</a:t>
            </a:r>
            <a:endPar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52" name="文本框 51"/>
          <p:cNvSpPr txBox="1"/>
          <p:nvPr/>
        </p:nvSpPr>
        <p:spPr>
          <a:xfrm>
            <a:off x="2082006" y="641493"/>
            <a:ext cx="4959929" cy="460375"/>
          </a:xfrm>
          <a:prstGeom prst="rect">
            <a:avLst/>
          </a:prstGeom>
          <a:noFill/>
        </p:spPr>
        <p:txBody>
          <a:bodyPr wrap="square" rtlCol="0">
            <a:spAutoFit/>
          </a:bodyPr>
          <a:lstStyle/>
          <a:p>
            <a:pPr algn="l"/>
            <a:r>
              <a:rPr lang="zh-CN" sz="2400" dirty="0">
                <a:solidFill>
                  <a:schemeClr val="bg1"/>
                </a:solidFill>
                <a:latin typeface="微软雅黑" panose="020B0503020204020204" pitchFamily="34" charset="-122"/>
                <a:ea typeface="微软雅黑" panose="020B0503020204020204" pitchFamily="34" charset="-122"/>
                <a:sym typeface="+mn-ea"/>
              </a:rPr>
              <a:t>改进设想</a:t>
            </a:r>
            <a:endParaRPr lang="zh-CN" sz="2400" b="1" dirty="0" smtClean="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2082006" y="1103158"/>
            <a:ext cx="5022106" cy="337184"/>
          </a:xfrm>
          <a:prstGeom prst="snip1Rect">
            <a:avLst>
              <a:gd name="adj" fmla="val 0"/>
            </a:avLst>
          </a:prstGeom>
          <a:noFill/>
          <a:ln w="28575">
            <a:noFill/>
          </a:ln>
        </p:spPr>
        <p:txBody>
          <a:bodyPr wrap="square" rtlCol="0">
            <a:spAutoFit/>
          </a:bodyPr>
          <a:lstStyle/>
          <a:p>
            <a:pPr algn="l"/>
            <a:r>
              <a:rPr lang="en-US" altLang="zh-CN" sz="1600"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Advanced Program</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 name="矩形 1"/>
          <p:cNvSpPr/>
          <p:nvPr/>
        </p:nvSpPr>
        <p:spPr>
          <a:xfrm>
            <a:off x="7555230" y="0"/>
            <a:ext cx="4636770" cy="6857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779525" y="-61111"/>
            <a:ext cx="2665065" cy="1834786"/>
            <a:chOff x="746195" y="2749592"/>
            <a:chExt cx="2039690" cy="1404242"/>
          </a:xfrm>
        </p:grpSpPr>
        <p:sp>
          <p:nvSpPr>
            <p:cNvPr id="3" name="矩形 2"/>
            <p:cNvSpPr/>
            <p:nvPr/>
          </p:nvSpPr>
          <p:spPr>
            <a:xfrm>
              <a:off x="746195" y="2749592"/>
              <a:ext cx="1363315"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24" name="文本框 23"/>
          <p:cNvSpPr txBox="1"/>
          <p:nvPr/>
        </p:nvSpPr>
        <p:spPr>
          <a:xfrm>
            <a:off x="5084618" y="929294"/>
            <a:ext cx="2022763" cy="769441"/>
          </a:xfrm>
          <a:prstGeom prst="rect">
            <a:avLst/>
          </a:prstGeom>
          <a:noFill/>
        </p:spPr>
        <p:txBody>
          <a:bodyPr wrap="square" rtlCol="0">
            <a:spAutoFit/>
          </a:bodyPr>
          <a:lstStyle/>
          <a:p>
            <a:pPr algn="ctr"/>
            <a:r>
              <a:rPr lang="zh-CN" altLang="en-US" sz="4400" dirty="0" smtClean="0">
                <a:solidFill>
                  <a:schemeClr val="bg1"/>
                </a:solidFill>
                <a:latin typeface="微软雅黑" panose="020B0503020204020204" pitchFamily="34" charset="-122"/>
                <a:ea typeface="微软雅黑" panose="020B0503020204020204" pitchFamily="34" charset="-122"/>
              </a:rPr>
              <a:t>目录</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12" name="椭圆 80"/>
          <p:cNvSpPr/>
          <p:nvPr/>
        </p:nvSpPr>
        <p:spPr bwMode="auto">
          <a:xfrm>
            <a:off x="7852525"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3" name="椭圆 80"/>
          <p:cNvSpPr/>
          <p:nvPr/>
        </p:nvSpPr>
        <p:spPr bwMode="auto">
          <a:xfrm>
            <a:off x="1283473"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4" name="椭圆 80"/>
          <p:cNvSpPr/>
          <p:nvPr/>
        </p:nvSpPr>
        <p:spPr bwMode="auto">
          <a:xfrm>
            <a:off x="3478729"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5" name="椭圆 80"/>
          <p:cNvSpPr/>
          <p:nvPr/>
        </p:nvSpPr>
        <p:spPr bwMode="auto">
          <a:xfrm>
            <a:off x="5662841" y="3032812"/>
            <a:ext cx="866305" cy="868059"/>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1" name="椭圆 20"/>
          <p:cNvSpPr/>
          <p:nvPr/>
        </p:nvSpPr>
        <p:spPr bwMode="auto">
          <a:xfrm>
            <a:off x="10051700" y="3031951"/>
            <a:ext cx="866314" cy="868920"/>
          </a:xfrm>
          <a:prstGeom prst="ellipse">
            <a:avLst/>
          </a:prstGeom>
          <a:no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2" name="文本框 21"/>
          <p:cNvSpPr txBox="1"/>
          <p:nvPr/>
        </p:nvSpPr>
        <p:spPr>
          <a:xfrm>
            <a:off x="-855790" y="4125427"/>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算法回顾</a:t>
            </a:r>
            <a:r>
              <a:rPr lang="en-US" altLang="zh-CN" dirty="0">
                <a:solidFill>
                  <a:schemeClr val="bg1"/>
                </a:solidFill>
                <a:latin typeface="微软雅黑" panose="020B0503020204020204" pitchFamily="34" charset="-122"/>
                <a:ea typeface="微软雅黑" panose="020B0503020204020204" pitchFamily="34" charset="-122"/>
              </a:rPr>
              <a:t> ɑ-β</a:t>
            </a:r>
            <a:r>
              <a:rPr lang="zh-CN" altLang="en-US" dirty="0">
                <a:solidFill>
                  <a:schemeClr val="bg1"/>
                </a:solidFill>
                <a:latin typeface="微软雅黑" panose="020B0503020204020204" pitchFamily="34" charset="-122"/>
                <a:ea typeface="微软雅黑" panose="020B0503020204020204" pitchFamily="34" charset="-122"/>
              </a:rPr>
              <a:t>剪枝</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886879" y="4655229"/>
            <a:ext cx="5022106" cy="27558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Review about Algorithm</a:t>
            </a:r>
            <a:endPar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6" name="文本框 25"/>
          <p:cNvSpPr txBox="1"/>
          <p:nvPr/>
        </p:nvSpPr>
        <p:spPr>
          <a:xfrm>
            <a:off x="1510030" y="4125427"/>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五子棋的基本策略</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2932430" y="4655185"/>
            <a:ext cx="1938020" cy="27558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Basic Strategy</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28" name="文本框 27"/>
          <p:cNvSpPr txBox="1"/>
          <p:nvPr/>
        </p:nvSpPr>
        <p:spPr>
          <a:xfrm>
            <a:off x="3616035" y="4125427"/>
            <a:ext cx="4959929" cy="368300"/>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mn-ea"/>
              </a:rPr>
              <a:t>UI界面展示</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5466715" y="4655185"/>
            <a:ext cx="1324610" cy="27558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Interface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0" name="文本框 29"/>
          <p:cNvSpPr txBox="1"/>
          <p:nvPr/>
        </p:nvSpPr>
        <p:spPr>
          <a:xfrm>
            <a:off x="5805711" y="4125427"/>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程序实现</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7622540" y="4655185"/>
            <a:ext cx="1494790" cy="27558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Basic program</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2" name="文本框 31"/>
          <p:cNvSpPr txBox="1"/>
          <p:nvPr/>
        </p:nvSpPr>
        <p:spPr>
          <a:xfrm>
            <a:off x="8052227" y="4125427"/>
            <a:ext cx="4959929"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效果展示与改进空间</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9429115" y="4655185"/>
            <a:ext cx="2112010" cy="27558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Advanced Program</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4" name="文本框 33"/>
          <p:cNvSpPr txBox="1"/>
          <p:nvPr/>
        </p:nvSpPr>
        <p:spPr>
          <a:xfrm>
            <a:off x="1318886" y="3059551"/>
            <a:ext cx="795478" cy="769441"/>
          </a:xfrm>
          <a:prstGeom prst="rect">
            <a:avLst/>
          </a:prstGeom>
          <a:noFill/>
        </p:spPr>
        <p:txBody>
          <a:bodyPr wrap="square" rtlCol="0">
            <a:spAutoFit/>
          </a:bodyPr>
          <a:lstStyle/>
          <a:p>
            <a:pPr algn="ctr"/>
            <a:r>
              <a:rPr lang="en-US" altLang="zh-CN" sz="4400" dirty="0" smtClean="0">
                <a:solidFill>
                  <a:schemeClr val="bg1"/>
                </a:solidFill>
              </a:rPr>
              <a:t>01</a:t>
            </a:r>
            <a:endParaRPr lang="zh-CN" altLang="en-US" sz="4400" dirty="0">
              <a:solidFill>
                <a:schemeClr val="bg1"/>
              </a:solidFill>
            </a:endParaRPr>
          </a:p>
        </p:txBody>
      </p:sp>
      <p:sp>
        <p:nvSpPr>
          <p:cNvPr id="35" name="文本框 34"/>
          <p:cNvSpPr txBox="1"/>
          <p:nvPr/>
        </p:nvSpPr>
        <p:spPr>
          <a:xfrm>
            <a:off x="3529088" y="3059551"/>
            <a:ext cx="795478" cy="769441"/>
          </a:xfrm>
          <a:prstGeom prst="rect">
            <a:avLst/>
          </a:prstGeom>
          <a:noFill/>
        </p:spPr>
        <p:txBody>
          <a:bodyPr wrap="square" rtlCol="0">
            <a:spAutoFit/>
          </a:bodyPr>
          <a:lstStyle/>
          <a:p>
            <a:pPr algn="ctr"/>
            <a:r>
              <a:rPr lang="en-US" altLang="zh-CN" sz="4400" dirty="0" smtClean="0">
                <a:solidFill>
                  <a:schemeClr val="bg1"/>
                </a:solidFill>
              </a:rPr>
              <a:t>02</a:t>
            </a:r>
            <a:endParaRPr lang="zh-CN" altLang="en-US" sz="4400" dirty="0">
              <a:solidFill>
                <a:schemeClr val="bg1"/>
              </a:solidFill>
            </a:endParaRPr>
          </a:p>
        </p:txBody>
      </p:sp>
      <p:sp>
        <p:nvSpPr>
          <p:cNvPr id="36" name="文本框 35"/>
          <p:cNvSpPr txBox="1"/>
          <p:nvPr/>
        </p:nvSpPr>
        <p:spPr>
          <a:xfrm>
            <a:off x="5701040" y="3059551"/>
            <a:ext cx="795478" cy="769441"/>
          </a:xfrm>
          <a:prstGeom prst="rect">
            <a:avLst/>
          </a:prstGeom>
          <a:noFill/>
        </p:spPr>
        <p:txBody>
          <a:bodyPr wrap="square" rtlCol="0">
            <a:spAutoFit/>
          </a:bodyPr>
          <a:lstStyle/>
          <a:p>
            <a:pPr algn="ctr"/>
            <a:r>
              <a:rPr lang="en-US" altLang="zh-CN" sz="4400" dirty="0" smtClean="0">
                <a:solidFill>
                  <a:schemeClr val="bg1"/>
                </a:solidFill>
              </a:rPr>
              <a:t>03</a:t>
            </a:r>
            <a:endParaRPr lang="zh-CN" altLang="en-US" sz="4400" dirty="0">
              <a:solidFill>
                <a:schemeClr val="bg1"/>
              </a:solidFill>
            </a:endParaRPr>
          </a:p>
        </p:txBody>
      </p:sp>
      <p:sp>
        <p:nvSpPr>
          <p:cNvPr id="37" name="文本框 36"/>
          <p:cNvSpPr txBox="1"/>
          <p:nvPr/>
        </p:nvSpPr>
        <p:spPr>
          <a:xfrm>
            <a:off x="7887936" y="3059551"/>
            <a:ext cx="795478" cy="769441"/>
          </a:xfrm>
          <a:prstGeom prst="rect">
            <a:avLst/>
          </a:prstGeom>
          <a:noFill/>
        </p:spPr>
        <p:txBody>
          <a:bodyPr wrap="square" rtlCol="0">
            <a:spAutoFit/>
          </a:bodyPr>
          <a:lstStyle/>
          <a:p>
            <a:pPr algn="ctr"/>
            <a:r>
              <a:rPr lang="en-US" altLang="zh-CN" sz="4400" dirty="0" smtClean="0">
                <a:solidFill>
                  <a:schemeClr val="bg1"/>
                </a:solidFill>
              </a:rPr>
              <a:t>04</a:t>
            </a:r>
            <a:endParaRPr lang="zh-CN" altLang="en-US" sz="4400" dirty="0">
              <a:solidFill>
                <a:schemeClr val="bg1"/>
              </a:solidFill>
            </a:endParaRPr>
          </a:p>
        </p:txBody>
      </p:sp>
      <p:sp>
        <p:nvSpPr>
          <p:cNvPr id="38" name="文本框 37"/>
          <p:cNvSpPr txBox="1"/>
          <p:nvPr/>
        </p:nvSpPr>
        <p:spPr>
          <a:xfrm>
            <a:off x="10122536" y="3059551"/>
            <a:ext cx="795478" cy="769441"/>
          </a:xfrm>
          <a:prstGeom prst="rect">
            <a:avLst/>
          </a:prstGeom>
          <a:noFill/>
        </p:spPr>
        <p:txBody>
          <a:bodyPr wrap="square" rtlCol="0">
            <a:spAutoFit/>
          </a:bodyPr>
          <a:lstStyle/>
          <a:p>
            <a:pPr algn="ctr"/>
            <a:r>
              <a:rPr lang="en-US" altLang="zh-CN" sz="4400" dirty="0" smtClean="0">
                <a:solidFill>
                  <a:schemeClr val="bg1"/>
                </a:solidFill>
              </a:rPr>
              <a:t>05</a:t>
            </a:r>
            <a:endParaRPr lang="zh-CN" altLang="en-US" sz="44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sp>
        <p:nvSpPr>
          <p:cNvPr id="37" name="文本框 36"/>
          <p:cNvSpPr txBox="1"/>
          <p:nvPr/>
        </p:nvSpPr>
        <p:spPr>
          <a:xfrm>
            <a:off x="2329676" y="3944355"/>
            <a:ext cx="7424516" cy="830997"/>
          </a:xfrm>
          <a:prstGeom prst="rect">
            <a:avLst/>
          </a:prstGeom>
          <a:noFill/>
        </p:spPr>
        <p:txBody>
          <a:bodyPr wrap="square" rtlCol="0">
            <a:spAutoFit/>
          </a:bodyPr>
          <a:lstStyle/>
          <a:p>
            <a:pPr algn="ctr"/>
            <a:r>
              <a:rPr lang="zh-CN" altLang="en-US" sz="4800" dirty="0" smtClean="0">
                <a:solidFill>
                  <a:schemeClr val="bg1"/>
                </a:solidFill>
                <a:latin typeface="微软雅黑" panose="020B0503020204020204" pitchFamily="34" charset="-122"/>
                <a:ea typeface="微软雅黑" panose="020B0503020204020204" pitchFamily="34" charset="-122"/>
              </a:rPr>
              <a:t>欢迎各位老师指导</a:t>
            </a:r>
            <a:endParaRPr lang="zh-CN" altLang="en-US" sz="4800" dirty="0">
              <a:solidFill>
                <a:schemeClr val="bg1"/>
              </a:solidFill>
              <a:latin typeface="微软雅黑" panose="020B0503020204020204" pitchFamily="34" charset="-122"/>
              <a:ea typeface="微软雅黑" panose="020B0503020204020204" pitchFamily="34" charset="-122"/>
            </a:endParaRPr>
          </a:p>
        </p:txBody>
      </p:sp>
      <p:sp>
        <p:nvSpPr>
          <p:cNvPr id="38" name="文本框 19"/>
          <p:cNvSpPr txBox="1"/>
          <p:nvPr/>
        </p:nvSpPr>
        <p:spPr>
          <a:xfrm>
            <a:off x="491757" y="2172456"/>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THANK YOU</a:t>
            </a:r>
            <a:endParaRPr lang="zh-CN" altLang="en-US" sz="1150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4084348" y="3344878"/>
            <a:ext cx="4023304" cy="52197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sym typeface="+mn-ea"/>
              </a:rPr>
              <a:t>算法回顾</a:t>
            </a:r>
            <a:r>
              <a:rPr lang="en-US" altLang="zh-CN" sz="2800" dirty="0">
                <a:solidFill>
                  <a:schemeClr val="bg1"/>
                </a:solidFill>
                <a:latin typeface="微软雅黑" panose="020B0503020204020204" pitchFamily="34" charset="-122"/>
                <a:ea typeface="微软雅黑" panose="020B0503020204020204" pitchFamily="34" charset="-122"/>
                <a:sym typeface="+mn-ea"/>
              </a:rPr>
              <a:t> ɑ-β</a:t>
            </a:r>
            <a:r>
              <a:rPr lang="zh-CN" altLang="en-US" sz="2800" dirty="0">
                <a:solidFill>
                  <a:schemeClr val="bg1"/>
                </a:solidFill>
                <a:latin typeface="微软雅黑" panose="020B0503020204020204" pitchFamily="34" charset="-122"/>
                <a:ea typeface="微软雅黑" panose="020B0503020204020204" pitchFamily="34" charset="-122"/>
                <a:sym typeface="+mn-ea"/>
              </a:rPr>
              <a:t>剪枝</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059129" y="3868098"/>
            <a:ext cx="4073740"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01</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1917678" y="641493"/>
            <a:ext cx="4023304" cy="460375"/>
          </a:xfrm>
          <a:prstGeom prst="rect">
            <a:avLst/>
          </a:prstGeom>
          <a:noFill/>
        </p:spPr>
        <p:txBody>
          <a:bodyPr wrap="square" rtlCol="0">
            <a:spAutoFit/>
          </a:bodyPr>
          <a:lstStyle/>
          <a:p>
            <a:pPr algn="l"/>
            <a:r>
              <a:rPr lang="en-US" altLang="zh-CN" sz="2400" dirty="0">
                <a:solidFill>
                  <a:schemeClr val="bg1"/>
                </a:solidFill>
                <a:latin typeface="微软雅黑" panose="020B0503020204020204" pitchFamily="34" charset="-122"/>
                <a:ea typeface="微软雅黑" panose="020B0503020204020204" pitchFamily="34" charset="-122"/>
                <a:sym typeface="+mn-ea"/>
              </a:rPr>
              <a:t>ɑ-β</a:t>
            </a:r>
            <a:r>
              <a:rPr lang="zh-CN" altLang="en-US" sz="2400" dirty="0">
                <a:solidFill>
                  <a:schemeClr val="bg1"/>
                </a:solidFill>
                <a:latin typeface="微软雅黑" panose="020B0503020204020204" pitchFamily="34" charset="-122"/>
                <a:ea typeface="微软雅黑" panose="020B0503020204020204" pitchFamily="34" charset="-122"/>
                <a:sym typeface="+mn-ea"/>
              </a:rPr>
              <a:t>剪枝</a:t>
            </a:r>
            <a:r>
              <a:rPr lang="en-US" altLang="zh-CN" sz="2400" dirty="0">
                <a:solidFill>
                  <a:schemeClr val="bg1"/>
                </a:solidFill>
                <a:latin typeface="微软雅黑" panose="020B0503020204020204" pitchFamily="34" charset="-122"/>
                <a:ea typeface="微软雅黑" panose="020B0503020204020204" pitchFamily="34" charset="-122"/>
                <a:sym typeface="+mn-ea"/>
              </a:rPr>
              <a:t> </a:t>
            </a:r>
            <a:r>
              <a:rPr lang="zh-CN" altLang="zh-CN" sz="2400" dirty="0">
                <a:solidFill>
                  <a:schemeClr val="bg1"/>
                </a:solidFill>
                <a:latin typeface="微软雅黑" panose="020B0503020204020204" pitchFamily="34" charset="-122"/>
                <a:ea typeface="微软雅黑" panose="020B0503020204020204" pitchFamily="34" charset="-122"/>
                <a:sym typeface="+mn-ea"/>
              </a:rPr>
              <a:t>算法的赋值规则</a:t>
            </a:r>
            <a:endParaRPr lang="zh-CN" altLang="zh-CN" sz="2400" b="1"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14" name="文本框 13"/>
          <p:cNvSpPr txBox="1"/>
          <p:nvPr/>
        </p:nvSpPr>
        <p:spPr>
          <a:xfrm>
            <a:off x="1917678" y="1103158"/>
            <a:ext cx="4073740"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23" name="组合 22"/>
          <p:cNvGrpSpPr/>
          <p:nvPr/>
        </p:nvGrpSpPr>
        <p:grpSpPr>
          <a:xfrm>
            <a:off x="6688812" y="2378930"/>
            <a:ext cx="379957" cy="378819"/>
            <a:chOff x="6760032" y="3590699"/>
            <a:chExt cx="530225" cy="528638"/>
          </a:xfrm>
          <a:solidFill>
            <a:srgbClr val="243152"/>
          </a:solidFill>
        </p:grpSpPr>
        <p:sp>
          <p:nvSpPr>
            <p:cNvPr id="24"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组合 32"/>
          <p:cNvGrpSpPr/>
          <p:nvPr/>
        </p:nvGrpSpPr>
        <p:grpSpPr>
          <a:xfrm>
            <a:off x="6654116" y="4199615"/>
            <a:ext cx="408396" cy="437975"/>
            <a:chOff x="8471357" y="3524024"/>
            <a:chExt cx="569912" cy="611188"/>
          </a:xfrm>
          <a:solidFill>
            <a:srgbClr val="243152"/>
          </a:solidFill>
        </p:grpSpPr>
        <p:sp>
          <p:nvSpPr>
            <p:cNvPr id="34"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8" name="文本框 37"/>
          <p:cNvSpPr txBox="1"/>
          <p:nvPr/>
        </p:nvSpPr>
        <p:spPr>
          <a:xfrm>
            <a:off x="7533273" y="2461094"/>
            <a:ext cx="3156338"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546975" y="2152650"/>
            <a:ext cx="1673860" cy="337185"/>
          </a:xfrm>
          <a:prstGeom prst="rect">
            <a:avLst/>
          </a:prstGeom>
          <a:noFill/>
        </p:spPr>
        <p:txBody>
          <a:bodyPr wrap="squar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基本策略</a:t>
            </a:r>
            <a:r>
              <a:rPr lang="en-US" altLang="zh-CN" sz="1600" dirty="0">
                <a:solidFill>
                  <a:schemeClr val="bg1"/>
                </a:solidFill>
                <a:latin typeface="微软雅黑" panose="020B0503020204020204" pitchFamily="34" charset="-122"/>
                <a:ea typeface="微软雅黑" panose="020B0503020204020204" pitchFamily="34" charset="-122"/>
              </a:rPr>
              <a:t> DFS</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40" name="TextBox 38"/>
          <p:cNvSpPr txBox="1"/>
          <p:nvPr/>
        </p:nvSpPr>
        <p:spPr>
          <a:xfrm>
            <a:off x="7633510" y="3050293"/>
            <a:ext cx="3231585"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41" name="文本框 40"/>
          <p:cNvSpPr txBox="1"/>
          <p:nvPr/>
        </p:nvSpPr>
        <p:spPr>
          <a:xfrm>
            <a:off x="7519826" y="4359288"/>
            <a:ext cx="3156338" cy="553998"/>
          </a:xfrm>
          <a:prstGeom prst="rect">
            <a:avLst/>
          </a:prstGeom>
          <a:noFill/>
        </p:spPr>
        <p:txBody>
          <a:bodyPr wrap="square" rtlCol="0">
            <a:spAutoFit/>
          </a:bodyPr>
          <a:lstStyle/>
          <a:p>
            <a:pPr algn="just">
              <a:lnSpc>
                <a:spcPct val="125000"/>
              </a:lnSpc>
            </a:pPr>
            <a:r>
              <a:rPr lang="zh-CN" altLang="en-US" sz="1200" dirty="0" smtClean="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7533005" y="4050665"/>
            <a:ext cx="1726565" cy="337185"/>
          </a:xfrm>
          <a:prstGeom prst="rect">
            <a:avLst/>
          </a:prstGeom>
          <a:no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剪枝的选择逻辑</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43" name="TextBox 38"/>
          <p:cNvSpPr txBox="1"/>
          <p:nvPr/>
        </p:nvSpPr>
        <p:spPr>
          <a:xfrm>
            <a:off x="7620063" y="4948487"/>
            <a:ext cx="3231585" cy="738664"/>
          </a:xfrm>
          <a:prstGeom prst="rect">
            <a:avLst/>
          </a:prstGeom>
          <a:noFill/>
        </p:spPr>
        <p:txBody>
          <a:bodyPr wrap="square" lIns="0" tIns="0" rIns="0" bIns="0" rtlCol="0">
            <a:spAutoFit/>
          </a:bodyPr>
          <a:lstStyle/>
          <a:p>
            <a:pPr algn="just"/>
            <a:r>
              <a:rPr lang="en-US" sz="1200" dirty="0" smtClean="0">
                <a:solidFill>
                  <a:schemeClr val="bg1"/>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p:txBody>
      </p:sp>
      <p:sp>
        <p:nvSpPr>
          <p:cNvPr id="3" name="矩形 2"/>
          <p:cNvSpPr/>
          <p:nvPr/>
        </p:nvSpPr>
        <p:spPr>
          <a:xfrm>
            <a:off x="1014095" y="2152650"/>
            <a:ext cx="4728845" cy="3498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5" name="文本框 14"/>
          <p:cNvSpPr txBox="1"/>
          <p:nvPr/>
        </p:nvSpPr>
        <p:spPr>
          <a:xfrm>
            <a:off x="3616035" y="3344878"/>
            <a:ext cx="4959929" cy="521970"/>
          </a:xfrm>
          <a:prstGeom prst="rect">
            <a:avLst/>
          </a:prstGeom>
          <a:noFill/>
        </p:spPr>
        <p:txBody>
          <a:bodyPr wrap="square" rtlCol="0">
            <a:spAutoFit/>
          </a:bodyPr>
          <a:lstStyle/>
          <a:p>
            <a:pPr algn="ctr"/>
            <a:r>
              <a:rPr lang="zh-CN" altLang="en-US" sz="2800" b="1" dirty="0" smtClean="0">
                <a:solidFill>
                  <a:schemeClr val="bg1"/>
                </a:solidFill>
                <a:latin typeface="微软雅黑" panose="020B0503020204020204" pitchFamily="34" charset="-122"/>
                <a:ea typeface="微软雅黑" panose="020B0503020204020204" pitchFamily="34" charset="-122"/>
              </a:rPr>
              <a:t>五子棋的基本策略</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584946" y="3868098"/>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grpSp>
        <p:nvGrpSpPr>
          <p:cNvPr id="47" name="组合 69"/>
          <p:cNvGrpSpPr/>
          <p:nvPr/>
        </p:nvGrpSpPr>
        <p:grpSpPr>
          <a:xfrm rot="1825908">
            <a:off x="1349366" y="1981819"/>
            <a:ext cx="725746" cy="461665"/>
            <a:chOff x="781750" y="2470713"/>
            <a:chExt cx="982498" cy="624992"/>
          </a:xfrm>
        </p:grpSpPr>
        <p:sp>
          <p:nvSpPr>
            <p:cNvPr id="52" name="圆角矩形 70"/>
            <p:cNvSpPr/>
            <p:nvPr/>
          </p:nvSpPr>
          <p:spPr>
            <a:xfrm>
              <a:off x="844200" y="2555036"/>
              <a:ext cx="920048" cy="453177"/>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11"/>
            <p:cNvSpPr txBox="1"/>
            <p:nvPr/>
          </p:nvSpPr>
          <p:spPr>
            <a:xfrm>
              <a:off x="781750" y="2470713"/>
              <a:ext cx="744782" cy="624992"/>
            </a:xfrm>
            <a:prstGeom prst="rect">
              <a:avLst/>
            </a:prstGeom>
            <a:noFill/>
          </p:spPr>
          <p:txBody>
            <a:bodyPr wrap="none" rtlCol="0">
              <a:spAutoFit/>
            </a:bodyPr>
            <a:lstStyle/>
            <a:p>
              <a:r>
                <a:rPr lang="en-US" altLang="zh-CN" sz="2400" dirty="0" smtClean="0">
                  <a:solidFill>
                    <a:srgbClr val="243152"/>
                  </a:solidFill>
                  <a:latin typeface="微软雅黑" panose="020B0503020204020204" pitchFamily="34" charset="-122"/>
                  <a:ea typeface="微软雅黑" panose="020B0503020204020204" pitchFamily="34" charset="-122"/>
                  <a:cs typeface="Aharoni" pitchFamily="2" charset="-79"/>
                </a:rPr>
                <a:t>01</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grpSp>
      <p:sp>
        <p:nvSpPr>
          <p:cNvPr id="48" name="等腰三角形 6"/>
          <p:cNvSpPr/>
          <p:nvPr/>
        </p:nvSpPr>
        <p:spPr>
          <a:xfrm rot="5400000">
            <a:off x="2141804" y="2310036"/>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6"/>
          <p:cNvSpPr/>
          <p:nvPr/>
        </p:nvSpPr>
        <p:spPr>
          <a:xfrm rot="5400000">
            <a:off x="2381974" y="2574698"/>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6"/>
          <p:cNvSpPr/>
          <p:nvPr/>
        </p:nvSpPr>
        <p:spPr>
          <a:xfrm rot="5400000">
            <a:off x="1278042" y="2405546"/>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6"/>
          <p:cNvSpPr/>
          <p:nvPr/>
        </p:nvSpPr>
        <p:spPr>
          <a:xfrm rot="5400000">
            <a:off x="2428330" y="2522248"/>
            <a:ext cx="269090" cy="233830"/>
          </a:xfrm>
          <a:custGeom>
            <a:avLst/>
            <a:gdLst>
              <a:gd name="connsiteX0" fmla="*/ 1417657 w 1417657"/>
              <a:gd name="connsiteY0" fmla="*/ 1136219 h 1244094"/>
              <a:gd name="connsiteX1" fmla="*/ 1355376 w 1417657"/>
              <a:gd name="connsiteY1" fmla="*/ 1244094 h 1244094"/>
              <a:gd name="connsiteX2" fmla="*/ 62282 w 1417657"/>
              <a:gd name="connsiteY2" fmla="*/ 1244094 h 1244094"/>
              <a:gd name="connsiteX3" fmla="*/ 0 w 1417657"/>
              <a:gd name="connsiteY3" fmla="*/ 1136220 h 1244094"/>
              <a:gd name="connsiteX4" fmla="*/ 646118 w 1417657"/>
              <a:gd name="connsiteY4" fmla="*/ 22224 h 1244094"/>
              <a:gd name="connsiteX5" fmla="*/ 771540 w 1417657"/>
              <a:gd name="connsiteY5" fmla="*/ 22224 h 1244094"/>
              <a:gd name="connsiteX6" fmla="*/ 1417657 w 1417657"/>
              <a:gd name="connsiteY6" fmla="*/ 1136219 h 1244094"/>
              <a:gd name="connsiteX0-1" fmla="*/ 1417657 w 1417657"/>
              <a:gd name="connsiteY0-2" fmla="*/ 1148021 h 1255896"/>
              <a:gd name="connsiteX1-3" fmla="*/ 1355376 w 1417657"/>
              <a:gd name="connsiteY1-4" fmla="*/ 1255896 h 1255896"/>
              <a:gd name="connsiteX2-5" fmla="*/ 62282 w 1417657"/>
              <a:gd name="connsiteY2-6" fmla="*/ 1255896 h 1255896"/>
              <a:gd name="connsiteX3-7" fmla="*/ 0 w 1417657"/>
              <a:gd name="connsiteY3-8" fmla="*/ 1148022 h 1255896"/>
              <a:gd name="connsiteX4-9" fmla="*/ 646118 w 1417657"/>
              <a:gd name="connsiteY4-10" fmla="*/ 34026 h 1255896"/>
              <a:gd name="connsiteX5-11" fmla="*/ 771540 w 1417657"/>
              <a:gd name="connsiteY5-12" fmla="*/ 34026 h 1255896"/>
              <a:gd name="connsiteX6-13" fmla="*/ 1417657 w 1417657"/>
              <a:gd name="connsiteY6-14" fmla="*/ 1148021 h 1255896"/>
              <a:gd name="connsiteX0-15" fmla="*/ 1417657 w 1417657"/>
              <a:gd name="connsiteY0-16" fmla="*/ 1145256 h 1253131"/>
              <a:gd name="connsiteX1-17" fmla="*/ 1355376 w 1417657"/>
              <a:gd name="connsiteY1-18" fmla="*/ 1253131 h 1253131"/>
              <a:gd name="connsiteX2-19" fmla="*/ 62282 w 1417657"/>
              <a:gd name="connsiteY2-20" fmla="*/ 1253131 h 1253131"/>
              <a:gd name="connsiteX3-21" fmla="*/ 0 w 1417657"/>
              <a:gd name="connsiteY3-22" fmla="*/ 1145257 h 1253131"/>
              <a:gd name="connsiteX4-23" fmla="*/ 646118 w 1417657"/>
              <a:gd name="connsiteY4-24" fmla="*/ 31261 h 1253131"/>
              <a:gd name="connsiteX5-25" fmla="*/ 771540 w 1417657"/>
              <a:gd name="connsiteY5-26" fmla="*/ 31261 h 1253131"/>
              <a:gd name="connsiteX6-27" fmla="*/ 1417657 w 1417657"/>
              <a:gd name="connsiteY6-28" fmla="*/ 1145256 h 1253131"/>
              <a:gd name="connsiteX0-29" fmla="*/ 1422255 w 1422255"/>
              <a:gd name="connsiteY0-30" fmla="*/ 1145256 h 1253131"/>
              <a:gd name="connsiteX1-31" fmla="*/ 1359974 w 1422255"/>
              <a:gd name="connsiteY1-32" fmla="*/ 1253131 h 1253131"/>
              <a:gd name="connsiteX2-33" fmla="*/ 66880 w 1422255"/>
              <a:gd name="connsiteY2-34" fmla="*/ 1253131 h 1253131"/>
              <a:gd name="connsiteX3-35" fmla="*/ 4598 w 1422255"/>
              <a:gd name="connsiteY3-36" fmla="*/ 1145257 h 1253131"/>
              <a:gd name="connsiteX4-37" fmla="*/ 650716 w 1422255"/>
              <a:gd name="connsiteY4-38" fmla="*/ 31261 h 1253131"/>
              <a:gd name="connsiteX5-39" fmla="*/ 776138 w 1422255"/>
              <a:gd name="connsiteY5-40" fmla="*/ 31261 h 1253131"/>
              <a:gd name="connsiteX6-41" fmla="*/ 1422255 w 1422255"/>
              <a:gd name="connsiteY6-42" fmla="*/ 1145256 h 1253131"/>
              <a:gd name="connsiteX0-43" fmla="*/ 1426204 w 1426204"/>
              <a:gd name="connsiteY0-44" fmla="*/ 1145256 h 1253131"/>
              <a:gd name="connsiteX1-45" fmla="*/ 1363923 w 1426204"/>
              <a:gd name="connsiteY1-46" fmla="*/ 1253131 h 1253131"/>
              <a:gd name="connsiteX2-47" fmla="*/ 70829 w 1426204"/>
              <a:gd name="connsiteY2-48" fmla="*/ 1253131 h 1253131"/>
              <a:gd name="connsiteX3-49" fmla="*/ 8547 w 1426204"/>
              <a:gd name="connsiteY3-50" fmla="*/ 1145257 h 1253131"/>
              <a:gd name="connsiteX4-51" fmla="*/ 654665 w 1426204"/>
              <a:gd name="connsiteY4-52" fmla="*/ 31261 h 1253131"/>
              <a:gd name="connsiteX5-53" fmla="*/ 780087 w 1426204"/>
              <a:gd name="connsiteY5-54" fmla="*/ 31261 h 1253131"/>
              <a:gd name="connsiteX6-55" fmla="*/ 1426204 w 1426204"/>
              <a:gd name="connsiteY6-56" fmla="*/ 1145256 h 1253131"/>
              <a:gd name="connsiteX0-57" fmla="*/ 1429268 w 1429268"/>
              <a:gd name="connsiteY0-58" fmla="*/ 1145256 h 1253131"/>
              <a:gd name="connsiteX1-59" fmla="*/ 1366987 w 1429268"/>
              <a:gd name="connsiteY1-60" fmla="*/ 1253131 h 1253131"/>
              <a:gd name="connsiteX2-61" fmla="*/ 73893 w 1429268"/>
              <a:gd name="connsiteY2-62" fmla="*/ 1253131 h 1253131"/>
              <a:gd name="connsiteX3-63" fmla="*/ 11611 w 1429268"/>
              <a:gd name="connsiteY3-64" fmla="*/ 1145257 h 1253131"/>
              <a:gd name="connsiteX4-65" fmla="*/ 657729 w 1429268"/>
              <a:gd name="connsiteY4-66" fmla="*/ 31261 h 1253131"/>
              <a:gd name="connsiteX5-67" fmla="*/ 783151 w 1429268"/>
              <a:gd name="connsiteY5-68" fmla="*/ 31261 h 1253131"/>
              <a:gd name="connsiteX6-69" fmla="*/ 1429268 w 1429268"/>
              <a:gd name="connsiteY6-70" fmla="*/ 1145256 h 1253131"/>
              <a:gd name="connsiteX0-71" fmla="*/ 1429268 w 1435433"/>
              <a:gd name="connsiteY0-72" fmla="*/ 1145256 h 1253131"/>
              <a:gd name="connsiteX1-73" fmla="*/ 1366987 w 1435433"/>
              <a:gd name="connsiteY1-74" fmla="*/ 1253131 h 1253131"/>
              <a:gd name="connsiteX2-75" fmla="*/ 73893 w 1435433"/>
              <a:gd name="connsiteY2-76" fmla="*/ 1253131 h 1253131"/>
              <a:gd name="connsiteX3-77" fmla="*/ 11611 w 1435433"/>
              <a:gd name="connsiteY3-78" fmla="*/ 1145257 h 1253131"/>
              <a:gd name="connsiteX4-79" fmla="*/ 657729 w 1435433"/>
              <a:gd name="connsiteY4-80" fmla="*/ 31261 h 1253131"/>
              <a:gd name="connsiteX5-81" fmla="*/ 783151 w 1435433"/>
              <a:gd name="connsiteY5-82" fmla="*/ 31261 h 1253131"/>
              <a:gd name="connsiteX6-83" fmla="*/ 1429268 w 1435433"/>
              <a:gd name="connsiteY6-84" fmla="*/ 1145256 h 1253131"/>
              <a:gd name="connsiteX0-85" fmla="*/ 1429268 w 1438819"/>
              <a:gd name="connsiteY0-86" fmla="*/ 1145256 h 1253131"/>
              <a:gd name="connsiteX1-87" fmla="*/ 1366987 w 1438819"/>
              <a:gd name="connsiteY1-88" fmla="*/ 1253131 h 1253131"/>
              <a:gd name="connsiteX2-89" fmla="*/ 73893 w 1438819"/>
              <a:gd name="connsiteY2-90" fmla="*/ 1253131 h 1253131"/>
              <a:gd name="connsiteX3-91" fmla="*/ 11611 w 1438819"/>
              <a:gd name="connsiteY3-92" fmla="*/ 1145257 h 1253131"/>
              <a:gd name="connsiteX4-93" fmla="*/ 657729 w 1438819"/>
              <a:gd name="connsiteY4-94" fmla="*/ 31261 h 1253131"/>
              <a:gd name="connsiteX5-95" fmla="*/ 783151 w 1438819"/>
              <a:gd name="connsiteY5-96" fmla="*/ 31261 h 1253131"/>
              <a:gd name="connsiteX6-97" fmla="*/ 1429268 w 1438819"/>
              <a:gd name="connsiteY6-98" fmla="*/ 1145256 h 1253131"/>
              <a:gd name="connsiteX0-99" fmla="*/ 1429268 w 1439817"/>
              <a:gd name="connsiteY0-100" fmla="*/ 1145256 h 1253131"/>
              <a:gd name="connsiteX1-101" fmla="*/ 1366987 w 1439817"/>
              <a:gd name="connsiteY1-102" fmla="*/ 1253131 h 1253131"/>
              <a:gd name="connsiteX2-103" fmla="*/ 73893 w 1439817"/>
              <a:gd name="connsiteY2-104" fmla="*/ 1253131 h 1253131"/>
              <a:gd name="connsiteX3-105" fmla="*/ 11611 w 1439817"/>
              <a:gd name="connsiteY3-106" fmla="*/ 1145257 h 1253131"/>
              <a:gd name="connsiteX4-107" fmla="*/ 657729 w 1439817"/>
              <a:gd name="connsiteY4-108" fmla="*/ 31261 h 1253131"/>
              <a:gd name="connsiteX5-109" fmla="*/ 783151 w 1439817"/>
              <a:gd name="connsiteY5-110" fmla="*/ 31261 h 1253131"/>
              <a:gd name="connsiteX6-111" fmla="*/ 1429268 w 1439817"/>
              <a:gd name="connsiteY6-112" fmla="*/ 1145256 h 1253131"/>
              <a:gd name="connsiteX0-113" fmla="*/ 1429268 w 1442096"/>
              <a:gd name="connsiteY0-114" fmla="*/ 1145256 h 1253131"/>
              <a:gd name="connsiteX1-115" fmla="*/ 1366987 w 1442096"/>
              <a:gd name="connsiteY1-116" fmla="*/ 1253131 h 1253131"/>
              <a:gd name="connsiteX2-117" fmla="*/ 73893 w 1442096"/>
              <a:gd name="connsiteY2-118" fmla="*/ 1253131 h 1253131"/>
              <a:gd name="connsiteX3-119" fmla="*/ 11611 w 1442096"/>
              <a:gd name="connsiteY3-120" fmla="*/ 1145257 h 1253131"/>
              <a:gd name="connsiteX4-121" fmla="*/ 657729 w 1442096"/>
              <a:gd name="connsiteY4-122" fmla="*/ 31261 h 1253131"/>
              <a:gd name="connsiteX5-123" fmla="*/ 783151 w 1442096"/>
              <a:gd name="connsiteY5-124" fmla="*/ 31261 h 1253131"/>
              <a:gd name="connsiteX6-125" fmla="*/ 1429268 w 1442096"/>
              <a:gd name="connsiteY6-126" fmla="*/ 1145256 h 12531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42096" h="1253131">
                <a:moveTo>
                  <a:pt x="1429268" y="1145256"/>
                </a:moveTo>
                <a:cubicBezTo>
                  <a:pt x="1458514" y="1197883"/>
                  <a:pt x="1437753" y="1250511"/>
                  <a:pt x="1366987" y="1253131"/>
                </a:cubicBezTo>
                <a:lnTo>
                  <a:pt x="73893" y="1253131"/>
                </a:lnTo>
                <a:cubicBezTo>
                  <a:pt x="10269" y="1250510"/>
                  <a:pt x="-17634" y="1185977"/>
                  <a:pt x="11611" y="1145257"/>
                </a:cubicBezTo>
                <a:lnTo>
                  <a:pt x="657729" y="31261"/>
                </a:lnTo>
                <a:cubicBezTo>
                  <a:pt x="678105" y="-9220"/>
                  <a:pt x="753250" y="-11602"/>
                  <a:pt x="783151" y="31261"/>
                </a:cubicBezTo>
                <a:lnTo>
                  <a:pt x="1429268" y="1145256"/>
                </a:lnTo>
                <a:close/>
              </a:path>
            </a:pathLst>
          </a:cu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115"/>
          <p:cNvSpPr>
            <a:spLocks noChangeArrowheads="1"/>
          </p:cNvSpPr>
          <p:nvPr/>
        </p:nvSpPr>
        <p:spPr bwMode="auto">
          <a:xfrm>
            <a:off x="2051144" y="2383292"/>
            <a:ext cx="292746" cy="363521"/>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rgbClr val="243152"/>
          </a:solidFill>
          <a:ln>
            <a:noFill/>
          </a:ln>
          <a:effectLst/>
        </p:spPr>
        <p:txBody>
          <a:bodyPr wrap="none" anchor="ctr"/>
          <a:lstStyle/>
          <a:p>
            <a:endParaRPr lang="en-US" sz="900"/>
          </a:p>
        </p:txBody>
      </p:sp>
      <p:sp>
        <p:nvSpPr>
          <p:cNvPr id="65" name="圆角矩形 133"/>
          <p:cNvSpPr/>
          <p:nvPr/>
        </p:nvSpPr>
        <p:spPr>
          <a:xfrm rot="1825908">
            <a:off x="3903754" y="2055950"/>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66" name="TextBox 22"/>
          <p:cNvSpPr txBox="1"/>
          <p:nvPr/>
        </p:nvSpPr>
        <p:spPr>
          <a:xfrm rot="1825908">
            <a:off x="3872305" y="1937350"/>
            <a:ext cx="550150" cy="461665"/>
          </a:xfrm>
          <a:prstGeom prst="rect">
            <a:avLst/>
          </a:prstGeom>
          <a:noFill/>
        </p:spPr>
        <p:txBody>
          <a:bodyPr wrap="none" rtlCol="0">
            <a:spAutoFit/>
          </a:bodyPr>
          <a:lstStyle/>
          <a:p>
            <a:r>
              <a:rPr lang="en-US" altLang="zh-CN" sz="2400" dirty="0" smtClean="0">
                <a:solidFill>
                  <a:srgbClr val="243152"/>
                </a:solidFill>
                <a:latin typeface="微软雅黑" panose="020B0503020204020204" pitchFamily="34" charset="-122"/>
                <a:ea typeface="微软雅黑" panose="020B0503020204020204" pitchFamily="34" charset="-122"/>
                <a:cs typeface="Aharoni" pitchFamily="2" charset="-79"/>
              </a:rPr>
              <a:t>02</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59" name="等腰三角形 6"/>
          <p:cNvSpPr/>
          <p:nvPr/>
        </p:nvSpPr>
        <p:spPr>
          <a:xfrm rot="5400000">
            <a:off x="4652647" y="2310036"/>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等腰三角形 6"/>
          <p:cNvSpPr/>
          <p:nvPr/>
        </p:nvSpPr>
        <p:spPr>
          <a:xfrm rot="5400000">
            <a:off x="4892817" y="2574698"/>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等腰三角形 6"/>
          <p:cNvSpPr/>
          <p:nvPr/>
        </p:nvSpPr>
        <p:spPr>
          <a:xfrm rot="5400000">
            <a:off x="3788885" y="2405546"/>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16"/>
          <p:cNvGrpSpPr/>
          <p:nvPr/>
        </p:nvGrpSpPr>
        <p:grpSpPr>
          <a:xfrm>
            <a:off x="4956803" y="2506543"/>
            <a:ext cx="233829" cy="270000"/>
            <a:chOff x="5961062" y="1094681"/>
            <a:chExt cx="233829" cy="270000"/>
          </a:xfrm>
          <a:solidFill>
            <a:srgbClr val="243152"/>
          </a:solidFill>
        </p:grpSpPr>
        <p:sp>
          <p:nvSpPr>
            <p:cNvPr id="63" name="矩形 15"/>
            <p:cNvSpPr/>
            <p:nvPr/>
          </p:nvSpPr>
          <p:spPr>
            <a:xfrm>
              <a:off x="5961062" y="1206821"/>
              <a:ext cx="23382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171"/>
            <p:cNvSpPr/>
            <p:nvPr/>
          </p:nvSpPr>
          <p:spPr>
            <a:xfrm rot="5400000">
              <a:off x="5942975" y="1206821"/>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Freeform 28"/>
          <p:cNvSpPr>
            <a:spLocks noChangeArrowheads="1"/>
          </p:cNvSpPr>
          <p:nvPr/>
        </p:nvSpPr>
        <p:spPr bwMode="auto">
          <a:xfrm>
            <a:off x="4572347" y="2445978"/>
            <a:ext cx="363521" cy="305614"/>
          </a:xfrm>
          <a:custGeom>
            <a:avLst/>
            <a:gdLst>
              <a:gd name="T0" fmla="*/ 124 w 498"/>
              <a:gd name="T1" fmla="*/ 81 h 418"/>
              <a:gd name="T2" fmla="*/ 124 w 498"/>
              <a:gd name="T3" fmla="*/ 81 h 418"/>
              <a:gd name="T4" fmla="*/ 36 w 498"/>
              <a:gd name="T5" fmla="*/ 258 h 418"/>
              <a:gd name="T6" fmla="*/ 346 w 498"/>
              <a:gd name="T7" fmla="*/ 116 h 418"/>
              <a:gd name="T8" fmla="*/ 9 w 498"/>
              <a:gd name="T9" fmla="*/ 382 h 418"/>
              <a:gd name="T10" fmla="*/ 44 w 498"/>
              <a:gd name="T11" fmla="*/ 400 h 418"/>
              <a:gd name="T12" fmla="*/ 97 w 498"/>
              <a:gd name="T13" fmla="*/ 311 h 418"/>
              <a:gd name="T14" fmla="*/ 293 w 498"/>
              <a:gd name="T15" fmla="*/ 311 h 418"/>
              <a:gd name="T16" fmla="*/ 469 w 498"/>
              <a:gd name="T17" fmla="*/ 72 h 418"/>
              <a:gd name="T18" fmla="*/ 124 w 498"/>
              <a:gd name="T19" fmla="*/ 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8" h="418">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243152"/>
          </a:solidFill>
          <a:ln>
            <a:noFill/>
          </a:ln>
          <a:effectLst/>
        </p:spPr>
        <p:txBody>
          <a:bodyPr wrap="none" anchor="ctr"/>
          <a:lstStyle/>
          <a:p>
            <a:endParaRPr lang="en-US" sz="900"/>
          </a:p>
        </p:txBody>
      </p:sp>
      <p:sp>
        <p:nvSpPr>
          <p:cNvPr id="78" name="圆角矩形 160"/>
          <p:cNvSpPr/>
          <p:nvPr/>
        </p:nvSpPr>
        <p:spPr>
          <a:xfrm rot="1825908">
            <a:off x="6381542" y="2080656"/>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79" name="TextBox 33"/>
          <p:cNvSpPr txBox="1"/>
          <p:nvPr/>
        </p:nvSpPr>
        <p:spPr>
          <a:xfrm rot="1825908">
            <a:off x="6350093" y="1962056"/>
            <a:ext cx="550150" cy="461665"/>
          </a:xfrm>
          <a:prstGeom prst="rect">
            <a:avLst/>
          </a:prstGeom>
          <a:noFill/>
        </p:spPr>
        <p:txBody>
          <a:bodyPr wrap="none" rtlCol="0">
            <a:spAutoFit/>
          </a:bodyPr>
          <a:lstStyle/>
          <a:p>
            <a:r>
              <a:rPr lang="en-US" altLang="zh-CN" sz="2400" dirty="0" smtClean="0">
                <a:solidFill>
                  <a:srgbClr val="243152"/>
                </a:solidFill>
                <a:latin typeface="微软雅黑" panose="020B0503020204020204" pitchFamily="34" charset="-122"/>
                <a:ea typeface="微软雅黑" panose="020B0503020204020204" pitchFamily="34" charset="-122"/>
                <a:cs typeface="Aharoni" pitchFamily="2" charset="-79"/>
              </a:rPr>
              <a:t>03</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72" name="等腰三角形 6"/>
          <p:cNvSpPr/>
          <p:nvPr/>
        </p:nvSpPr>
        <p:spPr>
          <a:xfrm rot="5400000">
            <a:off x="7130435" y="2334742"/>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6"/>
          <p:cNvSpPr/>
          <p:nvPr/>
        </p:nvSpPr>
        <p:spPr>
          <a:xfrm rot="5400000">
            <a:off x="7370605" y="2599404"/>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等腰三角形 6"/>
          <p:cNvSpPr/>
          <p:nvPr/>
        </p:nvSpPr>
        <p:spPr>
          <a:xfrm rot="5400000">
            <a:off x="6266673" y="2430252"/>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18"/>
          <p:cNvGrpSpPr/>
          <p:nvPr/>
        </p:nvGrpSpPr>
        <p:grpSpPr>
          <a:xfrm>
            <a:off x="7490198" y="2521813"/>
            <a:ext cx="130841" cy="270000"/>
            <a:chOff x="3400966" y="3310243"/>
            <a:chExt cx="130841" cy="270000"/>
          </a:xfrm>
          <a:solidFill>
            <a:srgbClr val="243152"/>
          </a:solidFill>
        </p:grpSpPr>
        <p:sp>
          <p:nvSpPr>
            <p:cNvPr id="76" name="矩形 172"/>
            <p:cNvSpPr/>
            <p:nvPr/>
          </p:nvSpPr>
          <p:spPr>
            <a:xfrm rot="5400000">
              <a:off x="3288826" y="3422383"/>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173"/>
            <p:cNvSpPr/>
            <p:nvPr/>
          </p:nvSpPr>
          <p:spPr>
            <a:xfrm rot="5400000">
              <a:off x="3418948" y="3422383"/>
              <a:ext cx="18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Freeform 38"/>
          <p:cNvSpPr>
            <a:spLocks noChangeArrowheads="1"/>
          </p:cNvSpPr>
          <p:nvPr/>
        </p:nvSpPr>
        <p:spPr bwMode="auto">
          <a:xfrm>
            <a:off x="7196064" y="2419467"/>
            <a:ext cx="147983" cy="331354"/>
          </a:xfrm>
          <a:custGeom>
            <a:avLst/>
            <a:gdLst>
              <a:gd name="T0" fmla="*/ 26 w 205"/>
              <a:gd name="T1" fmla="*/ 443 h 453"/>
              <a:gd name="T2" fmla="*/ 26 w 205"/>
              <a:gd name="T3" fmla="*/ 443 h 453"/>
              <a:gd name="T4" fmla="*/ 106 w 205"/>
              <a:gd name="T5" fmla="*/ 266 h 453"/>
              <a:gd name="T6" fmla="*/ 8 w 205"/>
              <a:gd name="T7" fmla="*/ 212 h 453"/>
              <a:gd name="T8" fmla="*/ 186 w 205"/>
              <a:gd name="T9" fmla="*/ 0 h 453"/>
              <a:gd name="T10" fmla="*/ 106 w 205"/>
              <a:gd name="T11" fmla="*/ 187 h 453"/>
              <a:gd name="T12" fmla="*/ 204 w 205"/>
              <a:gd name="T13" fmla="*/ 240 h 453"/>
              <a:gd name="T14" fmla="*/ 26 w 205"/>
              <a:gd name="T15" fmla="*/ 44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453">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solidFill>
            <a:srgbClr val="243152"/>
          </a:solidFill>
          <a:ln>
            <a:noFill/>
          </a:ln>
          <a:effectLst/>
        </p:spPr>
        <p:txBody>
          <a:bodyPr wrap="none" anchor="ctr"/>
          <a:lstStyle/>
          <a:p>
            <a:endParaRPr lang="en-US" sz="900"/>
          </a:p>
        </p:txBody>
      </p:sp>
      <p:sp>
        <p:nvSpPr>
          <p:cNvPr id="120" name="圆角矩形 169"/>
          <p:cNvSpPr/>
          <p:nvPr/>
        </p:nvSpPr>
        <p:spPr>
          <a:xfrm rot="1825908">
            <a:off x="8964894" y="2055950"/>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21" name="TextBox 42"/>
          <p:cNvSpPr txBox="1"/>
          <p:nvPr/>
        </p:nvSpPr>
        <p:spPr>
          <a:xfrm rot="1825908">
            <a:off x="8933445" y="1937350"/>
            <a:ext cx="550150" cy="461665"/>
          </a:xfrm>
          <a:prstGeom prst="rect">
            <a:avLst/>
          </a:prstGeom>
          <a:noFill/>
        </p:spPr>
        <p:txBody>
          <a:bodyPr wrap="none" rtlCol="0">
            <a:spAutoFit/>
          </a:bodyPr>
          <a:lstStyle/>
          <a:p>
            <a:r>
              <a:rPr lang="en-US" altLang="zh-CN" sz="2400" dirty="0" smtClean="0">
                <a:solidFill>
                  <a:srgbClr val="243152"/>
                </a:solidFill>
                <a:latin typeface="微软雅黑" panose="020B0503020204020204" pitchFamily="34" charset="-122"/>
                <a:ea typeface="微软雅黑" panose="020B0503020204020204" pitchFamily="34" charset="-122"/>
                <a:cs typeface="Aharoni" pitchFamily="2" charset="-79"/>
              </a:rPr>
              <a:t>04</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85" name="等腰三角形 6"/>
          <p:cNvSpPr/>
          <p:nvPr/>
        </p:nvSpPr>
        <p:spPr>
          <a:xfrm rot="5400000">
            <a:off x="9713787" y="2310036"/>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等腰三角形 6"/>
          <p:cNvSpPr/>
          <p:nvPr/>
        </p:nvSpPr>
        <p:spPr>
          <a:xfrm rot="5400000">
            <a:off x="9953957" y="2574698"/>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等腰三角形 6"/>
          <p:cNvSpPr/>
          <p:nvPr/>
        </p:nvSpPr>
        <p:spPr>
          <a:xfrm rot="5400000">
            <a:off x="8850025" y="2405546"/>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w="25400">
            <a:solidFill>
              <a:srgbClr val="243152"/>
            </a:solidFill>
          </a:ln>
          <a:effectLst>
            <a:outerShdw blurRad="50800" dist="38100" algn="l" rotWithShape="0">
              <a:prstClr val="black">
                <a:alpha val="25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9" name="椭圆 24"/>
          <p:cNvSpPr/>
          <p:nvPr/>
        </p:nvSpPr>
        <p:spPr>
          <a:xfrm>
            <a:off x="9981773" y="2497106"/>
            <a:ext cx="270000" cy="270000"/>
          </a:xfrm>
          <a:prstGeom prst="ellipse">
            <a:avLst/>
          </a:pr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Freeform 123"/>
          <p:cNvSpPr>
            <a:spLocks noChangeArrowheads="1"/>
          </p:cNvSpPr>
          <p:nvPr/>
        </p:nvSpPr>
        <p:spPr bwMode="auto">
          <a:xfrm>
            <a:off x="9618143" y="2416252"/>
            <a:ext cx="331351" cy="337784"/>
          </a:xfrm>
          <a:custGeom>
            <a:avLst/>
            <a:gdLst>
              <a:gd name="T0" fmla="*/ 275 w 452"/>
              <a:gd name="T1" fmla="*/ 301 h 462"/>
              <a:gd name="T2" fmla="*/ 275 w 452"/>
              <a:gd name="T3" fmla="*/ 301 h 462"/>
              <a:gd name="T4" fmla="*/ 434 w 452"/>
              <a:gd name="T5" fmla="*/ 26 h 462"/>
              <a:gd name="T6" fmla="*/ 434 w 452"/>
              <a:gd name="T7" fmla="*/ 18 h 462"/>
              <a:gd name="T8" fmla="*/ 425 w 452"/>
              <a:gd name="T9" fmla="*/ 18 h 462"/>
              <a:gd name="T10" fmla="*/ 159 w 452"/>
              <a:gd name="T11" fmla="*/ 178 h 462"/>
              <a:gd name="T12" fmla="*/ 9 w 452"/>
              <a:gd name="T13" fmla="*/ 301 h 462"/>
              <a:gd name="T14" fmla="*/ 35 w 452"/>
              <a:gd name="T15" fmla="*/ 328 h 462"/>
              <a:gd name="T16" fmla="*/ 88 w 452"/>
              <a:gd name="T17" fmla="*/ 310 h 462"/>
              <a:gd name="T18" fmla="*/ 151 w 452"/>
              <a:gd name="T19" fmla="*/ 372 h 462"/>
              <a:gd name="T20" fmla="*/ 133 w 452"/>
              <a:gd name="T21" fmla="*/ 425 h 462"/>
              <a:gd name="T22" fmla="*/ 151 w 452"/>
              <a:gd name="T23" fmla="*/ 452 h 462"/>
              <a:gd name="T24" fmla="*/ 275 w 452"/>
              <a:gd name="T25" fmla="*/ 301 h 462"/>
              <a:gd name="T26" fmla="*/ 301 w 452"/>
              <a:gd name="T27" fmla="*/ 150 h 462"/>
              <a:gd name="T28" fmla="*/ 301 w 452"/>
              <a:gd name="T29" fmla="*/ 150 h 462"/>
              <a:gd name="T30" fmla="*/ 301 w 452"/>
              <a:gd name="T31" fmla="*/ 97 h 462"/>
              <a:gd name="T32" fmla="*/ 354 w 452"/>
              <a:gd name="T33" fmla="*/ 97 h 462"/>
              <a:gd name="T34" fmla="*/ 354 w 452"/>
              <a:gd name="T35" fmla="*/ 150 h 462"/>
              <a:gd name="T36" fmla="*/ 301 w 452"/>
              <a:gd name="T37" fmla="*/ 15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243152"/>
          </a:solidFill>
          <a:ln>
            <a:noFill/>
          </a:ln>
          <a:effectLst/>
        </p:spPr>
        <p:txBody>
          <a:bodyPr wrap="none" anchor="ctr"/>
          <a:lstStyle/>
          <a:p>
            <a:endParaRPr lang="en-US" sz="900"/>
          </a:p>
        </p:txBody>
      </p:sp>
      <p:sp>
        <p:nvSpPr>
          <p:cNvPr id="170" name="矩形 169"/>
          <p:cNvSpPr/>
          <p:nvPr/>
        </p:nvSpPr>
        <p:spPr>
          <a:xfrm>
            <a:off x="1799375" y="383602"/>
            <a:ext cx="2926080" cy="829945"/>
          </a:xfrm>
          <a:prstGeom prst="rect">
            <a:avLst/>
          </a:prstGeom>
        </p:spPr>
        <p:txBody>
          <a:bodyPr wrap="none">
            <a:spAutoFit/>
          </a:bodyPr>
          <a:lstStyle/>
          <a:p>
            <a:pPr algn="l">
              <a:lnSpc>
                <a:spcPct val="200000"/>
              </a:lnSpc>
            </a:pPr>
            <a:r>
              <a:rPr lang="zh-CN" altLang="en-US" sz="2400" b="1" dirty="0">
                <a:solidFill>
                  <a:schemeClr val="bg1"/>
                </a:solidFill>
                <a:latin typeface="微软雅黑" panose="020B0503020204020204" pitchFamily="34" charset="-122"/>
                <a:ea typeface="微软雅黑" panose="020B0503020204020204" pitchFamily="34" charset="-122"/>
                <a:sym typeface="+mn-ea"/>
              </a:rPr>
              <a:t>可能局势与判断逻辑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71" name="文本框 170"/>
          <p:cNvSpPr txBox="1"/>
          <p:nvPr/>
        </p:nvSpPr>
        <p:spPr>
          <a:xfrm>
            <a:off x="1799375" y="1034236"/>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72" name="文本框 171"/>
          <p:cNvSpPr txBox="1"/>
          <p:nvPr/>
        </p:nvSpPr>
        <p:spPr>
          <a:xfrm>
            <a:off x="1827777" y="2716275"/>
            <a:ext cx="1015198" cy="55308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情况</a:t>
            </a:r>
            <a:r>
              <a:rPr lang="en-US" altLang="zh-CN" sz="1200" dirty="0" smtClean="0">
                <a:solidFill>
                  <a:srgbClr val="243152"/>
                </a:solidFill>
                <a:latin typeface="微软雅黑" panose="020B0503020204020204" pitchFamily="34" charset="-122"/>
                <a:ea typeface="微软雅黑" panose="020B0503020204020204" pitchFamily="34" charset="-122"/>
              </a:rPr>
              <a:t>1</a:t>
            </a:r>
            <a:endParaRPr lang="en-US" altLang="zh-CN" sz="1200" dirty="0" smtClean="0">
              <a:solidFill>
                <a:srgbClr val="243152"/>
              </a:solidFill>
              <a:latin typeface="微软雅黑" panose="020B0503020204020204" pitchFamily="34" charset="-122"/>
              <a:ea typeface="微软雅黑" panose="020B0503020204020204" pitchFamily="34" charset="-122"/>
            </a:endParaRPr>
          </a:p>
          <a:p>
            <a:pPr algn="ct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活五</a:t>
            </a:r>
            <a:endParaRPr lang="zh-CN" altLang="en-US" sz="1200" dirty="0" smtClean="0">
              <a:solidFill>
                <a:srgbClr val="243152"/>
              </a:solidFill>
              <a:latin typeface="微软雅黑" panose="020B0503020204020204" pitchFamily="34" charset="-122"/>
              <a:ea typeface="微软雅黑" panose="020B0503020204020204" pitchFamily="34" charset="-122"/>
            </a:endParaRPr>
          </a:p>
        </p:txBody>
      </p:sp>
      <p:sp>
        <p:nvSpPr>
          <p:cNvPr id="173" name="文本框 172"/>
          <p:cNvSpPr txBox="1"/>
          <p:nvPr/>
        </p:nvSpPr>
        <p:spPr>
          <a:xfrm>
            <a:off x="4344940" y="2716275"/>
            <a:ext cx="1015198" cy="55308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情况</a:t>
            </a:r>
            <a:r>
              <a:rPr lang="en-US" altLang="zh-CN" sz="1200" dirty="0" smtClean="0">
                <a:solidFill>
                  <a:srgbClr val="243152"/>
                </a:solidFill>
                <a:latin typeface="微软雅黑" panose="020B0503020204020204" pitchFamily="34" charset="-122"/>
                <a:ea typeface="微软雅黑" panose="020B0503020204020204" pitchFamily="34" charset="-122"/>
              </a:rPr>
              <a:t>2</a:t>
            </a:r>
            <a:endParaRPr lang="en-US" altLang="zh-CN" sz="1200" dirty="0" smtClean="0">
              <a:solidFill>
                <a:srgbClr val="243152"/>
              </a:solidFill>
              <a:latin typeface="微软雅黑" panose="020B0503020204020204" pitchFamily="34" charset="-122"/>
              <a:ea typeface="微软雅黑" panose="020B0503020204020204" pitchFamily="34" charset="-122"/>
            </a:endParaRPr>
          </a:p>
          <a:p>
            <a:pPr algn="ct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活四</a:t>
            </a:r>
            <a:endParaRPr lang="zh-CN" altLang="en-US" sz="1200" dirty="0" smtClean="0">
              <a:solidFill>
                <a:srgbClr val="243152"/>
              </a:solidFill>
              <a:latin typeface="微软雅黑" panose="020B0503020204020204" pitchFamily="34" charset="-122"/>
              <a:ea typeface="微软雅黑" panose="020B0503020204020204" pitchFamily="34" charset="-122"/>
            </a:endParaRPr>
          </a:p>
        </p:txBody>
      </p:sp>
      <p:sp>
        <p:nvSpPr>
          <p:cNvPr id="174" name="文本框 173"/>
          <p:cNvSpPr txBox="1"/>
          <p:nvPr/>
        </p:nvSpPr>
        <p:spPr>
          <a:xfrm>
            <a:off x="6821275" y="2716275"/>
            <a:ext cx="1015198" cy="55308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情况</a:t>
            </a:r>
            <a:r>
              <a:rPr lang="en-US" altLang="zh-CN" sz="1200" dirty="0" smtClean="0">
                <a:solidFill>
                  <a:srgbClr val="243152"/>
                </a:solidFill>
                <a:latin typeface="微软雅黑" panose="020B0503020204020204" pitchFamily="34" charset="-122"/>
                <a:ea typeface="微软雅黑" panose="020B0503020204020204" pitchFamily="34" charset="-122"/>
              </a:rPr>
              <a:t>3</a:t>
            </a:r>
            <a:endParaRPr lang="en-US" altLang="zh-CN" sz="1200" dirty="0" smtClean="0">
              <a:solidFill>
                <a:srgbClr val="243152"/>
              </a:solidFill>
              <a:latin typeface="微软雅黑" panose="020B0503020204020204" pitchFamily="34" charset="-122"/>
              <a:ea typeface="微软雅黑" panose="020B0503020204020204" pitchFamily="34" charset="-122"/>
            </a:endParaRPr>
          </a:p>
          <a:p>
            <a:pPr algn="ct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冲四</a:t>
            </a:r>
            <a:endParaRPr lang="en-US" altLang="zh-CN" sz="1200" dirty="0" smtClean="0">
              <a:solidFill>
                <a:srgbClr val="243152"/>
              </a:solidFill>
              <a:latin typeface="微软雅黑" panose="020B0503020204020204" pitchFamily="34" charset="-122"/>
              <a:ea typeface="微软雅黑" panose="020B0503020204020204" pitchFamily="34" charset="-122"/>
            </a:endParaRPr>
          </a:p>
        </p:txBody>
      </p:sp>
      <p:sp>
        <p:nvSpPr>
          <p:cNvPr id="175" name="文本框 174"/>
          <p:cNvSpPr txBox="1"/>
          <p:nvPr/>
        </p:nvSpPr>
        <p:spPr>
          <a:xfrm>
            <a:off x="9388062" y="2716275"/>
            <a:ext cx="1015198" cy="55308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情况</a:t>
            </a:r>
            <a:r>
              <a:rPr lang="en-US" altLang="zh-CN" sz="1200" dirty="0" smtClean="0">
                <a:solidFill>
                  <a:srgbClr val="243152"/>
                </a:solidFill>
                <a:latin typeface="微软雅黑" panose="020B0503020204020204" pitchFamily="34" charset="-122"/>
                <a:ea typeface="微软雅黑" panose="020B0503020204020204" pitchFamily="34" charset="-122"/>
              </a:rPr>
              <a:t>4</a:t>
            </a:r>
            <a:endParaRPr lang="en-US" altLang="zh-CN" sz="1200" dirty="0" smtClean="0">
              <a:solidFill>
                <a:srgbClr val="243152"/>
              </a:solidFill>
              <a:latin typeface="微软雅黑" panose="020B0503020204020204" pitchFamily="34" charset="-122"/>
              <a:ea typeface="微软雅黑" panose="020B0503020204020204" pitchFamily="34" charset="-122"/>
            </a:endParaRPr>
          </a:p>
          <a:p>
            <a:pPr algn="ct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活三</a:t>
            </a:r>
            <a:endParaRPr lang="en-US" altLang="zh-CN" sz="1200" dirty="0" smtClean="0">
              <a:solidFill>
                <a:srgbClr val="243152"/>
              </a:solidFill>
              <a:latin typeface="微软雅黑" panose="020B0503020204020204" pitchFamily="34" charset="-122"/>
              <a:ea typeface="微软雅黑" panose="020B0503020204020204" pitchFamily="34" charset="-122"/>
            </a:endParaRPr>
          </a:p>
        </p:txBody>
      </p:sp>
      <p:sp>
        <p:nvSpPr>
          <p:cNvPr id="3" name="矩形 2"/>
          <p:cNvSpPr/>
          <p:nvPr/>
        </p:nvSpPr>
        <p:spPr>
          <a:xfrm>
            <a:off x="855345" y="4349750"/>
            <a:ext cx="2465070" cy="1951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576955" y="4349750"/>
            <a:ext cx="2465070" cy="1951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298565" y="4349750"/>
            <a:ext cx="2465070" cy="1951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9020175" y="4349750"/>
            <a:ext cx="2465070" cy="1951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1" name="圆角矩形 70"/>
          <p:cNvSpPr/>
          <p:nvPr/>
        </p:nvSpPr>
        <p:spPr>
          <a:xfrm rot="1825908">
            <a:off x="1298761" y="2075165"/>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32" name="TextBox 51"/>
          <p:cNvSpPr txBox="1"/>
          <p:nvPr/>
        </p:nvSpPr>
        <p:spPr>
          <a:xfrm rot="1825908">
            <a:off x="1267311" y="1956564"/>
            <a:ext cx="550151" cy="461665"/>
          </a:xfrm>
          <a:prstGeom prst="rect">
            <a:avLst/>
          </a:prstGeom>
          <a:noFill/>
        </p:spPr>
        <p:txBody>
          <a:bodyPr wrap="none" rtlCol="0">
            <a:spAutoFit/>
          </a:bodyPr>
          <a:lstStyle/>
          <a:p>
            <a:r>
              <a:rPr lang="en-US" altLang="zh-CN" sz="2400" smtClean="0">
                <a:solidFill>
                  <a:srgbClr val="243152"/>
                </a:solidFill>
                <a:latin typeface="微软雅黑" panose="020B0503020204020204" pitchFamily="34" charset="-122"/>
                <a:ea typeface="微软雅黑" panose="020B0503020204020204" pitchFamily="34" charset="-122"/>
                <a:cs typeface="Aharoni" pitchFamily="2" charset="-79"/>
              </a:rPr>
              <a:t>05</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127" name="等腰三角形 6"/>
          <p:cNvSpPr/>
          <p:nvPr/>
        </p:nvSpPr>
        <p:spPr>
          <a:xfrm rot="5400000">
            <a:off x="2047653" y="2329250"/>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等腰三角形 6"/>
          <p:cNvSpPr/>
          <p:nvPr/>
        </p:nvSpPr>
        <p:spPr>
          <a:xfrm rot="5400000">
            <a:off x="2287823" y="2593912"/>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等腰三角形 6"/>
          <p:cNvSpPr/>
          <p:nvPr/>
        </p:nvSpPr>
        <p:spPr>
          <a:xfrm rot="5400000">
            <a:off x="1183891" y="2424760"/>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等腰三角形 6"/>
          <p:cNvSpPr/>
          <p:nvPr/>
        </p:nvSpPr>
        <p:spPr>
          <a:xfrm rot="5400000">
            <a:off x="2334179" y="2541462"/>
            <a:ext cx="269090" cy="233830"/>
          </a:xfrm>
          <a:custGeom>
            <a:avLst/>
            <a:gdLst>
              <a:gd name="connsiteX0" fmla="*/ 1417657 w 1417657"/>
              <a:gd name="connsiteY0" fmla="*/ 1136219 h 1244094"/>
              <a:gd name="connsiteX1" fmla="*/ 1355376 w 1417657"/>
              <a:gd name="connsiteY1" fmla="*/ 1244094 h 1244094"/>
              <a:gd name="connsiteX2" fmla="*/ 62282 w 1417657"/>
              <a:gd name="connsiteY2" fmla="*/ 1244094 h 1244094"/>
              <a:gd name="connsiteX3" fmla="*/ 0 w 1417657"/>
              <a:gd name="connsiteY3" fmla="*/ 1136220 h 1244094"/>
              <a:gd name="connsiteX4" fmla="*/ 646118 w 1417657"/>
              <a:gd name="connsiteY4" fmla="*/ 22224 h 1244094"/>
              <a:gd name="connsiteX5" fmla="*/ 771540 w 1417657"/>
              <a:gd name="connsiteY5" fmla="*/ 22224 h 1244094"/>
              <a:gd name="connsiteX6" fmla="*/ 1417657 w 1417657"/>
              <a:gd name="connsiteY6" fmla="*/ 1136219 h 1244094"/>
              <a:gd name="connsiteX0-1" fmla="*/ 1417657 w 1417657"/>
              <a:gd name="connsiteY0-2" fmla="*/ 1148021 h 1255896"/>
              <a:gd name="connsiteX1-3" fmla="*/ 1355376 w 1417657"/>
              <a:gd name="connsiteY1-4" fmla="*/ 1255896 h 1255896"/>
              <a:gd name="connsiteX2-5" fmla="*/ 62282 w 1417657"/>
              <a:gd name="connsiteY2-6" fmla="*/ 1255896 h 1255896"/>
              <a:gd name="connsiteX3-7" fmla="*/ 0 w 1417657"/>
              <a:gd name="connsiteY3-8" fmla="*/ 1148022 h 1255896"/>
              <a:gd name="connsiteX4-9" fmla="*/ 646118 w 1417657"/>
              <a:gd name="connsiteY4-10" fmla="*/ 34026 h 1255896"/>
              <a:gd name="connsiteX5-11" fmla="*/ 771540 w 1417657"/>
              <a:gd name="connsiteY5-12" fmla="*/ 34026 h 1255896"/>
              <a:gd name="connsiteX6-13" fmla="*/ 1417657 w 1417657"/>
              <a:gd name="connsiteY6-14" fmla="*/ 1148021 h 1255896"/>
              <a:gd name="connsiteX0-15" fmla="*/ 1417657 w 1417657"/>
              <a:gd name="connsiteY0-16" fmla="*/ 1145256 h 1253131"/>
              <a:gd name="connsiteX1-17" fmla="*/ 1355376 w 1417657"/>
              <a:gd name="connsiteY1-18" fmla="*/ 1253131 h 1253131"/>
              <a:gd name="connsiteX2-19" fmla="*/ 62282 w 1417657"/>
              <a:gd name="connsiteY2-20" fmla="*/ 1253131 h 1253131"/>
              <a:gd name="connsiteX3-21" fmla="*/ 0 w 1417657"/>
              <a:gd name="connsiteY3-22" fmla="*/ 1145257 h 1253131"/>
              <a:gd name="connsiteX4-23" fmla="*/ 646118 w 1417657"/>
              <a:gd name="connsiteY4-24" fmla="*/ 31261 h 1253131"/>
              <a:gd name="connsiteX5-25" fmla="*/ 771540 w 1417657"/>
              <a:gd name="connsiteY5-26" fmla="*/ 31261 h 1253131"/>
              <a:gd name="connsiteX6-27" fmla="*/ 1417657 w 1417657"/>
              <a:gd name="connsiteY6-28" fmla="*/ 1145256 h 1253131"/>
              <a:gd name="connsiteX0-29" fmla="*/ 1422255 w 1422255"/>
              <a:gd name="connsiteY0-30" fmla="*/ 1145256 h 1253131"/>
              <a:gd name="connsiteX1-31" fmla="*/ 1359974 w 1422255"/>
              <a:gd name="connsiteY1-32" fmla="*/ 1253131 h 1253131"/>
              <a:gd name="connsiteX2-33" fmla="*/ 66880 w 1422255"/>
              <a:gd name="connsiteY2-34" fmla="*/ 1253131 h 1253131"/>
              <a:gd name="connsiteX3-35" fmla="*/ 4598 w 1422255"/>
              <a:gd name="connsiteY3-36" fmla="*/ 1145257 h 1253131"/>
              <a:gd name="connsiteX4-37" fmla="*/ 650716 w 1422255"/>
              <a:gd name="connsiteY4-38" fmla="*/ 31261 h 1253131"/>
              <a:gd name="connsiteX5-39" fmla="*/ 776138 w 1422255"/>
              <a:gd name="connsiteY5-40" fmla="*/ 31261 h 1253131"/>
              <a:gd name="connsiteX6-41" fmla="*/ 1422255 w 1422255"/>
              <a:gd name="connsiteY6-42" fmla="*/ 1145256 h 1253131"/>
              <a:gd name="connsiteX0-43" fmla="*/ 1426204 w 1426204"/>
              <a:gd name="connsiteY0-44" fmla="*/ 1145256 h 1253131"/>
              <a:gd name="connsiteX1-45" fmla="*/ 1363923 w 1426204"/>
              <a:gd name="connsiteY1-46" fmla="*/ 1253131 h 1253131"/>
              <a:gd name="connsiteX2-47" fmla="*/ 70829 w 1426204"/>
              <a:gd name="connsiteY2-48" fmla="*/ 1253131 h 1253131"/>
              <a:gd name="connsiteX3-49" fmla="*/ 8547 w 1426204"/>
              <a:gd name="connsiteY3-50" fmla="*/ 1145257 h 1253131"/>
              <a:gd name="connsiteX4-51" fmla="*/ 654665 w 1426204"/>
              <a:gd name="connsiteY4-52" fmla="*/ 31261 h 1253131"/>
              <a:gd name="connsiteX5-53" fmla="*/ 780087 w 1426204"/>
              <a:gd name="connsiteY5-54" fmla="*/ 31261 h 1253131"/>
              <a:gd name="connsiteX6-55" fmla="*/ 1426204 w 1426204"/>
              <a:gd name="connsiteY6-56" fmla="*/ 1145256 h 1253131"/>
              <a:gd name="connsiteX0-57" fmla="*/ 1429268 w 1429268"/>
              <a:gd name="connsiteY0-58" fmla="*/ 1145256 h 1253131"/>
              <a:gd name="connsiteX1-59" fmla="*/ 1366987 w 1429268"/>
              <a:gd name="connsiteY1-60" fmla="*/ 1253131 h 1253131"/>
              <a:gd name="connsiteX2-61" fmla="*/ 73893 w 1429268"/>
              <a:gd name="connsiteY2-62" fmla="*/ 1253131 h 1253131"/>
              <a:gd name="connsiteX3-63" fmla="*/ 11611 w 1429268"/>
              <a:gd name="connsiteY3-64" fmla="*/ 1145257 h 1253131"/>
              <a:gd name="connsiteX4-65" fmla="*/ 657729 w 1429268"/>
              <a:gd name="connsiteY4-66" fmla="*/ 31261 h 1253131"/>
              <a:gd name="connsiteX5-67" fmla="*/ 783151 w 1429268"/>
              <a:gd name="connsiteY5-68" fmla="*/ 31261 h 1253131"/>
              <a:gd name="connsiteX6-69" fmla="*/ 1429268 w 1429268"/>
              <a:gd name="connsiteY6-70" fmla="*/ 1145256 h 1253131"/>
              <a:gd name="connsiteX0-71" fmla="*/ 1429268 w 1435433"/>
              <a:gd name="connsiteY0-72" fmla="*/ 1145256 h 1253131"/>
              <a:gd name="connsiteX1-73" fmla="*/ 1366987 w 1435433"/>
              <a:gd name="connsiteY1-74" fmla="*/ 1253131 h 1253131"/>
              <a:gd name="connsiteX2-75" fmla="*/ 73893 w 1435433"/>
              <a:gd name="connsiteY2-76" fmla="*/ 1253131 h 1253131"/>
              <a:gd name="connsiteX3-77" fmla="*/ 11611 w 1435433"/>
              <a:gd name="connsiteY3-78" fmla="*/ 1145257 h 1253131"/>
              <a:gd name="connsiteX4-79" fmla="*/ 657729 w 1435433"/>
              <a:gd name="connsiteY4-80" fmla="*/ 31261 h 1253131"/>
              <a:gd name="connsiteX5-81" fmla="*/ 783151 w 1435433"/>
              <a:gd name="connsiteY5-82" fmla="*/ 31261 h 1253131"/>
              <a:gd name="connsiteX6-83" fmla="*/ 1429268 w 1435433"/>
              <a:gd name="connsiteY6-84" fmla="*/ 1145256 h 1253131"/>
              <a:gd name="connsiteX0-85" fmla="*/ 1429268 w 1438819"/>
              <a:gd name="connsiteY0-86" fmla="*/ 1145256 h 1253131"/>
              <a:gd name="connsiteX1-87" fmla="*/ 1366987 w 1438819"/>
              <a:gd name="connsiteY1-88" fmla="*/ 1253131 h 1253131"/>
              <a:gd name="connsiteX2-89" fmla="*/ 73893 w 1438819"/>
              <a:gd name="connsiteY2-90" fmla="*/ 1253131 h 1253131"/>
              <a:gd name="connsiteX3-91" fmla="*/ 11611 w 1438819"/>
              <a:gd name="connsiteY3-92" fmla="*/ 1145257 h 1253131"/>
              <a:gd name="connsiteX4-93" fmla="*/ 657729 w 1438819"/>
              <a:gd name="connsiteY4-94" fmla="*/ 31261 h 1253131"/>
              <a:gd name="connsiteX5-95" fmla="*/ 783151 w 1438819"/>
              <a:gd name="connsiteY5-96" fmla="*/ 31261 h 1253131"/>
              <a:gd name="connsiteX6-97" fmla="*/ 1429268 w 1438819"/>
              <a:gd name="connsiteY6-98" fmla="*/ 1145256 h 1253131"/>
              <a:gd name="connsiteX0-99" fmla="*/ 1429268 w 1439817"/>
              <a:gd name="connsiteY0-100" fmla="*/ 1145256 h 1253131"/>
              <a:gd name="connsiteX1-101" fmla="*/ 1366987 w 1439817"/>
              <a:gd name="connsiteY1-102" fmla="*/ 1253131 h 1253131"/>
              <a:gd name="connsiteX2-103" fmla="*/ 73893 w 1439817"/>
              <a:gd name="connsiteY2-104" fmla="*/ 1253131 h 1253131"/>
              <a:gd name="connsiteX3-105" fmla="*/ 11611 w 1439817"/>
              <a:gd name="connsiteY3-106" fmla="*/ 1145257 h 1253131"/>
              <a:gd name="connsiteX4-107" fmla="*/ 657729 w 1439817"/>
              <a:gd name="connsiteY4-108" fmla="*/ 31261 h 1253131"/>
              <a:gd name="connsiteX5-109" fmla="*/ 783151 w 1439817"/>
              <a:gd name="connsiteY5-110" fmla="*/ 31261 h 1253131"/>
              <a:gd name="connsiteX6-111" fmla="*/ 1429268 w 1439817"/>
              <a:gd name="connsiteY6-112" fmla="*/ 1145256 h 1253131"/>
              <a:gd name="connsiteX0-113" fmla="*/ 1429268 w 1442096"/>
              <a:gd name="connsiteY0-114" fmla="*/ 1145256 h 1253131"/>
              <a:gd name="connsiteX1-115" fmla="*/ 1366987 w 1442096"/>
              <a:gd name="connsiteY1-116" fmla="*/ 1253131 h 1253131"/>
              <a:gd name="connsiteX2-117" fmla="*/ 73893 w 1442096"/>
              <a:gd name="connsiteY2-118" fmla="*/ 1253131 h 1253131"/>
              <a:gd name="connsiteX3-119" fmla="*/ 11611 w 1442096"/>
              <a:gd name="connsiteY3-120" fmla="*/ 1145257 h 1253131"/>
              <a:gd name="connsiteX4-121" fmla="*/ 657729 w 1442096"/>
              <a:gd name="connsiteY4-122" fmla="*/ 31261 h 1253131"/>
              <a:gd name="connsiteX5-123" fmla="*/ 783151 w 1442096"/>
              <a:gd name="connsiteY5-124" fmla="*/ 31261 h 1253131"/>
              <a:gd name="connsiteX6-125" fmla="*/ 1429268 w 1442096"/>
              <a:gd name="connsiteY6-126" fmla="*/ 1145256 h 12531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442096" h="1253131">
                <a:moveTo>
                  <a:pt x="1429268" y="1145256"/>
                </a:moveTo>
                <a:cubicBezTo>
                  <a:pt x="1458514" y="1197883"/>
                  <a:pt x="1437753" y="1250511"/>
                  <a:pt x="1366987" y="1253131"/>
                </a:cubicBezTo>
                <a:lnTo>
                  <a:pt x="73893" y="1253131"/>
                </a:lnTo>
                <a:cubicBezTo>
                  <a:pt x="10269" y="1250510"/>
                  <a:pt x="-17634" y="1185977"/>
                  <a:pt x="11611" y="1145257"/>
                </a:cubicBezTo>
                <a:lnTo>
                  <a:pt x="657729" y="31261"/>
                </a:lnTo>
                <a:cubicBezTo>
                  <a:pt x="678105" y="-9220"/>
                  <a:pt x="753250" y="-11602"/>
                  <a:pt x="783151" y="31261"/>
                </a:cubicBezTo>
                <a:lnTo>
                  <a:pt x="1429268" y="1145256"/>
                </a:lnTo>
                <a:close/>
              </a:path>
            </a:pathLst>
          </a:custGeom>
          <a:solidFill>
            <a:srgbClr val="2431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168"/>
          <p:cNvSpPr>
            <a:spLocks noChangeArrowheads="1"/>
          </p:cNvSpPr>
          <p:nvPr/>
        </p:nvSpPr>
        <p:spPr bwMode="auto">
          <a:xfrm>
            <a:off x="1959628" y="2516320"/>
            <a:ext cx="281715" cy="241825"/>
          </a:xfrm>
          <a:custGeom>
            <a:avLst/>
            <a:gdLst>
              <a:gd name="T0" fmla="*/ 17 w 497"/>
              <a:gd name="T1" fmla="*/ 247 h 426"/>
              <a:gd name="T2" fmla="*/ 17 w 497"/>
              <a:gd name="T3" fmla="*/ 247 h 426"/>
              <a:gd name="T4" fmla="*/ 53 w 497"/>
              <a:gd name="T5" fmla="*/ 256 h 426"/>
              <a:gd name="T6" fmla="*/ 80 w 497"/>
              <a:gd name="T7" fmla="*/ 212 h 426"/>
              <a:gd name="T8" fmla="*/ 26 w 497"/>
              <a:gd name="T9" fmla="*/ 203 h 426"/>
              <a:gd name="T10" fmla="*/ 0 w 497"/>
              <a:gd name="T11" fmla="*/ 221 h 426"/>
              <a:gd name="T12" fmla="*/ 17 w 497"/>
              <a:gd name="T13" fmla="*/ 247 h 426"/>
              <a:gd name="T14" fmla="*/ 460 w 497"/>
              <a:gd name="T15" fmla="*/ 256 h 426"/>
              <a:gd name="T16" fmla="*/ 460 w 497"/>
              <a:gd name="T17" fmla="*/ 256 h 426"/>
              <a:gd name="T18" fmla="*/ 345 w 497"/>
              <a:gd name="T19" fmla="*/ 354 h 426"/>
              <a:gd name="T20" fmla="*/ 221 w 497"/>
              <a:gd name="T21" fmla="*/ 256 h 426"/>
              <a:gd name="T22" fmla="*/ 212 w 497"/>
              <a:gd name="T23" fmla="*/ 247 h 426"/>
              <a:gd name="T24" fmla="*/ 194 w 497"/>
              <a:gd name="T25" fmla="*/ 247 h 426"/>
              <a:gd name="T26" fmla="*/ 168 w 497"/>
              <a:gd name="T27" fmla="*/ 283 h 426"/>
              <a:gd name="T28" fmla="*/ 194 w 497"/>
              <a:gd name="T29" fmla="*/ 292 h 426"/>
              <a:gd name="T30" fmla="*/ 337 w 497"/>
              <a:gd name="T31" fmla="*/ 398 h 426"/>
              <a:gd name="T32" fmla="*/ 345 w 497"/>
              <a:gd name="T33" fmla="*/ 407 h 426"/>
              <a:gd name="T34" fmla="*/ 363 w 497"/>
              <a:gd name="T35" fmla="*/ 398 h 426"/>
              <a:gd name="T36" fmla="*/ 487 w 497"/>
              <a:gd name="T37" fmla="*/ 292 h 426"/>
              <a:gd name="T38" fmla="*/ 487 w 497"/>
              <a:gd name="T39" fmla="*/ 256 h 426"/>
              <a:gd name="T40" fmla="*/ 460 w 497"/>
              <a:gd name="T41" fmla="*/ 256 h 426"/>
              <a:gd name="T42" fmla="*/ 212 w 497"/>
              <a:gd name="T43" fmla="*/ 141 h 426"/>
              <a:gd name="T44" fmla="*/ 212 w 497"/>
              <a:gd name="T45" fmla="*/ 141 h 426"/>
              <a:gd name="T46" fmla="*/ 337 w 497"/>
              <a:gd name="T47" fmla="*/ 221 h 426"/>
              <a:gd name="T48" fmla="*/ 372 w 497"/>
              <a:gd name="T49" fmla="*/ 212 h 426"/>
              <a:gd name="T50" fmla="*/ 496 w 497"/>
              <a:gd name="T51" fmla="*/ 35 h 426"/>
              <a:gd name="T52" fmla="*/ 487 w 497"/>
              <a:gd name="T53" fmla="*/ 9 h 426"/>
              <a:gd name="T54" fmla="*/ 452 w 497"/>
              <a:gd name="T55" fmla="*/ 9 h 426"/>
              <a:gd name="T56" fmla="*/ 345 w 497"/>
              <a:gd name="T57" fmla="*/ 177 h 426"/>
              <a:gd name="T58" fmla="*/ 221 w 497"/>
              <a:gd name="T59" fmla="*/ 97 h 426"/>
              <a:gd name="T60" fmla="*/ 203 w 497"/>
              <a:gd name="T61" fmla="*/ 88 h 426"/>
              <a:gd name="T62" fmla="*/ 186 w 497"/>
              <a:gd name="T63" fmla="*/ 106 h 426"/>
              <a:gd name="T64" fmla="*/ 0 w 497"/>
              <a:gd name="T65" fmla="*/ 390 h 426"/>
              <a:gd name="T66" fmla="*/ 9 w 497"/>
              <a:gd name="T67" fmla="*/ 425 h 426"/>
              <a:gd name="T68" fmla="*/ 26 w 497"/>
              <a:gd name="T69" fmla="*/ 425 h 426"/>
              <a:gd name="T70" fmla="*/ 44 w 497"/>
              <a:gd name="T71" fmla="*/ 416 h 426"/>
              <a:gd name="T72" fmla="*/ 212 w 497"/>
              <a:gd name="T73" fmla="*/ 141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97" h="426">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rgbClr val="243152"/>
          </a:solidFill>
          <a:ln>
            <a:noFill/>
          </a:ln>
          <a:effectLst/>
        </p:spPr>
        <p:txBody>
          <a:bodyPr wrap="none" anchor="ctr"/>
          <a:lstStyle/>
          <a:p>
            <a:endParaRPr lang="en-US" sz="900"/>
          </a:p>
        </p:txBody>
      </p:sp>
      <p:sp>
        <p:nvSpPr>
          <p:cNvPr id="144" name="圆角矩形 133"/>
          <p:cNvSpPr/>
          <p:nvPr/>
        </p:nvSpPr>
        <p:spPr>
          <a:xfrm rot="1825908">
            <a:off x="3809603" y="2075164"/>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45" name="TextBox 62"/>
          <p:cNvSpPr txBox="1"/>
          <p:nvPr/>
        </p:nvSpPr>
        <p:spPr>
          <a:xfrm rot="1825908">
            <a:off x="3778154" y="1956564"/>
            <a:ext cx="550150" cy="461665"/>
          </a:xfrm>
          <a:prstGeom prst="rect">
            <a:avLst/>
          </a:prstGeom>
          <a:noFill/>
        </p:spPr>
        <p:txBody>
          <a:bodyPr wrap="none" rtlCol="0">
            <a:spAutoFit/>
          </a:bodyPr>
          <a:lstStyle/>
          <a:p>
            <a:r>
              <a:rPr lang="en-US" altLang="zh-CN" sz="2400" smtClean="0">
                <a:solidFill>
                  <a:srgbClr val="243152"/>
                </a:solidFill>
                <a:latin typeface="微软雅黑" panose="020B0503020204020204" pitchFamily="34" charset="-122"/>
                <a:ea typeface="微软雅黑" panose="020B0503020204020204" pitchFamily="34" charset="-122"/>
                <a:cs typeface="Aharoni" pitchFamily="2" charset="-79"/>
              </a:rPr>
              <a:t>06</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138" name="等腰三角形 6"/>
          <p:cNvSpPr/>
          <p:nvPr/>
        </p:nvSpPr>
        <p:spPr>
          <a:xfrm rot="5400000">
            <a:off x="4558496" y="2329250"/>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等腰三角形 6"/>
          <p:cNvSpPr/>
          <p:nvPr/>
        </p:nvSpPr>
        <p:spPr>
          <a:xfrm rot="5400000">
            <a:off x="4798666" y="2593912"/>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等腰三角形 6"/>
          <p:cNvSpPr/>
          <p:nvPr/>
        </p:nvSpPr>
        <p:spPr>
          <a:xfrm rot="5400000">
            <a:off x="3694734" y="2424760"/>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1" name="组合 16"/>
          <p:cNvGrpSpPr/>
          <p:nvPr/>
        </p:nvGrpSpPr>
        <p:grpSpPr>
          <a:xfrm>
            <a:off x="4862652" y="2525757"/>
            <a:ext cx="233829" cy="270000"/>
            <a:chOff x="5961062" y="1094681"/>
            <a:chExt cx="233829" cy="270000"/>
          </a:xfrm>
          <a:solidFill>
            <a:srgbClr val="243152"/>
          </a:solidFill>
        </p:grpSpPr>
        <p:sp>
          <p:nvSpPr>
            <p:cNvPr id="142" name="矩形 15"/>
            <p:cNvSpPr/>
            <p:nvPr/>
          </p:nvSpPr>
          <p:spPr>
            <a:xfrm>
              <a:off x="5961062" y="1206821"/>
              <a:ext cx="23382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71"/>
            <p:cNvSpPr/>
            <p:nvPr/>
          </p:nvSpPr>
          <p:spPr>
            <a:xfrm rot="5400000">
              <a:off x="5942975" y="1206821"/>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5" name="Freeform 100"/>
          <p:cNvSpPr>
            <a:spLocks noChangeArrowheads="1"/>
          </p:cNvSpPr>
          <p:nvPr/>
        </p:nvSpPr>
        <p:spPr bwMode="auto">
          <a:xfrm>
            <a:off x="4424277" y="2518620"/>
            <a:ext cx="363521" cy="234843"/>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rgbClr val="243152"/>
          </a:solidFill>
          <a:ln>
            <a:noFill/>
          </a:ln>
          <a:effectLst/>
        </p:spPr>
        <p:txBody>
          <a:bodyPr wrap="none" anchor="ctr"/>
          <a:lstStyle/>
          <a:p>
            <a:endParaRPr lang="en-US" sz="900"/>
          </a:p>
        </p:txBody>
      </p:sp>
      <p:sp>
        <p:nvSpPr>
          <p:cNvPr id="157" name="圆角矩形 160"/>
          <p:cNvSpPr/>
          <p:nvPr/>
        </p:nvSpPr>
        <p:spPr>
          <a:xfrm rot="1825908">
            <a:off x="6287391" y="2099870"/>
            <a:ext cx="679616" cy="334750"/>
          </a:xfrm>
          <a:prstGeom prst="roundRect">
            <a:avLst/>
          </a:prstGeom>
          <a:gradFill flip="none" rotWithShape="1">
            <a:gsLst>
              <a:gs pos="16000">
                <a:schemeClr val="bg1"/>
              </a:gs>
              <a:gs pos="0">
                <a:schemeClr val="accent1">
                  <a:tint val="44500"/>
                  <a:satMod val="160000"/>
                </a:schemeClr>
              </a:gs>
              <a:gs pos="100000">
                <a:schemeClr val="accent1">
                  <a:tint val="23500"/>
                  <a:satMod val="160000"/>
                </a:schemeClr>
              </a:gs>
              <a:gs pos="100000">
                <a:schemeClr val="accent1">
                  <a:tint val="23500"/>
                  <a:satMod val="160000"/>
                </a:schemeClr>
              </a:gs>
              <a:gs pos="3000">
                <a:schemeClr val="accent1">
                  <a:tint val="23500"/>
                  <a:satMod val="160000"/>
                </a:schemeClr>
              </a:gs>
            </a:gsLst>
            <a:lin ang="0" scaled="1"/>
            <a:tileRect/>
          </a:gradFill>
          <a:ln>
            <a:noFill/>
          </a:ln>
          <a:effectLst>
            <a:outerShdw blurRad="38100" dist="50800" dir="5940000" sx="103000" sy="103000" algn="tr"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43152"/>
              </a:solidFill>
              <a:latin typeface="微软雅黑" panose="020B0503020204020204" pitchFamily="34" charset="-122"/>
              <a:ea typeface="微软雅黑" panose="020B0503020204020204" pitchFamily="34" charset="-122"/>
            </a:endParaRPr>
          </a:p>
        </p:txBody>
      </p:sp>
      <p:sp>
        <p:nvSpPr>
          <p:cNvPr id="158" name="TextBox 73"/>
          <p:cNvSpPr txBox="1"/>
          <p:nvPr/>
        </p:nvSpPr>
        <p:spPr>
          <a:xfrm rot="1825908">
            <a:off x="6255942" y="1981270"/>
            <a:ext cx="550150" cy="461665"/>
          </a:xfrm>
          <a:prstGeom prst="rect">
            <a:avLst/>
          </a:prstGeom>
          <a:noFill/>
        </p:spPr>
        <p:txBody>
          <a:bodyPr wrap="none" rtlCol="0">
            <a:spAutoFit/>
          </a:bodyPr>
          <a:lstStyle/>
          <a:p>
            <a:r>
              <a:rPr lang="en-US" altLang="zh-CN" sz="2400" smtClean="0">
                <a:solidFill>
                  <a:srgbClr val="243152"/>
                </a:solidFill>
                <a:latin typeface="微软雅黑" panose="020B0503020204020204" pitchFamily="34" charset="-122"/>
                <a:ea typeface="微软雅黑" panose="020B0503020204020204" pitchFamily="34" charset="-122"/>
                <a:cs typeface="Aharoni" pitchFamily="2" charset="-79"/>
              </a:rPr>
              <a:t>07</a:t>
            </a:r>
            <a:endParaRPr lang="zh-CN" altLang="en-US" sz="2400" dirty="0">
              <a:solidFill>
                <a:srgbClr val="243152"/>
              </a:solidFill>
              <a:latin typeface="微软雅黑" panose="020B0503020204020204" pitchFamily="34" charset="-122"/>
              <a:ea typeface="微软雅黑" panose="020B0503020204020204" pitchFamily="34" charset="-122"/>
              <a:cs typeface="Aharoni" pitchFamily="2" charset="-79"/>
            </a:endParaRPr>
          </a:p>
        </p:txBody>
      </p:sp>
      <p:sp>
        <p:nvSpPr>
          <p:cNvPr id="151" name="等腰三角形 6"/>
          <p:cNvSpPr/>
          <p:nvPr/>
        </p:nvSpPr>
        <p:spPr>
          <a:xfrm rot="5400000">
            <a:off x="7036284" y="2353956"/>
            <a:ext cx="1291368" cy="1122153"/>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等腰三角形 6"/>
          <p:cNvSpPr/>
          <p:nvPr/>
        </p:nvSpPr>
        <p:spPr>
          <a:xfrm rot="5400000">
            <a:off x="7276454" y="2618618"/>
            <a:ext cx="682223" cy="592828"/>
          </a:xfrm>
          <a:custGeom>
            <a:avLst/>
            <a:gdLst/>
            <a:ahLst/>
            <a:cxnLst/>
            <a:rect l="l" t="t" r="r" b="b"/>
            <a:pathLst>
              <a:path w="1442096" h="1253131">
                <a:moveTo>
                  <a:pt x="718151" y="253224"/>
                </a:moveTo>
                <a:cubicBezTo>
                  <a:pt x="700773" y="253430"/>
                  <a:pt x="684221" y="260858"/>
                  <a:pt x="677159" y="274888"/>
                </a:cubicBezTo>
                <a:lnTo>
                  <a:pt x="229299" y="1047059"/>
                </a:lnTo>
                <a:cubicBezTo>
                  <a:pt x="209028" y="1075284"/>
                  <a:pt x="228369" y="1120015"/>
                  <a:pt x="272470" y="1121832"/>
                </a:cubicBezTo>
                <a:lnTo>
                  <a:pt x="1168784" y="1121832"/>
                </a:lnTo>
                <a:cubicBezTo>
                  <a:pt x="1217836" y="1120016"/>
                  <a:pt x="1232226" y="1083537"/>
                  <a:pt x="1211954" y="1047058"/>
                </a:cubicBezTo>
                <a:lnTo>
                  <a:pt x="764096" y="274888"/>
                </a:lnTo>
                <a:cubicBezTo>
                  <a:pt x="753733" y="260032"/>
                  <a:pt x="735529" y="253017"/>
                  <a:pt x="718151" y="253224"/>
                </a:cubicBezTo>
                <a:close/>
                <a:moveTo>
                  <a:pt x="716868" y="7"/>
                </a:moveTo>
                <a:cubicBezTo>
                  <a:pt x="741939" y="-291"/>
                  <a:pt x="768201" y="9830"/>
                  <a:pt x="783151" y="31261"/>
                </a:cubicBezTo>
                <a:lnTo>
                  <a:pt x="1429268" y="1145256"/>
                </a:lnTo>
                <a:cubicBezTo>
                  <a:pt x="1458514" y="1197883"/>
                  <a:pt x="1437753" y="1250511"/>
                  <a:pt x="1366987" y="1253131"/>
                </a:cubicBezTo>
                <a:lnTo>
                  <a:pt x="73893" y="1253131"/>
                </a:lnTo>
                <a:cubicBezTo>
                  <a:pt x="10269" y="1250510"/>
                  <a:pt x="-17634" y="1185977"/>
                  <a:pt x="11611" y="1145257"/>
                </a:cubicBezTo>
                <a:lnTo>
                  <a:pt x="657729" y="31261"/>
                </a:lnTo>
                <a:cubicBezTo>
                  <a:pt x="667917" y="11021"/>
                  <a:pt x="691797" y="305"/>
                  <a:pt x="716868" y="7"/>
                </a:cubicBezTo>
                <a:close/>
              </a:path>
            </a:pathLst>
          </a:custGeom>
          <a:solidFill>
            <a:schemeClr val="bg1">
              <a:lumMod val="95000"/>
            </a:schemeClr>
          </a:solidFill>
          <a:ln>
            <a:solidFill>
              <a:srgbClr val="2431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等腰三角形 6"/>
          <p:cNvSpPr/>
          <p:nvPr/>
        </p:nvSpPr>
        <p:spPr>
          <a:xfrm rot="5400000">
            <a:off x="6172522" y="2449466"/>
            <a:ext cx="2033170" cy="931133"/>
          </a:xfrm>
          <a:custGeom>
            <a:avLst/>
            <a:gdLst/>
            <a:ahLst/>
            <a:cxnLst/>
            <a:rect l="l" t="t" r="r" b="b"/>
            <a:pathLst>
              <a:path w="2952329" h="1352082">
                <a:moveTo>
                  <a:pt x="679890" y="0"/>
                </a:moveTo>
                <a:lnTo>
                  <a:pt x="2269951" y="0"/>
                </a:lnTo>
                <a:lnTo>
                  <a:pt x="2926067" y="1131235"/>
                </a:lnTo>
                <a:cubicBezTo>
                  <a:pt x="2985941" y="1238976"/>
                  <a:pt x="2943438" y="1346718"/>
                  <a:pt x="2798562" y="1352082"/>
                </a:cubicBezTo>
                <a:lnTo>
                  <a:pt x="151278" y="1352082"/>
                </a:lnTo>
                <a:cubicBezTo>
                  <a:pt x="21024" y="1346716"/>
                  <a:pt x="-36100" y="1214601"/>
                  <a:pt x="23772" y="1131237"/>
                </a:cubicBezTo>
                <a:close/>
              </a:path>
            </a:pathLst>
          </a:custGeom>
          <a:solidFill>
            <a:schemeClr val="bg1">
              <a:lumMod val="95000"/>
            </a:schemeClr>
          </a:solidFill>
          <a:ln>
            <a:solidFill>
              <a:srgbClr val="243152"/>
            </a:solidFill>
          </a:ln>
          <a:effectLst>
            <a:outerShdw blurRad="50800" dist="38100" algn="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8"/>
          <p:cNvGrpSpPr/>
          <p:nvPr/>
        </p:nvGrpSpPr>
        <p:grpSpPr>
          <a:xfrm>
            <a:off x="7396047" y="2541027"/>
            <a:ext cx="130841" cy="270000"/>
            <a:chOff x="3400966" y="3310243"/>
            <a:chExt cx="130841" cy="270000"/>
          </a:xfrm>
          <a:solidFill>
            <a:srgbClr val="243152"/>
          </a:solidFill>
        </p:grpSpPr>
        <p:sp>
          <p:nvSpPr>
            <p:cNvPr id="155" name="矩形 172"/>
            <p:cNvSpPr/>
            <p:nvPr/>
          </p:nvSpPr>
          <p:spPr>
            <a:xfrm rot="5400000">
              <a:off x="3288826" y="3422383"/>
              <a:ext cx="27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73"/>
            <p:cNvSpPr/>
            <p:nvPr/>
          </p:nvSpPr>
          <p:spPr>
            <a:xfrm rot="5400000">
              <a:off x="3418948" y="3422383"/>
              <a:ext cx="180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8" name="Freeform 124"/>
          <p:cNvSpPr>
            <a:spLocks noChangeArrowheads="1"/>
          </p:cNvSpPr>
          <p:nvPr/>
        </p:nvSpPr>
        <p:spPr bwMode="auto">
          <a:xfrm>
            <a:off x="6965168" y="2457418"/>
            <a:ext cx="307349" cy="296841"/>
          </a:xfrm>
          <a:custGeom>
            <a:avLst/>
            <a:gdLst>
              <a:gd name="T0" fmla="*/ 79 w 515"/>
              <a:gd name="T1" fmla="*/ 337 h 498"/>
              <a:gd name="T2" fmla="*/ 79 w 515"/>
              <a:gd name="T3" fmla="*/ 337 h 498"/>
              <a:gd name="T4" fmla="*/ 18 w 515"/>
              <a:gd name="T5" fmla="*/ 470 h 498"/>
              <a:gd name="T6" fmla="*/ 169 w 515"/>
              <a:gd name="T7" fmla="*/ 434 h 498"/>
              <a:gd name="T8" fmla="*/ 160 w 515"/>
              <a:gd name="T9" fmla="*/ 346 h 498"/>
              <a:gd name="T10" fmla="*/ 79 w 515"/>
              <a:gd name="T11" fmla="*/ 337 h 498"/>
              <a:gd name="T12" fmla="*/ 496 w 515"/>
              <a:gd name="T13" fmla="*/ 18 h 498"/>
              <a:gd name="T14" fmla="*/ 496 w 515"/>
              <a:gd name="T15" fmla="*/ 18 h 498"/>
              <a:gd name="T16" fmla="*/ 195 w 515"/>
              <a:gd name="T17" fmla="*/ 231 h 498"/>
              <a:gd name="T18" fmla="*/ 141 w 515"/>
              <a:gd name="T19" fmla="*/ 293 h 498"/>
              <a:gd name="T20" fmla="*/ 150 w 515"/>
              <a:gd name="T21" fmla="*/ 301 h 498"/>
              <a:gd name="T22" fmla="*/ 186 w 515"/>
              <a:gd name="T23" fmla="*/ 328 h 498"/>
              <a:gd name="T24" fmla="*/ 204 w 515"/>
              <a:gd name="T25" fmla="*/ 354 h 498"/>
              <a:gd name="T26" fmla="*/ 213 w 515"/>
              <a:gd name="T27" fmla="*/ 363 h 498"/>
              <a:gd name="T28" fmla="*/ 275 w 515"/>
              <a:gd name="T29" fmla="*/ 310 h 498"/>
              <a:gd name="T30" fmla="*/ 496 w 515"/>
              <a:gd name="T31" fmla="*/ 1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rgbClr val="243152"/>
          </a:solidFill>
          <a:ln>
            <a:noFill/>
          </a:ln>
          <a:effectLst/>
        </p:spPr>
        <p:txBody>
          <a:bodyPr wrap="none" anchor="ctr"/>
          <a:lstStyle/>
          <a:p>
            <a:endParaRPr lang="en-US" sz="900"/>
          </a:p>
        </p:txBody>
      </p:sp>
      <p:sp>
        <p:nvSpPr>
          <p:cNvPr id="170" name="矩形 169"/>
          <p:cNvSpPr/>
          <p:nvPr/>
        </p:nvSpPr>
        <p:spPr>
          <a:xfrm>
            <a:off x="1799375" y="383602"/>
            <a:ext cx="2926080" cy="829945"/>
          </a:xfrm>
          <a:prstGeom prst="rect">
            <a:avLst/>
          </a:prstGeom>
        </p:spPr>
        <p:txBody>
          <a:bodyPr wrap="none">
            <a:spAutoFit/>
          </a:bodyPr>
          <a:lstStyle/>
          <a:p>
            <a:pPr algn="l">
              <a:lnSpc>
                <a:spcPct val="200000"/>
              </a:lnSpc>
            </a:pPr>
            <a:r>
              <a:rPr lang="zh-CN" altLang="en-US" sz="2400" b="1" dirty="0">
                <a:solidFill>
                  <a:schemeClr val="bg1"/>
                </a:solidFill>
                <a:latin typeface="微软雅黑" panose="020B0503020204020204" pitchFamily="34" charset="-122"/>
                <a:ea typeface="微软雅黑" panose="020B0503020204020204" pitchFamily="34" charset="-122"/>
              </a:rPr>
              <a:t>可能局势与判断逻辑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71" name="文本框 170"/>
          <p:cNvSpPr txBox="1"/>
          <p:nvPr/>
        </p:nvSpPr>
        <p:spPr>
          <a:xfrm>
            <a:off x="1799375" y="1034236"/>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176" name="文本框 175"/>
          <p:cNvSpPr txBox="1"/>
          <p:nvPr/>
        </p:nvSpPr>
        <p:spPr>
          <a:xfrm>
            <a:off x="1761102" y="2753463"/>
            <a:ext cx="1015198" cy="55308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情况</a:t>
            </a:r>
            <a:r>
              <a:rPr lang="en-US" altLang="zh-CN" sz="1200" dirty="0" smtClean="0">
                <a:solidFill>
                  <a:srgbClr val="243152"/>
                </a:solidFill>
                <a:latin typeface="微软雅黑" panose="020B0503020204020204" pitchFamily="34" charset="-122"/>
                <a:ea typeface="微软雅黑" panose="020B0503020204020204" pitchFamily="34" charset="-122"/>
              </a:rPr>
              <a:t>5</a:t>
            </a:r>
            <a:endParaRPr lang="en-US" altLang="zh-CN" sz="1200" dirty="0" smtClean="0">
              <a:solidFill>
                <a:srgbClr val="243152"/>
              </a:solidFill>
              <a:latin typeface="微软雅黑" panose="020B0503020204020204" pitchFamily="34" charset="-122"/>
              <a:ea typeface="微软雅黑" panose="020B0503020204020204" pitchFamily="34" charset="-122"/>
            </a:endParaRPr>
          </a:p>
          <a:p>
            <a:pPr algn="ct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眠三</a:t>
            </a:r>
            <a:endParaRPr lang="zh-CN" altLang="en-US" sz="1200" dirty="0" smtClean="0">
              <a:solidFill>
                <a:srgbClr val="243152"/>
              </a:solidFill>
              <a:latin typeface="微软雅黑" panose="020B0503020204020204" pitchFamily="34" charset="-122"/>
              <a:ea typeface="微软雅黑" panose="020B0503020204020204" pitchFamily="34" charset="-122"/>
            </a:endParaRPr>
          </a:p>
        </p:txBody>
      </p:sp>
      <p:sp>
        <p:nvSpPr>
          <p:cNvPr id="177" name="文本框 176"/>
          <p:cNvSpPr txBox="1"/>
          <p:nvPr/>
        </p:nvSpPr>
        <p:spPr>
          <a:xfrm>
            <a:off x="4278265" y="2753463"/>
            <a:ext cx="1015198" cy="55308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情况</a:t>
            </a:r>
            <a:r>
              <a:rPr lang="en-US" altLang="zh-CN" sz="1200" dirty="0" smtClean="0">
                <a:solidFill>
                  <a:srgbClr val="243152"/>
                </a:solidFill>
                <a:latin typeface="微软雅黑" panose="020B0503020204020204" pitchFamily="34" charset="-122"/>
                <a:ea typeface="微软雅黑" panose="020B0503020204020204" pitchFamily="34" charset="-122"/>
              </a:rPr>
              <a:t>6</a:t>
            </a:r>
            <a:endParaRPr lang="en-US" altLang="zh-CN" sz="1200" dirty="0" smtClean="0">
              <a:solidFill>
                <a:srgbClr val="243152"/>
              </a:solidFill>
              <a:latin typeface="微软雅黑" panose="020B0503020204020204" pitchFamily="34" charset="-122"/>
              <a:ea typeface="微软雅黑" panose="020B0503020204020204" pitchFamily="34" charset="-122"/>
            </a:endParaRPr>
          </a:p>
          <a:p>
            <a:pPr algn="ct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活二</a:t>
            </a:r>
            <a:endParaRPr lang="en-US" altLang="zh-CN" sz="1200" dirty="0" smtClean="0">
              <a:solidFill>
                <a:srgbClr val="243152"/>
              </a:solidFill>
              <a:latin typeface="微软雅黑" panose="020B0503020204020204" pitchFamily="34" charset="-122"/>
              <a:ea typeface="微软雅黑" panose="020B0503020204020204" pitchFamily="34" charset="-122"/>
            </a:endParaRPr>
          </a:p>
        </p:txBody>
      </p:sp>
      <p:sp>
        <p:nvSpPr>
          <p:cNvPr id="178" name="文本框 177"/>
          <p:cNvSpPr txBox="1"/>
          <p:nvPr/>
        </p:nvSpPr>
        <p:spPr>
          <a:xfrm>
            <a:off x="6754600" y="2753463"/>
            <a:ext cx="1015198" cy="553085"/>
          </a:xfrm>
          <a:prstGeom prst="rect">
            <a:avLst/>
          </a:prstGeom>
          <a:noFill/>
        </p:spPr>
        <p:txBody>
          <a:bodyPr wrap="square" rtlCol="0">
            <a:spAutoFit/>
          </a:bodyPr>
          <a:lstStyle/>
          <a:p>
            <a:pP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情况</a:t>
            </a:r>
            <a:r>
              <a:rPr lang="en-US" altLang="zh-CN" sz="1200" dirty="0" smtClean="0">
                <a:solidFill>
                  <a:srgbClr val="243152"/>
                </a:solidFill>
                <a:latin typeface="微软雅黑" panose="020B0503020204020204" pitchFamily="34" charset="-122"/>
                <a:ea typeface="微软雅黑" panose="020B0503020204020204" pitchFamily="34" charset="-122"/>
              </a:rPr>
              <a:t>7</a:t>
            </a:r>
            <a:endParaRPr lang="en-US" altLang="zh-CN" sz="1200" dirty="0" smtClean="0">
              <a:solidFill>
                <a:srgbClr val="243152"/>
              </a:solidFill>
              <a:latin typeface="微软雅黑" panose="020B0503020204020204" pitchFamily="34" charset="-122"/>
              <a:ea typeface="微软雅黑" panose="020B0503020204020204" pitchFamily="34" charset="-122"/>
            </a:endParaRPr>
          </a:p>
          <a:p>
            <a:pPr algn="ctr">
              <a:lnSpc>
                <a:spcPct val="125000"/>
              </a:lnSpc>
            </a:pPr>
            <a:r>
              <a:rPr lang="zh-CN" altLang="en-US" sz="1200" dirty="0" smtClean="0">
                <a:solidFill>
                  <a:srgbClr val="243152"/>
                </a:solidFill>
                <a:latin typeface="微软雅黑" panose="020B0503020204020204" pitchFamily="34" charset="-122"/>
                <a:ea typeface="微软雅黑" panose="020B0503020204020204" pitchFamily="34" charset="-122"/>
              </a:rPr>
              <a:t>眠二</a:t>
            </a:r>
            <a:endParaRPr lang="zh-CN" altLang="en-US" sz="1200" dirty="0" smtClean="0">
              <a:solidFill>
                <a:srgbClr val="243152"/>
              </a:solidFill>
              <a:latin typeface="微软雅黑" panose="020B0503020204020204" pitchFamily="34" charset="-122"/>
              <a:ea typeface="微软雅黑" panose="020B0503020204020204" pitchFamily="34" charset="-122"/>
            </a:endParaRPr>
          </a:p>
        </p:txBody>
      </p:sp>
      <p:sp>
        <p:nvSpPr>
          <p:cNvPr id="3" name="矩形 2"/>
          <p:cNvSpPr/>
          <p:nvPr/>
        </p:nvSpPr>
        <p:spPr>
          <a:xfrm>
            <a:off x="899795" y="4349750"/>
            <a:ext cx="2465070" cy="1951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3621405" y="4349750"/>
            <a:ext cx="2465070" cy="1951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343015" y="4349750"/>
            <a:ext cx="2465070" cy="1951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649322" y="487738"/>
            <a:ext cx="1057256" cy="1057256"/>
            <a:chOff x="1381885" y="2749834"/>
            <a:chExt cx="1404000" cy="1404000"/>
          </a:xfrm>
        </p:grpSpPr>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539206" y="600867"/>
            <a:ext cx="1272410" cy="830997"/>
          </a:xfrm>
          <a:prstGeom prst="rect">
            <a:avLst/>
          </a:prstGeom>
          <a:noFill/>
        </p:spPr>
        <p:txBody>
          <a:bodyPr wrap="square" rtlCol="0">
            <a:spAutoFit/>
          </a:bodyPr>
          <a:lstStyle/>
          <a:p>
            <a:pPr algn="ctr"/>
            <a:r>
              <a:rPr lang="en-US" altLang="zh-CN" sz="4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02</a:t>
            </a:r>
            <a:endParaRPr lang="zh-CN" altLang="en-US" sz="4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70" name="矩形 169"/>
          <p:cNvSpPr/>
          <p:nvPr/>
        </p:nvSpPr>
        <p:spPr>
          <a:xfrm>
            <a:off x="1799375" y="383602"/>
            <a:ext cx="2926080" cy="829945"/>
          </a:xfrm>
          <a:prstGeom prst="rect">
            <a:avLst/>
          </a:prstGeom>
        </p:spPr>
        <p:txBody>
          <a:bodyPr wrap="none">
            <a:spAutoFit/>
          </a:bodyPr>
          <a:lstStyle/>
          <a:p>
            <a:pPr algn="l">
              <a:lnSpc>
                <a:spcPct val="200000"/>
              </a:lnSpc>
            </a:pPr>
            <a:r>
              <a:rPr lang="zh-CN" altLang="en-US" sz="2400" b="1" dirty="0">
                <a:solidFill>
                  <a:schemeClr val="bg1"/>
                </a:solidFill>
                <a:latin typeface="微软雅黑" panose="020B0503020204020204" pitchFamily="34" charset="-122"/>
                <a:ea typeface="微软雅黑" panose="020B0503020204020204" pitchFamily="34" charset="-122"/>
              </a:rPr>
              <a:t>可能局势与判断逻辑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71" name="文本框 170"/>
          <p:cNvSpPr txBox="1"/>
          <p:nvPr/>
        </p:nvSpPr>
        <p:spPr>
          <a:xfrm>
            <a:off x="1799375" y="1034236"/>
            <a:ext cx="5022106" cy="338554"/>
          </a:xfrm>
          <a:prstGeom prst="snip1Rect">
            <a:avLst>
              <a:gd name="adj" fmla="val 0"/>
            </a:avLst>
          </a:prstGeom>
          <a:noFill/>
          <a:ln w="28575">
            <a:noFill/>
          </a:ln>
        </p:spPr>
        <p:txBody>
          <a:bodyPr wrap="square" rtlCol="0">
            <a:spAutoFit/>
          </a:bodyPr>
          <a:lstStyle/>
          <a:p>
            <a:r>
              <a:rPr lang="en-US" altLang="zh-CN" sz="1600" dirty="0" smtClean="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6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5" name="矩形 4"/>
          <p:cNvSpPr/>
          <p:nvPr/>
        </p:nvSpPr>
        <p:spPr>
          <a:xfrm>
            <a:off x="6573520" y="1704975"/>
            <a:ext cx="3932555" cy="4562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260475" y="2186305"/>
            <a:ext cx="3193415" cy="3692525"/>
          </a:xfrm>
          <a:prstGeom prst="rect">
            <a:avLst/>
          </a:prstGeom>
          <a:noFill/>
        </p:spPr>
        <p:txBody>
          <a:bodyPr wrap="square" rtlCol="0">
            <a:spAutoFit/>
          </a:bodyPr>
          <a:p>
            <a:r>
              <a:rPr lang="zh-CN" altLang="en-US">
                <a:solidFill>
                  <a:schemeClr val="bg1"/>
                </a:solidFill>
              </a:rPr>
              <a:t>变量设置策略：</a:t>
            </a:r>
            <a:endParaRPr lang="zh-CN" altLang="en-US">
              <a:solidFill>
                <a:schemeClr val="bg1"/>
              </a:solidFill>
            </a:endParaRPr>
          </a:p>
          <a:p>
            <a:r>
              <a:rPr lang="en-US" altLang="zh-CN">
                <a:solidFill>
                  <a:schemeClr val="bg1"/>
                </a:solidFill>
              </a:rPr>
              <a:t>  </a:t>
            </a:r>
            <a:r>
              <a:rPr lang="zh-CN" altLang="en-US">
                <a:solidFill>
                  <a:schemeClr val="bg1"/>
                </a:solidFill>
              </a:rPr>
              <a:t>棋盘表示：</a:t>
            </a:r>
            <a:r>
              <a:rPr lang="en-US" altLang="zh-CN">
                <a:solidFill>
                  <a:schemeClr val="bg1"/>
                </a:solidFill>
              </a:rPr>
              <a:t>board()</a:t>
            </a:r>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r>
              <a:rPr lang="en-US" altLang="zh-CN">
                <a:solidFill>
                  <a:schemeClr val="bg1"/>
                </a:solidFill>
              </a:rPr>
              <a:t>  </a:t>
            </a:r>
            <a:r>
              <a:rPr lang="zh-CN" altLang="en-US">
                <a:solidFill>
                  <a:schemeClr val="bg1"/>
                </a:solidFill>
              </a:rPr>
              <a:t>棋型统计：</a:t>
            </a:r>
            <a:r>
              <a:rPr lang="en-US" altLang="zh-CN">
                <a:solidFill>
                  <a:schemeClr val="bg1"/>
                </a:solidFill>
              </a:rPr>
              <a:t>count</a:t>
            </a:r>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a:p>
            <a:r>
              <a:rPr lang="en-US" altLang="zh-CN">
                <a:solidFill>
                  <a:schemeClr val="bg1"/>
                </a:solidFill>
              </a:rPr>
              <a:t>  </a:t>
            </a:r>
            <a:r>
              <a:rPr lang="zh-CN" altLang="en-US">
                <a:solidFill>
                  <a:schemeClr val="bg1"/>
                </a:solidFill>
              </a:rPr>
              <a:t>相应分数：</a:t>
            </a:r>
            <a:r>
              <a:rPr lang="en-US" altLang="zh-CN">
                <a:solidFill>
                  <a:schemeClr val="bg1"/>
                </a:solidFill>
              </a:rPr>
              <a:t>score</a:t>
            </a:r>
            <a:endParaRPr lang="en-US" altLang="zh-CN">
              <a:solidFill>
                <a:schemeClr val="bg1"/>
              </a:solidFill>
            </a:endParaRPr>
          </a:p>
          <a:p>
            <a:endParaRPr lang="en-US" altLang="zh-CN">
              <a:solidFill>
                <a:schemeClr val="bg1"/>
              </a:solidFill>
            </a:endParaRPr>
          </a:p>
          <a:p>
            <a:endParaRPr lang="en-US" altLang="zh-CN">
              <a:solidFill>
                <a:schemeClr val="bg1"/>
              </a:solidFill>
            </a:endParaRPr>
          </a:p>
          <a:p>
            <a:endParaRPr lang="en-US" altLang="zh-CN">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43152"/>
        </a:solidFill>
        <a:effectLst/>
      </p:bgPr>
    </p:bg>
    <p:spTree>
      <p:nvGrpSpPr>
        <p:cNvPr id="1" name=""/>
        <p:cNvGrpSpPr/>
        <p:nvPr/>
      </p:nvGrpSpPr>
      <p:grpSpPr>
        <a:xfrm>
          <a:off x="0" y="0"/>
          <a:ext cx="0" cy="0"/>
          <a:chOff x="0" y="0"/>
          <a:chExt cx="0" cy="0"/>
        </a:xfrm>
      </p:grpSpPr>
      <p:grpSp>
        <p:nvGrpSpPr>
          <p:cNvPr id="8" name="组合 7"/>
          <p:cNvGrpSpPr/>
          <p:nvPr/>
        </p:nvGrpSpPr>
        <p:grpSpPr>
          <a:xfrm rot="5400000">
            <a:off x="4531877" y="662789"/>
            <a:ext cx="3160364" cy="1834786"/>
            <a:chOff x="367121" y="2749592"/>
            <a:chExt cx="2418764" cy="1404242"/>
          </a:xfrm>
        </p:grpSpPr>
        <p:sp>
          <p:nvSpPr>
            <p:cNvPr id="3" name="矩形 2"/>
            <p:cNvSpPr/>
            <p:nvPr/>
          </p:nvSpPr>
          <p:spPr>
            <a:xfrm>
              <a:off x="367121" y="2749592"/>
              <a:ext cx="1742390" cy="140424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381885" y="2749834"/>
              <a:ext cx="1404000" cy="1404000"/>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32"/>
            <p:cNvGrpSpPr/>
            <p:nvPr/>
          </p:nvGrpSpPr>
          <p:grpSpPr>
            <a:xfrm>
              <a:off x="1406855" y="2773316"/>
              <a:ext cx="1354060" cy="1356796"/>
              <a:chOff x="3692576" y="1742634"/>
              <a:chExt cx="2790379" cy="2796023"/>
            </a:xfrm>
          </p:grpSpPr>
          <p:grpSp>
            <p:nvGrpSpPr>
              <p:cNvPr id="16" name="组合 79"/>
              <p:cNvGrpSpPr/>
              <p:nvPr/>
            </p:nvGrpSpPr>
            <p:grpSpPr bwMode="auto">
              <a:xfrm>
                <a:off x="3692576" y="1742634"/>
                <a:ext cx="2790379" cy="2796023"/>
                <a:chOff x="6379729" y="2488774"/>
                <a:chExt cx="2513016" cy="2513016"/>
              </a:xfrm>
            </p:grpSpPr>
            <p:sp>
              <p:nvSpPr>
                <p:cNvPr id="1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9" name="任意多边形 83"/>
                <p:cNvSpPr/>
                <p:nvPr/>
              </p:nvSpPr>
              <p:spPr>
                <a:xfrm rot="16377237">
                  <a:off x="6409518" y="2506881"/>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椭圆 80"/>
              <p:cNvSpPr/>
              <p:nvPr/>
            </p:nvSpPr>
            <p:spPr bwMode="auto">
              <a:xfrm>
                <a:off x="4101618" y="2137562"/>
                <a:ext cx="2016471" cy="2020558"/>
              </a:xfrm>
              <a:prstGeom prst="ellipse">
                <a:avLst/>
              </a:prstGeom>
              <a:solidFill>
                <a:srgbClr val="243152"/>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endParaRPr>
              </a:p>
            </p:txBody>
          </p:sp>
        </p:grpSp>
      </p:grpSp>
      <p:sp>
        <p:nvSpPr>
          <p:cNvPr id="12" name="文本框 11"/>
          <p:cNvSpPr txBox="1"/>
          <p:nvPr/>
        </p:nvSpPr>
        <p:spPr>
          <a:xfrm>
            <a:off x="4735895" y="1563072"/>
            <a:ext cx="2743200" cy="1446550"/>
          </a:xfrm>
          <a:prstGeom prst="rect">
            <a:avLst/>
          </a:prstGeom>
          <a:noFill/>
        </p:spPr>
        <p:txBody>
          <a:bodyPr wrap="square" rtlCol="0">
            <a:spAutoFit/>
          </a:bodyPr>
          <a:lstStyle/>
          <a:p>
            <a:pPr algn="ctr"/>
            <a:r>
              <a:rPr lang="en-US" altLang="zh-CN" sz="8800" b="1" dirty="0" smtClean="0">
                <a:solidFill>
                  <a:schemeClr val="bg1"/>
                </a:solidFill>
                <a:latin typeface="华文仿宋" panose="02010600040101010101" pitchFamily="2" charset="-122"/>
                <a:ea typeface="华文仿宋" panose="02010600040101010101" pitchFamily="2" charset="-122"/>
                <a:cs typeface="Arial" panose="020B0604020202020204" pitchFamily="34" charset="0"/>
              </a:rPr>
              <a:t>03</a:t>
            </a:r>
            <a:endParaRPr lang="zh-CN" altLang="en-US" sz="8800" b="1" dirty="0">
              <a:solidFill>
                <a:schemeClr val="bg1"/>
              </a:solidFill>
              <a:latin typeface="华文仿宋" panose="02010600040101010101" pitchFamily="2" charset="-122"/>
              <a:ea typeface="华文仿宋" panose="02010600040101010101" pitchFamily="2" charset="-122"/>
              <a:cs typeface="Arial" panose="020B0604020202020204" pitchFamily="34" charset="0"/>
            </a:endParaRPr>
          </a:p>
        </p:txBody>
      </p:sp>
      <p:sp>
        <p:nvSpPr>
          <p:cNvPr id="13" name="文本框 12"/>
          <p:cNvSpPr txBox="1"/>
          <p:nvPr/>
        </p:nvSpPr>
        <p:spPr>
          <a:xfrm>
            <a:off x="3616035" y="3344878"/>
            <a:ext cx="4959929" cy="52197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sym typeface="+mn-ea"/>
              </a:rPr>
              <a:t>UI界面展示</a:t>
            </a:r>
            <a:endParaRPr lang="en-US" alt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84947" y="3868098"/>
            <a:ext cx="5022106" cy="368299"/>
          </a:xfrm>
          <a:prstGeom prst="snip1Rect">
            <a:avLst>
              <a:gd name="adj" fmla="val 0"/>
            </a:avLst>
          </a:prstGeom>
          <a:noFill/>
          <a:ln w="28575">
            <a:noFill/>
          </a:ln>
        </p:spPr>
        <p:txBody>
          <a:bodyPr wrap="square" rtlCol="0">
            <a:spAutoFit/>
          </a:bodyPr>
          <a:lstStyle/>
          <a:p>
            <a:pPr algn="ctr"/>
            <a:r>
              <a:rPr lang="en-US" altLang="zh-CN" dirty="0">
                <a:solidFill>
                  <a:schemeClr val="bg1"/>
                </a:solidFill>
                <a:latin typeface="Arial" panose="020B0604020202020204" pitchFamily="34" charset="0"/>
                <a:ea typeface="华文仿宋" panose="02010600040101010101" pitchFamily="2" charset="-122"/>
                <a:cs typeface="Arial" panose="020B0604020202020204" pitchFamily="34" charset="0"/>
                <a:sym typeface="+mn-ea"/>
              </a:rPr>
              <a:t>The Interface </a:t>
            </a:r>
            <a:endParaRPr lang="zh-CN" altLang="en-US"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2128</Words>
  <Application>WPS 演示</Application>
  <PresentationFormat>宽屏</PresentationFormat>
  <Paragraphs>244</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微软雅黑</vt:lpstr>
      <vt:lpstr>Arial</vt:lpstr>
      <vt:lpstr>华文仿宋</vt:lpstr>
      <vt:lpstr>Aharoni</vt:lpstr>
      <vt:lpstr>Segoe Print</vt:lpstr>
      <vt:lpstr>Calibri</vt:lpstr>
      <vt:lpstr>Arial Unicode MS</vt:lpstr>
      <vt:lpstr>Calibri Light</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是笑忘啊</cp:lastModifiedBy>
  <cp:revision>84</cp:revision>
  <dcterms:created xsi:type="dcterms:W3CDTF">2017-05-16T12:52:00Z</dcterms:created>
  <dcterms:modified xsi:type="dcterms:W3CDTF">2022-03-27T15:06:14Z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70E4481DB299474EA4F8DE0F7A8679F5</vt:lpwstr>
  </property>
</Properties>
</file>