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2"/>
  </p:notesMasterIdLst>
  <p:handoutMasterIdLst>
    <p:handoutMasterId r:id="rId53"/>
  </p:handoutMasterIdLst>
  <p:sldIdLst>
    <p:sldId id="258" r:id="rId3"/>
    <p:sldId id="277" r:id="rId4"/>
    <p:sldId id="278" r:id="rId5"/>
    <p:sldId id="279" r:id="rId6"/>
    <p:sldId id="291" r:id="rId7"/>
    <p:sldId id="292" r:id="rId8"/>
    <p:sldId id="282" r:id="rId9"/>
    <p:sldId id="283" r:id="rId10"/>
    <p:sldId id="284" r:id="rId11"/>
    <p:sldId id="285" r:id="rId12"/>
    <p:sldId id="287" r:id="rId13"/>
    <p:sldId id="288" r:id="rId14"/>
    <p:sldId id="290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8" r:id="rId29"/>
    <p:sldId id="309" r:id="rId30"/>
    <p:sldId id="310" r:id="rId31"/>
    <p:sldId id="311" r:id="rId32"/>
    <p:sldId id="312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276" r:id="rId5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28" autoAdjust="0"/>
  </p:normalViewPr>
  <p:slideViewPr>
    <p:cSldViewPr>
      <p:cViewPr varScale="1">
        <p:scale>
          <a:sx n="138" d="100"/>
          <a:sy n="138" d="100"/>
        </p:scale>
        <p:origin x="96" y="67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35B67-12B5-4815-8037-F9D8D2DC0B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B849A0-D282-4184-9BE3-575E6F1DFC1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Single Responsibility</a:t>
          </a:r>
        </a:p>
      </dgm:t>
    </dgm:pt>
    <dgm:pt modelId="{B31B9CA8-781D-45C3-9D19-B00933AFBCB5}" type="parTrans" cxnId="{D8D65385-F074-4769-A46B-D71E573B2144}">
      <dgm:prSet/>
      <dgm:spPr/>
      <dgm:t>
        <a:bodyPr/>
        <a:lstStyle/>
        <a:p>
          <a:endParaRPr lang="en-US"/>
        </a:p>
      </dgm:t>
    </dgm:pt>
    <dgm:pt modelId="{EBEAF6C3-E679-4DEF-AD0B-2AA939ED54EB}" type="sibTrans" cxnId="{D8D65385-F074-4769-A46B-D71E573B2144}">
      <dgm:prSet/>
      <dgm:spPr/>
      <dgm:t>
        <a:bodyPr/>
        <a:lstStyle/>
        <a:p>
          <a:endParaRPr lang="en-US"/>
        </a:p>
      </dgm:t>
    </dgm:pt>
    <dgm:pt modelId="{DCD5974C-2FF1-473D-93CC-B590E9D1B764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Open / Closed</a:t>
          </a:r>
        </a:p>
      </dgm:t>
    </dgm:pt>
    <dgm:pt modelId="{232F04EA-399C-4BB0-B905-667D9358364E}" type="parTrans" cxnId="{83644712-1EB4-4032-8532-6867818E6F3B}">
      <dgm:prSet/>
      <dgm:spPr/>
      <dgm:t>
        <a:bodyPr/>
        <a:lstStyle/>
        <a:p>
          <a:endParaRPr lang="en-US"/>
        </a:p>
      </dgm:t>
    </dgm:pt>
    <dgm:pt modelId="{7E179924-A911-465D-B594-005B0DCC90E6}" type="sibTrans" cxnId="{83644712-1EB4-4032-8532-6867818E6F3B}">
      <dgm:prSet/>
      <dgm:spPr/>
      <dgm:t>
        <a:bodyPr/>
        <a:lstStyle/>
        <a:p>
          <a:endParaRPr lang="en-US"/>
        </a:p>
      </dgm:t>
    </dgm:pt>
    <dgm:pt modelId="{4E68A90A-40A1-4BA1-9101-034909945BFC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 err="1"/>
            <a:t>Liskov</a:t>
          </a:r>
          <a:r>
            <a:rPr lang="en-US" dirty="0"/>
            <a:t> Substitution</a:t>
          </a:r>
        </a:p>
      </dgm:t>
    </dgm:pt>
    <dgm:pt modelId="{E2D955DE-7CE4-4211-A914-EA41B2D64380}" type="parTrans" cxnId="{B712EE5C-8DBD-4CF5-B491-B51EC5410C39}">
      <dgm:prSet/>
      <dgm:spPr/>
      <dgm:t>
        <a:bodyPr/>
        <a:lstStyle/>
        <a:p>
          <a:endParaRPr lang="en-US"/>
        </a:p>
      </dgm:t>
    </dgm:pt>
    <dgm:pt modelId="{9593AB6E-4C70-45BB-870B-9974BCBE6E1B}" type="sibTrans" cxnId="{B712EE5C-8DBD-4CF5-B491-B51EC5410C39}">
      <dgm:prSet/>
      <dgm:spPr/>
      <dgm:t>
        <a:bodyPr/>
        <a:lstStyle/>
        <a:p>
          <a:endParaRPr lang="en-US"/>
        </a:p>
      </dgm:t>
    </dgm:pt>
    <dgm:pt modelId="{B9AFA93A-5489-4332-8F41-84CD59270ADB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Interface</a:t>
          </a:r>
        </a:p>
        <a:p>
          <a:r>
            <a:rPr lang="en-US" dirty="0"/>
            <a:t>Segregation</a:t>
          </a:r>
        </a:p>
      </dgm:t>
    </dgm:pt>
    <dgm:pt modelId="{3FCD3B4C-1E7D-40A5-8B34-781EBD0EC1DA}" type="parTrans" cxnId="{31B6E468-10E7-43A4-A36C-AE0DAE084C02}">
      <dgm:prSet/>
      <dgm:spPr/>
      <dgm:t>
        <a:bodyPr/>
        <a:lstStyle/>
        <a:p>
          <a:endParaRPr lang="en-US"/>
        </a:p>
      </dgm:t>
    </dgm:pt>
    <dgm:pt modelId="{D61024F3-8643-4C43-9B59-16BB80164CBB}" type="sibTrans" cxnId="{31B6E468-10E7-43A4-A36C-AE0DAE084C02}">
      <dgm:prSet/>
      <dgm:spPr/>
      <dgm:t>
        <a:bodyPr/>
        <a:lstStyle/>
        <a:p>
          <a:endParaRPr lang="en-US"/>
        </a:p>
      </dgm:t>
    </dgm:pt>
    <dgm:pt modelId="{1E88CFDD-6809-4DFE-B8EC-670285E4C1E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Dependency</a:t>
          </a:r>
        </a:p>
        <a:p>
          <a:r>
            <a:rPr lang="en-US" dirty="0"/>
            <a:t>Inversion</a:t>
          </a:r>
        </a:p>
      </dgm:t>
    </dgm:pt>
    <dgm:pt modelId="{F621BD96-B756-4982-B254-71E7136794D9}" type="parTrans" cxnId="{8FF686F2-6968-4D5E-A56E-D86E9E6E75B2}">
      <dgm:prSet/>
      <dgm:spPr/>
      <dgm:t>
        <a:bodyPr/>
        <a:lstStyle/>
        <a:p>
          <a:endParaRPr lang="en-US"/>
        </a:p>
      </dgm:t>
    </dgm:pt>
    <dgm:pt modelId="{FA1FB67E-6A2C-4DB0-85CF-CADC0913EA4E}" type="sibTrans" cxnId="{8FF686F2-6968-4D5E-A56E-D86E9E6E75B2}">
      <dgm:prSet/>
      <dgm:spPr/>
      <dgm:t>
        <a:bodyPr/>
        <a:lstStyle/>
        <a:p>
          <a:endParaRPr lang="en-US"/>
        </a:p>
      </dgm:t>
    </dgm:pt>
    <dgm:pt modelId="{0B5EF113-0523-475C-9880-130DEF16C5DD}" type="pres">
      <dgm:prSet presAssocID="{5E235B67-12B5-4815-8037-F9D8D2DC0B2E}" presName="diagram" presStyleCnt="0">
        <dgm:presLayoutVars>
          <dgm:dir/>
          <dgm:resizeHandles val="exact"/>
        </dgm:presLayoutVars>
      </dgm:prSet>
      <dgm:spPr/>
    </dgm:pt>
    <dgm:pt modelId="{F05AF930-31BF-476D-8764-65B0F2E88B68}" type="pres">
      <dgm:prSet presAssocID="{F6B849A0-D282-4184-9BE3-575E6F1DFC15}" presName="node" presStyleLbl="node1" presStyleIdx="0" presStyleCnt="5">
        <dgm:presLayoutVars>
          <dgm:bulletEnabled val="1"/>
        </dgm:presLayoutVars>
      </dgm:prSet>
      <dgm:spPr/>
    </dgm:pt>
    <dgm:pt modelId="{3E022278-0D56-45F3-9DFC-DE53D1C3F412}" type="pres">
      <dgm:prSet presAssocID="{EBEAF6C3-E679-4DEF-AD0B-2AA939ED54EB}" presName="sibTrans" presStyleCnt="0"/>
      <dgm:spPr/>
    </dgm:pt>
    <dgm:pt modelId="{D24D82E2-A365-48C7-A87D-1262E4728348}" type="pres">
      <dgm:prSet presAssocID="{DCD5974C-2FF1-473D-93CC-B590E9D1B764}" presName="node" presStyleLbl="node1" presStyleIdx="1" presStyleCnt="5">
        <dgm:presLayoutVars>
          <dgm:bulletEnabled val="1"/>
        </dgm:presLayoutVars>
      </dgm:prSet>
      <dgm:spPr/>
    </dgm:pt>
    <dgm:pt modelId="{8BF7CD44-523E-4FCA-8DB9-977A7AB41DBC}" type="pres">
      <dgm:prSet presAssocID="{7E179924-A911-465D-B594-005B0DCC90E6}" presName="sibTrans" presStyleCnt="0"/>
      <dgm:spPr/>
    </dgm:pt>
    <dgm:pt modelId="{FBC36038-EB27-4045-9E8E-CB6E355A77F3}" type="pres">
      <dgm:prSet presAssocID="{4E68A90A-40A1-4BA1-9101-034909945BFC}" presName="node" presStyleLbl="node1" presStyleIdx="2" presStyleCnt="5">
        <dgm:presLayoutVars>
          <dgm:bulletEnabled val="1"/>
        </dgm:presLayoutVars>
      </dgm:prSet>
      <dgm:spPr/>
    </dgm:pt>
    <dgm:pt modelId="{747AA1AC-264E-4C0F-A7F1-5B05AFDB542E}" type="pres">
      <dgm:prSet presAssocID="{9593AB6E-4C70-45BB-870B-9974BCBE6E1B}" presName="sibTrans" presStyleCnt="0"/>
      <dgm:spPr/>
    </dgm:pt>
    <dgm:pt modelId="{21EB3E8D-E191-4028-B131-2D94FA2F893F}" type="pres">
      <dgm:prSet presAssocID="{B9AFA93A-5489-4332-8F41-84CD59270ADB}" presName="node" presStyleLbl="node1" presStyleIdx="3" presStyleCnt="5">
        <dgm:presLayoutVars>
          <dgm:bulletEnabled val="1"/>
        </dgm:presLayoutVars>
      </dgm:prSet>
      <dgm:spPr/>
    </dgm:pt>
    <dgm:pt modelId="{4A66EB5A-F4D2-4419-B83A-0A08009F276C}" type="pres">
      <dgm:prSet presAssocID="{D61024F3-8643-4C43-9B59-16BB80164CBB}" presName="sibTrans" presStyleCnt="0"/>
      <dgm:spPr/>
    </dgm:pt>
    <dgm:pt modelId="{8CD8A812-5500-47CE-ABB6-DDEF7057C306}" type="pres">
      <dgm:prSet presAssocID="{1E88CFDD-6809-4DFE-B8EC-670285E4C1EE}" presName="node" presStyleLbl="node1" presStyleIdx="4" presStyleCnt="5">
        <dgm:presLayoutVars>
          <dgm:bulletEnabled val="1"/>
        </dgm:presLayoutVars>
      </dgm:prSet>
      <dgm:spPr/>
    </dgm:pt>
  </dgm:ptLst>
  <dgm:cxnLst>
    <dgm:cxn modelId="{0FC058DA-A843-49A2-A0E8-851E19C1CFD5}" type="presOf" srcId="{5E235B67-12B5-4815-8037-F9D8D2DC0B2E}" destId="{0B5EF113-0523-475C-9880-130DEF16C5DD}" srcOrd="0" destOrd="0" presId="urn:microsoft.com/office/officeart/2005/8/layout/default"/>
    <dgm:cxn modelId="{83644712-1EB4-4032-8532-6867818E6F3B}" srcId="{5E235B67-12B5-4815-8037-F9D8D2DC0B2E}" destId="{DCD5974C-2FF1-473D-93CC-B590E9D1B764}" srcOrd="1" destOrd="0" parTransId="{232F04EA-399C-4BB0-B905-667D9358364E}" sibTransId="{7E179924-A911-465D-B594-005B0DCC90E6}"/>
    <dgm:cxn modelId="{56A3EC2C-B961-459E-81B6-DA81B4CA41CB}" type="presOf" srcId="{DCD5974C-2FF1-473D-93CC-B590E9D1B764}" destId="{D24D82E2-A365-48C7-A87D-1262E4728348}" srcOrd="0" destOrd="0" presId="urn:microsoft.com/office/officeart/2005/8/layout/default"/>
    <dgm:cxn modelId="{809F38FC-838F-4CD2-A69C-81AC3DEAA05C}" type="presOf" srcId="{1E88CFDD-6809-4DFE-B8EC-670285E4C1EE}" destId="{8CD8A812-5500-47CE-ABB6-DDEF7057C306}" srcOrd="0" destOrd="0" presId="urn:microsoft.com/office/officeart/2005/8/layout/default"/>
    <dgm:cxn modelId="{CDADD83C-34F5-461F-8D5D-149C0F3181C4}" type="presOf" srcId="{4E68A90A-40A1-4BA1-9101-034909945BFC}" destId="{FBC36038-EB27-4045-9E8E-CB6E355A77F3}" srcOrd="0" destOrd="0" presId="urn:microsoft.com/office/officeart/2005/8/layout/default"/>
    <dgm:cxn modelId="{2B8AAE19-DA70-4B30-AFA1-B9A243E92007}" type="presOf" srcId="{B9AFA93A-5489-4332-8F41-84CD59270ADB}" destId="{21EB3E8D-E191-4028-B131-2D94FA2F893F}" srcOrd="0" destOrd="0" presId="urn:microsoft.com/office/officeart/2005/8/layout/default"/>
    <dgm:cxn modelId="{31B6E468-10E7-43A4-A36C-AE0DAE084C02}" srcId="{5E235B67-12B5-4815-8037-F9D8D2DC0B2E}" destId="{B9AFA93A-5489-4332-8F41-84CD59270ADB}" srcOrd="3" destOrd="0" parTransId="{3FCD3B4C-1E7D-40A5-8B34-781EBD0EC1DA}" sibTransId="{D61024F3-8643-4C43-9B59-16BB80164CBB}"/>
    <dgm:cxn modelId="{929FF76D-F34F-4611-9780-97CFF1FD2A16}" type="presOf" srcId="{F6B849A0-D282-4184-9BE3-575E6F1DFC15}" destId="{F05AF930-31BF-476D-8764-65B0F2E88B68}" srcOrd="0" destOrd="0" presId="urn:microsoft.com/office/officeart/2005/8/layout/default"/>
    <dgm:cxn modelId="{8FF686F2-6968-4D5E-A56E-D86E9E6E75B2}" srcId="{5E235B67-12B5-4815-8037-F9D8D2DC0B2E}" destId="{1E88CFDD-6809-4DFE-B8EC-670285E4C1EE}" srcOrd="4" destOrd="0" parTransId="{F621BD96-B756-4982-B254-71E7136794D9}" sibTransId="{FA1FB67E-6A2C-4DB0-85CF-CADC0913EA4E}"/>
    <dgm:cxn modelId="{B712EE5C-8DBD-4CF5-B491-B51EC5410C39}" srcId="{5E235B67-12B5-4815-8037-F9D8D2DC0B2E}" destId="{4E68A90A-40A1-4BA1-9101-034909945BFC}" srcOrd="2" destOrd="0" parTransId="{E2D955DE-7CE4-4211-A914-EA41B2D64380}" sibTransId="{9593AB6E-4C70-45BB-870B-9974BCBE6E1B}"/>
    <dgm:cxn modelId="{D8D65385-F074-4769-A46B-D71E573B2144}" srcId="{5E235B67-12B5-4815-8037-F9D8D2DC0B2E}" destId="{F6B849A0-D282-4184-9BE3-575E6F1DFC15}" srcOrd="0" destOrd="0" parTransId="{B31B9CA8-781D-45C3-9D19-B00933AFBCB5}" sibTransId="{EBEAF6C3-E679-4DEF-AD0B-2AA939ED54EB}"/>
    <dgm:cxn modelId="{0353C26A-0F5D-4907-A049-65CE72D85B45}" type="presParOf" srcId="{0B5EF113-0523-475C-9880-130DEF16C5DD}" destId="{F05AF930-31BF-476D-8764-65B0F2E88B68}" srcOrd="0" destOrd="0" presId="urn:microsoft.com/office/officeart/2005/8/layout/default"/>
    <dgm:cxn modelId="{79BDC3AA-84EA-476E-ADC8-2BFE30AEFD3B}" type="presParOf" srcId="{0B5EF113-0523-475C-9880-130DEF16C5DD}" destId="{3E022278-0D56-45F3-9DFC-DE53D1C3F412}" srcOrd="1" destOrd="0" presId="urn:microsoft.com/office/officeart/2005/8/layout/default"/>
    <dgm:cxn modelId="{39EF86B9-7053-4A43-90CE-06729A5EF0BB}" type="presParOf" srcId="{0B5EF113-0523-475C-9880-130DEF16C5DD}" destId="{D24D82E2-A365-48C7-A87D-1262E4728348}" srcOrd="2" destOrd="0" presId="urn:microsoft.com/office/officeart/2005/8/layout/default"/>
    <dgm:cxn modelId="{B77444FF-9F31-4695-B715-3BF809D65348}" type="presParOf" srcId="{0B5EF113-0523-475C-9880-130DEF16C5DD}" destId="{8BF7CD44-523E-4FCA-8DB9-977A7AB41DBC}" srcOrd="3" destOrd="0" presId="urn:microsoft.com/office/officeart/2005/8/layout/default"/>
    <dgm:cxn modelId="{CF442ADC-E278-4078-9559-DB161B535FCC}" type="presParOf" srcId="{0B5EF113-0523-475C-9880-130DEF16C5DD}" destId="{FBC36038-EB27-4045-9E8E-CB6E355A77F3}" srcOrd="4" destOrd="0" presId="urn:microsoft.com/office/officeart/2005/8/layout/default"/>
    <dgm:cxn modelId="{B757A018-CAF2-49D9-82D7-BE8A0A6BD362}" type="presParOf" srcId="{0B5EF113-0523-475C-9880-130DEF16C5DD}" destId="{747AA1AC-264E-4C0F-A7F1-5B05AFDB542E}" srcOrd="5" destOrd="0" presId="urn:microsoft.com/office/officeart/2005/8/layout/default"/>
    <dgm:cxn modelId="{12437FB2-B7CD-4A50-A914-AA60F9728005}" type="presParOf" srcId="{0B5EF113-0523-475C-9880-130DEF16C5DD}" destId="{21EB3E8D-E191-4028-B131-2D94FA2F893F}" srcOrd="6" destOrd="0" presId="urn:microsoft.com/office/officeart/2005/8/layout/default"/>
    <dgm:cxn modelId="{B4B839F7-159C-4A76-AC8D-E605131416F2}" type="presParOf" srcId="{0B5EF113-0523-475C-9880-130DEF16C5DD}" destId="{4A66EB5A-F4D2-4419-B83A-0A08009F276C}" srcOrd="7" destOrd="0" presId="urn:microsoft.com/office/officeart/2005/8/layout/default"/>
    <dgm:cxn modelId="{A119257F-852F-47AA-932E-076C093A2D33}" type="presParOf" srcId="{0B5EF113-0523-475C-9880-130DEF16C5DD}" destId="{8CD8A812-5500-47CE-ABB6-DDEF7057C30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AF930-31BF-476D-8764-65B0F2E88B68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Single Responsibility</a:t>
          </a:r>
        </a:p>
      </dsp:txBody>
      <dsp:txXfrm>
        <a:off x="916483" y="1984"/>
        <a:ext cx="2030015" cy="1218009"/>
      </dsp:txXfrm>
    </dsp:sp>
    <dsp:sp modelId="{D24D82E2-A365-48C7-A87D-1262E4728348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/ Closed</a:t>
          </a:r>
        </a:p>
      </dsp:txBody>
      <dsp:txXfrm>
        <a:off x="3149500" y="1984"/>
        <a:ext cx="2030015" cy="1218009"/>
      </dsp:txXfrm>
    </dsp:sp>
    <dsp:sp modelId="{FBC36038-EB27-4045-9E8E-CB6E355A77F3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Liskov</a:t>
          </a:r>
          <a:r>
            <a:rPr lang="en-US" sz="2500" kern="1200" dirty="0"/>
            <a:t> Substitution</a:t>
          </a:r>
        </a:p>
      </dsp:txBody>
      <dsp:txXfrm>
        <a:off x="916483" y="1422995"/>
        <a:ext cx="2030015" cy="1218009"/>
      </dsp:txXfrm>
    </dsp:sp>
    <dsp:sp modelId="{21EB3E8D-E191-4028-B131-2D94FA2F893F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Interface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Segregation</a:t>
          </a:r>
        </a:p>
      </dsp:txBody>
      <dsp:txXfrm>
        <a:off x="3149500" y="1422995"/>
        <a:ext cx="2030015" cy="1218009"/>
      </dsp:txXfrm>
    </dsp:sp>
    <dsp:sp modelId="{8CD8A812-5500-47CE-ABB6-DDEF7057C306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Dependency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Inversion</a:t>
          </a:r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15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35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05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9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299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eToCode/csb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rgbClr val="002060"/>
                </a:solidFill>
                <a:latin typeface="Arial Bold" pitchFamily="-72" charset="0"/>
              </a:rPr>
              <a:t>C# Best Practices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</a:rPr>
              <a:t>K. Scott Allen</a:t>
            </a:r>
          </a:p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-72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-72" charset="0"/>
              </a:rPr>
              <a:t>OdeToCode</a:t>
            </a:r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03648" y="1563638"/>
            <a:ext cx="6172200" cy="2628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LowFrequencyCalculator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measurements.Any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&gt; 100))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throw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InvalidOperationException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"..."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20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1346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Interface Segregation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260648" y="863204"/>
            <a:ext cx="6172200" cy="40005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Build cohesive abstractions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259632" y="2139702"/>
            <a:ext cx="5886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Avoid polluting interfaces</a:t>
            </a:r>
          </a:p>
          <a:p>
            <a:pPr marL="600075" lvl="1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Separate clients means separate interfaces</a:t>
            </a:r>
          </a:p>
          <a:p>
            <a:pPr marL="600075" lvl="1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Don’t force clients to use or implement methods they don’t use</a:t>
            </a:r>
          </a:p>
          <a:p>
            <a:pPr marL="600075" lvl="1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Prefer aggregation and delegation over inheritance</a:t>
            </a:r>
          </a:p>
          <a:p>
            <a:pPr marL="257175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500" kern="0" dirty="0">
              <a:latin typeface="Myriad Pro Light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968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Dependency Inversion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684584" y="800100"/>
            <a:ext cx="6172200" cy="3429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Depend only on abstractions, not details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90005" y="2355168"/>
            <a:ext cx="6184726" cy="19762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dirty="0" err="1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0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 calc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0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/>
              </a:rPr>
              <a:t>        result = </a:t>
            </a:r>
            <a:r>
              <a:rPr lang="en-US" dirty="0" err="1">
                <a:latin typeface="Consolas" pitchFamily="49" charset="0"/>
                <a:ea typeface="Calibri"/>
                <a:cs typeface="Consolas"/>
              </a:rPr>
              <a:t>calc.Aggregate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(measurements);</a:t>
            </a:r>
            <a:endParaRPr lang="en-US" sz="10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6228184" y="2643758"/>
            <a:ext cx="1485900" cy="51435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  <a:sym typeface="Wingdings" pitchFamily="2" charset="2"/>
              </a:rPr>
              <a:t></a:t>
            </a:r>
            <a:endParaRPr lang="en-US" sz="15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77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OOP Summary is SOLID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84785107"/>
              </p:ext>
            </p:extLst>
          </p:nvPr>
        </p:nvGraphicFramePr>
        <p:xfrm>
          <a:off x="1331640" y="10632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30121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2247"/>
            <a:ext cx="6172200" cy="1143000"/>
          </a:xfrm>
        </p:spPr>
        <p:txBody>
          <a:bodyPr/>
          <a:lstStyle/>
          <a:p>
            <a:r>
              <a:rPr lang="en-US" dirty="0"/>
              <a:t>Functions are abstractions, too!</a:t>
            </a:r>
          </a:p>
          <a:p>
            <a:pPr lvl="1"/>
            <a:r>
              <a:rPr lang="en-US" dirty="0"/>
              <a:t>Pass functions as parameters</a:t>
            </a:r>
          </a:p>
          <a:p>
            <a:pPr lvl="1"/>
            <a:r>
              <a:rPr lang="en-US" dirty="0"/>
              <a:t>Easy to compose and combine</a:t>
            </a:r>
          </a:p>
          <a:p>
            <a:r>
              <a:rPr lang="en-US" dirty="0"/>
              <a:t>Functional programming excels at separating concerns</a:t>
            </a:r>
          </a:p>
          <a:p>
            <a:pPr lvl="1"/>
            <a:r>
              <a:rPr lang="en-US" dirty="0"/>
              <a:t>Programming in the small versus programming in the large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28850" y="2750774"/>
            <a:ext cx="38862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[] {1, 2, 3, 6, 7, 8, 10};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odd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numbers.Where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(n =&gt; n % 2 == 1);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Up Arrow 4"/>
          <p:cNvSpPr/>
          <p:nvPr/>
        </p:nvSpPr>
        <p:spPr bwMode="auto">
          <a:xfrm rot="1391194">
            <a:off x="3389672" y="3242269"/>
            <a:ext cx="628650" cy="80010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5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98824" y="4179523"/>
            <a:ext cx="163698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latin typeface="Tekton Pro" pitchFamily="34" charset="0"/>
              </a:rPr>
              <a:t>Knows how to filter</a:t>
            </a:r>
          </a:p>
        </p:txBody>
      </p:sp>
      <p:sp>
        <p:nvSpPr>
          <p:cNvPr id="8" name="Up Arrow 7"/>
          <p:cNvSpPr/>
          <p:nvPr/>
        </p:nvSpPr>
        <p:spPr bwMode="auto">
          <a:xfrm rot="20547224">
            <a:off x="4866068" y="3246125"/>
            <a:ext cx="628650" cy="80010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500" dirty="0"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60469" y="4180701"/>
            <a:ext cx="168507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latin typeface="Tekton Pro" pitchFamily="34" charset="0"/>
              </a:rPr>
              <a:t>Knows what to filter</a:t>
            </a:r>
          </a:p>
        </p:txBody>
      </p:sp>
    </p:spTree>
    <p:extLst>
      <p:ext uri="{BB962C8B-B14F-4D97-AF65-F5344CB8AC3E}">
        <p14:creationId xmlns:p14="http://schemas.microsoft.com/office/powerpoint/2010/main" val="24112879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reusable abstractions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43050" y="2171700"/>
            <a:ext cx="6172200" cy="182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numbers)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(predicate(number))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        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20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6000750" y="3143250"/>
            <a:ext cx="1143000" cy="514350"/>
          </a:xfrm>
          <a:prstGeom prst="leftArrow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</a:rPr>
              <a:t>Lazy</a:t>
            </a:r>
          </a:p>
        </p:txBody>
      </p:sp>
      <p:sp>
        <p:nvSpPr>
          <p:cNvPr id="6" name="Left Arrow 5"/>
          <p:cNvSpPr/>
          <p:nvPr/>
        </p:nvSpPr>
        <p:spPr bwMode="auto">
          <a:xfrm rot="19204397">
            <a:off x="4686300" y="1564137"/>
            <a:ext cx="1143000" cy="514350"/>
          </a:xfrm>
          <a:prstGeom prst="leftArrow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</a:rPr>
              <a:t>Reusable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171700" y="3886200"/>
            <a:ext cx="531495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[] {1.0, 2, 3, 6, 7, 8, 10};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evenNumbers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numbers.AsParallel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().Where(n =&gt; n%2 == 0);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1182787">
            <a:off x="4793941" y="4446463"/>
            <a:ext cx="1634309" cy="514350"/>
          </a:xfrm>
          <a:prstGeom prst="leftArrow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</a:rPr>
              <a:t>Easy To Parallel</a:t>
            </a:r>
          </a:p>
        </p:txBody>
      </p:sp>
    </p:spTree>
    <p:extLst>
      <p:ext uri="{BB962C8B-B14F-4D97-AF65-F5344CB8AC3E}">
        <p14:creationId xmlns:p14="http://schemas.microsoft.com/office/powerpoint/2010/main" val="3750488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14450" y="1657350"/>
            <a:ext cx="6172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numbers)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(predicate(number))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number;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        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20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00200" y="3257550"/>
            <a:ext cx="6172200" cy="125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numbers.Where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(number =&gt; predicate(number));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029450" y="2971800"/>
            <a:ext cx="40005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5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74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Filter / 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functional parlance</a:t>
            </a:r>
          </a:p>
          <a:p>
            <a:r>
              <a:rPr lang="en-US" dirty="0"/>
              <a:t>With LINQ it’s Select / Where / Aggregate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57350" y="1943100"/>
            <a:ext cx="5657850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TotalSalaryForManagers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IList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&lt;</a:t>
            </a:r>
            <a:r>
              <a:rPr lang="en-US" sz="1200" b="0" dirty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Employee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&gt; employees)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employees.Where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(e =&gt;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e.IsManager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) </a:t>
            </a:r>
            <a:r>
              <a:rPr lang="en-US" sz="1200" b="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filter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                .Select(e =&gt;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e.Salary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)   </a:t>
            </a:r>
            <a:r>
              <a:rPr lang="en-US" sz="1200" b="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map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                .Sum();                  </a:t>
            </a:r>
            <a:r>
              <a:rPr lang="en-US" sz="1200" b="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reduce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0874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imperative == more declarative</a:t>
            </a:r>
          </a:p>
          <a:p>
            <a:r>
              <a:rPr lang="en-US" dirty="0"/>
              <a:t>Why should validation rules branch the execution path?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907704" y="1874045"/>
            <a:ext cx="4686300" cy="2857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errors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List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&gt;();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movie.Title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movie.Duration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&lt; 30)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movie.Duration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&gt; 360)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39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  <a:p>
            <a:r>
              <a:rPr lang="en-US" dirty="0"/>
              <a:t>Functional Design</a:t>
            </a:r>
          </a:p>
          <a:p>
            <a:r>
              <a:rPr lang="en-US" dirty="0"/>
              <a:t>Language 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267447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Declarative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validation code as data to evaluate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1543050"/>
            <a:ext cx="4286250" cy="1314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ValidationRule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&lt;T&gt;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Func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&lt;T, </a:t>
            </a:r>
            <a:r>
              <a:rPr lang="en-US" sz="1200" b="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&gt; Rule {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;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; 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Error {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; </a:t>
            </a:r>
            <a:r>
              <a:rPr lang="en-US" sz="1200" b="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; 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428750" y="2686050"/>
            <a:ext cx="600075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ValidationRule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Rule = m =&gt;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Error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00200" y="3829050"/>
            <a:ext cx="6400800" cy="1200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 Validate (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Func</a:t>
            </a:r>
            <a:r>
              <a:rPr lang="en-US" sz="1200" dirty="0">
                <a:latin typeface="Consolas"/>
                <a:ea typeface="Calibri"/>
                <a:cs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ValidationRule</a:t>
            </a:r>
            <a:r>
              <a:rPr lang="en-US" sz="1200" dirty="0">
                <a:latin typeface="Consolas"/>
                <a:ea typeface="Calibri"/>
                <a:cs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Movie</a:t>
            </a:r>
            <a:r>
              <a:rPr lang="en-US" sz="1200" dirty="0">
                <a:latin typeface="Consolas"/>
                <a:ea typeface="Calibri"/>
                <a:cs typeface="Consolas"/>
              </a:rPr>
              <a:t>&gt;,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sz="1200" dirty="0">
                <a:latin typeface="Consolas"/>
                <a:ea typeface="Calibri"/>
                <a:cs typeface="Consolas"/>
              </a:rPr>
              <a:t>&gt; </a:t>
            </a:r>
            <a:r>
              <a:rPr lang="en-US" sz="1200" dirty="0" err="1">
                <a:latin typeface="Consolas"/>
                <a:ea typeface="Calibri"/>
                <a:cs typeface="Consolas"/>
              </a:rPr>
              <a:t>theRuleFails</a:t>
            </a:r>
            <a:r>
              <a:rPr lang="en-US" sz="1200" dirty="0">
                <a:latin typeface="Consolas"/>
                <a:ea typeface="Calibri"/>
                <a:cs typeface="Consolas"/>
              </a:rPr>
              <a:t> = r =&gt; </a:t>
            </a:r>
            <a:r>
              <a:rPr lang="en-US" sz="1200" dirty="0" err="1">
                <a:latin typeface="Consolas"/>
                <a:ea typeface="Calibri"/>
                <a:cs typeface="Consolas"/>
              </a:rPr>
              <a:t>r.Rule</a:t>
            </a:r>
            <a:r>
              <a:rPr lang="en-US" sz="1200" dirty="0">
                <a:latin typeface="Consolas"/>
                <a:ea typeface="Calibri"/>
                <a:cs typeface="Consolas"/>
              </a:rPr>
              <a:t>(movie);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   return</a:t>
            </a:r>
            <a:r>
              <a:rPr lang="en-US" sz="1200" dirty="0"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>
                <a:latin typeface="Consolas"/>
                <a:ea typeface="Calibri"/>
                <a:cs typeface="Consolas"/>
              </a:rPr>
              <a:t>GetRules</a:t>
            </a:r>
            <a:r>
              <a:rPr lang="en-US" sz="1200" dirty="0">
                <a:latin typeface="Consolas"/>
                <a:ea typeface="Calibri"/>
                <a:cs typeface="Consolas"/>
              </a:rPr>
              <a:t>().Where(</a:t>
            </a:r>
            <a:r>
              <a:rPr lang="en-US" sz="1200" dirty="0" err="1">
                <a:latin typeface="Consolas"/>
                <a:ea typeface="Calibri"/>
                <a:cs typeface="Consolas"/>
              </a:rPr>
              <a:t>theRuleFails</a:t>
            </a:r>
            <a:r>
              <a:rPr lang="en-US" sz="1200" dirty="0">
                <a:latin typeface="Consolas"/>
                <a:ea typeface="Calibri"/>
                <a:cs typeface="Consolas"/>
              </a:rPr>
              <a:t>).Select(r =&gt; </a:t>
            </a:r>
            <a:r>
              <a:rPr lang="en-US" sz="1200" dirty="0" err="1">
                <a:latin typeface="Consolas"/>
                <a:ea typeface="Calibri"/>
                <a:cs typeface="Consolas"/>
              </a:rPr>
              <a:t>r.Error</a:t>
            </a:r>
            <a:r>
              <a:rPr lang="en-US" sz="1200" dirty="0">
                <a:latin typeface="Consolas"/>
                <a:ea typeface="Calibri"/>
                <a:cs typeface="Consolas"/>
              </a:rPr>
              <a:t>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48450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functions to describe what to do next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88024" y="782961"/>
            <a:ext cx="3829050" cy="742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latin typeface="Consolas" pitchFamily="49" charset="0"/>
                <a:ea typeface="Calibri"/>
                <a:cs typeface="Consolas"/>
              </a:rPr>
              <a:t>DoAsync</a:t>
            </a: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(Work, 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        () =&gt; </a:t>
            </a:r>
            <a:r>
              <a:rPr lang="en-US" sz="11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1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1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"Success!"</a:t>
            </a: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        ()=&gt; </a:t>
            </a:r>
            <a:r>
              <a:rPr lang="en-US" sz="11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1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1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"Error!"</a:t>
            </a:r>
            <a:r>
              <a:rPr lang="en-US" sz="1100" b="0" dirty="0">
                <a:latin typeface="Consolas" pitchFamily="49" charset="0"/>
                <a:ea typeface="Calibri"/>
                <a:cs typeface="Consolas"/>
              </a:rPr>
              <a:t>));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915816" y="1851670"/>
            <a:ext cx="5777760" cy="30963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void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DoAsync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&gt;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onSuccess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onError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func.BeginInvoke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((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asyncResult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) =&gt;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func.EndInvoke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asyncResult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(result) 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{ 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onSuccess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(); 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onError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},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null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endParaRPr lang="en-US" sz="1100" dirty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8581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Pass them as parameters</a:t>
            </a:r>
          </a:p>
          <a:p>
            <a:r>
              <a:rPr lang="en-US" dirty="0"/>
              <a:t>Return them from methods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99592" y="1914525"/>
            <a:ext cx="50292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DateTime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.Now.Hour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&lt; 12)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morning!"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evening!"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);    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860032" y="3977555"/>
            <a:ext cx="291465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f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f();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224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functions to state</a:t>
            </a:r>
          </a:p>
          <a:p>
            <a:pPr lvl="1"/>
            <a:r>
              <a:rPr lang="en-US" dirty="0"/>
              <a:t>What happens to the name parameter?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03648" y="2211710"/>
            <a:ext cx="577215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name)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DateTime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.Now.Hour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&lt; 12)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morning, {0}"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, name);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evening, {0}"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, name);    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34820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anonymous methods around makes LINQ work</a:t>
            </a:r>
          </a:p>
          <a:p>
            <a:r>
              <a:rPr lang="en-US" dirty="0"/>
              <a:t>Also useful to abstract away what should happen around method invocation</a:t>
            </a:r>
          </a:p>
          <a:p>
            <a:pPr lvl="1"/>
            <a:r>
              <a:rPr lang="en-US" dirty="0"/>
              <a:t>Caching, </a:t>
            </a:r>
            <a:r>
              <a:rPr lang="en-US" dirty="0" err="1"/>
              <a:t>memoization</a:t>
            </a:r>
            <a:r>
              <a:rPr lang="en-US" dirty="0"/>
              <a:t>, automatic retries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27584" y="2250913"/>
            <a:ext cx="2628900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fetchMovies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() =&gt;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 call web </a:t>
            </a:r>
            <a:r>
              <a:rPr lang="en-US" sz="1200" b="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serivce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   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fetchMovies.WithRetry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4008" y="2191112"/>
            <a:ext cx="4176464" cy="280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void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WithRetry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this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= 0;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do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try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    action();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true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catch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9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NetworkException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e)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++;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   } </a:t>
            </a:r>
            <a:r>
              <a:rPr lang="en-US" sz="9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while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 &lt; 3 &amp;&amp; !</a:t>
            </a:r>
            <a:r>
              <a:rPr lang="en-US" sz="900" dirty="0" err="1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9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endParaRPr lang="en-US" sz="900" dirty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0015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9702"/>
            <a:ext cx="8229600" cy="857250"/>
          </a:xfrm>
        </p:spPr>
        <p:txBody>
          <a:bodyPr/>
          <a:lstStyle/>
          <a:p>
            <a:r>
              <a:rPr lang="en-US" dirty="0"/>
              <a:t>Language Oriented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15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57958" y="1028700"/>
            <a:ext cx="2057400" cy="1314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</a:rPr>
              <a:t>Domain</a:t>
            </a:r>
          </a:p>
          <a:p>
            <a:pPr algn="ctr"/>
            <a:r>
              <a:rPr lang="en-US" sz="1500" dirty="0">
                <a:latin typeface="Tekton Pro" pitchFamily="34" charset="0"/>
              </a:rPr>
              <a:t>Specific </a:t>
            </a:r>
          </a:p>
          <a:p>
            <a:pPr algn="ctr"/>
            <a:r>
              <a:rPr lang="en-US" sz="1500" dirty="0">
                <a:latin typeface="Tekton Pro" pitchFamily="34" charset="0"/>
              </a:rPr>
              <a:t>Language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644008" y="1028700"/>
            <a:ext cx="2000250" cy="1371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500" dirty="0">
                <a:latin typeface="Tekton Pro" pitchFamily="34" charset="0"/>
              </a:rPr>
              <a:t>General </a:t>
            </a:r>
          </a:p>
          <a:p>
            <a:pPr algn="ctr"/>
            <a:r>
              <a:rPr lang="en-US" sz="1500" dirty="0">
                <a:latin typeface="Tekton Pro" pitchFamily="34" charset="0"/>
              </a:rPr>
              <a:t>Purpose </a:t>
            </a:r>
          </a:p>
          <a:p>
            <a:pPr algn="ctr"/>
            <a:r>
              <a:rPr lang="en-US" sz="1500" dirty="0">
                <a:latin typeface="Tekton Pro" pitchFamily="34" charset="0"/>
              </a:rPr>
              <a:t>Language</a:t>
            </a:r>
          </a:p>
        </p:txBody>
      </p:sp>
      <p:pic>
        <p:nvPicPr>
          <p:cNvPr id="1026" name="Picture 2" descr="http://static.cargurus.com/images/site/2008/07/04/22/15/1993_nissan_altima-pic-3773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571750"/>
            <a:ext cx="1938923" cy="1314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http://www.niot.net/blog-images/28_Mar/breaking-first-appearance-of-acura-lmp1-car-at-alms-winter-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9408" y="2571750"/>
            <a:ext cx="1885950" cy="1261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22257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SQL, regular expressions, CSS selectors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Specialized language can increase productivity</a:t>
            </a:r>
          </a:p>
          <a:p>
            <a:pPr lvl="1"/>
            <a:r>
              <a:rPr lang="en-US" dirty="0"/>
              <a:t>Narrows gap between you and customer</a:t>
            </a:r>
          </a:p>
          <a:p>
            <a:pPr lvl="1"/>
            <a:r>
              <a:rPr lang="en-US" dirty="0"/>
              <a:t>Easy to separate concerns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Can be expensive to create (and possibly learn)</a:t>
            </a:r>
          </a:p>
          <a:p>
            <a:pPr lvl="1"/>
            <a:r>
              <a:rPr lang="en-US" dirty="0"/>
              <a:t>Difficult to implement in C#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57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Oriented 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  <a:p>
            <a:pPr lvl="1"/>
            <a:r>
              <a:rPr lang="en-US" dirty="0"/>
              <a:t>For better APIs</a:t>
            </a:r>
          </a:p>
          <a:p>
            <a:r>
              <a:rPr lang="en-US" dirty="0"/>
              <a:t>Expression trees</a:t>
            </a:r>
          </a:p>
          <a:p>
            <a:pPr lvl="1"/>
            <a:r>
              <a:rPr lang="en-US" dirty="0"/>
              <a:t>For static reflection</a:t>
            </a:r>
          </a:p>
          <a:p>
            <a:r>
              <a:rPr lang="en-US" dirty="0" err="1"/>
              <a:t>Funcs</a:t>
            </a:r>
            <a:r>
              <a:rPr lang="en-US" dirty="0"/>
              <a:t> and Actions</a:t>
            </a:r>
          </a:p>
          <a:p>
            <a:pPr lvl="1"/>
            <a:r>
              <a:rPr lang="en-US" dirty="0"/>
              <a:t>For functional, declarative programming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3137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988814"/>
            <a:ext cx="8229600" cy="3394472"/>
          </a:xfrm>
        </p:spPr>
        <p:txBody>
          <a:bodyPr/>
          <a:lstStyle/>
          <a:p>
            <a:r>
              <a:rPr lang="en-US" dirty="0"/>
              <a:t>Scheduling tasks for periodic execution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371600" y="1371600"/>
            <a:ext cx="4686300" cy="297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task,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interval,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expiration) {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Task = task;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Interval = interval;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Expiration = expiration;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 {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Interval {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Expiration {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...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3371850" y="4000500"/>
            <a:ext cx="4572000" cy="1028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784377">
            <a:off x="6944838" y="3414437"/>
            <a:ext cx="427041" cy="692497"/>
          </a:xfrm>
          <a:prstGeom prst="rect">
            <a:avLst/>
          </a:prstGeom>
          <a:solidFill>
            <a:schemeClr val="accent1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405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3261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0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Easier to maintain</a:t>
            </a:r>
          </a:p>
          <a:p>
            <a:r>
              <a:rPr lang="en-US" dirty="0"/>
              <a:t>Essence over ceremony</a:t>
            </a:r>
          </a:p>
          <a:p>
            <a:pPr lvl="1"/>
            <a:r>
              <a:rPr lang="en-US" dirty="0"/>
              <a:t>Remove language clutter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228850" y="2628900"/>
            <a:ext cx="4572000" cy="1028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475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a small step forward</a:t>
            </a:r>
          </a:p>
          <a:p>
            <a:pPr lvl="1"/>
            <a:r>
              <a:rPr lang="en-US" dirty="0"/>
              <a:t>Particularly useful when combined with optional parameters</a:t>
            </a:r>
          </a:p>
          <a:p>
            <a:pPr lvl="1"/>
            <a:r>
              <a:rPr lang="en-US" dirty="0"/>
              <a:t>Gives reader a clue when using constants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763688" y="2355726"/>
            <a:ext cx="5178896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.AccountSynchronization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,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758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2265218" y="2114550"/>
            <a:ext cx="4914900" cy="2228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Minutes(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value)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(0, 0, value, 0, 0);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Ago(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value)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SystemTime</a:t>
            </a:r>
            <a:r>
              <a:rPr lang="en-US" sz="1200" dirty="0" err="1">
                <a:latin typeface="Consolas"/>
                <a:ea typeface="Calibri"/>
                <a:cs typeface="Times New Roman"/>
              </a:rPr>
              <a:t>.Now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() - value;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l"/>
            <a:endParaRPr lang="en-US" sz="1200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 bwMode="auto">
          <a:xfrm>
            <a:off x="722168" y="1430867"/>
            <a:ext cx="3086100" cy="378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then = 2.Minutes().Ago();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34707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915816" y="3458349"/>
            <a:ext cx="5257800" cy="857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 task = 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.Schedule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.AccountSynchronization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,</a:t>
            </a:r>
            <a:endParaRPr lang="en-US" sz="1050" b="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runEvery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: 2.Minutes(),</a:t>
            </a:r>
            <a:endParaRPr lang="en-US" sz="1050" b="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sz="1200" b="0" dirty="0" err="1">
                <a:latin typeface="Consolas"/>
                <a:ea typeface="Calibri"/>
                <a:cs typeface="Consolas"/>
              </a:rPr>
              <a:t>expireIn</a:t>
            </a:r>
            <a:r>
              <a:rPr lang="en-US" sz="1200" b="0" dirty="0">
                <a:latin typeface="Consolas"/>
                <a:ea typeface="Calibri"/>
                <a:cs typeface="Consolas"/>
              </a:rPr>
              <a:t>: 5.Days());</a:t>
            </a:r>
            <a:endParaRPr lang="en-US" sz="1050" b="0" dirty="0">
              <a:latin typeface="Calibri"/>
              <a:ea typeface="Calibri"/>
              <a:cs typeface="Times New Roman"/>
            </a:endParaRPr>
          </a:p>
          <a:p>
            <a:pPr algn="l"/>
            <a:endParaRPr lang="en-US" sz="1200" b="0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468241" y="1814900"/>
            <a:ext cx="4572000" cy="1028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13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Example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763688" y="1491630"/>
            <a:ext cx="5086350" cy="297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chart = </a:t>
            </a:r>
            <a:r>
              <a:rPr lang="en-US" sz="9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9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MovieFlowchart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chart.WithShape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CheckTitle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!</a:t>
            </a:r>
            <a:r>
              <a:rPr lang="en-US" sz="9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&gt; 120)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== 75)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CheckReleaseDate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m.Length.HasValue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Times New Roman"/>
              </a:rPr>
              <a:t>             . . .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.BadMovie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9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9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900" b="0" dirty="0" err="1">
                <a:latin typeface="Consolas" pitchFamily="49" charset="0"/>
                <a:ea typeface="Calibri"/>
                <a:cs typeface="Consolas"/>
              </a:rPr>
              <a:t>.GoodMovie</a:t>
            </a:r>
            <a:r>
              <a:rPr lang="en-US" sz="900" b="0" dirty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9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15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Model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62" y="1657350"/>
            <a:ext cx="5157788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7030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Fluent API / DSL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187624" y="1419622"/>
            <a:ext cx="6400800" cy="3200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this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 chart,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shape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Shape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 { Name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};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chart.Shapes.Add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(shape);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    this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R&gt; chart, R result)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chart.LastShape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().Result = result;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Expression&lt;T&gt;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59632" y="1563638"/>
            <a:ext cx="640080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PropertySpecifier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&lt;T,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object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&gt;&gt; expression)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 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ue.Operand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    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 10 Rules</a:t>
            </a:r>
          </a:p>
        </p:txBody>
      </p:sp>
      <p:pic>
        <p:nvPicPr>
          <p:cNvPr id="1028" name="Picture 4" descr="C:\Users\bitmask\AppData\Local\Microsoft\Windows\Temporary Internet Files\Content.IE5\S04BZJPJ\MC9002925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034">
            <a:off x="1984304" y="1916967"/>
            <a:ext cx="4529227" cy="21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2897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#10: Avoid Regions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339752" y="1063229"/>
            <a:ext cx="3990647" cy="388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AccountManager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#region</a:t>
            </a: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0" dirty="0" err="1">
                <a:latin typeface="Consolas" pitchFamily="49" charset="0"/>
                <a:ea typeface="Calibri"/>
                <a:cs typeface="Consolas" pitchFamily="49" charset="0"/>
              </a:rPr>
              <a:t>UserManagement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</a:t>
            </a:r>
            <a:r>
              <a:rPr lang="en-US" sz="15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#region</a:t>
            </a: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0" dirty="0" err="1">
                <a:latin typeface="Consolas" pitchFamily="49" charset="0"/>
                <a:ea typeface="Calibri"/>
                <a:cs typeface="Consolas" pitchFamily="49" charset="0"/>
              </a:rPr>
              <a:t>RoleManagement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</a:t>
            </a:r>
            <a:r>
              <a:rPr lang="en-US" sz="15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#region</a:t>
            </a: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0" dirty="0" err="1">
                <a:latin typeface="Consolas" pitchFamily="49" charset="0"/>
                <a:ea typeface="Calibri"/>
                <a:cs typeface="Consolas" pitchFamily="49" charset="0"/>
              </a:rPr>
              <a:t>DataAccess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#</a:t>
            </a:r>
            <a:r>
              <a:rPr lang="en-US" sz="15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15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sz="1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45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Myriad Pro Light" pitchFamily="34" charset="0"/>
              </a:rPr>
              <a:t>Single Responsibility Principle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24544" y="1063229"/>
            <a:ext cx="6172200" cy="2493090"/>
          </a:xfrm>
        </p:spPr>
        <p:txBody>
          <a:bodyPr/>
          <a:lstStyle/>
          <a:p>
            <a:pPr algn="ctr"/>
            <a:r>
              <a:rPr lang="en-US" dirty="0"/>
              <a:t>A class should have only one reason to change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043608" y="2807495"/>
            <a:ext cx="5257800" cy="131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Measurement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/>
                <a:ea typeface="Calibri"/>
                <a:cs typeface="Consolas"/>
              </a:rPr>
              <a:t>{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/>
                <a:ea typeface="Calibri"/>
                <a:cs typeface="Consolas"/>
              </a:rPr>
              <a:t>   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 err="1">
                <a:latin typeface="Consolas"/>
                <a:ea typeface="Calibri"/>
                <a:cs typeface="Consolas"/>
              </a:rPr>
              <a:t>HighValue</a:t>
            </a:r>
            <a:r>
              <a:rPr lang="en-US" sz="1350" dirty="0">
                <a:latin typeface="Consolas"/>
                <a:ea typeface="Calibri"/>
                <a:cs typeface="Consolas"/>
              </a:rPr>
              <a:t> {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350" dirty="0">
                <a:latin typeface="Consolas"/>
                <a:ea typeface="Calibri"/>
                <a:cs typeface="Consolas"/>
              </a:rPr>
              <a:t>;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350" dirty="0">
                <a:latin typeface="Consolas"/>
                <a:ea typeface="Calibri"/>
                <a:cs typeface="Consolas"/>
              </a:rPr>
              <a:t>; }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/>
                <a:ea typeface="Calibri"/>
                <a:cs typeface="Consolas"/>
              </a:rPr>
              <a:t>   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dirty="0" err="1">
                <a:latin typeface="Consolas"/>
                <a:ea typeface="Calibri"/>
                <a:cs typeface="Consolas"/>
              </a:rPr>
              <a:t>LowValue</a:t>
            </a:r>
            <a:r>
              <a:rPr lang="en-US" sz="1350" dirty="0">
                <a:latin typeface="Consolas"/>
                <a:ea typeface="Calibri"/>
                <a:cs typeface="Consolas"/>
              </a:rPr>
              <a:t> {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350" dirty="0">
                <a:latin typeface="Consolas"/>
                <a:ea typeface="Calibri"/>
                <a:cs typeface="Consolas"/>
              </a:rPr>
              <a:t>;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350" dirty="0">
                <a:latin typeface="Consolas"/>
                <a:ea typeface="Calibri"/>
                <a:cs typeface="Consolas"/>
              </a:rPr>
              <a:t>; }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/>
                <a:ea typeface="Calibri"/>
                <a:cs typeface="Consolas"/>
              </a:rPr>
              <a:t>}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331640" y="928641"/>
            <a:ext cx="5200650" cy="5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-10404872">
              <a:spcBef>
                <a:spcPct val="20000"/>
              </a:spcBef>
              <a:defRPr/>
            </a:pPr>
            <a:endParaRPr lang="en-US" sz="1500" kern="0" dirty="0"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8283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Rule #9: Exceptions Are Errors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835696" y="1851670"/>
            <a:ext cx="4857750" cy="2686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Login(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password)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.IsNullOrEmpty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sz="1200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783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Rule #8: Avoid Boolean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428750" y="904875"/>
            <a:ext cx="4743450" cy="971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   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endParaRPr lang="en-US" sz="1200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5148064" y="1409693"/>
            <a:ext cx="29718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storage.WriteFile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(data,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/>
            <a:endParaRPr lang="en-US" sz="1200" dirty="0">
              <a:latin typeface="Consolas" pitchFamily="49" charset="0"/>
            </a:endParaRPr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428750" y="2028825"/>
            <a:ext cx="4000500" cy="2714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05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 err="1">
                <a:latin typeface="Consolas" pitchFamily="49" charset="0"/>
                <a:ea typeface="Calibri"/>
                <a:cs typeface="Consolas" pitchFamily="49" charset="0"/>
              </a:rPr>
              <a:t>WriteFileAndFlush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05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05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sz="105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05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sz="1200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49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#7: One Parameter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598"/>
            <a:ext cx="8229600" cy="339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827584" y="1573412"/>
            <a:ext cx="5600700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username,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password,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                 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persist)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411760" y="3291830"/>
            <a:ext cx="5600700" cy="108585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UserLoginRequest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request)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7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#6: Warnings Are Errors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63229"/>
            <a:ext cx="5143500" cy="394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82578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#5: Encapsulate Complex Expressions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755576" y="1851670"/>
            <a:ext cx="6996236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&gt; 0 &amp;&amp; !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account.DueDate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&gt;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CurrentDate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   // send off a warning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5436096" y="3379543"/>
            <a:ext cx="2171700" cy="10287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15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#4: Avoid Multiple Exits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53912" y="1350170"/>
            <a:ext cx="2686050" cy="338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&lt; 10000)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934058" y="1291234"/>
            <a:ext cx="2686050" cy="337185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endParaRPr lang="en-US" sz="1200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sz="1200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account.Balance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&lt; 10000)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sz="1200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account.IsPastDue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sz="1200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account.IsVip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endParaRPr lang="en-US" sz="1200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sz="1200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sz="12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65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Rule #3: Try To Avoid Comments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83568" y="1754910"/>
            <a:ext cx="4057650" cy="1485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ensure we don't send a notification to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important people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200" b="0" dirty="0" err="1">
                <a:latin typeface="Consolas" pitchFamily="49" charset="0"/>
                <a:ea typeface="Calibri"/>
                <a:cs typeface="Consolas" pitchFamily="49" charset="0"/>
              </a:rPr>
              <a:t>SendNotification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05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067944" y="3634681"/>
            <a:ext cx="3371850" cy="4572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/>
                <a:ea typeface="Calibri"/>
                <a:cs typeface="Times New Roman"/>
              </a:rPr>
              <a:t>CancelNotificationForVipAccounts</a:t>
            </a:r>
            <a:r>
              <a:rPr lang="en-US" sz="1200" b="0" dirty="0">
                <a:latin typeface="Consolas"/>
                <a:ea typeface="Calibri"/>
                <a:cs typeface="Times New Roman"/>
              </a:rPr>
              <a:t>();</a:t>
            </a:r>
            <a:endParaRPr lang="en-US" sz="1050" b="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7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#2: Keep Methods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987824" y="1468637"/>
            <a:ext cx="2867025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BuildLogParameters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HttpContext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context,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_parameters 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"Rapid"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  </a:t>
            </a:r>
            <a:r>
              <a:rPr lang="en-US" sz="3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//should no longer have any overlap between indigo and rapid;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"Indicator"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en-US" sz="3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//Unknown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SessionObject.UserId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SessionObject.PatientDataAccess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.Now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context.Request.QueryString.ToString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] !=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].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context.Request.RawUrl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[0]);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||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(((</a:t>
            </a:r>
            <a:r>
              <a:rPr lang="en-US" sz="3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Page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context.CurrentHandler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).Title);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78142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#1: Keep Classes Small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987824" y="1468637"/>
            <a:ext cx="2867025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BuildLogParameters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HttpContext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context,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_parameters 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"Rapid"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  </a:t>
            </a:r>
            <a:r>
              <a:rPr lang="en-US" sz="3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//should no longer have any overlap between indigo and rapid;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"Indicator"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en-US" sz="3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//Unknown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SessionObject.UserId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SessionObject.PatientDataAccess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3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.Now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context.Request.QueryString.ToString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] !=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].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context.Request.RawUrl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[0]);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|| 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(((</a:t>
            </a:r>
            <a:r>
              <a:rPr lang="en-US" sz="3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Page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context.CurrentHandler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).Title);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3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3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(_</a:t>
            </a:r>
            <a:r>
              <a:rPr lang="en-US" sz="300" b="0" dirty="0" err="1">
                <a:latin typeface="Consolas" pitchFamily="49" charset="0"/>
                <a:ea typeface="Calibri"/>
                <a:cs typeface="Consolas" pitchFamily="49" charset="0"/>
              </a:rPr>
              <a:t>parameters.ToString</a:t>
            </a: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" b="0" dirty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99472902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139702"/>
            <a:ext cx="4789503" cy="2664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34761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https://github.com/OdeToCode/csbp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scott@OdeToCode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Myriad Pro Light" pitchFamily="34" charset="0"/>
              </a:rPr>
              <a:t>The One Class Solution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699792" y="2899732"/>
            <a:ext cx="5257800" cy="131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35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35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&gt; Aggregate(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</a:t>
            </a:r>
            <a:r>
              <a:rPr lang="en-US" sz="135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350" dirty="0" err="1">
                <a:latin typeface="Consolas" pitchFamily="49" charset="0"/>
                <a:ea typeface="Calibri"/>
                <a:cs typeface="Consolas"/>
              </a:rPr>
              <a:t>groupingSize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35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 type)</a:t>
            </a: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50" dirty="0">
              <a:latin typeface="Consolas" pitchFamily="49" charset="0"/>
              <a:ea typeface="Calibri"/>
              <a:cs typeface="Consola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899592" y="1779662"/>
            <a:ext cx="600075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sz="1350" dirty="0">
                <a:latin typeface="Consolas"/>
                <a:ea typeface="Calibri"/>
                <a:cs typeface="Consolas"/>
              </a:rPr>
              <a:t> aggregator = </a:t>
            </a:r>
            <a:r>
              <a:rPr lang="en-US" sz="135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new</a:t>
            </a:r>
            <a:r>
              <a:rPr lang="en-US" sz="1350" dirty="0">
                <a:latin typeface="Consolas"/>
                <a:ea typeface="Calibri"/>
                <a:cs typeface="Consolas"/>
              </a:rPr>
              <a:t> </a:t>
            </a:r>
            <a:r>
              <a:rPr lang="en-US" sz="1350" b="1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MeasurementAggregator</a:t>
            </a:r>
            <a:r>
              <a:rPr lang="en-US" sz="1350" dirty="0">
                <a:latin typeface="Consolas"/>
                <a:ea typeface="Calibri"/>
                <a:cs typeface="Consolas"/>
              </a:rPr>
              <a:t>(_data);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sz="1350" dirty="0">
                <a:latin typeface="Consolas"/>
                <a:ea typeface="Calibri"/>
                <a:cs typeface="Consolas"/>
              </a:rPr>
              <a:t> result = </a:t>
            </a:r>
            <a:r>
              <a:rPr lang="en-US" sz="1350" dirty="0" err="1">
                <a:latin typeface="Consolas"/>
                <a:ea typeface="Calibri"/>
                <a:cs typeface="Consolas"/>
              </a:rPr>
              <a:t>aggregator.Aggregate</a:t>
            </a:r>
            <a:r>
              <a:rPr lang="en-US" sz="1350" dirty="0">
                <a:latin typeface="Consolas"/>
                <a:ea typeface="Calibri"/>
                <a:cs typeface="Consolas"/>
              </a:rPr>
              <a:t>(2, </a:t>
            </a:r>
            <a:r>
              <a:rPr lang="en-US" sz="1350" dirty="0" err="1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AggregationType</a:t>
            </a:r>
            <a:r>
              <a:rPr lang="en-US" sz="1350" dirty="0" err="1">
                <a:latin typeface="Consolas"/>
                <a:ea typeface="Calibri"/>
                <a:cs typeface="Consolas"/>
              </a:rPr>
              <a:t>.Mean</a:t>
            </a:r>
            <a:r>
              <a:rPr lang="en-US" sz="1350" dirty="0">
                <a:latin typeface="Consolas"/>
                <a:ea typeface="Calibri"/>
                <a:cs typeface="Consolas"/>
              </a:rPr>
              <a:t>);</a:t>
            </a:r>
            <a:endParaRPr lang="en-US" sz="13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35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5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49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Myriad Pro Light" pitchFamily="34" charset="0"/>
              </a:rPr>
              <a:t>Problems</a:t>
            </a:r>
            <a:endParaRPr lang="en-US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556803" y="1635646"/>
            <a:ext cx="5109170" cy="316835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&gt; measurements,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                    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type)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null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switch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(type)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000" dirty="0" err="1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        result = Average(measurements);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000" dirty="0" err="1">
                <a:latin typeface="Consolas" pitchFamily="49" charset="0"/>
                <a:ea typeface="Calibri"/>
                <a:cs typeface="Consolas"/>
              </a:rPr>
              <a:t>.Mode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        result = Mode(measurements);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 result;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00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3229"/>
            <a:ext cx="2512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Primitive Obsession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change</a:t>
            </a:r>
          </a:p>
        </p:txBody>
      </p:sp>
    </p:spTree>
    <p:extLst>
      <p:ext uri="{BB962C8B-B14F-4D97-AF65-F5344CB8AC3E}">
        <p14:creationId xmlns:p14="http://schemas.microsoft.com/office/powerpoint/2010/main" val="34175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051720" y="3157884"/>
            <a:ext cx="6115050" cy="1790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&gt; Aggregate(</a:t>
            </a:r>
            <a:r>
              <a:rPr lang="en-US" sz="11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IGrouper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grouper, </a:t>
            </a:r>
            <a:r>
              <a:rPr lang="en-US" sz="11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calculator)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partitions =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grouper.Group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(_measurements);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partition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partitions)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100" dirty="0" err="1">
                <a:latin typeface="Consolas" pitchFamily="49" charset="0"/>
                <a:ea typeface="Calibri"/>
                <a:cs typeface="Consolas"/>
              </a:rPr>
              <a:t>calculator.Aggregate</a:t>
            </a: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(partition);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66109" y="2067694"/>
            <a:ext cx="6000750" cy="800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aggregator =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MeasurementAggregator2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(_data);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aggregator.Aggregate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SizeGrouper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(2),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              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063229"/>
            <a:ext cx="52006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142875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i="1" kern="0" dirty="0">
                <a:latin typeface="Myriad Pro Light" pitchFamily="34" charset="0"/>
                <a:cs typeface="Segoe UI" pitchFamily="34" charset="0"/>
              </a:rPr>
              <a:t>Smaller</a:t>
            </a: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 classes </a:t>
            </a:r>
          </a:p>
          <a:p>
            <a:pPr marL="142875" indent="-257175" defTabSz="-10404872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500" kern="0" dirty="0">
                <a:latin typeface="Myriad Pro Light" pitchFamily="34" charset="0"/>
                <a:cs typeface="Segoe UI" pitchFamily="34" charset="0"/>
              </a:rPr>
              <a:t>Well defined </a:t>
            </a:r>
            <a:r>
              <a:rPr lang="en-US" sz="1500" i="1" kern="0" dirty="0">
                <a:latin typeface="Myriad Pro Light" pitchFamily="34" charset="0"/>
                <a:cs typeface="Segoe UI" pitchFamily="34" charset="0"/>
              </a:rPr>
              <a:t>roles and responsibilities</a:t>
            </a:r>
          </a:p>
          <a:p>
            <a:pPr marL="257175" indent="-257175" defTabSz="-10404872">
              <a:spcBef>
                <a:spcPct val="20000"/>
              </a:spcBef>
              <a:defRPr/>
            </a:pPr>
            <a:endParaRPr lang="en-US" sz="1500" kern="0" dirty="0"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Applying SRP</a:t>
            </a:r>
          </a:p>
        </p:txBody>
      </p:sp>
    </p:spTree>
    <p:extLst>
      <p:ext uri="{BB962C8B-B14F-4D97-AF65-F5344CB8AC3E}">
        <p14:creationId xmlns:p14="http://schemas.microsoft.com/office/powerpoint/2010/main" val="6621434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04" y="1178052"/>
            <a:ext cx="6172200" cy="3429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Classes should be open for extension but closed for modification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043608" y="1923678"/>
            <a:ext cx="6336704" cy="2880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switch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(type)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600" b="0" dirty="0" err="1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        result = Average(measurements);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600" b="0" dirty="0" err="1">
                <a:latin typeface="Consolas" pitchFamily="49" charset="0"/>
                <a:ea typeface="Calibri"/>
                <a:cs typeface="Consolas"/>
              </a:rPr>
              <a:t>.Mode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        result = Mode(measurements);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2466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and Templates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187624" y="1779662"/>
            <a:ext cx="6229350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dirty="0">
              <a:latin typeface="Consolas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200" dirty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0469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</TotalTime>
  <Words>3044</Words>
  <Application>Microsoft Office PowerPoint</Application>
  <PresentationFormat>On-screen Show (16:9)</PresentationFormat>
  <Paragraphs>624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Arial</vt:lpstr>
      <vt:lpstr>Arial Bold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Wingdings</vt:lpstr>
      <vt:lpstr>Visual Studio Live! New York 2015</vt:lpstr>
      <vt:lpstr>Live! 360 2016</vt:lpstr>
      <vt:lpstr>PowerPoint Presentation</vt:lpstr>
      <vt:lpstr>Agenda</vt:lpstr>
      <vt:lpstr>OOP</vt:lpstr>
      <vt:lpstr>Single Responsibility Principle</vt:lpstr>
      <vt:lpstr>The One Class Solution</vt:lpstr>
      <vt:lpstr>Problems</vt:lpstr>
      <vt:lpstr>Applying SRP</vt:lpstr>
      <vt:lpstr>Open/Closed Principle</vt:lpstr>
      <vt:lpstr>Strategies and Templates</vt:lpstr>
      <vt:lpstr>Liskov Substitution Principle</vt:lpstr>
      <vt:lpstr>Interface Segregation Principle</vt:lpstr>
      <vt:lpstr>Dependency Inversion Principle</vt:lpstr>
      <vt:lpstr>OOP Summary is SOLID</vt:lpstr>
      <vt:lpstr>Functional DESIGN</vt:lpstr>
      <vt:lpstr>Why Functional?</vt:lpstr>
      <vt:lpstr>Functional Advantages</vt:lpstr>
      <vt:lpstr>Removing Loops</vt:lpstr>
      <vt:lpstr>Map / Filter / Reduce</vt:lpstr>
      <vt:lpstr>Declarative Programming</vt:lpstr>
      <vt:lpstr>A Declarative Approach</vt:lpstr>
      <vt:lpstr>Continuations</vt:lpstr>
      <vt:lpstr>Functions as Data</vt:lpstr>
      <vt:lpstr>Closures</vt:lpstr>
      <vt:lpstr>Functions as Parameters</vt:lpstr>
      <vt:lpstr>Language Oriented Programming</vt:lpstr>
      <vt:lpstr>PowerPoint Presentation</vt:lpstr>
      <vt:lpstr>Domain Specific Languages</vt:lpstr>
      <vt:lpstr>Language Oriented C#</vt:lpstr>
      <vt:lpstr>Example Scenario</vt:lpstr>
      <vt:lpstr>Goals</vt:lpstr>
      <vt:lpstr>Named parameters</vt:lpstr>
      <vt:lpstr>Fluent APIs</vt:lpstr>
      <vt:lpstr>Putting It Together</vt:lpstr>
      <vt:lpstr>Validation Example</vt:lpstr>
      <vt:lpstr>Semantic Model</vt:lpstr>
      <vt:lpstr>Building the Fluent API / DSL</vt:lpstr>
      <vt:lpstr>Expression&lt;T&gt;</vt:lpstr>
      <vt:lpstr>My Top 10 Rules</vt:lpstr>
      <vt:lpstr>Rule #10: Avoid Regions</vt:lpstr>
      <vt:lpstr>Rule #9: Exceptions Are Errors</vt:lpstr>
      <vt:lpstr>Rule #8: Avoid Boolean Parameters</vt:lpstr>
      <vt:lpstr>Rule #7: One Parameter</vt:lpstr>
      <vt:lpstr>Rule #6: Warnings Are Errors</vt:lpstr>
      <vt:lpstr>Rule #5: Encapsulate Complex Expressions</vt:lpstr>
      <vt:lpstr>Rule #4: Avoid Multiple Exits</vt:lpstr>
      <vt:lpstr>Rule #3: Try To Avoid Comments</vt:lpstr>
      <vt:lpstr>Rule #2: Keep Methods Short</vt:lpstr>
      <vt:lpstr>Rule #1: Keep Classes Small</vt:lpstr>
      <vt:lpstr>Summary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Scott Allen</cp:lastModifiedBy>
  <cp:revision>147</cp:revision>
  <dcterms:created xsi:type="dcterms:W3CDTF">2012-12-07T00:48:42Z</dcterms:created>
  <dcterms:modified xsi:type="dcterms:W3CDTF">2016-12-08T00:07:53Z</dcterms:modified>
</cp:coreProperties>
</file>